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642" r:id="rId3"/>
    <p:sldId id="376" r:id="rId4"/>
    <p:sldId id="611" r:id="rId5"/>
    <p:sldId id="671" r:id="rId6"/>
    <p:sldId id="674" r:id="rId7"/>
    <p:sldId id="636" r:id="rId8"/>
    <p:sldId id="614" r:id="rId9"/>
    <p:sldId id="637" r:id="rId10"/>
    <p:sldId id="661" r:id="rId11"/>
    <p:sldId id="662" r:id="rId12"/>
    <p:sldId id="656" r:id="rId13"/>
    <p:sldId id="675" r:id="rId14"/>
    <p:sldId id="657" r:id="rId15"/>
    <p:sldId id="664" r:id="rId16"/>
    <p:sldId id="659" r:id="rId17"/>
    <p:sldId id="663" r:id="rId18"/>
    <p:sldId id="677" r:id="rId19"/>
    <p:sldId id="654" r:id="rId20"/>
    <p:sldId id="665" r:id="rId21"/>
    <p:sldId id="645" r:id="rId22"/>
    <p:sldId id="666" r:id="rId23"/>
    <p:sldId id="673" r:id="rId24"/>
    <p:sldId id="638" r:id="rId25"/>
    <p:sldId id="668" r:id="rId26"/>
    <p:sldId id="651" r:id="rId27"/>
    <p:sldId id="652" r:id="rId28"/>
    <p:sldId id="640" r:id="rId29"/>
    <p:sldId id="653" r:id="rId30"/>
    <p:sldId id="672" r:id="rId31"/>
    <p:sldId id="681" r:id="rId32"/>
    <p:sldId id="641" r:id="rId33"/>
  </p:sldIdLst>
  <p:sldSz cx="9144000" cy="6858000" type="screen4x3"/>
  <p:notesSz cx="6858000" cy="9947275"/>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87" autoAdjust="0"/>
    <p:restoredTop sz="88974" autoAdjust="0"/>
  </p:normalViewPr>
  <p:slideViewPr>
    <p:cSldViewPr>
      <p:cViewPr varScale="1">
        <p:scale>
          <a:sx n="100" d="100"/>
          <a:sy n="100" d="100"/>
        </p:scale>
        <p:origin x="1416"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97363"/>
          </a:xfrm>
          <a:prstGeom prst="rect">
            <a:avLst/>
          </a:prstGeom>
        </p:spPr>
        <p:txBody>
          <a:bodyPr vert="horz" lIns="91440" tIns="45720" rIns="91440" bIns="45720" rtlCol="0"/>
          <a:lstStyle>
            <a:lvl1pPr algn="r">
              <a:defRPr sz="1200"/>
            </a:lvl1pPr>
          </a:lstStyle>
          <a:p>
            <a:fld id="{4E26436C-9CAB-42CC-B27B-0039EF664791}" type="datetimeFigureOut">
              <a:rPr lang="en-US" smtClean="0"/>
              <a:t>1/16/26</a:t>
            </a:fld>
            <a:endParaRPr lang="en-US" dirty="0"/>
          </a:p>
        </p:txBody>
      </p:sp>
      <p:sp>
        <p:nvSpPr>
          <p:cNvPr id="4" name="Footer Placeholder 3"/>
          <p:cNvSpPr>
            <a:spLocks noGrp="1"/>
          </p:cNvSpPr>
          <p:nvPr>
            <p:ph type="ftr" sz="quarter" idx="2"/>
          </p:nvPr>
        </p:nvSpPr>
        <p:spPr>
          <a:xfrm>
            <a:off x="0" y="9448185"/>
            <a:ext cx="2971800" cy="49736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9448185"/>
            <a:ext cx="2971800" cy="497363"/>
          </a:xfrm>
          <a:prstGeom prst="rect">
            <a:avLst/>
          </a:prstGeom>
        </p:spPr>
        <p:txBody>
          <a:bodyPr vert="horz" lIns="91440" tIns="45720" rIns="91440" bIns="45720" rtlCol="0" anchor="b"/>
          <a:lstStyle>
            <a:lvl1pPr algn="r">
              <a:defRPr sz="1200"/>
            </a:lvl1pPr>
          </a:lstStyle>
          <a:p>
            <a:fld id="{5E6A0ACF-3AA5-4FDC-939D-269EA59AB450}" type="slidenum">
              <a:rPr lang="en-US" smtClean="0"/>
              <a:t>‹#›</a:t>
            </a:fld>
            <a:endParaRPr lang="en-US" dirty="0"/>
          </a:p>
        </p:txBody>
      </p:sp>
    </p:spTree>
    <p:extLst>
      <p:ext uri="{BB962C8B-B14F-4D97-AF65-F5344CB8AC3E}">
        <p14:creationId xmlns:p14="http://schemas.microsoft.com/office/powerpoint/2010/main" val="128907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5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97538"/>
          </a:xfrm>
          <a:prstGeom prst="rect">
            <a:avLst/>
          </a:prstGeom>
        </p:spPr>
        <p:txBody>
          <a:bodyPr vert="horz" lIns="91440" tIns="45720" rIns="91440" bIns="45720" rtlCol="0"/>
          <a:lstStyle>
            <a:lvl1pPr algn="r">
              <a:defRPr sz="1200"/>
            </a:lvl1pPr>
          </a:lstStyle>
          <a:p>
            <a:fld id="{C26C1A04-D00D-4B46-BC83-409E7BAF599C}" type="datetimeFigureOut">
              <a:rPr lang="en-US" smtClean="0"/>
              <a:t>1/16/26</a:t>
            </a:fld>
            <a:endParaRPr lang="en-US" dirty="0"/>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24869"/>
            <a:ext cx="5486400" cy="447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7999"/>
            <a:ext cx="2971800" cy="4975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447999"/>
            <a:ext cx="2971800" cy="497538"/>
          </a:xfrm>
          <a:prstGeom prst="rect">
            <a:avLst/>
          </a:prstGeom>
        </p:spPr>
        <p:txBody>
          <a:bodyPr vert="horz" lIns="91440" tIns="45720" rIns="91440" bIns="45720" rtlCol="0" anchor="b"/>
          <a:lstStyle>
            <a:lvl1pPr algn="r">
              <a:defRPr sz="1200"/>
            </a:lvl1pPr>
          </a:lstStyle>
          <a:p>
            <a:fld id="{7282EDCE-312A-4365-9F8A-9E8035371112}" type="slidenum">
              <a:rPr lang="en-US" smtClean="0"/>
              <a:t>‹#›</a:t>
            </a:fld>
            <a:endParaRPr lang="en-US" dirty="0"/>
          </a:p>
        </p:txBody>
      </p:sp>
    </p:spTree>
    <p:extLst>
      <p:ext uri="{BB962C8B-B14F-4D97-AF65-F5344CB8AC3E}">
        <p14:creationId xmlns:p14="http://schemas.microsoft.com/office/powerpoint/2010/main" val="3683147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82EDCE-312A-4365-9F8A-9E8035371112}" type="slidenum">
              <a:rPr lang="en-US" smtClean="0"/>
              <a:t>1</a:t>
            </a:fld>
            <a:endParaRPr lang="en-US" dirty="0"/>
          </a:p>
        </p:txBody>
      </p:sp>
    </p:spTree>
    <p:extLst>
      <p:ext uri="{BB962C8B-B14F-4D97-AF65-F5344CB8AC3E}">
        <p14:creationId xmlns:p14="http://schemas.microsoft.com/office/powerpoint/2010/main" val="986245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7A8F8B-E1A5-9BF3-C372-4D3B737AE1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3E21BD-29DA-BECA-B1B9-D138D4C07A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2D3A05-6116-B1AF-610F-D6C42F80176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5FFCBC-EAAE-A8EB-9FD4-8F673FED6D2A}"/>
              </a:ext>
            </a:extLst>
          </p:cNvPr>
          <p:cNvSpPr>
            <a:spLocks noGrp="1"/>
          </p:cNvSpPr>
          <p:nvPr>
            <p:ph type="sldNum" sz="quarter" idx="10"/>
          </p:nvPr>
        </p:nvSpPr>
        <p:spPr/>
        <p:txBody>
          <a:bodyPr/>
          <a:lstStyle/>
          <a:p>
            <a:fld id="{7282EDCE-312A-4365-9F8A-9E8035371112}" type="slidenum">
              <a:rPr lang="en-US" smtClean="0"/>
              <a:t>11</a:t>
            </a:fld>
            <a:endParaRPr lang="en-US" dirty="0"/>
          </a:p>
        </p:txBody>
      </p:sp>
    </p:spTree>
    <p:extLst>
      <p:ext uri="{BB962C8B-B14F-4D97-AF65-F5344CB8AC3E}">
        <p14:creationId xmlns:p14="http://schemas.microsoft.com/office/powerpoint/2010/main" val="4029713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0B5A60-2A86-48DB-A0DF-564855C174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0A9465-A450-6C3E-827B-1D142043FA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DE50FB-1082-79B5-D9F3-A75BE8661AE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40FB4ED-809F-8D7C-35E2-52D4020C905F}"/>
              </a:ext>
            </a:extLst>
          </p:cNvPr>
          <p:cNvSpPr>
            <a:spLocks noGrp="1"/>
          </p:cNvSpPr>
          <p:nvPr>
            <p:ph type="sldNum" sz="quarter" idx="10"/>
          </p:nvPr>
        </p:nvSpPr>
        <p:spPr/>
        <p:txBody>
          <a:bodyPr/>
          <a:lstStyle/>
          <a:p>
            <a:fld id="{7282EDCE-312A-4365-9F8A-9E8035371112}" type="slidenum">
              <a:rPr lang="en-US" smtClean="0"/>
              <a:t>12</a:t>
            </a:fld>
            <a:endParaRPr lang="en-US" dirty="0"/>
          </a:p>
        </p:txBody>
      </p:sp>
    </p:spTree>
    <p:extLst>
      <p:ext uri="{BB962C8B-B14F-4D97-AF65-F5344CB8AC3E}">
        <p14:creationId xmlns:p14="http://schemas.microsoft.com/office/powerpoint/2010/main" val="3454838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103F7-344D-9DF1-F845-6D1D6EBEB8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68A174-B054-F972-1076-2ED9E863C9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35F0D-965E-8EA2-227D-7B16FA93C1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3F9A68-FAC6-7239-0B7A-00E2E5C16E5E}"/>
              </a:ext>
            </a:extLst>
          </p:cNvPr>
          <p:cNvSpPr>
            <a:spLocks noGrp="1"/>
          </p:cNvSpPr>
          <p:nvPr>
            <p:ph type="sldNum" sz="quarter" idx="10"/>
          </p:nvPr>
        </p:nvSpPr>
        <p:spPr/>
        <p:txBody>
          <a:bodyPr/>
          <a:lstStyle/>
          <a:p>
            <a:fld id="{7282EDCE-312A-4365-9F8A-9E8035371112}" type="slidenum">
              <a:rPr lang="en-US" smtClean="0"/>
              <a:t>13</a:t>
            </a:fld>
            <a:endParaRPr lang="en-US" dirty="0"/>
          </a:p>
        </p:txBody>
      </p:sp>
    </p:spTree>
    <p:extLst>
      <p:ext uri="{BB962C8B-B14F-4D97-AF65-F5344CB8AC3E}">
        <p14:creationId xmlns:p14="http://schemas.microsoft.com/office/powerpoint/2010/main" val="1301991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FA202-1634-AD6D-7B24-7746141086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F8856F-36C5-BF9B-D7AD-9A05B6C5AF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622356-6EBA-1B99-3391-51ED99510B1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54653F-376B-BC40-220F-D366D7DF8247}"/>
              </a:ext>
            </a:extLst>
          </p:cNvPr>
          <p:cNvSpPr>
            <a:spLocks noGrp="1"/>
          </p:cNvSpPr>
          <p:nvPr>
            <p:ph type="sldNum" sz="quarter" idx="10"/>
          </p:nvPr>
        </p:nvSpPr>
        <p:spPr/>
        <p:txBody>
          <a:bodyPr/>
          <a:lstStyle/>
          <a:p>
            <a:fld id="{7282EDCE-312A-4365-9F8A-9E8035371112}" type="slidenum">
              <a:rPr lang="en-US" smtClean="0"/>
              <a:t>14</a:t>
            </a:fld>
            <a:endParaRPr lang="en-US" dirty="0"/>
          </a:p>
        </p:txBody>
      </p:sp>
    </p:spTree>
    <p:extLst>
      <p:ext uri="{BB962C8B-B14F-4D97-AF65-F5344CB8AC3E}">
        <p14:creationId xmlns:p14="http://schemas.microsoft.com/office/powerpoint/2010/main" val="931217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E5851-61F0-C71E-4E14-F4C3BD604F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23BBF8-E77D-D5BF-EFD6-E099C08A2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7541C8-D25E-61EA-F3BB-EDCC3ECDF8F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E5C7EF-A3DF-19B8-13BD-EC7482D83091}"/>
              </a:ext>
            </a:extLst>
          </p:cNvPr>
          <p:cNvSpPr>
            <a:spLocks noGrp="1"/>
          </p:cNvSpPr>
          <p:nvPr>
            <p:ph type="sldNum" sz="quarter" idx="10"/>
          </p:nvPr>
        </p:nvSpPr>
        <p:spPr/>
        <p:txBody>
          <a:bodyPr/>
          <a:lstStyle/>
          <a:p>
            <a:fld id="{7282EDCE-312A-4365-9F8A-9E8035371112}" type="slidenum">
              <a:rPr lang="en-US" smtClean="0"/>
              <a:t>19</a:t>
            </a:fld>
            <a:endParaRPr lang="en-US" dirty="0"/>
          </a:p>
        </p:txBody>
      </p:sp>
    </p:spTree>
    <p:extLst>
      <p:ext uri="{BB962C8B-B14F-4D97-AF65-F5344CB8AC3E}">
        <p14:creationId xmlns:p14="http://schemas.microsoft.com/office/powerpoint/2010/main" val="344529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BCC4C-6A8A-2B76-E36B-A5BB3D5A5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F24EA5-4B28-8F5C-52C5-9FE95C1372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11E5EA-C31B-B6A1-578D-B4B90A51185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B1D1BB-FF73-F264-3FC3-8E41DAA1187C}"/>
              </a:ext>
            </a:extLst>
          </p:cNvPr>
          <p:cNvSpPr>
            <a:spLocks noGrp="1"/>
          </p:cNvSpPr>
          <p:nvPr>
            <p:ph type="sldNum" sz="quarter" idx="5"/>
          </p:nvPr>
        </p:nvSpPr>
        <p:spPr/>
        <p:txBody>
          <a:bodyPr/>
          <a:lstStyle/>
          <a:p>
            <a:fld id="{7282EDCE-312A-4365-9F8A-9E8035371112}" type="slidenum">
              <a:rPr lang="en-US" smtClean="0"/>
              <a:t>21</a:t>
            </a:fld>
            <a:endParaRPr lang="en-US"/>
          </a:p>
        </p:txBody>
      </p:sp>
    </p:spTree>
    <p:extLst>
      <p:ext uri="{BB962C8B-B14F-4D97-AF65-F5344CB8AC3E}">
        <p14:creationId xmlns:p14="http://schemas.microsoft.com/office/powerpoint/2010/main" val="2688963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FD8FB-40A5-8E51-03D0-DC5CBE3D39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A2290C-1AB7-3F60-3F86-6037708B5F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089218-AA7A-B858-1939-DBFB9323A53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6EF6E19-C8A4-7043-DD4B-8799E152C3B7}"/>
              </a:ext>
            </a:extLst>
          </p:cNvPr>
          <p:cNvSpPr>
            <a:spLocks noGrp="1"/>
          </p:cNvSpPr>
          <p:nvPr>
            <p:ph type="sldNum" sz="quarter" idx="10"/>
          </p:nvPr>
        </p:nvSpPr>
        <p:spPr/>
        <p:txBody>
          <a:bodyPr/>
          <a:lstStyle/>
          <a:p>
            <a:fld id="{7282EDCE-312A-4365-9F8A-9E8035371112}" type="slidenum">
              <a:rPr lang="en-US" smtClean="0"/>
              <a:t>23</a:t>
            </a:fld>
            <a:endParaRPr lang="en-US" dirty="0"/>
          </a:p>
        </p:txBody>
      </p:sp>
    </p:spTree>
    <p:extLst>
      <p:ext uri="{BB962C8B-B14F-4D97-AF65-F5344CB8AC3E}">
        <p14:creationId xmlns:p14="http://schemas.microsoft.com/office/powerpoint/2010/main" val="190919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A62D7-B2E5-5161-273C-2F777F03E0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5FFA6B-6075-8D86-4FB4-26A0D55B89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5894D5-5F0B-0A09-97CF-33F166DFB6A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3FE05DD-F044-4E62-8D5C-DBB92D071860}"/>
              </a:ext>
            </a:extLst>
          </p:cNvPr>
          <p:cNvSpPr>
            <a:spLocks noGrp="1"/>
          </p:cNvSpPr>
          <p:nvPr>
            <p:ph type="sldNum" sz="quarter" idx="5"/>
          </p:nvPr>
        </p:nvSpPr>
        <p:spPr/>
        <p:txBody>
          <a:bodyPr/>
          <a:lstStyle/>
          <a:p>
            <a:fld id="{7282EDCE-312A-4365-9F8A-9E8035371112}" type="slidenum">
              <a:rPr lang="en-US" smtClean="0"/>
              <a:t>24</a:t>
            </a:fld>
            <a:endParaRPr lang="en-US"/>
          </a:p>
        </p:txBody>
      </p:sp>
    </p:spTree>
    <p:extLst>
      <p:ext uri="{BB962C8B-B14F-4D97-AF65-F5344CB8AC3E}">
        <p14:creationId xmlns:p14="http://schemas.microsoft.com/office/powerpoint/2010/main" val="2529202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99231-2485-7626-540C-86056EA146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AE77C9-288F-DADA-A828-5BC1D8E487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AF291B-C991-80A2-42AE-780BEA93EAC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8BBC58-D175-654C-333C-28FEF387D972}"/>
              </a:ext>
            </a:extLst>
          </p:cNvPr>
          <p:cNvSpPr>
            <a:spLocks noGrp="1"/>
          </p:cNvSpPr>
          <p:nvPr>
            <p:ph type="sldNum" sz="quarter" idx="5"/>
          </p:nvPr>
        </p:nvSpPr>
        <p:spPr/>
        <p:txBody>
          <a:bodyPr/>
          <a:lstStyle/>
          <a:p>
            <a:fld id="{7282EDCE-312A-4365-9F8A-9E8035371112}" type="slidenum">
              <a:rPr lang="en-US" smtClean="0"/>
              <a:t>26</a:t>
            </a:fld>
            <a:endParaRPr lang="en-US"/>
          </a:p>
        </p:txBody>
      </p:sp>
    </p:spTree>
    <p:extLst>
      <p:ext uri="{BB962C8B-B14F-4D97-AF65-F5344CB8AC3E}">
        <p14:creationId xmlns:p14="http://schemas.microsoft.com/office/powerpoint/2010/main" val="2880426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E06771-28BD-1FC9-1E9C-B5E4FDD666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AB4604-F73F-BCFA-948C-7A206B13BA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139765-EDE0-A3B7-743E-A9F8A010A76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8ED458-527B-6AC9-BF30-9A6C049A0AE8}"/>
              </a:ext>
            </a:extLst>
          </p:cNvPr>
          <p:cNvSpPr>
            <a:spLocks noGrp="1"/>
          </p:cNvSpPr>
          <p:nvPr>
            <p:ph type="sldNum" sz="quarter" idx="5"/>
          </p:nvPr>
        </p:nvSpPr>
        <p:spPr/>
        <p:txBody>
          <a:bodyPr/>
          <a:lstStyle/>
          <a:p>
            <a:fld id="{7282EDCE-312A-4365-9F8A-9E8035371112}" type="slidenum">
              <a:rPr lang="en-US" smtClean="0"/>
              <a:t>27</a:t>
            </a:fld>
            <a:endParaRPr lang="en-US"/>
          </a:p>
        </p:txBody>
      </p:sp>
    </p:spTree>
    <p:extLst>
      <p:ext uri="{BB962C8B-B14F-4D97-AF65-F5344CB8AC3E}">
        <p14:creationId xmlns:p14="http://schemas.microsoft.com/office/powerpoint/2010/main" val="4206736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282EDCE-312A-4365-9F8A-9E8035371112}" type="slidenum">
              <a:rPr lang="en-US" smtClean="0"/>
              <a:t>3</a:t>
            </a:fld>
            <a:endParaRPr lang="en-US" dirty="0"/>
          </a:p>
        </p:txBody>
      </p:sp>
    </p:spTree>
    <p:extLst>
      <p:ext uri="{BB962C8B-B14F-4D97-AF65-F5344CB8AC3E}">
        <p14:creationId xmlns:p14="http://schemas.microsoft.com/office/powerpoint/2010/main" val="477642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ACE06-3E81-F8FC-DBEA-B0224276CC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9976D4-8E7F-2D83-5800-A9D96BDD38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BAB220-6601-B550-9DDD-848ED2AE71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0CDBD9-D64D-333A-A456-9390990E3B9B}"/>
              </a:ext>
            </a:extLst>
          </p:cNvPr>
          <p:cNvSpPr>
            <a:spLocks noGrp="1"/>
          </p:cNvSpPr>
          <p:nvPr>
            <p:ph type="sldNum" sz="quarter" idx="10"/>
          </p:nvPr>
        </p:nvSpPr>
        <p:spPr/>
        <p:txBody>
          <a:bodyPr/>
          <a:lstStyle/>
          <a:p>
            <a:fld id="{7282EDCE-312A-4365-9F8A-9E8035371112}" type="slidenum">
              <a:rPr lang="en-US" smtClean="0"/>
              <a:t>28</a:t>
            </a:fld>
            <a:endParaRPr lang="en-US" dirty="0"/>
          </a:p>
        </p:txBody>
      </p:sp>
    </p:spTree>
    <p:extLst>
      <p:ext uri="{BB962C8B-B14F-4D97-AF65-F5344CB8AC3E}">
        <p14:creationId xmlns:p14="http://schemas.microsoft.com/office/powerpoint/2010/main" val="15670479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34C51-20A7-9CC2-BC2A-6AEEE41E16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CE7342-DB07-A1EC-1D6F-A4D92D28A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A35FB7-B639-EA0E-E790-3CF85FFF8BA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050670C-393F-CF95-C9AE-BD568971B182}"/>
              </a:ext>
            </a:extLst>
          </p:cNvPr>
          <p:cNvSpPr>
            <a:spLocks noGrp="1"/>
          </p:cNvSpPr>
          <p:nvPr>
            <p:ph type="sldNum" sz="quarter" idx="5"/>
          </p:nvPr>
        </p:nvSpPr>
        <p:spPr/>
        <p:txBody>
          <a:bodyPr/>
          <a:lstStyle/>
          <a:p>
            <a:fld id="{7282EDCE-312A-4365-9F8A-9E8035371112}" type="slidenum">
              <a:rPr lang="en-US" smtClean="0"/>
              <a:t>29</a:t>
            </a:fld>
            <a:endParaRPr lang="en-US"/>
          </a:p>
        </p:txBody>
      </p:sp>
    </p:spTree>
    <p:extLst>
      <p:ext uri="{BB962C8B-B14F-4D97-AF65-F5344CB8AC3E}">
        <p14:creationId xmlns:p14="http://schemas.microsoft.com/office/powerpoint/2010/main" val="4568137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D83CD-8F5B-3BBE-4321-1CD4E47849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72FF13-3AAB-91EE-02F7-F68B1522F9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6E730F-357B-ABBB-8885-460802F6FDC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6E33EC-E9F6-2D9A-6651-5AAFB9871B3F}"/>
              </a:ext>
            </a:extLst>
          </p:cNvPr>
          <p:cNvSpPr>
            <a:spLocks noGrp="1"/>
          </p:cNvSpPr>
          <p:nvPr>
            <p:ph type="sldNum" sz="quarter" idx="5"/>
          </p:nvPr>
        </p:nvSpPr>
        <p:spPr/>
        <p:txBody>
          <a:bodyPr/>
          <a:lstStyle/>
          <a:p>
            <a:fld id="{7282EDCE-312A-4365-9F8A-9E8035371112}" type="slidenum">
              <a:rPr lang="en-US" smtClean="0"/>
              <a:t>30</a:t>
            </a:fld>
            <a:endParaRPr lang="en-US"/>
          </a:p>
        </p:txBody>
      </p:sp>
    </p:spTree>
    <p:extLst>
      <p:ext uri="{BB962C8B-B14F-4D97-AF65-F5344CB8AC3E}">
        <p14:creationId xmlns:p14="http://schemas.microsoft.com/office/powerpoint/2010/main" val="3969798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4213C-1866-D71F-2D3B-9DFB19370D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C5C7F1-8CF0-D894-D943-FD8698E743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0999EB-B3DE-A472-09B8-751D68F87BF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C702F85-EF33-DAF8-76E7-117E83E04879}"/>
              </a:ext>
            </a:extLst>
          </p:cNvPr>
          <p:cNvSpPr>
            <a:spLocks noGrp="1"/>
          </p:cNvSpPr>
          <p:nvPr>
            <p:ph type="sldNum" sz="quarter" idx="5"/>
          </p:nvPr>
        </p:nvSpPr>
        <p:spPr/>
        <p:txBody>
          <a:bodyPr/>
          <a:lstStyle/>
          <a:p>
            <a:fld id="{7282EDCE-312A-4365-9F8A-9E8035371112}" type="slidenum">
              <a:rPr lang="en-US" smtClean="0"/>
              <a:t>31</a:t>
            </a:fld>
            <a:endParaRPr lang="en-US"/>
          </a:p>
        </p:txBody>
      </p:sp>
    </p:spTree>
    <p:extLst>
      <p:ext uri="{BB962C8B-B14F-4D97-AF65-F5344CB8AC3E}">
        <p14:creationId xmlns:p14="http://schemas.microsoft.com/office/powerpoint/2010/main" val="13548562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27C98-8976-94D9-FF93-507D66538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93CDBE-42BB-33EB-87DD-C3F2B5FA20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1682C9-7558-62E2-79FE-A941BD3D1B4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8D9F194-5009-F7AA-D7C7-2705D6FF970A}"/>
              </a:ext>
            </a:extLst>
          </p:cNvPr>
          <p:cNvSpPr>
            <a:spLocks noGrp="1"/>
          </p:cNvSpPr>
          <p:nvPr>
            <p:ph type="sldNum" sz="quarter" idx="10"/>
          </p:nvPr>
        </p:nvSpPr>
        <p:spPr/>
        <p:txBody>
          <a:bodyPr/>
          <a:lstStyle/>
          <a:p>
            <a:fld id="{7282EDCE-312A-4365-9F8A-9E8035371112}" type="slidenum">
              <a:rPr lang="en-US" smtClean="0"/>
              <a:t>32</a:t>
            </a:fld>
            <a:endParaRPr lang="en-US" dirty="0"/>
          </a:p>
        </p:txBody>
      </p:sp>
    </p:spTree>
    <p:extLst>
      <p:ext uri="{BB962C8B-B14F-4D97-AF65-F5344CB8AC3E}">
        <p14:creationId xmlns:p14="http://schemas.microsoft.com/office/powerpoint/2010/main" val="297150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B413F-907C-2526-3F8B-27DF023681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0E17D5-00D8-980E-C6E7-B1DEC56B48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E2D1FA-2A68-9EB2-ECB4-F8609392543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1E9FC81-4408-79EC-ADC8-5A2999BF22FD}"/>
              </a:ext>
            </a:extLst>
          </p:cNvPr>
          <p:cNvSpPr>
            <a:spLocks noGrp="1"/>
          </p:cNvSpPr>
          <p:nvPr>
            <p:ph type="sldNum" sz="quarter" idx="10"/>
          </p:nvPr>
        </p:nvSpPr>
        <p:spPr/>
        <p:txBody>
          <a:bodyPr/>
          <a:lstStyle/>
          <a:p>
            <a:fld id="{7282EDCE-312A-4365-9F8A-9E8035371112}" type="slidenum">
              <a:rPr lang="en-US" smtClean="0"/>
              <a:t>4</a:t>
            </a:fld>
            <a:endParaRPr lang="en-US" dirty="0"/>
          </a:p>
        </p:txBody>
      </p:sp>
    </p:spTree>
    <p:extLst>
      <p:ext uri="{BB962C8B-B14F-4D97-AF65-F5344CB8AC3E}">
        <p14:creationId xmlns:p14="http://schemas.microsoft.com/office/powerpoint/2010/main" val="1025563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0270E-3341-0411-C3D9-B75E650BBA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AC1539-10FF-49B2-EE5D-9246515055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F5FD99-2027-9993-0A82-10B6B423429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89DC92D-D4FE-B7CE-9D73-A8AFBF789546}"/>
              </a:ext>
            </a:extLst>
          </p:cNvPr>
          <p:cNvSpPr>
            <a:spLocks noGrp="1"/>
          </p:cNvSpPr>
          <p:nvPr>
            <p:ph type="sldNum" sz="quarter" idx="10"/>
          </p:nvPr>
        </p:nvSpPr>
        <p:spPr/>
        <p:txBody>
          <a:bodyPr/>
          <a:lstStyle/>
          <a:p>
            <a:fld id="{7282EDCE-312A-4365-9F8A-9E8035371112}" type="slidenum">
              <a:rPr lang="en-US" smtClean="0"/>
              <a:t>5</a:t>
            </a:fld>
            <a:endParaRPr lang="en-US" dirty="0"/>
          </a:p>
        </p:txBody>
      </p:sp>
    </p:spTree>
    <p:extLst>
      <p:ext uri="{BB962C8B-B14F-4D97-AF65-F5344CB8AC3E}">
        <p14:creationId xmlns:p14="http://schemas.microsoft.com/office/powerpoint/2010/main" val="376304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C4C78-13D4-0B07-916F-13D7F49F33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8DFE4D-477C-0B64-2EE5-487B2782FF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C1E6F6-5A39-144C-E12C-C7A9D71D5B7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D310752-1C5B-9443-73CC-D2BC112BA44E}"/>
              </a:ext>
            </a:extLst>
          </p:cNvPr>
          <p:cNvSpPr>
            <a:spLocks noGrp="1"/>
          </p:cNvSpPr>
          <p:nvPr>
            <p:ph type="sldNum" sz="quarter" idx="10"/>
          </p:nvPr>
        </p:nvSpPr>
        <p:spPr/>
        <p:txBody>
          <a:bodyPr/>
          <a:lstStyle/>
          <a:p>
            <a:fld id="{7282EDCE-312A-4365-9F8A-9E8035371112}" type="slidenum">
              <a:rPr lang="en-US" smtClean="0"/>
              <a:t>6</a:t>
            </a:fld>
            <a:endParaRPr lang="en-US" dirty="0"/>
          </a:p>
        </p:txBody>
      </p:sp>
    </p:spTree>
    <p:extLst>
      <p:ext uri="{BB962C8B-B14F-4D97-AF65-F5344CB8AC3E}">
        <p14:creationId xmlns:p14="http://schemas.microsoft.com/office/powerpoint/2010/main" val="1726907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C00C8-8025-61F1-1D3C-93B5BC50CF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86AF7D-2963-1BBB-887E-EF454A5924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A6AAA6-D643-FF04-B8CE-E148409BC20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868BA3D-06C1-4EA6-9946-3E0C539B7FCC}"/>
              </a:ext>
            </a:extLst>
          </p:cNvPr>
          <p:cNvSpPr>
            <a:spLocks noGrp="1"/>
          </p:cNvSpPr>
          <p:nvPr>
            <p:ph type="sldNum" sz="quarter" idx="5"/>
          </p:nvPr>
        </p:nvSpPr>
        <p:spPr/>
        <p:txBody>
          <a:bodyPr/>
          <a:lstStyle/>
          <a:p>
            <a:fld id="{7282EDCE-312A-4365-9F8A-9E8035371112}" type="slidenum">
              <a:rPr lang="en-US" smtClean="0"/>
              <a:t>7</a:t>
            </a:fld>
            <a:endParaRPr lang="en-US"/>
          </a:p>
        </p:txBody>
      </p:sp>
    </p:spTree>
    <p:extLst>
      <p:ext uri="{BB962C8B-B14F-4D97-AF65-F5344CB8AC3E}">
        <p14:creationId xmlns:p14="http://schemas.microsoft.com/office/powerpoint/2010/main" val="1112294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18C91-14D5-1E3C-9B57-11797CD997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FC4FDA-1A7C-B3BC-33AB-57ACF8DCD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3ADDA5-4E06-9AEC-0825-37CB687BFD2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4EF3C36-AADE-4E74-99E0-9A8B5DFF2413}"/>
              </a:ext>
            </a:extLst>
          </p:cNvPr>
          <p:cNvSpPr>
            <a:spLocks noGrp="1"/>
          </p:cNvSpPr>
          <p:nvPr>
            <p:ph type="sldNum" sz="quarter" idx="5"/>
          </p:nvPr>
        </p:nvSpPr>
        <p:spPr/>
        <p:txBody>
          <a:bodyPr/>
          <a:lstStyle/>
          <a:p>
            <a:fld id="{7282EDCE-312A-4365-9F8A-9E8035371112}" type="slidenum">
              <a:rPr lang="en-US" smtClean="0"/>
              <a:t>8</a:t>
            </a:fld>
            <a:endParaRPr lang="en-US"/>
          </a:p>
        </p:txBody>
      </p:sp>
    </p:spTree>
    <p:extLst>
      <p:ext uri="{BB962C8B-B14F-4D97-AF65-F5344CB8AC3E}">
        <p14:creationId xmlns:p14="http://schemas.microsoft.com/office/powerpoint/2010/main" val="4074742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0B07E-88EE-4A05-72A2-8CC20FB70C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98F45A-3CCB-0B17-0127-4FC1B4B5D9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C5B42F-1B92-C5D6-C02A-643A9F8F507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995E7E5-FC10-A971-F021-4CC395990F00}"/>
              </a:ext>
            </a:extLst>
          </p:cNvPr>
          <p:cNvSpPr>
            <a:spLocks noGrp="1"/>
          </p:cNvSpPr>
          <p:nvPr>
            <p:ph type="sldNum" sz="quarter" idx="5"/>
          </p:nvPr>
        </p:nvSpPr>
        <p:spPr/>
        <p:txBody>
          <a:bodyPr/>
          <a:lstStyle/>
          <a:p>
            <a:fld id="{7282EDCE-312A-4365-9F8A-9E8035371112}" type="slidenum">
              <a:rPr lang="en-US" smtClean="0"/>
              <a:t>9</a:t>
            </a:fld>
            <a:endParaRPr lang="en-US"/>
          </a:p>
        </p:txBody>
      </p:sp>
    </p:spTree>
    <p:extLst>
      <p:ext uri="{BB962C8B-B14F-4D97-AF65-F5344CB8AC3E}">
        <p14:creationId xmlns:p14="http://schemas.microsoft.com/office/powerpoint/2010/main" val="228443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54037-5703-DACB-FA75-5712F51650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177403-46CF-704F-B247-7485F07D24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949D8D-28A5-04A9-A3E5-53129D361D6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F5C1151-667D-33CA-ABAB-2E547761DBD6}"/>
              </a:ext>
            </a:extLst>
          </p:cNvPr>
          <p:cNvSpPr>
            <a:spLocks noGrp="1"/>
          </p:cNvSpPr>
          <p:nvPr>
            <p:ph type="sldNum" sz="quarter" idx="10"/>
          </p:nvPr>
        </p:nvSpPr>
        <p:spPr/>
        <p:txBody>
          <a:bodyPr/>
          <a:lstStyle/>
          <a:p>
            <a:fld id="{7282EDCE-312A-4365-9F8A-9E8035371112}" type="slidenum">
              <a:rPr lang="en-US" smtClean="0"/>
              <a:t>10</a:t>
            </a:fld>
            <a:endParaRPr lang="en-US" dirty="0"/>
          </a:p>
        </p:txBody>
      </p:sp>
    </p:spTree>
    <p:extLst>
      <p:ext uri="{BB962C8B-B14F-4D97-AF65-F5344CB8AC3E}">
        <p14:creationId xmlns:p14="http://schemas.microsoft.com/office/powerpoint/2010/main" val="579847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extLst>
      <p:ext uri="{BB962C8B-B14F-4D97-AF65-F5344CB8AC3E}">
        <p14:creationId xmlns:p14="http://schemas.microsoft.com/office/powerpoint/2010/main" val="227340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900C1-0A25-44B5-B655-B96A6134F8F0}" type="datetimeFigureOut">
              <a:rPr lang="en-GB" smtClean="0"/>
              <a:t>16/01/2026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70F33B2-E8BE-420C-8E23-4F0BF7512812}"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A900C1-0A25-44B5-B655-B96A6134F8F0}" type="datetimeFigureOut">
              <a:rPr lang="en-GB" smtClean="0"/>
              <a:t>16/01/2026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0F33B2-E8BE-420C-8E23-4F0BF7512812}" type="slidenum">
              <a:rPr lang="en-GB" smtClean="0"/>
              <a:t>‹#›</a:t>
            </a:fld>
            <a:endParaRPr lang="en-GB"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solidFill>
                  <a:srgbClr val="FFFF00"/>
                </a:solidFill>
              </a:rPr>
              <a:t>Global History and the Networked World</a:t>
            </a:r>
          </a:p>
        </p:txBody>
      </p:sp>
      <p:sp>
        <p:nvSpPr>
          <p:cNvPr id="3" name="Subtitle 2"/>
          <p:cNvSpPr>
            <a:spLocks noGrp="1"/>
          </p:cNvSpPr>
          <p:nvPr>
            <p:ph type="subTitle" idx="1"/>
          </p:nvPr>
        </p:nvSpPr>
        <p:spPr/>
        <p:txBody>
          <a:bodyPr/>
          <a:lstStyle/>
          <a:p>
            <a:r>
              <a:rPr lang="en-GB" dirty="0"/>
              <a:t>Professor David </a:t>
            </a:r>
            <a:r>
              <a:rPr lang="en-GB" dirty="0">
                <a:solidFill>
                  <a:schemeClr val="tx1"/>
                </a:solidFill>
              </a:rPr>
              <a:t>Lambert</a:t>
            </a:r>
          </a:p>
          <a:p>
            <a:r>
              <a:rPr lang="en-GB" dirty="0">
                <a:solidFill>
                  <a:schemeClr val="tx1"/>
                </a:solidFill>
              </a:rPr>
              <a:t>Historical Research (HI2K9)</a:t>
            </a:r>
          </a:p>
          <a:p>
            <a:r>
              <a:rPr lang="en-GB" dirty="0">
                <a:solidFill>
                  <a:schemeClr val="tx1"/>
                </a:solidFill>
              </a:rPr>
              <a:t>19</a:t>
            </a:r>
            <a:r>
              <a:rPr lang="en-GB" baseline="30000" dirty="0">
                <a:solidFill>
                  <a:schemeClr val="tx1"/>
                </a:solidFill>
              </a:rPr>
              <a:t>th</a:t>
            </a:r>
            <a:r>
              <a:rPr lang="en-GB" dirty="0">
                <a:solidFill>
                  <a:schemeClr val="tx1"/>
                </a:solidFill>
              </a:rPr>
              <a:t> January 2026</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196E5-46DA-4E65-05C7-B3D08484AA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9E7DDA-E594-3252-066D-9645E54E3223}"/>
              </a:ext>
            </a:extLst>
          </p:cNvPr>
          <p:cNvSpPr>
            <a:spLocks noGrp="1"/>
          </p:cNvSpPr>
          <p:nvPr>
            <p:ph type="title"/>
          </p:nvPr>
        </p:nvSpPr>
        <p:spPr/>
        <p:txBody>
          <a:bodyPr>
            <a:normAutofit/>
          </a:bodyPr>
          <a:lstStyle/>
          <a:p>
            <a:r>
              <a:rPr lang="en-GB" dirty="0">
                <a:solidFill>
                  <a:srgbClr val="FFFF00"/>
                </a:solidFill>
              </a:rPr>
              <a:t>‘Globalization’</a:t>
            </a:r>
          </a:p>
        </p:txBody>
      </p:sp>
      <p:pic>
        <p:nvPicPr>
          <p:cNvPr id="7" name="Content Placeholder 6">
            <a:extLst>
              <a:ext uri="{FF2B5EF4-FFF2-40B4-BE49-F238E27FC236}">
                <a16:creationId xmlns:a16="http://schemas.microsoft.com/office/drawing/2014/main" id="{1BEAA965-EB62-6D4B-3636-0B076ECD5267}"/>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315919" y="1417638"/>
            <a:ext cx="8512161" cy="5101796"/>
          </a:xfrm>
          <a:prstGeom prst="rect">
            <a:avLst/>
          </a:prstGeom>
        </p:spPr>
      </p:pic>
    </p:spTree>
    <p:extLst>
      <p:ext uri="{BB962C8B-B14F-4D97-AF65-F5344CB8AC3E}">
        <p14:creationId xmlns:p14="http://schemas.microsoft.com/office/powerpoint/2010/main" val="84651370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43CE1-44DB-700B-6CED-C9DBE2963B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7A07C5-D18C-6480-DF62-92AFE4E51713}"/>
              </a:ext>
            </a:extLst>
          </p:cNvPr>
          <p:cNvSpPr>
            <a:spLocks noGrp="1"/>
          </p:cNvSpPr>
          <p:nvPr>
            <p:ph type="title"/>
          </p:nvPr>
        </p:nvSpPr>
        <p:spPr/>
        <p:txBody>
          <a:bodyPr>
            <a:normAutofit/>
          </a:bodyPr>
          <a:lstStyle/>
          <a:p>
            <a:r>
              <a:rPr lang="en-GB" dirty="0">
                <a:solidFill>
                  <a:srgbClr val="FFFF00"/>
                </a:solidFill>
              </a:rPr>
              <a:t>End of the Cold War</a:t>
            </a:r>
          </a:p>
        </p:txBody>
      </p:sp>
      <p:pic>
        <p:nvPicPr>
          <p:cNvPr id="7" name="Content Placeholder 6">
            <a:extLst>
              <a:ext uri="{FF2B5EF4-FFF2-40B4-BE49-F238E27FC236}">
                <a16:creationId xmlns:a16="http://schemas.microsoft.com/office/drawing/2014/main" id="{4289AD7E-76A7-4034-D902-7003FD1BAF83}"/>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798249" y="1601369"/>
            <a:ext cx="7547502" cy="4523624"/>
          </a:xfrm>
          <a:prstGeom prst="rect">
            <a:avLst/>
          </a:prstGeom>
        </p:spPr>
      </p:pic>
    </p:spTree>
    <p:extLst>
      <p:ext uri="{BB962C8B-B14F-4D97-AF65-F5344CB8AC3E}">
        <p14:creationId xmlns:p14="http://schemas.microsoft.com/office/powerpoint/2010/main" val="293814665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671EA-1CEC-1D65-AE73-D88CF2DB58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BFDDD6-4337-39E2-30CF-C3627E1FD206}"/>
              </a:ext>
            </a:extLst>
          </p:cNvPr>
          <p:cNvSpPr>
            <a:spLocks noGrp="1"/>
          </p:cNvSpPr>
          <p:nvPr>
            <p:ph type="title"/>
          </p:nvPr>
        </p:nvSpPr>
        <p:spPr/>
        <p:txBody>
          <a:bodyPr>
            <a:normAutofit/>
          </a:bodyPr>
          <a:lstStyle/>
          <a:p>
            <a:r>
              <a:rPr lang="en-GB" dirty="0">
                <a:solidFill>
                  <a:srgbClr val="FFFF00"/>
                </a:solidFill>
              </a:rPr>
              <a:t>Neoliberalism</a:t>
            </a:r>
          </a:p>
        </p:txBody>
      </p:sp>
      <p:pic>
        <p:nvPicPr>
          <p:cNvPr id="7" name="Content Placeholder 6">
            <a:extLst>
              <a:ext uri="{FF2B5EF4-FFF2-40B4-BE49-F238E27FC236}">
                <a16:creationId xmlns:a16="http://schemas.microsoft.com/office/drawing/2014/main" id="{438A2333-0661-9454-86AE-E569D7C02013}"/>
              </a:ext>
            </a:extLst>
          </p:cNvPr>
          <p:cNvPicPr>
            <a:picLocks noGrp="1" noChangeAspect="1"/>
          </p:cNvPicPr>
          <p:nvPr>
            <p:ph idx="1"/>
          </p:nvPr>
        </p:nvPicPr>
        <p:blipFill>
          <a:blip r:embed="rId3"/>
          <a:stretch>
            <a:fillRect/>
          </a:stretch>
        </p:blipFill>
        <p:spPr>
          <a:xfrm>
            <a:off x="798249" y="1601369"/>
            <a:ext cx="7547502" cy="4523624"/>
          </a:xfrm>
          <a:prstGeom prst="rect">
            <a:avLst/>
          </a:prstGeom>
        </p:spPr>
      </p:pic>
    </p:spTree>
    <p:extLst>
      <p:ext uri="{BB962C8B-B14F-4D97-AF65-F5344CB8AC3E}">
        <p14:creationId xmlns:p14="http://schemas.microsoft.com/office/powerpoint/2010/main" val="270938920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D2C2F-7079-5463-7597-3FC0CF61D5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F1E9D6-5B33-A818-A1A5-8AE34A03595A}"/>
              </a:ext>
            </a:extLst>
          </p:cNvPr>
          <p:cNvSpPr>
            <a:spLocks noGrp="1"/>
          </p:cNvSpPr>
          <p:nvPr>
            <p:ph type="title"/>
          </p:nvPr>
        </p:nvSpPr>
        <p:spPr/>
        <p:txBody>
          <a:bodyPr>
            <a:normAutofit/>
          </a:bodyPr>
          <a:lstStyle/>
          <a:p>
            <a:r>
              <a:rPr lang="en-GB" dirty="0">
                <a:solidFill>
                  <a:srgbClr val="FFFF00"/>
                </a:solidFill>
              </a:rPr>
              <a:t>End of the nation-state?</a:t>
            </a:r>
          </a:p>
        </p:txBody>
      </p:sp>
      <p:pic>
        <p:nvPicPr>
          <p:cNvPr id="7" name="Content Placeholder 6">
            <a:extLst>
              <a:ext uri="{FF2B5EF4-FFF2-40B4-BE49-F238E27FC236}">
                <a16:creationId xmlns:a16="http://schemas.microsoft.com/office/drawing/2014/main" id="{289C2207-948C-7043-4E8E-0D28EC41404E}"/>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798249" y="1601369"/>
            <a:ext cx="7547502" cy="4523624"/>
          </a:xfrm>
          <a:prstGeom prst="rect">
            <a:avLst/>
          </a:prstGeom>
        </p:spPr>
      </p:pic>
    </p:spTree>
    <p:extLst>
      <p:ext uri="{BB962C8B-B14F-4D97-AF65-F5344CB8AC3E}">
        <p14:creationId xmlns:p14="http://schemas.microsoft.com/office/powerpoint/2010/main" val="256379706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62AA5-6839-0B0D-B13B-DDFDB87AC4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6E52B2-C505-5C1D-9E0C-A902796BD192}"/>
              </a:ext>
            </a:extLst>
          </p:cNvPr>
          <p:cNvSpPr>
            <a:spLocks noGrp="1"/>
          </p:cNvSpPr>
          <p:nvPr>
            <p:ph type="title"/>
          </p:nvPr>
        </p:nvSpPr>
        <p:spPr/>
        <p:txBody>
          <a:bodyPr>
            <a:normAutofit fontScale="90000"/>
          </a:bodyPr>
          <a:lstStyle/>
          <a:p>
            <a:r>
              <a:rPr lang="en-GB" dirty="0">
                <a:solidFill>
                  <a:srgbClr val="FFFF00"/>
                </a:solidFill>
              </a:rPr>
              <a:t>Information and communication technologies</a:t>
            </a:r>
          </a:p>
        </p:txBody>
      </p:sp>
      <p:pic>
        <p:nvPicPr>
          <p:cNvPr id="7" name="Content Placeholder 6">
            <a:extLst>
              <a:ext uri="{FF2B5EF4-FFF2-40B4-BE49-F238E27FC236}">
                <a16:creationId xmlns:a16="http://schemas.microsoft.com/office/drawing/2014/main" id="{D98FC676-D16E-ACC3-1883-F86606DA235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798249" y="1601369"/>
            <a:ext cx="7547502" cy="4523624"/>
          </a:xfrm>
          <a:prstGeom prst="rect">
            <a:avLst/>
          </a:prstGeom>
        </p:spPr>
      </p:pic>
    </p:spTree>
    <p:extLst>
      <p:ext uri="{BB962C8B-B14F-4D97-AF65-F5344CB8AC3E}">
        <p14:creationId xmlns:p14="http://schemas.microsoft.com/office/powerpoint/2010/main" val="36722868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8A6D6-5D87-D001-28A1-BEF890C21B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2CE7AF-FB17-5732-3014-82CDD036090A}"/>
              </a:ext>
            </a:extLst>
          </p:cNvPr>
          <p:cNvSpPr>
            <a:spLocks noGrp="1"/>
          </p:cNvSpPr>
          <p:nvPr>
            <p:ph type="title"/>
          </p:nvPr>
        </p:nvSpPr>
        <p:spPr/>
        <p:txBody>
          <a:bodyPr/>
          <a:lstStyle/>
          <a:p>
            <a:r>
              <a:rPr lang="en-GB" dirty="0">
                <a:solidFill>
                  <a:srgbClr val="FFFF00"/>
                </a:solidFill>
              </a:rPr>
              <a:t>Material networks</a:t>
            </a:r>
          </a:p>
        </p:txBody>
      </p:sp>
      <p:pic>
        <p:nvPicPr>
          <p:cNvPr id="5" name="Content Placeholder 4">
            <a:extLst>
              <a:ext uri="{FF2B5EF4-FFF2-40B4-BE49-F238E27FC236}">
                <a16:creationId xmlns:a16="http://schemas.microsoft.com/office/drawing/2014/main" id="{C4434F26-A411-6230-B6D6-56F47E8F247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8720" b="8720"/>
          <a:stretch/>
        </p:blipFill>
        <p:spPr>
          <a:xfrm>
            <a:off x="485059" y="1772816"/>
            <a:ext cx="8173881" cy="4320480"/>
          </a:xfrm>
          <a:prstGeom prst="rect">
            <a:avLst/>
          </a:prstGeom>
        </p:spPr>
      </p:pic>
    </p:spTree>
    <p:extLst>
      <p:ext uri="{BB962C8B-B14F-4D97-AF65-F5344CB8AC3E}">
        <p14:creationId xmlns:p14="http://schemas.microsoft.com/office/powerpoint/2010/main" val="407836896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1EFC7-1687-E811-ACE4-25DC6011E84C}"/>
              </a:ext>
            </a:extLst>
          </p:cNvPr>
          <p:cNvSpPr>
            <a:spLocks noGrp="1"/>
          </p:cNvSpPr>
          <p:nvPr>
            <p:ph type="title"/>
          </p:nvPr>
        </p:nvSpPr>
        <p:spPr/>
        <p:txBody>
          <a:bodyPr/>
          <a:lstStyle/>
          <a:p>
            <a:r>
              <a:rPr lang="en-GB" dirty="0">
                <a:solidFill>
                  <a:srgbClr val="FFFF00"/>
                </a:solidFill>
              </a:rPr>
              <a:t>International migration</a:t>
            </a:r>
          </a:p>
        </p:txBody>
      </p:sp>
      <p:pic>
        <p:nvPicPr>
          <p:cNvPr id="5" name="Content Placeholder 4" descr="A screenshot of a computer&#10;&#10;AI-generated content may be incorrect.">
            <a:extLst>
              <a:ext uri="{FF2B5EF4-FFF2-40B4-BE49-F238E27FC236}">
                <a16:creationId xmlns:a16="http://schemas.microsoft.com/office/drawing/2014/main" id="{50C3EA76-6B58-45F0-03B3-4A38288AB3CF}"/>
              </a:ext>
            </a:extLst>
          </p:cNvPr>
          <p:cNvPicPr>
            <a:picLocks noGrp="1" noChangeAspect="1"/>
          </p:cNvPicPr>
          <p:nvPr>
            <p:ph idx="1"/>
          </p:nvPr>
        </p:nvPicPr>
        <p:blipFill>
          <a:blip r:embed="rId2"/>
          <a:srcRect l="17186" t="35633" r="13209" b="5499"/>
          <a:stretch>
            <a:fillRect/>
          </a:stretch>
        </p:blipFill>
        <p:spPr>
          <a:xfrm>
            <a:off x="485059" y="1844824"/>
            <a:ext cx="8173881" cy="4320480"/>
          </a:xfrm>
          <a:prstGeom prst="rect">
            <a:avLst/>
          </a:prstGeom>
        </p:spPr>
      </p:pic>
    </p:spTree>
    <p:extLst>
      <p:ext uri="{BB962C8B-B14F-4D97-AF65-F5344CB8AC3E}">
        <p14:creationId xmlns:p14="http://schemas.microsoft.com/office/powerpoint/2010/main" val="256820093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5BEB26-ED19-3D89-D8EE-5B2D318614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7F9F82-742A-169D-3E55-A84C21A82D90}"/>
              </a:ext>
            </a:extLst>
          </p:cNvPr>
          <p:cNvSpPr>
            <a:spLocks noGrp="1"/>
          </p:cNvSpPr>
          <p:nvPr>
            <p:ph type="title"/>
          </p:nvPr>
        </p:nvSpPr>
        <p:spPr/>
        <p:txBody>
          <a:bodyPr/>
          <a:lstStyle/>
          <a:p>
            <a:r>
              <a:rPr lang="en-GB" dirty="0">
                <a:solidFill>
                  <a:srgbClr val="FFFF00"/>
                </a:solidFill>
              </a:rPr>
              <a:t>‘Starbucksification’</a:t>
            </a:r>
          </a:p>
        </p:txBody>
      </p:sp>
      <p:pic>
        <p:nvPicPr>
          <p:cNvPr id="5" name="Content Placeholder 4">
            <a:extLst>
              <a:ext uri="{FF2B5EF4-FFF2-40B4-BE49-F238E27FC236}">
                <a16:creationId xmlns:a16="http://schemas.microsoft.com/office/drawing/2014/main" id="{7DA764D6-DEEC-A838-620E-E58584B6334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548" t="-117" b="1450"/>
          <a:stretch>
            <a:fillRect/>
          </a:stretch>
        </p:blipFill>
        <p:spPr>
          <a:xfrm>
            <a:off x="548310" y="1628800"/>
            <a:ext cx="8047380" cy="4536504"/>
          </a:xfrm>
          <a:prstGeom prst="rect">
            <a:avLst/>
          </a:prstGeom>
        </p:spPr>
      </p:pic>
    </p:spTree>
    <p:extLst>
      <p:ext uri="{BB962C8B-B14F-4D97-AF65-F5344CB8AC3E}">
        <p14:creationId xmlns:p14="http://schemas.microsoft.com/office/powerpoint/2010/main" val="124131839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4075F-E4A4-D4DD-3220-D7ECEBFC0E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0CE5A4-D9CB-7225-3451-1A2764CDB5F6}"/>
              </a:ext>
            </a:extLst>
          </p:cNvPr>
          <p:cNvSpPr>
            <a:spLocks noGrp="1"/>
          </p:cNvSpPr>
          <p:nvPr>
            <p:ph type="title"/>
          </p:nvPr>
        </p:nvSpPr>
        <p:spPr/>
        <p:txBody>
          <a:bodyPr/>
          <a:lstStyle/>
          <a:p>
            <a:r>
              <a:rPr lang="en-GB" dirty="0">
                <a:solidFill>
                  <a:srgbClr val="FFFF00"/>
                </a:solidFill>
              </a:rPr>
              <a:t>Global Environmental Problems</a:t>
            </a:r>
          </a:p>
        </p:txBody>
      </p:sp>
      <p:pic>
        <p:nvPicPr>
          <p:cNvPr id="5" name="Content Placeholder 4">
            <a:extLst>
              <a:ext uri="{FF2B5EF4-FFF2-40B4-BE49-F238E27FC236}">
                <a16:creationId xmlns:a16="http://schemas.microsoft.com/office/drawing/2014/main" id="{ABCA0FC3-498B-A98C-A3E3-AA7B09A8501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09" r="109"/>
          <a:stretch/>
        </p:blipFill>
        <p:spPr>
          <a:xfrm>
            <a:off x="548310" y="1628800"/>
            <a:ext cx="8047380" cy="4536504"/>
          </a:xfrm>
          <a:prstGeom prst="rect">
            <a:avLst/>
          </a:prstGeom>
        </p:spPr>
      </p:pic>
    </p:spTree>
    <p:extLst>
      <p:ext uri="{BB962C8B-B14F-4D97-AF65-F5344CB8AC3E}">
        <p14:creationId xmlns:p14="http://schemas.microsoft.com/office/powerpoint/2010/main" val="258511450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96FA9-F47F-43EA-B67D-42430B0922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4496E2-6675-38DD-50AA-101DBB8F1114}"/>
              </a:ext>
            </a:extLst>
          </p:cNvPr>
          <p:cNvSpPr>
            <a:spLocks noGrp="1"/>
          </p:cNvSpPr>
          <p:nvPr>
            <p:ph type="title"/>
          </p:nvPr>
        </p:nvSpPr>
        <p:spPr/>
        <p:txBody>
          <a:bodyPr>
            <a:normAutofit/>
          </a:bodyPr>
          <a:lstStyle/>
          <a:p>
            <a:r>
              <a:rPr lang="en-GB" dirty="0">
                <a:solidFill>
                  <a:srgbClr val="FFFF00"/>
                </a:solidFill>
              </a:rPr>
              <a:t>Social scientists on globalisation</a:t>
            </a:r>
          </a:p>
        </p:txBody>
      </p:sp>
      <p:sp>
        <p:nvSpPr>
          <p:cNvPr id="3" name="Content Placeholder 2">
            <a:extLst>
              <a:ext uri="{FF2B5EF4-FFF2-40B4-BE49-F238E27FC236}">
                <a16:creationId xmlns:a16="http://schemas.microsoft.com/office/drawing/2014/main" id="{9E03FDAD-2DE1-A39D-CD21-B9ED1B2A978A}"/>
              </a:ext>
            </a:extLst>
          </p:cNvPr>
          <p:cNvSpPr>
            <a:spLocks noGrp="1"/>
          </p:cNvSpPr>
          <p:nvPr>
            <p:ph idx="1"/>
          </p:nvPr>
        </p:nvSpPr>
        <p:spPr>
          <a:xfrm>
            <a:off x="457200" y="1600200"/>
            <a:ext cx="8229600" cy="5141168"/>
          </a:xfrm>
        </p:spPr>
        <p:txBody>
          <a:bodyPr>
            <a:normAutofit/>
          </a:bodyPr>
          <a:lstStyle/>
          <a:p>
            <a:r>
              <a:rPr lang="en-GB" dirty="0"/>
              <a:t>Anthony Giddens,</a:t>
            </a:r>
            <a:r>
              <a:rPr lang="en-GB" i="1" dirty="0"/>
              <a:t> The Consequences of Modernity</a:t>
            </a:r>
            <a:r>
              <a:rPr lang="en-GB" dirty="0"/>
              <a:t> (1990) – ‘intensification of worldwide social relations’</a:t>
            </a:r>
          </a:p>
          <a:p>
            <a:r>
              <a:rPr lang="en-GB" dirty="0"/>
              <a:t>Arjun Appadurai – </a:t>
            </a:r>
            <a:r>
              <a:rPr lang="en-GB" i="1" dirty="0"/>
              <a:t>Disjuncture and Globalization</a:t>
            </a:r>
            <a:r>
              <a:rPr lang="en-GB" dirty="0"/>
              <a:t> (1990) – ‘</a:t>
            </a:r>
            <a:r>
              <a:rPr lang="en-GB" dirty="0" err="1"/>
              <a:t>ethnoscape</a:t>
            </a:r>
            <a:r>
              <a:rPr lang="en-GB" dirty="0"/>
              <a:t>’, ‘mediascape’, ‘</a:t>
            </a:r>
            <a:r>
              <a:rPr lang="en-GB" dirty="0" err="1"/>
              <a:t>ideoscape</a:t>
            </a:r>
            <a:r>
              <a:rPr lang="en-GB" dirty="0"/>
              <a:t>’ etc.</a:t>
            </a:r>
          </a:p>
          <a:p>
            <a:r>
              <a:rPr lang="en-GB" dirty="0"/>
              <a:t>Manuel Castells (1996-1998) – the ‘network society’; ‘space of flows’ vs ‘space of places’</a:t>
            </a:r>
          </a:p>
        </p:txBody>
      </p:sp>
    </p:spTree>
    <p:extLst>
      <p:ext uri="{BB962C8B-B14F-4D97-AF65-F5344CB8AC3E}">
        <p14:creationId xmlns:p14="http://schemas.microsoft.com/office/powerpoint/2010/main" val="153645910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97007B-2892-7A39-7F88-79C291D894B8}"/>
              </a:ext>
            </a:extLst>
          </p:cNvPr>
          <p:cNvSpPr>
            <a:spLocks noGrp="1"/>
          </p:cNvSpPr>
          <p:nvPr>
            <p:ph idx="1"/>
          </p:nvPr>
        </p:nvSpPr>
        <p:spPr>
          <a:xfrm>
            <a:off x="457200" y="274638"/>
            <a:ext cx="8229600" cy="6394722"/>
          </a:xfrm>
        </p:spPr>
        <p:txBody>
          <a:bodyPr>
            <a:normAutofit fontScale="85000" lnSpcReduction="10000"/>
          </a:bodyPr>
          <a:lstStyle/>
          <a:p>
            <a:pPr marL="0" indent="0">
              <a:buNone/>
            </a:pPr>
            <a:r>
              <a:rPr lang="en-GB" dirty="0"/>
              <a:t>Until very recently, the practice of modern history centred on, and was dominated by, the nation state. Most history was the history of the nation. If you wander through the history and biography aisles of either brick-and-mortar or virtual bookstores, the characters and heroes of patriotism dominate.</a:t>
            </a:r>
          </a:p>
          <a:p>
            <a:pPr marL="0" indent="0" algn="ctr">
              <a:buNone/>
            </a:pPr>
            <a:r>
              <a:rPr lang="en-GB" dirty="0"/>
              <a:t>…</a:t>
            </a:r>
          </a:p>
          <a:p>
            <a:pPr marL="0" indent="0">
              <a:buNone/>
            </a:pPr>
            <a:r>
              <a:rPr lang="en-GB" dirty="0"/>
              <a:t>Then, along came globalisation and the shake-up of old, bordered imaginations. Historians quickly responded to the fall of the Berlin Wall, the crumbling protective ramparts of national capitalism, the boom in container shipping, and the rise of the cosmopolis. New scales and new concepts came to life.</a:t>
            </a:r>
          </a:p>
          <a:p>
            <a:pPr marL="0" indent="0">
              <a:buNone/>
            </a:pPr>
            <a:endParaRPr lang="en-GB" dirty="0"/>
          </a:p>
          <a:p>
            <a:pPr marL="0" indent="0" algn="r">
              <a:buNone/>
            </a:pPr>
            <a:r>
              <a:rPr lang="en-GB" dirty="0">
                <a:solidFill>
                  <a:srgbClr val="FFFF00"/>
                </a:solidFill>
              </a:rPr>
              <a:t>Jeremy Adelman, ‘What is global history now?’ (2017)</a:t>
            </a:r>
          </a:p>
        </p:txBody>
      </p:sp>
    </p:spTree>
    <p:extLst>
      <p:ext uri="{BB962C8B-B14F-4D97-AF65-F5344CB8AC3E}">
        <p14:creationId xmlns:p14="http://schemas.microsoft.com/office/powerpoint/2010/main" val="322468877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4C7DA-7E12-9BB7-7A48-27132384F8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A2CB0-EF69-6F51-3209-DE538BC91791}"/>
              </a:ext>
            </a:extLst>
          </p:cNvPr>
          <p:cNvSpPr>
            <a:spLocks noGrp="1"/>
          </p:cNvSpPr>
          <p:nvPr>
            <p:ph type="title"/>
          </p:nvPr>
        </p:nvSpPr>
        <p:spPr/>
        <p:txBody>
          <a:bodyPr>
            <a:normAutofit/>
          </a:bodyPr>
          <a:lstStyle/>
          <a:p>
            <a:r>
              <a:rPr lang="en-GB" dirty="0">
                <a:solidFill>
                  <a:srgbClr val="FFFF00"/>
                </a:solidFill>
              </a:rPr>
              <a:t>Connections and networks</a:t>
            </a:r>
          </a:p>
        </p:txBody>
      </p:sp>
      <p:pic>
        <p:nvPicPr>
          <p:cNvPr id="5" name="Content Placeholder 4">
            <a:extLst>
              <a:ext uri="{FF2B5EF4-FFF2-40B4-BE49-F238E27FC236}">
                <a16:creationId xmlns:a16="http://schemas.microsoft.com/office/drawing/2014/main" id="{89AEE4F1-2016-4C5C-0897-20905EF9650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1673" b="1673"/>
          <a:stretch/>
        </p:blipFill>
        <p:spPr>
          <a:xfrm>
            <a:off x="485059" y="1772816"/>
            <a:ext cx="8173881" cy="4320480"/>
          </a:xfrm>
          <a:prstGeom prst="rect">
            <a:avLst/>
          </a:prstGeom>
        </p:spPr>
      </p:pic>
    </p:spTree>
    <p:extLst>
      <p:ext uri="{BB962C8B-B14F-4D97-AF65-F5344CB8AC3E}">
        <p14:creationId xmlns:p14="http://schemas.microsoft.com/office/powerpoint/2010/main" val="217288643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2283F-1B8D-B0D2-C926-C738121B5330}"/>
            </a:ext>
          </a:extLst>
        </p:cNvPr>
        <p:cNvGrpSpPr/>
        <p:nvPr/>
      </p:nvGrpSpPr>
      <p:grpSpPr>
        <a:xfrm>
          <a:off x="0" y="0"/>
          <a:ext cx="0" cy="0"/>
          <a:chOff x="0" y="0"/>
          <a:chExt cx="0" cy="0"/>
        </a:xfrm>
      </p:grpSpPr>
      <p:sp>
        <p:nvSpPr>
          <p:cNvPr id="7" name="Content Placeholder 2">
            <a:extLst>
              <a:ext uri="{FF2B5EF4-FFF2-40B4-BE49-F238E27FC236}">
                <a16:creationId xmlns:a16="http://schemas.microsoft.com/office/drawing/2014/main" id="{6D43ADE9-78E8-EFA0-5399-ACEB1084C4AB}"/>
              </a:ext>
            </a:extLst>
          </p:cNvPr>
          <p:cNvSpPr>
            <a:spLocks noGrp="1"/>
          </p:cNvSpPr>
          <p:nvPr>
            <p:ph idx="1"/>
          </p:nvPr>
        </p:nvSpPr>
        <p:spPr>
          <a:xfrm>
            <a:off x="539552" y="1600200"/>
            <a:ext cx="4680520" cy="4779450"/>
          </a:xfrm>
        </p:spPr>
        <p:txBody>
          <a:bodyPr>
            <a:noAutofit/>
          </a:bodyPr>
          <a:lstStyle/>
          <a:p>
            <a:pPr marL="0" indent="0">
              <a:buNone/>
            </a:pPr>
            <a:r>
              <a:rPr lang="en-GB" sz="2700" dirty="0"/>
              <a:t>‘What we may be witnessing is not just the end of the Cold War, or the passing of a particular period of postwar history, but the end of history as such: that is, the end point of mankind’s ideological evolution and the universalization of Western liberal democracy as the final form of human government’ (1992).</a:t>
            </a:r>
            <a:endParaRPr lang="en-GB" sz="2700" dirty="0">
              <a:solidFill>
                <a:srgbClr val="FF0000"/>
              </a:solidFill>
            </a:endParaRPr>
          </a:p>
        </p:txBody>
      </p:sp>
      <p:sp>
        <p:nvSpPr>
          <p:cNvPr id="2" name="Title 1">
            <a:extLst>
              <a:ext uri="{FF2B5EF4-FFF2-40B4-BE49-F238E27FC236}">
                <a16:creationId xmlns:a16="http://schemas.microsoft.com/office/drawing/2014/main" id="{8F5D9A38-4987-58B7-4492-F7F5A8034946}"/>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‘The End of History’?</a:t>
            </a:r>
          </a:p>
        </p:txBody>
      </p:sp>
      <p:pic>
        <p:nvPicPr>
          <p:cNvPr id="3" name="Picture 2">
            <a:extLst>
              <a:ext uri="{FF2B5EF4-FFF2-40B4-BE49-F238E27FC236}">
                <a16:creationId xmlns:a16="http://schemas.microsoft.com/office/drawing/2014/main" id="{5ADCF214-8071-2FC6-B776-ABA6991F6DFB}"/>
              </a:ext>
            </a:extLst>
          </p:cNvPr>
          <p:cNvPicPr>
            <a:picLocks noChangeAspect="1"/>
          </p:cNvPicPr>
          <p:nvPr/>
        </p:nvPicPr>
        <p:blipFill rotWithShape="1">
          <a:blip r:embed="rId3">
            <a:extLst>
              <a:ext uri="{28A0092B-C50C-407E-A947-70E740481C1C}">
                <a14:useLocalDpi xmlns:a14="http://schemas.microsoft.com/office/drawing/2010/main" val="0"/>
              </a:ext>
            </a:extLst>
          </a:blip>
          <a:srcRect t="1406" b="1406"/>
          <a:stretch/>
        </p:blipFill>
        <p:spPr>
          <a:xfrm>
            <a:off x="5396600" y="1601878"/>
            <a:ext cx="3029320" cy="4779450"/>
          </a:xfrm>
          <a:prstGeom prst="rect">
            <a:avLst/>
          </a:prstGeom>
        </p:spPr>
      </p:pic>
    </p:spTree>
    <p:extLst>
      <p:ext uri="{BB962C8B-B14F-4D97-AF65-F5344CB8AC3E}">
        <p14:creationId xmlns:p14="http://schemas.microsoft.com/office/powerpoint/2010/main" val="304013769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9D468-E1B4-3E74-CAF7-1E4A335797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07E9CB-C0F0-8196-2D42-1D1B56220D10}"/>
              </a:ext>
            </a:extLst>
          </p:cNvPr>
          <p:cNvSpPr>
            <a:spLocks noGrp="1"/>
          </p:cNvSpPr>
          <p:nvPr>
            <p:ph type="title"/>
          </p:nvPr>
        </p:nvSpPr>
        <p:spPr/>
        <p:txBody>
          <a:bodyPr/>
          <a:lstStyle/>
          <a:p>
            <a:r>
              <a:rPr lang="en-GB" dirty="0">
                <a:solidFill>
                  <a:srgbClr val="FFFF00"/>
                </a:solidFill>
              </a:rPr>
              <a:t>Histories of globalisation</a:t>
            </a:r>
          </a:p>
        </p:txBody>
      </p:sp>
      <p:pic>
        <p:nvPicPr>
          <p:cNvPr id="5" name="Content Placeholder 4">
            <a:extLst>
              <a:ext uri="{FF2B5EF4-FFF2-40B4-BE49-F238E27FC236}">
                <a16:creationId xmlns:a16="http://schemas.microsoft.com/office/drawing/2014/main" id="{5E76D8FE-3EE1-0445-1AC1-15AABC8DF12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2703" r="2703"/>
          <a:stretch/>
        </p:blipFill>
        <p:spPr>
          <a:xfrm>
            <a:off x="485059" y="1772816"/>
            <a:ext cx="8173881" cy="4320480"/>
          </a:xfrm>
          <a:prstGeom prst="rect">
            <a:avLst/>
          </a:prstGeom>
        </p:spPr>
      </p:pic>
    </p:spTree>
    <p:extLst>
      <p:ext uri="{BB962C8B-B14F-4D97-AF65-F5344CB8AC3E}">
        <p14:creationId xmlns:p14="http://schemas.microsoft.com/office/powerpoint/2010/main" val="216804073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B3724-BE31-A85C-276E-C7076583EC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BA7BE2-8550-5CE0-F3CB-66CB8B61F90A}"/>
              </a:ext>
            </a:extLst>
          </p:cNvPr>
          <p:cNvSpPr>
            <a:spLocks noGrp="1"/>
          </p:cNvSpPr>
          <p:nvPr>
            <p:ph type="title"/>
          </p:nvPr>
        </p:nvSpPr>
        <p:spPr/>
        <p:txBody>
          <a:bodyPr>
            <a:normAutofit fontScale="90000"/>
          </a:bodyPr>
          <a:lstStyle/>
          <a:p>
            <a:r>
              <a:rPr lang="en-GB" dirty="0">
                <a:solidFill>
                  <a:srgbClr val="FFFF00"/>
                </a:solidFill>
              </a:rPr>
              <a:t>Global history as a</a:t>
            </a:r>
            <a:br>
              <a:rPr lang="en-GB" dirty="0">
                <a:solidFill>
                  <a:srgbClr val="FFFF00"/>
                </a:solidFill>
              </a:rPr>
            </a:br>
            <a:r>
              <a:rPr lang="en-GB" dirty="0">
                <a:solidFill>
                  <a:srgbClr val="FFFF00"/>
                </a:solidFill>
              </a:rPr>
              <a:t>‘cosmopolitan endeavour’</a:t>
            </a:r>
          </a:p>
        </p:txBody>
      </p:sp>
      <p:sp>
        <p:nvSpPr>
          <p:cNvPr id="3" name="Content Placeholder 2">
            <a:extLst>
              <a:ext uri="{FF2B5EF4-FFF2-40B4-BE49-F238E27FC236}">
                <a16:creationId xmlns:a16="http://schemas.microsoft.com/office/drawing/2014/main" id="{FC21A51B-342F-F72F-3BCD-40FB544BEFD1}"/>
              </a:ext>
            </a:extLst>
          </p:cNvPr>
          <p:cNvSpPr>
            <a:spLocks noGrp="1"/>
          </p:cNvSpPr>
          <p:nvPr>
            <p:ph idx="1"/>
          </p:nvPr>
        </p:nvSpPr>
        <p:spPr>
          <a:xfrm>
            <a:off x="457200" y="1600200"/>
            <a:ext cx="8229600" cy="5141168"/>
          </a:xfrm>
        </p:spPr>
        <p:txBody>
          <a:bodyPr>
            <a:normAutofit/>
          </a:bodyPr>
          <a:lstStyle/>
          <a:p>
            <a:pPr marL="0" indent="0">
              <a:buNone/>
            </a:pPr>
            <a:r>
              <a:rPr lang="en-GB" sz="2400" dirty="0"/>
              <a:t>[According to some], [g]lobal history is an inherently cosmopolitan </a:t>
            </a:r>
            <a:r>
              <a:rPr lang="en-GB" sz="2400" dirty="0" err="1"/>
              <a:t>endeavor</a:t>
            </a:r>
            <a:r>
              <a:rPr lang="en-GB" sz="2400" dirty="0"/>
              <a:t>. At its core, it is an inclusive project, both geographically and normatively. To begin with, it provides a broad account of humanity’s past. At a time when news is no longer confined to one’s own society; when tourists roam the planet, and migration links </a:t>
            </a:r>
            <a:r>
              <a:rPr lang="en-GB" sz="2400" dirty="0" err="1"/>
              <a:t>labor</a:t>
            </a:r>
            <a:r>
              <a:rPr lang="en-GB" sz="2400" dirty="0"/>
              <a:t> markets in different parts of the world; when we eat food grown in faraway locations and buy goods produced elsewhere: in our globalized present, in other words, global history is a contribution to making sense of the world in which we live...Herein lies the utopian promise of global history: to turn us into citizens of the world.</a:t>
            </a:r>
          </a:p>
          <a:p>
            <a:pPr marL="0" indent="0" algn="r">
              <a:buNone/>
            </a:pPr>
            <a:endParaRPr lang="en-GB" sz="2400" dirty="0"/>
          </a:p>
          <a:p>
            <a:pPr marL="0" indent="0" algn="r">
              <a:buNone/>
            </a:pPr>
            <a:r>
              <a:rPr lang="en-GB" sz="2400" dirty="0">
                <a:solidFill>
                  <a:srgbClr val="FFFF00"/>
                </a:solidFill>
              </a:rPr>
              <a:t>Conrad, </a:t>
            </a:r>
            <a:r>
              <a:rPr lang="en-GB" sz="2400" i="1" dirty="0">
                <a:solidFill>
                  <a:srgbClr val="FFFF00"/>
                </a:solidFill>
              </a:rPr>
              <a:t>What Is Global History?</a:t>
            </a:r>
            <a:r>
              <a:rPr lang="en-GB" sz="2400" dirty="0">
                <a:solidFill>
                  <a:srgbClr val="FFFF00"/>
                </a:solidFill>
              </a:rPr>
              <a:t> (2016), p. 155.</a:t>
            </a:r>
          </a:p>
        </p:txBody>
      </p:sp>
    </p:spTree>
    <p:extLst>
      <p:ext uri="{BB962C8B-B14F-4D97-AF65-F5344CB8AC3E}">
        <p14:creationId xmlns:p14="http://schemas.microsoft.com/office/powerpoint/2010/main" val="259839172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832BB-BE95-A10B-F144-9854682616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C5B814-385F-A34C-E25E-C9A64D6871AA}"/>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Globalization and ‘divergence'</a:t>
            </a:r>
          </a:p>
        </p:txBody>
      </p:sp>
      <p:pic>
        <p:nvPicPr>
          <p:cNvPr id="4" name="Picture 3">
            <a:extLst>
              <a:ext uri="{FF2B5EF4-FFF2-40B4-BE49-F238E27FC236}">
                <a16:creationId xmlns:a16="http://schemas.microsoft.com/office/drawing/2014/main" id="{1A670C02-DF1E-316A-6A45-73BABC45D148}"/>
              </a:ext>
            </a:extLst>
          </p:cNvPr>
          <p:cNvPicPr>
            <a:picLocks noChangeAspect="1"/>
          </p:cNvPicPr>
          <p:nvPr/>
        </p:nvPicPr>
        <p:blipFill rotWithShape="1">
          <a:blip r:embed="rId3">
            <a:extLst>
              <a:ext uri="{28A0092B-C50C-407E-A947-70E740481C1C}">
                <a14:useLocalDpi xmlns:a14="http://schemas.microsoft.com/office/drawing/2010/main" val="0"/>
              </a:ext>
            </a:extLst>
          </a:blip>
          <a:srcRect l="2128" r="2128"/>
          <a:stretch/>
        </p:blipFill>
        <p:spPr>
          <a:xfrm>
            <a:off x="430048" y="1600200"/>
            <a:ext cx="3029320" cy="4779450"/>
          </a:xfrm>
          <a:prstGeom prst="rect">
            <a:avLst/>
          </a:prstGeom>
        </p:spPr>
      </p:pic>
      <p:sp>
        <p:nvSpPr>
          <p:cNvPr id="7" name="Content Placeholder 2">
            <a:extLst>
              <a:ext uri="{FF2B5EF4-FFF2-40B4-BE49-F238E27FC236}">
                <a16:creationId xmlns:a16="http://schemas.microsoft.com/office/drawing/2014/main" id="{80DA82EE-3623-C554-F515-0C844334CDEC}"/>
              </a:ext>
            </a:extLst>
          </p:cNvPr>
          <p:cNvSpPr>
            <a:spLocks noGrp="1"/>
          </p:cNvSpPr>
          <p:nvPr>
            <p:ph idx="1"/>
          </p:nvPr>
        </p:nvSpPr>
        <p:spPr>
          <a:xfrm>
            <a:off x="3889416" y="1600200"/>
            <a:ext cx="4824536" cy="4779450"/>
          </a:xfrm>
        </p:spPr>
        <p:txBody>
          <a:bodyPr>
            <a:normAutofit/>
          </a:bodyPr>
          <a:lstStyle/>
          <a:p>
            <a:r>
              <a:rPr lang="en-GB" sz="2800" dirty="0">
                <a:latin typeface="Arial" panose="020B0604020202020204" pitchFamily="34" charset="0"/>
              </a:rPr>
              <a:t>Why did Britain industrialise, but not China?</a:t>
            </a:r>
          </a:p>
          <a:p>
            <a:r>
              <a:rPr lang="en-GB" sz="2800" dirty="0">
                <a:latin typeface="Arial" panose="020B0604020202020204" pitchFamily="34" charset="0"/>
              </a:rPr>
              <a:t>Search for the origins of the globalised and connected world of the 1990s</a:t>
            </a:r>
          </a:p>
          <a:p>
            <a:r>
              <a:rPr lang="en-GB" sz="2800" dirty="0">
                <a:latin typeface="Arial" panose="020B0604020202020204" pitchFamily="34" charset="0"/>
              </a:rPr>
              <a:t>When did the ‘the west’ ‘diverge’ from ‘the rest’?</a:t>
            </a:r>
          </a:p>
          <a:p>
            <a:r>
              <a:rPr lang="en-GB" sz="2800" dirty="0">
                <a:latin typeface="Arial" panose="020B0604020202020204" pitchFamily="34" charset="0"/>
              </a:rPr>
              <a:t>Focus on economic history</a:t>
            </a:r>
          </a:p>
        </p:txBody>
      </p:sp>
    </p:spTree>
    <p:extLst>
      <p:ext uri="{BB962C8B-B14F-4D97-AF65-F5344CB8AC3E}">
        <p14:creationId xmlns:p14="http://schemas.microsoft.com/office/powerpoint/2010/main" val="320305056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16E4-8231-849D-9B65-02951C885D55}"/>
              </a:ext>
            </a:extLst>
          </p:cNvPr>
          <p:cNvSpPr>
            <a:spLocks noGrp="1"/>
          </p:cNvSpPr>
          <p:nvPr>
            <p:ph type="title"/>
          </p:nvPr>
        </p:nvSpPr>
        <p:spPr/>
        <p:txBody>
          <a:bodyPr>
            <a:normAutofit fontScale="90000"/>
          </a:bodyPr>
          <a:lstStyle/>
          <a:p>
            <a:r>
              <a:rPr lang="en-GB" dirty="0">
                <a:solidFill>
                  <a:srgbClr val="FFFF00"/>
                </a:solidFill>
              </a:rPr>
              <a:t>Manila Galleon Trade (16</a:t>
            </a:r>
            <a:r>
              <a:rPr lang="en-GB" baseline="30000" dirty="0">
                <a:solidFill>
                  <a:srgbClr val="FFFF00"/>
                </a:solidFill>
              </a:rPr>
              <a:t>th</a:t>
            </a:r>
            <a:r>
              <a:rPr lang="en-GB" dirty="0">
                <a:solidFill>
                  <a:srgbClr val="FFFF00"/>
                </a:solidFill>
              </a:rPr>
              <a:t>-century)</a:t>
            </a:r>
          </a:p>
        </p:txBody>
      </p:sp>
      <p:pic>
        <p:nvPicPr>
          <p:cNvPr id="2050" name="Picture 2">
            <a:extLst>
              <a:ext uri="{FF2B5EF4-FFF2-40B4-BE49-F238E27FC236}">
                <a16:creationId xmlns:a16="http://schemas.microsoft.com/office/drawing/2014/main" id="{6143AC1D-EA69-D4DE-00BC-A8ABF1FC24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596" y="1671927"/>
            <a:ext cx="7272809" cy="231301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ndefined">
            <a:extLst>
              <a:ext uri="{FF2B5EF4-FFF2-40B4-BE49-F238E27FC236}">
                <a16:creationId xmlns:a16="http://schemas.microsoft.com/office/drawing/2014/main" id="{7763A3A1-A877-9839-8E52-22E9AA898D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023" b="18633"/>
          <a:stretch>
            <a:fillRect/>
          </a:stretch>
        </p:blipFill>
        <p:spPr bwMode="auto">
          <a:xfrm>
            <a:off x="935596" y="4293096"/>
            <a:ext cx="7272808" cy="2297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17792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81921-3DC5-202B-B012-DAEC8B534E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E5A217-BA3B-EA1A-22AB-DB1AFA5A1DAB}"/>
              </a:ext>
            </a:extLst>
          </p:cNvPr>
          <p:cNvSpPr>
            <a:spLocks noGrp="1"/>
          </p:cNvSpPr>
          <p:nvPr>
            <p:ph type="title"/>
          </p:nvPr>
        </p:nvSpPr>
        <p:spPr>
          <a:xfrm>
            <a:off x="457200" y="274638"/>
            <a:ext cx="8229600" cy="1143000"/>
          </a:xfrm>
        </p:spPr>
        <p:txBody>
          <a:bodyPr>
            <a:normAutofit fontScale="90000"/>
          </a:bodyPr>
          <a:lstStyle/>
          <a:p>
            <a:r>
              <a:rPr lang="en-GB" dirty="0">
                <a:solidFill>
                  <a:srgbClr val="FFFF00"/>
                </a:solidFill>
              </a:rPr>
              <a:t>‘Connected history’:</a:t>
            </a:r>
            <a:br>
              <a:rPr lang="en-GB" dirty="0">
                <a:solidFill>
                  <a:srgbClr val="FFFF00"/>
                </a:solidFill>
              </a:rPr>
            </a:br>
            <a:r>
              <a:rPr lang="en-GB" dirty="0">
                <a:solidFill>
                  <a:srgbClr val="FFFF00"/>
                </a:solidFill>
              </a:rPr>
              <a:t>Sanjay Subrahmanyam</a:t>
            </a:r>
          </a:p>
        </p:txBody>
      </p:sp>
      <p:pic>
        <p:nvPicPr>
          <p:cNvPr id="4" name="Picture 3">
            <a:extLst>
              <a:ext uri="{FF2B5EF4-FFF2-40B4-BE49-F238E27FC236}">
                <a16:creationId xmlns:a16="http://schemas.microsoft.com/office/drawing/2014/main" id="{45F3BDC6-027E-C813-FF64-090CF73F87E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35" r="1235"/>
          <a:stretch/>
        </p:blipFill>
        <p:spPr>
          <a:xfrm>
            <a:off x="5804646" y="1673886"/>
            <a:ext cx="3029320" cy="4779450"/>
          </a:xfrm>
          <a:prstGeom prst="rect">
            <a:avLst/>
          </a:prstGeom>
        </p:spPr>
      </p:pic>
      <p:sp>
        <p:nvSpPr>
          <p:cNvPr id="7" name="Content Placeholder 2">
            <a:extLst>
              <a:ext uri="{FF2B5EF4-FFF2-40B4-BE49-F238E27FC236}">
                <a16:creationId xmlns:a16="http://schemas.microsoft.com/office/drawing/2014/main" id="{048414FF-DDF8-D824-1E9F-7E2F714EA7D0}"/>
              </a:ext>
            </a:extLst>
          </p:cNvPr>
          <p:cNvSpPr>
            <a:spLocks noGrp="1"/>
          </p:cNvSpPr>
          <p:nvPr>
            <p:ph idx="1"/>
          </p:nvPr>
        </p:nvSpPr>
        <p:spPr>
          <a:xfrm>
            <a:off x="310035" y="1600200"/>
            <a:ext cx="5184576" cy="4779450"/>
          </a:xfrm>
        </p:spPr>
        <p:txBody>
          <a:bodyPr>
            <a:normAutofit fontScale="77500" lnSpcReduction="20000"/>
          </a:bodyPr>
          <a:lstStyle/>
          <a:p>
            <a:pPr marL="0" indent="0" fontAlgn="base">
              <a:buNone/>
            </a:pPr>
            <a:r>
              <a:rPr lang="en-GB" dirty="0"/>
              <a:t>‘Like any historian, I remain attached to particular places and spaces, and my knowledge is the direct product of training in the reading of texts, archives and images. But these materials are not limited to a national space, and it has always seemed somewhat artificial to me to identify myself simply as a historian of India, Portugal or the British or Dutch Empires, as I have sometimes been compelled to do. It turns out that in today’s world there is growing interest and curiosity in this type of history’ (2013).</a:t>
            </a:r>
          </a:p>
        </p:txBody>
      </p:sp>
    </p:spTree>
    <p:extLst>
      <p:ext uri="{BB962C8B-B14F-4D97-AF65-F5344CB8AC3E}">
        <p14:creationId xmlns:p14="http://schemas.microsoft.com/office/powerpoint/2010/main" val="189339901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069B3-CE3A-CE29-8EAC-90BD6555F4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F2FDE1-17FD-5BD7-FE3E-155F14A0688D}"/>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Institutionalising global history</a:t>
            </a:r>
          </a:p>
        </p:txBody>
      </p:sp>
      <p:pic>
        <p:nvPicPr>
          <p:cNvPr id="4" name="Picture 3">
            <a:extLst>
              <a:ext uri="{FF2B5EF4-FFF2-40B4-BE49-F238E27FC236}">
                <a16:creationId xmlns:a16="http://schemas.microsoft.com/office/drawing/2014/main" id="{B4F576C9-5EF5-32C6-423A-A33D84FA2014}"/>
              </a:ext>
            </a:extLst>
          </p:cNvPr>
          <p:cNvPicPr>
            <a:picLocks noChangeAspect="1"/>
          </p:cNvPicPr>
          <p:nvPr/>
        </p:nvPicPr>
        <p:blipFill rotWithShape="1">
          <a:blip r:embed="rId3">
            <a:extLst>
              <a:ext uri="{28A0092B-C50C-407E-A947-70E740481C1C}">
                <a14:useLocalDpi xmlns:a14="http://schemas.microsoft.com/office/drawing/2010/main" val="0"/>
              </a:ext>
            </a:extLst>
          </a:blip>
          <a:srcRect l="4338" r="4338" b="1472"/>
          <a:stretch>
            <a:fillRect/>
          </a:stretch>
        </p:blipFill>
        <p:spPr>
          <a:xfrm>
            <a:off x="430048" y="1600200"/>
            <a:ext cx="3029320" cy="4709120"/>
          </a:xfrm>
          <a:prstGeom prst="rect">
            <a:avLst/>
          </a:prstGeom>
        </p:spPr>
      </p:pic>
      <p:sp>
        <p:nvSpPr>
          <p:cNvPr id="7" name="Content Placeholder 2">
            <a:extLst>
              <a:ext uri="{FF2B5EF4-FFF2-40B4-BE49-F238E27FC236}">
                <a16:creationId xmlns:a16="http://schemas.microsoft.com/office/drawing/2014/main" id="{6BEF1722-51CD-1994-840B-1E473B703554}"/>
              </a:ext>
            </a:extLst>
          </p:cNvPr>
          <p:cNvSpPr>
            <a:spLocks noGrp="1"/>
          </p:cNvSpPr>
          <p:nvPr>
            <p:ph idx="1"/>
          </p:nvPr>
        </p:nvSpPr>
        <p:spPr>
          <a:xfrm>
            <a:off x="3779912" y="1600200"/>
            <a:ext cx="5184576" cy="4779450"/>
          </a:xfrm>
        </p:spPr>
        <p:txBody>
          <a:bodyPr>
            <a:normAutofit/>
          </a:bodyPr>
          <a:lstStyle/>
          <a:p>
            <a:r>
              <a:rPr lang="en-GB" sz="2800" i="1" dirty="0"/>
              <a:t>Journal of Global History</a:t>
            </a:r>
            <a:r>
              <a:rPr lang="en-GB" sz="2800" dirty="0"/>
              <a:t> (2006)</a:t>
            </a:r>
          </a:p>
          <a:p>
            <a:r>
              <a:rPr lang="en-GB" sz="2800" dirty="0"/>
              <a:t>Global History and Cultural Centre at Warwick (2007)</a:t>
            </a:r>
          </a:p>
          <a:p>
            <a:r>
              <a:rPr lang="en-GB" sz="2800" dirty="0"/>
              <a:t>‘Writing the History of the Global’ conference (2009)</a:t>
            </a:r>
          </a:p>
          <a:p>
            <a:r>
              <a:rPr lang="en-GB" sz="2800" dirty="0"/>
              <a:t>Maxine Berg (ed.), </a:t>
            </a:r>
            <a:r>
              <a:rPr lang="en-GB" sz="2800" i="1" dirty="0"/>
              <a:t>Writing the History of the Global: Challenges for the 21</a:t>
            </a:r>
            <a:r>
              <a:rPr lang="en-GB" sz="2800" i="1" baseline="30000" dirty="0"/>
              <a:t>st</a:t>
            </a:r>
            <a:r>
              <a:rPr lang="en-GB" sz="2800" i="1" dirty="0"/>
              <a:t> Century</a:t>
            </a:r>
            <a:r>
              <a:rPr lang="en-GB" sz="2800" dirty="0"/>
              <a:t> (Oxford UP, 2013)</a:t>
            </a:r>
            <a:endParaRPr lang="en-GB" sz="2800" i="1" dirty="0"/>
          </a:p>
        </p:txBody>
      </p:sp>
    </p:spTree>
    <p:extLst>
      <p:ext uri="{BB962C8B-B14F-4D97-AF65-F5344CB8AC3E}">
        <p14:creationId xmlns:p14="http://schemas.microsoft.com/office/powerpoint/2010/main" val="639297518"/>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A3AC0-93CF-A387-1A83-E92D9A4444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F72EA7-9797-FD3D-4D1C-A69E43E1E48C}"/>
              </a:ext>
            </a:extLst>
          </p:cNvPr>
          <p:cNvSpPr>
            <a:spLocks noGrp="1"/>
          </p:cNvSpPr>
          <p:nvPr>
            <p:ph type="title"/>
          </p:nvPr>
        </p:nvSpPr>
        <p:spPr/>
        <p:txBody>
          <a:bodyPr>
            <a:normAutofit/>
          </a:bodyPr>
          <a:lstStyle/>
          <a:p>
            <a:r>
              <a:rPr lang="en-GB" dirty="0">
                <a:solidFill>
                  <a:srgbClr val="FFFF00"/>
                </a:solidFill>
              </a:rPr>
              <a:t>Critiques of global history</a:t>
            </a:r>
          </a:p>
        </p:txBody>
      </p:sp>
      <p:sp>
        <p:nvSpPr>
          <p:cNvPr id="3" name="Content Placeholder 2">
            <a:extLst>
              <a:ext uri="{FF2B5EF4-FFF2-40B4-BE49-F238E27FC236}">
                <a16:creationId xmlns:a16="http://schemas.microsoft.com/office/drawing/2014/main" id="{133AF2B6-0A38-CDAD-BD86-5983A3E181F2}"/>
              </a:ext>
            </a:extLst>
          </p:cNvPr>
          <p:cNvSpPr>
            <a:spLocks noGrp="1"/>
          </p:cNvSpPr>
          <p:nvPr>
            <p:ph idx="1"/>
          </p:nvPr>
        </p:nvSpPr>
        <p:spPr>
          <a:xfrm>
            <a:off x="457200" y="1600200"/>
            <a:ext cx="8229600" cy="5141168"/>
          </a:xfrm>
        </p:spPr>
        <p:txBody>
          <a:bodyPr>
            <a:normAutofit/>
          </a:bodyPr>
          <a:lstStyle/>
          <a:p>
            <a:r>
              <a:rPr lang="en-GB" dirty="0"/>
              <a:t>Eurocentricity of conceptual frameworks</a:t>
            </a:r>
          </a:p>
          <a:p>
            <a:r>
              <a:rPr lang="en-GB" dirty="0"/>
              <a:t>Marginalisation of concepts and perspectives originating in Global South</a:t>
            </a:r>
          </a:p>
          <a:p>
            <a:r>
              <a:rPr lang="en-GB" dirty="0"/>
              <a:t>Euro-American in intellectual orientation and institutionally</a:t>
            </a:r>
          </a:p>
          <a:p>
            <a:pPr lvl="0"/>
            <a:r>
              <a:rPr lang="en-GB" dirty="0"/>
              <a:t>Dominance of Global North-based authors and publishers</a:t>
            </a:r>
          </a:p>
          <a:p>
            <a:r>
              <a:rPr lang="en-GB" dirty="0"/>
              <a:t>Questions of access to academic resources </a:t>
            </a:r>
          </a:p>
        </p:txBody>
      </p:sp>
    </p:spTree>
    <p:extLst>
      <p:ext uri="{BB962C8B-B14F-4D97-AF65-F5344CB8AC3E}">
        <p14:creationId xmlns:p14="http://schemas.microsoft.com/office/powerpoint/2010/main" val="391923258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132C-7F88-30CA-D5EA-0F59ECEAB4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38B45F-3A20-3DCB-DDB4-0DA6E046E541}"/>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Globalizing European history</a:t>
            </a:r>
          </a:p>
        </p:txBody>
      </p:sp>
      <p:pic>
        <p:nvPicPr>
          <p:cNvPr id="4" name="Picture 3">
            <a:extLst>
              <a:ext uri="{FF2B5EF4-FFF2-40B4-BE49-F238E27FC236}">
                <a16:creationId xmlns:a16="http://schemas.microsoft.com/office/drawing/2014/main" id="{F487F3A5-9DB2-B0AD-1264-838C26771492}"/>
              </a:ext>
            </a:extLst>
          </p:cNvPr>
          <p:cNvPicPr>
            <a:picLocks noChangeAspect="1"/>
          </p:cNvPicPr>
          <p:nvPr/>
        </p:nvPicPr>
        <p:blipFill rotWithShape="1">
          <a:blip r:embed="rId3">
            <a:extLst>
              <a:ext uri="{28A0092B-C50C-407E-A947-70E740481C1C}">
                <a14:useLocalDpi xmlns:a14="http://schemas.microsoft.com/office/drawing/2010/main" val="0"/>
              </a:ext>
            </a:extLst>
          </a:blip>
          <a:srcRect l="1942" r="1942"/>
          <a:stretch/>
        </p:blipFill>
        <p:spPr>
          <a:xfrm>
            <a:off x="430048" y="1600200"/>
            <a:ext cx="3029320" cy="4779450"/>
          </a:xfrm>
          <a:prstGeom prst="rect">
            <a:avLst/>
          </a:prstGeom>
        </p:spPr>
      </p:pic>
      <p:sp>
        <p:nvSpPr>
          <p:cNvPr id="7" name="Content Placeholder 2">
            <a:extLst>
              <a:ext uri="{FF2B5EF4-FFF2-40B4-BE49-F238E27FC236}">
                <a16:creationId xmlns:a16="http://schemas.microsoft.com/office/drawing/2014/main" id="{C33E427D-62A3-8902-E84C-EF0E43856858}"/>
              </a:ext>
            </a:extLst>
          </p:cNvPr>
          <p:cNvSpPr>
            <a:spLocks noGrp="1"/>
          </p:cNvSpPr>
          <p:nvPr>
            <p:ph idx="1"/>
          </p:nvPr>
        </p:nvSpPr>
        <p:spPr>
          <a:xfrm>
            <a:off x="3707904" y="1600200"/>
            <a:ext cx="5256584" cy="4779450"/>
          </a:xfrm>
        </p:spPr>
        <p:txBody>
          <a:bodyPr>
            <a:noAutofit/>
          </a:bodyPr>
          <a:lstStyle/>
          <a:p>
            <a:pPr marL="0" indent="0">
              <a:buNone/>
            </a:pPr>
            <a:r>
              <a:rPr lang="en-GB" sz="1900" dirty="0">
                <a:latin typeface="Arial" panose="020B0604020202020204" pitchFamily="34" charset="0"/>
              </a:rPr>
              <a:t>‘The rise of global history over recent years has affected almost every field of historical study. Historians of Europe, however, have seldom played a central role in these debates…Some see global history by definition as non-European history…Yet European and global history do not, of course, contradict each other. Global history should not only be defined by the geographical location of its subject. Its aim should not be to examine far-flung regions, as distant from Europe as possible. Instead, global history provides a conceptual approach, namely the study of global interrelations as well as parallel and divergent developments and transformations in different parts of the world’ (2025, pp 6, 7).</a:t>
            </a:r>
          </a:p>
        </p:txBody>
      </p:sp>
    </p:spTree>
    <p:extLst>
      <p:ext uri="{BB962C8B-B14F-4D97-AF65-F5344CB8AC3E}">
        <p14:creationId xmlns:p14="http://schemas.microsoft.com/office/powerpoint/2010/main" val="189076352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00"/>
                </a:solidFill>
              </a:rPr>
              <a:t>Lecture structure</a:t>
            </a:r>
          </a:p>
        </p:txBody>
      </p:sp>
      <p:sp>
        <p:nvSpPr>
          <p:cNvPr id="3" name="Content Placeholder 2"/>
          <p:cNvSpPr>
            <a:spLocks noGrp="1"/>
          </p:cNvSpPr>
          <p:nvPr>
            <p:ph idx="1"/>
          </p:nvPr>
        </p:nvSpPr>
        <p:spPr>
          <a:xfrm>
            <a:off x="457200" y="1600200"/>
            <a:ext cx="8229600" cy="5141168"/>
          </a:xfrm>
        </p:spPr>
        <p:txBody>
          <a:bodyPr>
            <a:normAutofit/>
          </a:bodyPr>
          <a:lstStyle/>
          <a:p>
            <a:pPr marL="514350" indent="-514350">
              <a:buFont typeface="+mj-lt"/>
              <a:buAutoNum type="arabicPeriod"/>
            </a:pPr>
            <a:r>
              <a:rPr lang="en-GB" dirty="0"/>
              <a:t>What is global history?</a:t>
            </a:r>
          </a:p>
          <a:p>
            <a:pPr marL="514350" indent="-514350">
              <a:buFont typeface="+mj-lt"/>
              <a:buAutoNum type="arabicPeriod"/>
            </a:pPr>
            <a:r>
              <a:rPr lang="en-GB" dirty="0"/>
              <a:t>Precedents for global history</a:t>
            </a:r>
          </a:p>
          <a:p>
            <a:pPr marL="514350" indent="-514350">
              <a:buFont typeface="+mj-lt"/>
              <a:buAutoNum type="arabicPeriod"/>
            </a:pPr>
            <a:r>
              <a:rPr lang="en-GB" dirty="0"/>
              <a:t>Globalisation</a:t>
            </a:r>
          </a:p>
          <a:p>
            <a:pPr marL="514350" indent="-514350">
              <a:buFont typeface="+mj-lt"/>
              <a:buAutoNum type="arabicPeriod"/>
            </a:pPr>
            <a:r>
              <a:rPr lang="en-GB" dirty="0"/>
              <a:t>The rise of global history</a:t>
            </a:r>
          </a:p>
          <a:p>
            <a:pPr marL="514350" indent="-514350">
              <a:buFont typeface="+mj-lt"/>
              <a:buAutoNum type="arabicPeriod"/>
            </a:pPr>
            <a:r>
              <a:rPr lang="en-GB" dirty="0"/>
              <a:t>Critiques and subsequent developments</a:t>
            </a:r>
          </a:p>
        </p:txBody>
      </p:sp>
    </p:spTree>
    <p:extLst>
      <p:ext uri="{BB962C8B-B14F-4D97-AF65-F5344CB8AC3E}">
        <p14:creationId xmlns:p14="http://schemas.microsoft.com/office/powerpoint/2010/main" val="134321611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698A4-35B6-0070-DB11-AFBD2CF464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044778-9B42-EBAB-15B0-1ADE7C2CBD53}"/>
              </a:ext>
            </a:extLst>
          </p:cNvPr>
          <p:cNvSpPr>
            <a:spLocks noGrp="1"/>
          </p:cNvSpPr>
          <p:nvPr>
            <p:ph type="title"/>
          </p:nvPr>
        </p:nvSpPr>
        <p:spPr>
          <a:xfrm>
            <a:off x="457200" y="274638"/>
            <a:ext cx="8229600" cy="1143000"/>
          </a:xfrm>
        </p:spPr>
        <p:txBody>
          <a:bodyPr>
            <a:normAutofit/>
          </a:bodyPr>
          <a:lstStyle/>
          <a:p>
            <a:r>
              <a:rPr lang="en-GB">
                <a:solidFill>
                  <a:srgbClr val="FFFF00"/>
                </a:solidFill>
              </a:rPr>
              <a:t>Planetary history</a:t>
            </a:r>
            <a:endParaRPr lang="en-GB" dirty="0">
              <a:solidFill>
                <a:srgbClr val="FFFF00"/>
              </a:solidFill>
            </a:endParaRPr>
          </a:p>
        </p:txBody>
      </p:sp>
      <p:pic>
        <p:nvPicPr>
          <p:cNvPr id="4" name="Picture 3">
            <a:extLst>
              <a:ext uri="{FF2B5EF4-FFF2-40B4-BE49-F238E27FC236}">
                <a16:creationId xmlns:a16="http://schemas.microsoft.com/office/drawing/2014/main" id="{BAD22D18-E50B-B406-05D8-62F1D7087D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45" r="2445"/>
          <a:stretch/>
        </p:blipFill>
        <p:spPr>
          <a:xfrm>
            <a:off x="5828648" y="1601878"/>
            <a:ext cx="3029320" cy="4779450"/>
          </a:xfrm>
          <a:prstGeom prst="rect">
            <a:avLst/>
          </a:prstGeom>
        </p:spPr>
      </p:pic>
      <p:sp>
        <p:nvSpPr>
          <p:cNvPr id="7" name="Content Placeholder 2">
            <a:extLst>
              <a:ext uri="{FF2B5EF4-FFF2-40B4-BE49-F238E27FC236}">
                <a16:creationId xmlns:a16="http://schemas.microsoft.com/office/drawing/2014/main" id="{D611F104-097E-E5B1-F66B-69DC8CC5B18D}"/>
              </a:ext>
            </a:extLst>
          </p:cNvPr>
          <p:cNvSpPr>
            <a:spLocks noGrp="1"/>
          </p:cNvSpPr>
          <p:nvPr>
            <p:ph idx="1"/>
          </p:nvPr>
        </p:nvSpPr>
        <p:spPr>
          <a:xfrm>
            <a:off x="286032" y="1601878"/>
            <a:ext cx="5256584" cy="4779450"/>
          </a:xfrm>
        </p:spPr>
        <p:txBody>
          <a:bodyPr>
            <a:normAutofit/>
          </a:bodyPr>
          <a:lstStyle/>
          <a:p>
            <a:pPr marL="0" indent="0">
              <a:buNone/>
            </a:pPr>
            <a:r>
              <a:rPr lang="en-GB" sz="2800" dirty="0">
                <a:latin typeface="Arial" panose="020B0604020202020204" pitchFamily="34" charset="0"/>
              </a:rPr>
              <a:t>‘We see the globe as created by human institutions and technology…The nature of this new category </a:t>
            </a:r>
            <a:r>
              <a:rPr lang="en-GB" sz="2800" i="1" dirty="0">
                <a:latin typeface="Arial" panose="020B0604020202020204" pitchFamily="34" charset="0"/>
              </a:rPr>
              <a:t>planet</a:t>
            </a:r>
            <a:r>
              <a:rPr lang="en-GB" sz="2800" dirty="0">
                <a:latin typeface="Arial" panose="020B0604020202020204" pitchFamily="34" charset="0"/>
              </a:rPr>
              <a:t> is best explored…by distinguishing it from the idea of the globe with which it has often been identified in the past’ (2025, pp 83, 84).</a:t>
            </a:r>
          </a:p>
        </p:txBody>
      </p:sp>
    </p:spTree>
    <p:extLst>
      <p:ext uri="{BB962C8B-B14F-4D97-AF65-F5344CB8AC3E}">
        <p14:creationId xmlns:p14="http://schemas.microsoft.com/office/powerpoint/2010/main" val="208433317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8E171-C252-83CC-7C55-72461752D7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72BE6F-64BB-639F-8330-75D1ABE0F522}"/>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Globalization in crisis?</a:t>
            </a:r>
          </a:p>
        </p:txBody>
      </p:sp>
      <p:pic>
        <p:nvPicPr>
          <p:cNvPr id="4" name="Picture 3">
            <a:extLst>
              <a:ext uri="{FF2B5EF4-FFF2-40B4-BE49-F238E27FC236}">
                <a16:creationId xmlns:a16="http://schemas.microsoft.com/office/drawing/2014/main" id="{9D718D66-FCE3-5D64-4774-F087CAEE8E7D}"/>
              </a:ext>
            </a:extLst>
          </p:cNvPr>
          <p:cNvPicPr>
            <a:picLocks noChangeAspect="1"/>
          </p:cNvPicPr>
          <p:nvPr/>
        </p:nvPicPr>
        <p:blipFill rotWithShape="1">
          <a:blip r:embed="rId3">
            <a:extLst>
              <a:ext uri="{28A0092B-C50C-407E-A947-70E740481C1C}">
                <a14:useLocalDpi xmlns:a14="http://schemas.microsoft.com/office/drawing/2010/main" val="0"/>
              </a:ext>
            </a:extLst>
          </a:blip>
          <a:srcRect l="17774" r="42006"/>
          <a:stretch>
            <a:fillRect/>
          </a:stretch>
        </p:blipFill>
        <p:spPr>
          <a:xfrm>
            <a:off x="238693" y="1601878"/>
            <a:ext cx="3421872" cy="4779450"/>
          </a:xfrm>
          <a:prstGeom prst="rect">
            <a:avLst/>
          </a:prstGeom>
        </p:spPr>
      </p:pic>
      <p:sp>
        <p:nvSpPr>
          <p:cNvPr id="7" name="Content Placeholder 2">
            <a:extLst>
              <a:ext uri="{FF2B5EF4-FFF2-40B4-BE49-F238E27FC236}">
                <a16:creationId xmlns:a16="http://schemas.microsoft.com/office/drawing/2014/main" id="{E74CDF7F-B103-7525-21F2-3CF796EA84A9}"/>
              </a:ext>
            </a:extLst>
          </p:cNvPr>
          <p:cNvSpPr>
            <a:spLocks noGrp="1"/>
          </p:cNvSpPr>
          <p:nvPr>
            <p:ph idx="1"/>
          </p:nvPr>
        </p:nvSpPr>
        <p:spPr>
          <a:xfrm>
            <a:off x="3899258" y="1601878"/>
            <a:ext cx="5006048" cy="4779450"/>
          </a:xfrm>
        </p:spPr>
        <p:txBody>
          <a:bodyPr>
            <a:normAutofit fontScale="85000" lnSpcReduction="10000"/>
          </a:bodyPr>
          <a:lstStyle/>
          <a:p>
            <a:pPr marL="0" indent="0">
              <a:buNone/>
            </a:pPr>
            <a:r>
              <a:rPr lang="en-GB" sz="2800" dirty="0"/>
              <a:t>‘Much of the field’s self-image, conceptual basis and success rests on what is ultimately a tautology: that global history is the history befitting a global age, connected histories suitable for a connected world. That is unlikely to suffice in the long run. By the third decade of the twenty-first century, with globalisation in crisis and universal values under threat, our era remains irrefutably global…but no longer consistently or affirmatively, let alone enthusiastically so’ (</a:t>
            </a:r>
            <a:r>
              <a:rPr lang="en-GB" sz="2800" dirty="0" err="1"/>
              <a:t>Gänger</a:t>
            </a:r>
            <a:r>
              <a:rPr lang="en-GB" sz="2800" dirty="0"/>
              <a:t> and Osterhammel, 2020, pp 1-2).</a:t>
            </a:r>
            <a:endParaRPr lang="en-GB" sz="2400" dirty="0">
              <a:latin typeface="Arial" panose="020B0604020202020204" pitchFamily="34" charset="0"/>
            </a:endParaRPr>
          </a:p>
        </p:txBody>
      </p:sp>
    </p:spTree>
    <p:extLst>
      <p:ext uri="{BB962C8B-B14F-4D97-AF65-F5344CB8AC3E}">
        <p14:creationId xmlns:p14="http://schemas.microsoft.com/office/powerpoint/2010/main" val="144045989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DF565-E0B9-B19F-84D4-8ABC1A7FC6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222828-E6F4-E377-6216-DC404E53170F}"/>
              </a:ext>
            </a:extLst>
          </p:cNvPr>
          <p:cNvSpPr>
            <a:spLocks noGrp="1"/>
          </p:cNvSpPr>
          <p:nvPr>
            <p:ph type="ctrTitle"/>
          </p:nvPr>
        </p:nvSpPr>
        <p:spPr/>
        <p:txBody>
          <a:bodyPr/>
          <a:lstStyle/>
          <a:p>
            <a:r>
              <a:rPr lang="en-GB" b="1" dirty="0">
                <a:solidFill>
                  <a:srgbClr val="FFFF00"/>
                </a:solidFill>
              </a:rPr>
              <a:t>Global History and the Networked World</a:t>
            </a:r>
          </a:p>
        </p:txBody>
      </p:sp>
      <p:sp>
        <p:nvSpPr>
          <p:cNvPr id="3" name="Subtitle 2">
            <a:extLst>
              <a:ext uri="{FF2B5EF4-FFF2-40B4-BE49-F238E27FC236}">
                <a16:creationId xmlns:a16="http://schemas.microsoft.com/office/drawing/2014/main" id="{9A5D7C13-C7A3-55E8-124D-D696D932ABB3}"/>
              </a:ext>
            </a:extLst>
          </p:cNvPr>
          <p:cNvSpPr>
            <a:spLocks noGrp="1"/>
          </p:cNvSpPr>
          <p:nvPr>
            <p:ph type="subTitle" idx="1"/>
          </p:nvPr>
        </p:nvSpPr>
        <p:spPr/>
        <p:txBody>
          <a:bodyPr/>
          <a:lstStyle/>
          <a:p>
            <a:r>
              <a:rPr lang="en-GB" dirty="0"/>
              <a:t>Professor David </a:t>
            </a:r>
            <a:r>
              <a:rPr lang="en-GB" dirty="0">
                <a:solidFill>
                  <a:schemeClr val="tx1"/>
                </a:solidFill>
              </a:rPr>
              <a:t>Lambert</a:t>
            </a:r>
          </a:p>
          <a:p>
            <a:r>
              <a:rPr lang="en-GB" dirty="0">
                <a:solidFill>
                  <a:schemeClr val="tx1"/>
                </a:solidFill>
              </a:rPr>
              <a:t>Historical Research (HI2K9)</a:t>
            </a:r>
          </a:p>
          <a:p>
            <a:r>
              <a:rPr lang="en-GB" dirty="0">
                <a:solidFill>
                  <a:schemeClr val="tx1"/>
                </a:solidFill>
              </a:rPr>
              <a:t>19</a:t>
            </a:r>
            <a:r>
              <a:rPr lang="en-GB" baseline="30000" dirty="0">
                <a:solidFill>
                  <a:schemeClr val="tx1"/>
                </a:solidFill>
              </a:rPr>
              <a:t>th</a:t>
            </a:r>
            <a:r>
              <a:rPr lang="en-GB" dirty="0">
                <a:solidFill>
                  <a:schemeClr val="tx1"/>
                </a:solidFill>
              </a:rPr>
              <a:t> January 2026</a:t>
            </a:r>
          </a:p>
        </p:txBody>
      </p:sp>
    </p:spTree>
    <p:extLst>
      <p:ext uri="{BB962C8B-B14F-4D97-AF65-F5344CB8AC3E}">
        <p14:creationId xmlns:p14="http://schemas.microsoft.com/office/powerpoint/2010/main" val="283213624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B8A720-BD16-D7B2-403C-EA901005FA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B59B5B-CE51-1CB0-A581-533BE0112D98}"/>
              </a:ext>
            </a:extLst>
          </p:cNvPr>
          <p:cNvSpPr>
            <a:spLocks noGrp="1"/>
          </p:cNvSpPr>
          <p:nvPr>
            <p:ph type="title"/>
          </p:nvPr>
        </p:nvSpPr>
        <p:spPr/>
        <p:txBody>
          <a:bodyPr>
            <a:normAutofit/>
          </a:bodyPr>
          <a:lstStyle/>
          <a:p>
            <a:r>
              <a:rPr lang="en-GB" dirty="0">
                <a:solidFill>
                  <a:srgbClr val="FFFF00"/>
                </a:solidFill>
              </a:rPr>
              <a:t>What is global history?</a:t>
            </a:r>
          </a:p>
        </p:txBody>
      </p:sp>
      <p:sp>
        <p:nvSpPr>
          <p:cNvPr id="3" name="Content Placeholder 2">
            <a:extLst>
              <a:ext uri="{FF2B5EF4-FFF2-40B4-BE49-F238E27FC236}">
                <a16:creationId xmlns:a16="http://schemas.microsoft.com/office/drawing/2014/main" id="{FF50F967-0A76-FC40-B25F-A3ADE990A0CD}"/>
              </a:ext>
            </a:extLst>
          </p:cNvPr>
          <p:cNvSpPr>
            <a:spLocks noGrp="1"/>
          </p:cNvSpPr>
          <p:nvPr>
            <p:ph idx="1"/>
          </p:nvPr>
        </p:nvSpPr>
        <p:spPr>
          <a:xfrm>
            <a:off x="457200" y="1600200"/>
            <a:ext cx="8229600" cy="5141168"/>
          </a:xfrm>
        </p:spPr>
        <p:txBody>
          <a:bodyPr>
            <a:normAutofit/>
          </a:bodyPr>
          <a:lstStyle/>
          <a:p>
            <a:r>
              <a:rPr lang="en-GB" dirty="0"/>
              <a:t>The history of the entire globe?</a:t>
            </a:r>
          </a:p>
          <a:p>
            <a:pPr marL="0" indent="0">
              <a:buNone/>
            </a:pPr>
            <a:endParaRPr lang="en-GB" dirty="0"/>
          </a:p>
        </p:txBody>
      </p:sp>
    </p:spTree>
    <p:extLst>
      <p:ext uri="{BB962C8B-B14F-4D97-AF65-F5344CB8AC3E}">
        <p14:creationId xmlns:p14="http://schemas.microsoft.com/office/powerpoint/2010/main" val="3277779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6E2F1-1555-CAD5-6F84-2C851B12DC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B35019-DBC1-3A1D-16D0-0F9F8F6CC47E}"/>
              </a:ext>
            </a:extLst>
          </p:cNvPr>
          <p:cNvSpPr>
            <a:spLocks noGrp="1"/>
          </p:cNvSpPr>
          <p:nvPr>
            <p:ph type="title"/>
          </p:nvPr>
        </p:nvSpPr>
        <p:spPr/>
        <p:txBody>
          <a:bodyPr>
            <a:normAutofit/>
          </a:bodyPr>
          <a:lstStyle/>
          <a:p>
            <a:r>
              <a:rPr lang="en-GB" dirty="0">
                <a:solidFill>
                  <a:srgbClr val="FFFF00"/>
                </a:solidFill>
              </a:rPr>
              <a:t>What is global history?</a:t>
            </a:r>
          </a:p>
        </p:txBody>
      </p:sp>
      <p:sp>
        <p:nvSpPr>
          <p:cNvPr id="3" name="Content Placeholder 2">
            <a:extLst>
              <a:ext uri="{FF2B5EF4-FFF2-40B4-BE49-F238E27FC236}">
                <a16:creationId xmlns:a16="http://schemas.microsoft.com/office/drawing/2014/main" id="{4A3A654E-0F93-0F51-02BE-EBB11A1A8378}"/>
              </a:ext>
            </a:extLst>
          </p:cNvPr>
          <p:cNvSpPr>
            <a:spLocks noGrp="1"/>
          </p:cNvSpPr>
          <p:nvPr>
            <p:ph idx="1"/>
          </p:nvPr>
        </p:nvSpPr>
        <p:spPr>
          <a:xfrm>
            <a:off x="457200" y="1600200"/>
            <a:ext cx="8229600" cy="5141168"/>
          </a:xfrm>
        </p:spPr>
        <p:txBody>
          <a:bodyPr>
            <a:normAutofit/>
          </a:bodyPr>
          <a:lstStyle/>
          <a:p>
            <a:r>
              <a:rPr lang="en-GB" strike="sngStrike" dirty="0"/>
              <a:t>The history of the entire globe?</a:t>
            </a:r>
          </a:p>
        </p:txBody>
      </p:sp>
    </p:spTree>
    <p:extLst>
      <p:ext uri="{BB962C8B-B14F-4D97-AF65-F5344CB8AC3E}">
        <p14:creationId xmlns:p14="http://schemas.microsoft.com/office/powerpoint/2010/main" val="405080025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D4C6B-9ACB-BA08-9F3F-ED345FCFA9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C0218E-4CFC-C1D6-1DD7-5EA8D36FFA2F}"/>
              </a:ext>
            </a:extLst>
          </p:cNvPr>
          <p:cNvSpPr>
            <a:spLocks noGrp="1"/>
          </p:cNvSpPr>
          <p:nvPr>
            <p:ph type="title"/>
          </p:nvPr>
        </p:nvSpPr>
        <p:spPr/>
        <p:txBody>
          <a:bodyPr>
            <a:normAutofit/>
          </a:bodyPr>
          <a:lstStyle/>
          <a:p>
            <a:r>
              <a:rPr lang="en-GB" dirty="0">
                <a:solidFill>
                  <a:srgbClr val="FFFF00"/>
                </a:solidFill>
              </a:rPr>
              <a:t>What is global history?</a:t>
            </a:r>
          </a:p>
        </p:txBody>
      </p:sp>
      <p:sp>
        <p:nvSpPr>
          <p:cNvPr id="3" name="Content Placeholder 2">
            <a:extLst>
              <a:ext uri="{FF2B5EF4-FFF2-40B4-BE49-F238E27FC236}">
                <a16:creationId xmlns:a16="http://schemas.microsoft.com/office/drawing/2014/main" id="{F5574AE1-0512-374E-1AFA-7DE4DF10F5C1}"/>
              </a:ext>
            </a:extLst>
          </p:cNvPr>
          <p:cNvSpPr>
            <a:spLocks noGrp="1"/>
          </p:cNvSpPr>
          <p:nvPr>
            <p:ph idx="1"/>
          </p:nvPr>
        </p:nvSpPr>
        <p:spPr>
          <a:xfrm>
            <a:off x="457200" y="1600200"/>
            <a:ext cx="8229600" cy="5141168"/>
          </a:xfrm>
        </p:spPr>
        <p:txBody>
          <a:bodyPr>
            <a:normAutofit lnSpcReduction="10000"/>
          </a:bodyPr>
          <a:lstStyle/>
          <a:p>
            <a:r>
              <a:rPr lang="en-GB" strike="sngStrike" dirty="0"/>
              <a:t>The history of the entire globe?</a:t>
            </a:r>
          </a:p>
          <a:p>
            <a:r>
              <a:rPr lang="en-GB" dirty="0"/>
              <a:t>Global history as an </a:t>
            </a:r>
            <a:r>
              <a:rPr lang="en-GB" u="sng" dirty="0"/>
              <a:t>approach</a:t>
            </a:r>
          </a:p>
          <a:p>
            <a:r>
              <a:rPr lang="en-GB" dirty="0"/>
              <a:t>​Studies connections and interdependencies</a:t>
            </a:r>
          </a:p>
          <a:p>
            <a:r>
              <a:rPr lang="en-GB" dirty="0"/>
              <a:t>Concerned with trans-regional processes and phenomena</a:t>
            </a:r>
          </a:p>
          <a:p>
            <a:r>
              <a:rPr lang="en-GB" dirty="0"/>
              <a:t>Other key concepts: flow, exchange, circulation, entanglement, networks, webs…</a:t>
            </a:r>
          </a:p>
          <a:p>
            <a:r>
              <a:rPr lang="en-GB" dirty="0"/>
              <a:t>Challenges Eurocentrism and other </a:t>
            </a:r>
            <a:r>
              <a:rPr lang="en-GB" dirty="0" err="1"/>
              <a:t>centrisms</a:t>
            </a:r>
            <a:endParaRPr lang="en-GB" dirty="0"/>
          </a:p>
          <a:p>
            <a:r>
              <a:rPr lang="en-GB" dirty="0"/>
              <a:t>Varied in terms of methodology and areas of focus</a:t>
            </a:r>
          </a:p>
        </p:txBody>
      </p:sp>
    </p:spTree>
    <p:extLst>
      <p:ext uri="{BB962C8B-B14F-4D97-AF65-F5344CB8AC3E}">
        <p14:creationId xmlns:p14="http://schemas.microsoft.com/office/powerpoint/2010/main" val="29350157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EB8F6-4B24-8160-DE54-F1960D97CC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78BCE2-C3C4-6038-0162-D933DF42002E}"/>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Precedents: Universal history</a:t>
            </a:r>
          </a:p>
        </p:txBody>
      </p:sp>
      <p:sp>
        <p:nvSpPr>
          <p:cNvPr id="7" name="Content Placeholder 2">
            <a:extLst>
              <a:ext uri="{FF2B5EF4-FFF2-40B4-BE49-F238E27FC236}">
                <a16:creationId xmlns:a16="http://schemas.microsoft.com/office/drawing/2014/main" id="{D5C1297A-05D3-4834-BBFC-48606D52F2F9}"/>
              </a:ext>
            </a:extLst>
          </p:cNvPr>
          <p:cNvSpPr>
            <a:spLocks noGrp="1"/>
          </p:cNvSpPr>
          <p:nvPr>
            <p:ph idx="1"/>
          </p:nvPr>
        </p:nvSpPr>
        <p:spPr>
          <a:xfrm>
            <a:off x="539552" y="1600200"/>
            <a:ext cx="4896544" cy="4779450"/>
          </a:xfrm>
        </p:spPr>
        <p:txBody>
          <a:bodyPr>
            <a:noAutofit/>
          </a:bodyPr>
          <a:lstStyle/>
          <a:p>
            <a:pPr marL="0" indent="0">
              <a:buNone/>
            </a:pPr>
            <a:r>
              <a:rPr lang="en-US" dirty="0"/>
              <a:t>Long-standing interest in many historiographical traditions to try and write a ‘history of everything’, e.g.</a:t>
            </a:r>
            <a:endParaRPr lang="en-US" sz="2800" dirty="0"/>
          </a:p>
          <a:p>
            <a:r>
              <a:rPr lang="en-GB" sz="2800" dirty="0"/>
              <a:t>Herodotus, Greek historian, c.484-c.425 BCE</a:t>
            </a:r>
          </a:p>
          <a:p>
            <a:r>
              <a:rPr lang="en-GB" sz="2800" dirty="0"/>
              <a:t>Sima Qian </a:t>
            </a:r>
            <a:r>
              <a:rPr lang="zh-CN" altLang="en-US" sz="2800" dirty="0"/>
              <a:t>司馬遷</a:t>
            </a:r>
            <a:r>
              <a:rPr lang="en-GB" altLang="zh-CN" sz="2800" dirty="0"/>
              <a:t>, Chinese historian, </a:t>
            </a:r>
            <a:r>
              <a:rPr lang="en-GB" sz="2800" dirty="0"/>
              <a:t>c.145-c.86 BCE</a:t>
            </a:r>
          </a:p>
          <a:p>
            <a:r>
              <a:rPr lang="en-GB" sz="2800" dirty="0"/>
              <a:t>Ibn Khaldun, Tunisian historian, 1332-1406 CE</a:t>
            </a:r>
          </a:p>
        </p:txBody>
      </p:sp>
      <p:pic>
        <p:nvPicPr>
          <p:cNvPr id="3" name="Picture 2">
            <a:extLst>
              <a:ext uri="{FF2B5EF4-FFF2-40B4-BE49-F238E27FC236}">
                <a16:creationId xmlns:a16="http://schemas.microsoft.com/office/drawing/2014/main" id="{2C20CE6E-BAAA-8724-EA5F-508DFE6CA4E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93" r="1393"/>
          <a:stretch/>
        </p:blipFill>
        <p:spPr>
          <a:xfrm>
            <a:off x="5575128" y="1600200"/>
            <a:ext cx="3029320" cy="4779450"/>
          </a:xfrm>
          <a:prstGeom prst="rect">
            <a:avLst/>
          </a:prstGeom>
        </p:spPr>
      </p:pic>
    </p:spTree>
    <p:extLst>
      <p:ext uri="{BB962C8B-B14F-4D97-AF65-F5344CB8AC3E}">
        <p14:creationId xmlns:p14="http://schemas.microsoft.com/office/powerpoint/2010/main" val="161345803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D75C6-9AD2-CD3B-2F58-6F32F958B7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11F517-A806-8274-FE78-F217C6DB75A9}"/>
              </a:ext>
            </a:extLst>
          </p:cNvPr>
          <p:cNvSpPr>
            <a:spLocks noGrp="1"/>
          </p:cNvSpPr>
          <p:nvPr>
            <p:ph type="title"/>
          </p:nvPr>
        </p:nvSpPr>
        <p:spPr>
          <a:xfrm>
            <a:off x="457200" y="274638"/>
            <a:ext cx="8229600" cy="1143000"/>
          </a:xfrm>
        </p:spPr>
        <p:txBody>
          <a:bodyPr>
            <a:normAutofit/>
          </a:bodyPr>
          <a:lstStyle/>
          <a:p>
            <a:r>
              <a:rPr lang="en-GB" dirty="0">
                <a:solidFill>
                  <a:srgbClr val="FFFF00"/>
                </a:solidFill>
              </a:rPr>
              <a:t>Precedents: World History</a:t>
            </a:r>
          </a:p>
        </p:txBody>
      </p:sp>
      <p:pic>
        <p:nvPicPr>
          <p:cNvPr id="1028" name="Picture 4" descr="A Global Civilization for all Life.">
            <a:extLst>
              <a:ext uri="{FF2B5EF4-FFF2-40B4-BE49-F238E27FC236}">
                <a16:creationId xmlns:a16="http://schemas.microsoft.com/office/drawing/2014/main" id="{DC339AC9-63D0-82A6-EA79-2F004985FE5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39952" y="2773933"/>
            <a:ext cx="4726679"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Material Details for World Civilizations: The Global Experience Since 1200  8th Edition, AP Edition ©2021 with MyLab History with eText (up to 6-years)  - MIDAS">
            <a:extLst>
              <a:ext uri="{FF2B5EF4-FFF2-40B4-BE49-F238E27FC236}">
                <a16:creationId xmlns:a16="http://schemas.microsoft.com/office/drawing/2014/main" id="{3A327FEF-F56D-72F4-B7DE-7AFA235DA0A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34399" y="1628800"/>
            <a:ext cx="3560755" cy="4594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48687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688AF-6699-B162-4D62-ACEAAFB78A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84ACB5-A6B3-EB14-FBCB-484E99283DC7}"/>
              </a:ext>
            </a:extLst>
          </p:cNvPr>
          <p:cNvSpPr>
            <a:spLocks noGrp="1"/>
          </p:cNvSpPr>
          <p:nvPr>
            <p:ph type="title"/>
          </p:nvPr>
        </p:nvSpPr>
        <p:spPr>
          <a:xfrm>
            <a:off x="457200" y="274638"/>
            <a:ext cx="8229600" cy="1143000"/>
          </a:xfrm>
        </p:spPr>
        <p:txBody>
          <a:bodyPr>
            <a:normAutofit fontScale="90000"/>
          </a:bodyPr>
          <a:lstStyle/>
          <a:p>
            <a:r>
              <a:rPr lang="en-GB" dirty="0">
                <a:solidFill>
                  <a:srgbClr val="FFFF00"/>
                </a:solidFill>
              </a:rPr>
              <a:t>Precedents: Dependency Theory and World Systems Theory</a:t>
            </a:r>
          </a:p>
        </p:txBody>
      </p:sp>
      <p:pic>
        <p:nvPicPr>
          <p:cNvPr id="3" name="Picture 2">
            <a:extLst>
              <a:ext uri="{FF2B5EF4-FFF2-40B4-BE49-F238E27FC236}">
                <a16:creationId xmlns:a16="http://schemas.microsoft.com/office/drawing/2014/main" id="{A630E702-D6F9-CA53-42D0-73471F96D53B}"/>
              </a:ext>
            </a:extLst>
          </p:cNvPr>
          <p:cNvPicPr>
            <a:picLocks noChangeAspect="1"/>
          </p:cNvPicPr>
          <p:nvPr/>
        </p:nvPicPr>
        <p:blipFill rotWithShape="1">
          <a:blip r:embed="rId3">
            <a:extLst>
              <a:ext uri="{28A0092B-C50C-407E-A947-70E740481C1C}">
                <a14:useLocalDpi xmlns:a14="http://schemas.microsoft.com/office/drawing/2010/main" val="0"/>
              </a:ext>
            </a:extLst>
          </a:blip>
          <a:srcRect t="572" b="572"/>
          <a:stretch/>
        </p:blipFill>
        <p:spPr>
          <a:xfrm>
            <a:off x="406045" y="1656537"/>
            <a:ext cx="3029320" cy="4779450"/>
          </a:xfrm>
          <a:prstGeom prst="rect">
            <a:avLst/>
          </a:prstGeom>
        </p:spPr>
      </p:pic>
      <p:pic>
        <p:nvPicPr>
          <p:cNvPr id="6" name="Picture 5">
            <a:extLst>
              <a:ext uri="{FF2B5EF4-FFF2-40B4-BE49-F238E27FC236}">
                <a16:creationId xmlns:a16="http://schemas.microsoft.com/office/drawing/2014/main" id="{9FB647E5-D728-5D8A-5871-3EA9C8BEA162}"/>
              </a:ext>
            </a:extLst>
          </p:cNvPr>
          <p:cNvPicPr>
            <a:picLocks noChangeAspect="1"/>
          </p:cNvPicPr>
          <p:nvPr/>
        </p:nvPicPr>
        <p:blipFill rotWithShape="1">
          <a:blip r:embed="rId4">
            <a:extLst>
              <a:ext uri="{28A0092B-C50C-407E-A947-70E740481C1C}">
                <a14:useLocalDpi xmlns:a14="http://schemas.microsoft.com/office/drawing/2010/main" val="0"/>
              </a:ext>
            </a:extLst>
          </a:blip>
          <a:srcRect l="-472" r="-1978"/>
          <a:stretch>
            <a:fillRect/>
          </a:stretch>
        </p:blipFill>
        <p:spPr>
          <a:xfrm>
            <a:off x="3841410" y="1673886"/>
            <a:ext cx="4896544" cy="4779450"/>
          </a:xfrm>
          <a:prstGeom prst="rect">
            <a:avLst/>
          </a:prstGeom>
        </p:spPr>
      </p:pic>
    </p:spTree>
    <p:extLst>
      <p:ext uri="{BB962C8B-B14F-4D97-AF65-F5344CB8AC3E}">
        <p14:creationId xmlns:p14="http://schemas.microsoft.com/office/powerpoint/2010/main" val="3636002203"/>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WASPOLLED" val="437E458697144B20B603E06C412737F2"/>
  <p:tag name="TPVERSION" val="5"/>
  <p:tag name="TPFULLVERSION" val="5.2.1.3179"/>
  <p:tag name="PPTVERSION" val="14"/>
  <p:tag name="TPOS" val="2"/>
  <p:tag name="PRESGUID" val="34c6fd03-3824-491c-9435-a643950cc96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6875</TotalTime>
  <Words>1216</Words>
  <Application>Microsoft Macintosh PowerPoint</Application>
  <PresentationFormat>On-screen Show (4:3)</PresentationFormat>
  <Paragraphs>108</Paragraphs>
  <Slides>32</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Office Theme</vt:lpstr>
      <vt:lpstr>Global History and the Networked World</vt:lpstr>
      <vt:lpstr>PowerPoint Presentation</vt:lpstr>
      <vt:lpstr>Lecture structure</vt:lpstr>
      <vt:lpstr>What is global history?</vt:lpstr>
      <vt:lpstr>What is global history?</vt:lpstr>
      <vt:lpstr>What is global history?</vt:lpstr>
      <vt:lpstr>Precedents: Universal history</vt:lpstr>
      <vt:lpstr>Precedents: World History</vt:lpstr>
      <vt:lpstr>Precedents: Dependency Theory and World Systems Theory</vt:lpstr>
      <vt:lpstr>‘Globalization’</vt:lpstr>
      <vt:lpstr>End of the Cold War</vt:lpstr>
      <vt:lpstr>Neoliberalism</vt:lpstr>
      <vt:lpstr>End of the nation-state?</vt:lpstr>
      <vt:lpstr>Information and communication technologies</vt:lpstr>
      <vt:lpstr>Material networks</vt:lpstr>
      <vt:lpstr>International migration</vt:lpstr>
      <vt:lpstr>‘Starbucksification’</vt:lpstr>
      <vt:lpstr>Global Environmental Problems</vt:lpstr>
      <vt:lpstr>Social scientists on globalisation</vt:lpstr>
      <vt:lpstr>Connections and networks</vt:lpstr>
      <vt:lpstr>‘The End of History’?</vt:lpstr>
      <vt:lpstr>Histories of globalisation</vt:lpstr>
      <vt:lpstr>Global history as a ‘cosmopolitan endeavour’</vt:lpstr>
      <vt:lpstr>Globalization and ‘divergence'</vt:lpstr>
      <vt:lpstr>Manila Galleon Trade (16th-century)</vt:lpstr>
      <vt:lpstr>‘Connected history’: Sanjay Subrahmanyam</vt:lpstr>
      <vt:lpstr>Institutionalising global history</vt:lpstr>
      <vt:lpstr>Critiques of global history</vt:lpstr>
      <vt:lpstr>Globalizing European history</vt:lpstr>
      <vt:lpstr>Planetary history</vt:lpstr>
      <vt:lpstr>Globalization in crisis?</vt:lpstr>
      <vt:lpstr>Global History and the Networked World</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and writing and extended piece of research</dc:title>
  <dc:creator>hysce</dc:creator>
  <cp:lastModifiedBy>Mann, Sophie</cp:lastModifiedBy>
  <cp:revision>294</cp:revision>
  <cp:lastPrinted>2019-01-15T18:25:02Z</cp:lastPrinted>
  <dcterms:created xsi:type="dcterms:W3CDTF">2010-10-25T07:43:08Z</dcterms:created>
  <dcterms:modified xsi:type="dcterms:W3CDTF">2026-01-16T11:44:02Z</dcterms:modified>
</cp:coreProperties>
</file>