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61" r:id="rId5"/>
    <p:sldId id="262" r:id="rId6"/>
    <p:sldId id="263" r:id="rId7"/>
    <p:sldId id="266" r:id="rId8"/>
    <p:sldId id="265" r:id="rId9"/>
    <p:sldId id="286" r:id="rId10"/>
    <p:sldId id="264" r:id="rId11"/>
    <p:sldId id="289" r:id="rId12"/>
    <p:sldId id="274" r:id="rId13"/>
    <p:sldId id="267" r:id="rId14"/>
    <p:sldId id="291" r:id="rId15"/>
    <p:sldId id="294" r:id="rId16"/>
    <p:sldId id="293" r:id="rId17"/>
    <p:sldId id="295" r:id="rId18"/>
    <p:sldId id="296" r:id="rId19"/>
    <p:sldId id="297" r:id="rId20"/>
    <p:sldId id="272" r:id="rId21"/>
    <p:sldId id="299" r:id="rId22"/>
    <p:sldId id="302" r:id="rId23"/>
    <p:sldId id="268" r:id="rId24"/>
    <p:sldId id="275" r:id="rId25"/>
    <p:sldId id="303" r:id="rId26"/>
    <p:sldId id="304" r:id="rId27"/>
    <p:sldId id="278" r:id="rId28"/>
    <p:sldId id="309" r:id="rId29"/>
    <p:sldId id="305" r:id="rId30"/>
    <p:sldId id="310" r:id="rId31"/>
    <p:sldId id="30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3"/>
    <p:restoredTop sz="94643"/>
  </p:normalViewPr>
  <p:slideViewPr>
    <p:cSldViewPr snapToGrid="0">
      <p:cViewPr varScale="1">
        <p:scale>
          <a:sx n="115" d="100"/>
          <a:sy n="115" d="100"/>
        </p:scale>
        <p:origin x="44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5859F0-B758-BC46-8D3F-4B1AFA3EDA08}" type="datetimeFigureOut">
              <a:rPr lang="en-US" smtClean="0"/>
              <a:t>10/26/26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685D30-381E-F64E-838D-0A3BE5BCF445}" type="slidenum">
              <a:rPr lang="en-US" smtClean="0"/>
              <a:t>‹#›</a:t>
            </a:fld>
            <a:endParaRPr lang="en-US"/>
          </a:p>
        </p:txBody>
      </p:sp>
    </p:spTree>
    <p:extLst>
      <p:ext uri="{BB962C8B-B14F-4D97-AF65-F5344CB8AC3E}">
        <p14:creationId xmlns:p14="http://schemas.microsoft.com/office/powerpoint/2010/main" val="2430199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55E75-D089-8F6A-2AB8-D7F75C22F6F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0A14B2A-9B6B-52CA-8B77-541F3BC829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CCE5164-4557-DB81-ADA7-02462AD80E7F}"/>
              </a:ext>
            </a:extLst>
          </p:cNvPr>
          <p:cNvSpPr>
            <a:spLocks noGrp="1"/>
          </p:cNvSpPr>
          <p:nvPr>
            <p:ph type="dt" sz="half" idx="10"/>
          </p:nvPr>
        </p:nvSpPr>
        <p:spPr/>
        <p:txBody>
          <a:bodyPr/>
          <a:lstStyle/>
          <a:p>
            <a:fld id="{9CBE597E-1620-0A4C-BDF1-86A89ED9B639}" type="datetimeFigureOut">
              <a:rPr lang="en-US" smtClean="0"/>
              <a:t>10/26/26</a:t>
            </a:fld>
            <a:endParaRPr lang="en-US"/>
          </a:p>
        </p:txBody>
      </p:sp>
      <p:sp>
        <p:nvSpPr>
          <p:cNvPr id="5" name="Footer Placeholder 4">
            <a:extLst>
              <a:ext uri="{FF2B5EF4-FFF2-40B4-BE49-F238E27FC236}">
                <a16:creationId xmlns:a16="http://schemas.microsoft.com/office/drawing/2014/main" id="{049318CC-69AA-7E1F-D0CB-9B55F01D8E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6B6C80-BE8C-6620-656A-F7EC5DEADD7C}"/>
              </a:ext>
            </a:extLst>
          </p:cNvPr>
          <p:cNvSpPr>
            <a:spLocks noGrp="1"/>
          </p:cNvSpPr>
          <p:nvPr>
            <p:ph type="sldNum" sz="quarter" idx="12"/>
          </p:nvPr>
        </p:nvSpPr>
        <p:spPr/>
        <p:txBody>
          <a:bodyPr/>
          <a:lstStyle/>
          <a:p>
            <a:fld id="{C318B9E9-ACE6-9D43-AE41-6BDC5B650163}" type="slidenum">
              <a:rPr lang="en-US" smtClean="0"/>
              <a:t>‹#›</a:t>
            </a:fld>
            <a:endParaRPr lang="en-US"/>
          </a:p>
        </p:txBody>
      </p:sp>
    </p:spTree>
    <p:extLst>
      <p:ext uri="{BB962C8B-B14F-4D97-AF65-F5344CB8AC3E}">
        <p14:creationId xmlns:p14="http://schemas.microsoft.com/office/powerpoint/2010/main" val="66383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33802-87BB-3B7D-A744-EBB41F5A6BF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7D8DD9C-7F87-D0E4-EB3E-2CC1226D675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11C07F7-6B4A-0A6A-BE90-D15259A50FEE}"/>
              </a:ext>
            </a:extLst>
          </p:cNvPr>
          <p:cNvSpPr>
            <a:spLocks noGrp="1"/>
          </p:cNvSpPr>
          <p:nvPr>
            <p:ph type="dt" sz="half" idx="10"/>
          </p:nvPr>
        </p:nvSpPr>
        <p:spPr/>
        <p:txBody>
          <a:bodyPr/>
          <a:lstStyle/>
          <a:p>
            <a:fld id="{9CBE597E-1620-0A4C-BDF1-86A89ED9B639}" type="datetimeFigureOut">
              <a:rPr lang="en-US" smtClean="0"/>
              <a:t>10/26/26</a:t>
            </a:fld>
            <a:endParaRPr lang="en-US"/>
          </a:p>
        </p:txBody>
      </p:sp>
      <p:sp>
        <p:nvSpPr>
          <p:cNvPr id="5" name="Footer Placeholder 4">
            <a:extLst>
              <a:ext uri="{FF2B5EF4-FFF2-40B4-BE49-F238E27FC236}">
                <a16:creationId xmlns:a16="http://schemas.microsoft.com/office/drawing/2014/main" id="{61F5002F-6E58-05CC-E33E-17E5A6A1E6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959BEF-6A19-E6F7-BFAE-E8CE14353AD1}"/>
              </a:ext>
            </a:extLst>
          </p:cNvPr>
          <p:cNvSpPr>
            <a:spLocks noGrp="1"/>
          </p:cNvSpPr>
          <p:nvPr>
            <p:ph type="sldNum" sz="quarter" idx="12"/>
          </p:nvPr>
        </p:nvSpPr>
        <p:spPr/>
        <p:txBody>
          <a:bodyPr/>
          <a:lstStyle/>
          <a:p>
            <a:fld id="{C318B9E9-ACE6-9D43-AE41-6BDC5B650163}" type="slidenum">
              <a:rPr lang="en-US" smtClean="0"/>
              <a:t>‹#›</a:t>
            </a:fld>
            <a:endParaRPr lang="en-US"/>
          </a:p>
        </p:txBody>
      </p:sp>
    </p:spTree>
    <p:extLst>
      <p:ext uri="{BB962C8B-B14F-4D97-AF65-F5344CB8AC3E}">
        <p14:creationId xmlns:p14="http://schemas.microsoft.com/office/powerpoint/2010/main" val="4177573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F41C2-24A6-4AD0-DC1E-7BE7EDB759A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F1CF633-A5C3-84BF-5F8F-6D101631CC8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F54C363-B74C-A1AA-CC2A-0CB07110A1F0}"/>
              </a:ext>
            </a:extLst>
          </p:cNvPr>
          <p:cNvSpPr>
            <a:spLocks noGrp="1"/>
          </p:cNvSpPr>
          <p:nvPr>
            <p:ph type="dt" sz="half" idx="10"/>
          </p:nvPr>
        </p:nvSpPr>
        <p:spPr/>
        <p:txBody>
          <a:bodyPr/>
          <a:lstStyle/>
          <a:p>
            <a:fld id="{9CBE597E-1620-0A4C-BDF1-86A89ED9B639}" type="datetimeFigureOut">
              <a:rPr lang="en-US" smtClean="0"/>
              <a:t>10/26/26</a:t>
            </a:fld>
            <a:endParaRPr lang="en-US"/>
          </a:p>
        </p:txBody>
      </p:sp>
      <p:sp>
        <p:nvSpPr>
          <p:cNvPr id="5" name="Footer Placeholder 4">
            <a:extLst>
              <a:ext uri="{FF2B5EF4-FFF2-40B4-BE49-F238E27FC236}">
                <a16:creationId xmlns:a16="http://schemas.microsoft.com/office/drawing/2014/main" id="{9426496E-F10A-DF6B-C2DC-CF15B8BACD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5C0EE3-4352-46C6-2775-2FF8A5BF9922}"/>
              </a:ext>
            </a:extLst>
          </p:cNvPr>
          <p:cNvSpPr>
            <a:spLocks noGrp="1"/>
          </p:cNvSpPr>
          <p:nvPr>
            <p:ph type="sldNum" sz="quarter" idx="12"/>
          </p:nvPr>
        </p:nvSpPr>
        <p:spPr/>
        <p:txBody>
          <a:bodyPr/>
          <a:lstStyle/>
          <a:p>
            <a:fld id="{C318B9E9-ACE6-9D43-AE41-6BDC5B650163}" type="slidenum">
              <a:rPr lang="en-US" smtClean="0"/>
              <a:t>‹#›</a:t>
            </a:fld>
            <a:endParaRPr lang="en-US"/>
          </a:p>
        </p:txBody>
      </p:sp>
    </p:spTree>
    <p:extLst>
      <p:ext uri="{BB962C8B-B14F-4D97-AF65-F5344CB8AC3E}">
        <p14:creationId xmlns:p14="http://schemas.microsoft.com/office/powerpoint/2010/main" val="2629029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011F9-48F8-B4AA-F181-8AF1D32E2A5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805E7F-900F-AAFD-2504-4721ADC1735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0D8D19A-FA18-8A0D-5D6B-93188157291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E691B71-69C6-BDF2-846F-B3DC8D97D5C8}"/>
              </a:ext>
            </a:extLst>
          </p:cNvPr>
          <p:cNvSpPr>
            <a:spLocks noGrp="1"/>
          </p:cNvSpPr>
          <p:nvPr>
            <p:ph type="dt" sz="half" idx="10"/>
          </p:nvPr>
        </p:nvSpPr>
        <p:spPr/>
        <p:txBody>
          <a:bodyPr/>
          <a:lstStyle/>
          <a:p>
            <a:fld id="{9CBE597E-1620-0A4C-BDF1-86A89ED9B639}" type="datetimeFigureOut">
              <a:rPr lang="en-US" smtClean="0"/>
              <a:t>10/26/26</a:t>
            </a:fld>
            <a:endParaRPr lang="en-US"/>
          </a:p>
        </p:txBody>
      </p:sp>
      <p:sp>
        <p:nvSpPr>
          <p:cNvPr id="6" name="Footer Placeholder 5">
            <a:extLst>
              <a:ext uri="{FF2B5EF4-FFF2-40B4-BE49-F238E27FC236}">
                <a16:creationId xmlns:a16="http://schemas.microsoft.com/office/drawing/2014/main" id="{418CDE02-8352-CDC6-3F56-E994F6E4F6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93093C-432B-9AF8-5B0F-3ABF0C81ECB7}"/>
              </a:ext>
            </a:extLst>
          </p:cNvPr>
          <p:cNvSpPr>
            <a:spLocks noGrp="1"/>
          </p:cNvSpPr>
          <p:nvPr>
            <p:ph type="sldNum" sz="quarter" idx="12"/>
          </p:nvPr>
        </p:nvSpPr>
        <p:spPr/>
        <p:txBody>
          <a:bodyPr/>
          <a:lstStyle/>
          <a:p>
            <a:fld id="{C318B9E9-ACE6-9D43-AE41-6BDC5B650163}" type="slidenum">
              <a:rPr lang="en-US" smtClean="0"/>
              <a:t>‹#›</a:t>
            </a:fld>
            <a:endParaRPr lang="en-US"/>
          </a:p>
        </p:txBody>
      </p:sp>
    </p:spTree>
    <p:extLst>
      <p:ext uri="{BB962C8B-B14F-4D97-AF65-F5344CB8AC3E}">
        <p14:creationId xmlns:p14="http://schemas.microsoft.com/office/powerpoint/2010/main" val="2526986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6C7BF-35B8-4CA0-481B-1283B7177F2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706C30E-8A67-1DEC-1A8C-7D9B727FFD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DB24409-449F-EFD0-6B21-AA5C7ACCACA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EB42CC6-1567-938F-5CED-B4AD3F5473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C8389D2-6FB1-32A0-2653-D5E794FA8A4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2A4314D-17BD-E07F-65AB-6BB12FAED1B2}"/>
              </a:ext>
            </a:extLst>
          </p:cNvPr>
          <p:cNvSpPr>
            <a:spLocks noGrp="1"/>
          </p:cNvSpPr>
          <p:nvPr>
            <p:ph type="dt" sz="half" idx="10"/>
          </p:nvPr>
        </p:nvSpPr>
        <p:spPr/>
        <p:txBody>
          <a:bodyPr/>
          <a:lstStyle/>
          <a:p>
            <a:fld id="{9CBE597E-1620-0A4C-BDF1-86A89ED9B639}" type="datetimeFigureOut">
              <a:rPr lang="en-US" smtClean="0"/>
              <a:t>10/26/26</a:t>
            </a:fld>
            <a:endParaRPr lang="en-US"/>
          </a:p>
        </p:txBody>
      </p:sp>
      <p:sp>
        <p:nvSpPr>
          <p:cNvPr id="8" name="Footer Placeholder 7">
            <a:extLst>
              <a:ext uri="{FF2B5EF4-FFF2-40B4-BE49-F238E27FC236}">
                <a16:creationId xmlns:a16="http://schemas.microsoft.com/office/drawing/2014/main" id="{8D545F75-54DF-1E1C-FE30-D6706D42B8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3964DA-77F6-FB80-4110-D0BE72279223}"/>
              </a:ext>
            </a:extLst>
          </p:cNvPr>
          <p:cNvSpPr>
            <a:spLocks noGrp="1"/>
          </p:cNvSpPr>
          <p:nvPr>
            <p:ph type="sldNum" sz="quarter" idx="12"/>
          </p:nvPr>
        </p:nvSpPr>
        <p:spPr/>
        <p:txBody>
          <a:bodyPr/>
          <a:lstStyle/>
          <a:p>
            <a:fld id="{C318B9E9-ACE6-9D43-AE41-6BDC5B650163}" type="slidenum">
              <a:rPr lang="en-US" smtClean="0"/>
              <a:t>‹#›</a:t>
            </a:fld>
            <a:endParaRPr lang="en-US"/>
          </a:p>
        </p:txBody>
      </p:sp>
    </p:spTree>
    <p:extLst>
      <p:ext uri="{BB962C8B-B14F-4D97-AF65-F5344CB8AC3E}">
        <p14:creationId xmlns:p14="http://schemas.microsoft.com/office/powerpoint/2010/main" val="286444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887C8-8E33-3C03-233A-409D0B59177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D13BB4D-814F-2DAF-1CEF-626AF85D0563}"/>
              </a:ext>
            </a:extLst>
          </p:cNvPr>
          <p:cNvSpPr>
            <a:spLocks noGrp="1"/>
          </p:cNvSpPr>
          <p:nvPr>
            <p:ph type="dt" sz="half" idx="10"/>
          </p:nvPr>
        </p:nvSpPr>
        <p:spPr/>
        <p:txBody>
          <a:bodyPr/>
          <a:lstStyle/>
          <a:p>
            <a:fld id="{9CBE597E-1620-0A4C-BDF1-86A89ED9B639}" type="datetimeFigureOut">
              <a:rPr lang="en-US" smtClean="0"/>
              <a:t>10/26/26</a:t>
            </a:fld>
            <a:endParaRPr lang="en-US"/>
          </a:p>
        </p:txBody>
      </p:sp>
      <p:sp>
        <p:nvSpPr>
          <p:cNvPr id="4" name="Footer Placeholder 3">
            <a:extLst>
              <a:ext uri="{FF2B5EF4-FFF2-40B4-BE49-F238E27FC236}">
                <a16:creationId xmlns:a16="http://schemas.microsoft.com/office/drawing/2014/main" id="{04169002-8C1C-E981-A3B5-A85A2AD96C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112F1E-4B75-4358-36E0-D0773890852E}"/>
              </a:ext>
            </a:extLst>
          </p:cNvPr>
          <p:cNvSpPr>
            <a:spLocks noGrp="1"/>
          </p:cNvSpPr>
          <p:nvPr>
            <p:ph type="sldNum" sz="quarter" idx="12"/>
          </p:nvPr>
        </p:nvSpPr>
        <p:spPr/>
        <p:txBody>
          <a:bodyPr/>
          <a:lstStyle/>
          <a:p>
            <a:fld id="{C318B9E9-ACE6-9D43-AE41-6BDC5B650163}" type="slidenum">
              <a:rPr lang="en-US" smtClean="0"/>
              <a:t>‹#›</a:t>
            </a:fld>
            <a:endParaRPr lang="en-US"/>
          </a:p>
        </p:txBody>
      </p:sp>
    </p:spTree>
    <p:extLst>
      <p:ext uri="{BB962C8B-B14F-4D97-AF65-F5344CB8AC3E}">
        <p14:creationId xmlns:p14="http://schemas.microsoft.com/office/powerpoint/2010/main" val="590715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F409DD-A29D-1B5D-A124-C6372F840B24}"/>
              </a:ext>
            </a:extLst>
          </p:cNvPr>
          <p:cNvSpPr>
            <a:spLocks noGrp="1"/>
          </p:cNvSpPr>
          <p:nvPr>
            <p:ph type="dt" sz="half" idx="10"/>
          </p:nvPr>
        </p:nvSpPr>
        <p:spPr/>
        <p:txBody>
          <a:bodyPr/>
          <a:lstStyle/>
          <a:p>
            <a:fld id="{9CBE597E-1620-0A4C-BDF1-86A89ED9B639}" type="datetimeFigureOut">
              <a:rPr lang="en-US" smtClean="0"/>
              <a:t>10/26/26</a:t>
            </a:fld>
            <a:endParaRPr lang="en-US"/>
          </a:p>
        </p:txBody>
      </p:sp>
      <p:sp>
        <p:nvSpPr>
          <p:cNvPr id="3" name="Footer Placeholder 2">
            <a:extLst>
              <a:ext uri="{FF2B5EF4-FFF2-40B4-BE49-F238E27FC236}">
                <a16:creationId xmlns:a16="http://schemas.microsoft.com/office/drawing/2014/main" id="{A9977428-ED55-EB5E-559C-3716D2135E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91608B-E15F-2950-6B0B-66D5E263D6C1}"/>
              </a:ext>
            </a:extLst>
          </p:cNvPr>
          <p:cNvSpPr>
            <a:spLocks noGrp="1"/>
          </p:cNvSpPr>
          <p:nvPr>
            <p:ph type="sldNum" sz="quarter" idx="12"/>
          </p:nvPr>
        </p:nvSpPr>
        <p:spPr/>
        <p:txBody>
          <a:bodyPr/>
          <a:lstStyle/>
          <a:p>
            <a:fld id="{C318B9E9-ACE6-9D43-AE41-6BDC5B650163}" type="slidenum">
              <a:rPr lang="en-US" smtClean="0"/>
              <a:t>‹#›</a:t>
            </a:fld>
            <a:endParaRPr lang="en-US"/>
          </a:p>
        </p:txBody>
      </p:sp>
    </p:spTree>
    <p:extLst>
      <p:ext uri="{BB962C8B-B14F-4D97-AF65-F5344CB8AC3E}">
        <p14:creationId xmlns:p14="http://schemas.microsoft.com/office/powerpoint/2010/main" val="1821680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37B48-48E6-6E10-0EBA-A281EF4EBE3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EAA07E0-380D-ACDB-E3BC-4FE7C0725A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C5B8BF68-E8A7-4140-DDB4-BBFCC1ACFF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55DEE41-D13A-09EE-ADBF-F7C0CE0D9B8E}"/>
              </a:ext>
            </a:extLst>
          </p:cNvPr>
          <p:cNvSpPr>
            <a:spLocks noGrp="1"/>
          </p:cNvSpPr>
          <p:nvPr>
            <p:ph type="dt" sz="half" idx="10"/>
          </p:nvPr>
        </p:nvSpPr>
        <p:spPr/>
        <p:txBody>
          <a:bodyPr/>
          <a:lstStyle/>
          <a:p>
            <a:fld id="{9CBE597E-1620-0A4C-BDF1-86A89ED9B639}" type="datetimeFigureOut">
              <a:rPr lang="en-US" smtClean="0"/>
              <a:t>10/26/26</a:t>
            </a:fld>
            <a:endParaRPr lang="en-US"/>
          </a:p>
        </p:txBody>
      </p:sp>
      <p:sp>
        <p:nvSpPr>
          <p:cNvPr id="6" name="Footer Placeholder 5">
            <a:extLst>
              <a:ext uri="{FF2B5EF4-FFF2-40B4-BE49-F238E27FC236}">
                <a16:creationId xmlns:a16="http://schemas.microsoft.com/office/drawing/2014/main" id="{F5F6FDB2-401B-978C-520E-50189403A6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0E10AC-55E8-0D6F-296C-727A3AAF18E4}"/>
              </a:ext>
            </a:extLst>
          </p:cNvPr>
          <p:cNvSpPr>
            <a:spLocks noGrp="1"/>
          </p:cNvSpPr>
          <p:nvPr>
            <p:ph type="sldNum" sz="quarter" idx="12"/>
          </p:nvPr>
        </p:nvSpPr>
        <p:spPr/>
        <p:txBody>
          <a:bodyPr/>
          <a:lstStyle/>
          <a:p>
            <a:fld id="{C318B9E9-ACE6-9D43-AE41-6BDC5B650163}" type="slidenum">
              <a:rPr lang="en-US" smtClean="0"/>
              <a:t>‹#›</a:t>
            </a:fld>
            <a:endParaRPr lang="en-US"/>
          </a:p>
        </p:txBody>
      </p:sp>
    </p:spTree>
    <p:extLst>
      <p:ext uri="{BB962C8B-B14F-4D97-AF65-F5344CB8AC3E}">
        <p14:creationId xmlns:p14="http://schemas.microsoft.com/office/powerpoint/2010/main" val="2432957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D90AC-FD9A-C79D-87B0-CE998877454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6580336-C8F6-14F0-1DDF-D8707F248C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E00A4C-BEAA-2F51-CCE0-1FCB5CA2C7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E8A679D-7EF1-03B1-AF65-EBA0E5685BAC}"/>
              </a:ext>
            </a:extLst>
          </p:cNvPr>
          <p:cNvSpPr>
            <a:spLocks noGrp="1"/>
          </p:cNvSpPr>
          <p:nvPr>
            <p:ph type="dt" sz="half" idx="10"/>
          </p:nvPr>
        </p:nvSpPr>
        <p:spPr/>
        <p:txBody>
          <a:bodyPr/>
          <a:lstStyle/>
          <a:p>
            <a:fld id="{9CBE597E-1620-0A4C-BDF1-86A89ED9B639}" type="datetimeFigureOut">
              <a:rPr lang="en-US" smtClean="0"/>
              <a:t>10/26/26</a:t>
            </a:fld>
            <a:endParaRPr lang="en-US"/>
          </a:p>
        </p:txBody>
      </p:sp>
      <p:sp>
        <p:nvSpPr>
          <p:cNvPr id="6" name="Footer Placeholder 5">
            <a:extLst>
              <a:ext uri="{FF2B5EF4-FFF2-40B4-BE49-F238E27FC236}">
                <a16:creationId xmlns:a16="http://schemas.microsoft.com/office/drawing/2014/main" id="{FE0EA4BC-E022-7DF3-95C6-668003D15F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3851CE-19B7-D588-15AC-829DCEB5ADE9}"/>
              </a:ext>
            </a:extLst>
          </p:cNvPr>
          <p:cNvSpPr>
            <a:spLocks noGrp="1"/>
          </p:cNvSpPr>
          <p:nvPr>
            <p:ph type="sldNum" sz="quarter" idx="12"/>
          </p:nvPr>
        </p:nvSpPr>
        <p:spPr/>
        <p:txBody>
          <a:bodyPr/>
          <a:lstStyle/>
          <a:p>
            <a:fld id="{C318B9E9-ACE6-9D43-AE41-6BDC5B650163}" type="slidenum">
              <a:rPr lang="en-US" smtClean="0"/>
              <a:t>‹#›</a:t>
            </a:fld>
            <a:endParaRPr lang="en-US"/>
          </a:p>
        </p:txBody>
      </p:sp>
    </p:spTree>
    <p:extLst>
      <p:ext uri="{BB962C8B-B14F-4D97-AF65-F5344CB8AC3E}">
        <p14:creationId xmlns:p14="http://schemas.microsoft.com/office/powerpoint/2010/main" val="429153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C49E0-5A26-15F4-09FD-BDC14FC77A6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5787BC1-FD29-8D93-7831-763508D53DD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0159C4A-1EC3-A129-7329-ED10093D3DAD}"/>
              </a:ext>
            </a:extLst>
          </p:cNvPr>
          <p:cNvSpPr>
            <a:spLocks noGrp="1"/>
          </p:cNvSpPr>
          <p:nvPr>
            <p:ph type="dt" sz="half" idx="10"/>
          </p:nvPr>
        </p:nvSpPr>
        <p:spPr/>
        <p:txBody>
          <a:bodyPr/>
          <a:lstStyle/>
          <a:p>
            <a:fld id="{9CBE597E-1620-0A4C-BDF1-86A89ED9B639}" type="datetimeFigureOut">
              <a:rPr lang="en-US" smtClean="0"/>
              <a:t>10/26/26</a:t>
            </a:fld>
            <a:endParaRPr lang="en-US"/>
          </a:p>
        </p:txBody>
      </p:sp>
      <p:sp>
        <p:nvSpPr>
          <p:cNvPr id="5" name="Footer Placeholder 4">
            <a:extLst>
              <a:ext uri="{FF2B5EF4-FFF2-40B4-BE49-F238E27FC236}">
                <a16:creationId xmlns:a16="http://schemas.microsoft.com/office/drawing/2014/main" id="{DA1EF3C1-AFED-5C3B-7F4A-72E21B0536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141E09-A23D-317A-F81A-0A4071665CFA}"/>
              </a:ext>
            </a:extLst>
          </p:cNvPr>
          <p:cNvSpPr>
            <a:spLocks noGrp="1"/>
          </p:cNvSpPr>
          <p:nvPr>
            <p:ph type="sldNum" sz="quarter" idx="12"/>
          </p:nvPr>
        </p:nvSpPr>
        <p:spPr/>
        <p:txBody>
          <a:bodyPr/>
          <a:lstStyle/>
          <a:p>
            <a:fld id="{C318B9E9-ACE6-9D43-AE41-6BDC5B650163}" type="slidenum">
              <a:rPr lang="en-US" smtClean="0"/>
              <a:t>‹#›</a:t>
            </a:fld>
            <a:endParaRPr lang="en-US"/>
          </a:p>
        </p:txBody>
      </p:sp>
    </p:spTree>
    <p:extLst>
      <p:ext uri="{BB962C8B-B14F-4D97-AF65-F5344CB8AC3E}">
        <p14:creationId xmlns:p14="http://schemas.microsoft.com/office/powerpoint/2010/main" val="2437747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BCD408-4B91-D0C0-903D-747B667625F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6EA820E-7123-6A16-DC31-2B93D0FD5DE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5C5AFDB-3234-332C-9708-8C5B41BA6A6C}"/>
              </a:ext>
            </a:extLst>
          </p:cNvPr>
          <p:cNvSpPr>
            <a:spLocks noGrp="1"/>
          </p:cNvSpPr>
          <p:nvPr>
            <p:ph type="dt" sz="half" idx="10"/>
          </p:nvPr>
        </p:nvSpPr>
        <p:spPr/>
        <p:txBody>
          <a:bodyPr/>
          <a:lstStyle/>
          <a:p>
            <a:fld id="{9CBE597E-1620-0A4C-BDF1-86A89ED9B639}" type="datetimeFigureOut">
              <a:rPr lang="en-US" smtClean="0"/>
              <a:t>10/26/26</a:t>
            </a:fld>
            <a:endParaRPr lang="en-US"/>
          </a:p>
        </p:txBody>
      </p:sp>
      <p:sp>
        <p:nvSpPr>
          <p:cNvPr id="5" name="Footer Placeholder 4">
            <a:extLst>
              <a:ext uri="{FF2B5EF4-FFF2-40B4-BE49-F238E27FC236}">
                <a16:creationId xmlns:a16="http://schemas.microsoft.com/office/drawing/2014/main" id="{BD1CA529-3325-836B-E4E5-7EE2B246CF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D86DB4-BB0C-17C6-073E-C68692F41631}"/>
              </a:ext>
            </a:extLst>
          </p:cNvPr>
          <p:cNvSpPr>
            <a:spLocks noGrp="1"/>
          </p:cNvSpPr>
          <p:nvPr>
            <p:ph type="sldNum" sz="quarter" idx="12"/>
          </p:nvPr>
        </p:nvSpPr>
        <p:spPr/>
        <p:txBody>
          <a:bodyPr/>
          <a:lstStyle/>
          <a:p>
            <a:fld id="{C318B9E9-ACE6-9D43-AE41-6BDC5B650163}" type="slidenum">
              <a:rPr lang="en-US" smtClean="0"/>
              <a:t>‹#›</a:t>
            </a:fld>
            <a:endParaRPr lang="en-US"/>
          </a:p>
        </p:txBody>
      </p:sp>
    </p:spTree>
    <p:extLst>
      <p:ext uri="{BB962C8B-B14F-4D97-AF65-F5344CB8AC3E}">
        <p14:creationId xmlns:p14="http://schemas.microsoft.com/office/powerpoint/2010/main" val="3366783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F230CB-43D2-C35C-F4BA-52DAC3BDE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6D88EDF-201E-32C5-8AB9-C88F4FF1D3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01DEE9D-DE1C-CD9D-422A-A6BE650638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BE597E-1620-0A4C-BDF1-86A89ED9B639}" type="datetimeFigureOut">
              <a:rPr lang="en-US" smtClean="0"/>
              <a:t>10/26/26</a:t>
            </a:fld>
            <a:endParaRPr lang="en-US"/>
          </a:p>
        </p:txBody>
      </p:sp>
      <p:sp>
        <p:nvSpPr>
          <p:cNvPr id="5" name="Footer Placeholder 4">
            <a:extLst>
              <a:ext uri="{FF2B5EF4-FFF2-40B4-BE49-F238E27FC236}">
                <a16:creationId xmlns:a16="http://schemas.microsoft.com/office/drawing/2014/main" id="{9A986E6B-BF63-2688-4841-C4919564C2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F3046D1-7E4E-2E34-B57B-A2AB59828F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18B9E9-ACE6-9D43-AE41-6BDC5B650163}" type="slidenum">
              <a:rPr lang="en-US" smtClean="0"/>
              <a:t>‹#›</a:t>
            </a:fld>
            <a:endParaRPr lang="en-US"/>
          </a:p>
        </p:txBody>
      </p:sp>
    </p:spTree>
    <p:extLst>
      <p:ext uri="{BB962C8B-B14F-4D97-AF65-F5344CB8AC3E}">
        <p14:creationId xmlns:p14="http://schemas.microsoft.com/office/powerpoint/2010/main" val="1722311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allery Image">
            <a:extLst>
              <a:ext uri="{FF2B5EF4-FFF2-40B4-BE49-F238E27FC236}">
                <a16:creationId xmlns:a16="http://schemas.microsoft.com/office/drawing/2014/main" id="{18A82E78-E69F-CF17-8EF4-B68A58C8C4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391" b="11268"/>
          <a:stretch>
            <a:fillRect/>
          </a:stretch>
        </p:blipFill>
        <p:spPr bwMode="auto">
          <a:xfrm>
            <a:off x="3048001" y="0"/>
            <a:ext cx="9144000" cy="69215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Gallery Image">
            <a:extLst>
              <a:ext uri="{FF2B5EF4-FFF2-40B4-BE49-F238E27FC236}">
                <a16:creationId xmlns:a16="http://schemas.microsoft.com/office/drawing/2014/main" id="{0E4F3FD6-A392-1D30-3EBA-90B9E02EEA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391" r="93090" b="55292"/>
          <a:stretch>
            <a:fillRect/>
          </a:stretch>
        </p:blipFill>
        <p:spPr bwMode="auto">
          <a:xfrm>
            <a:off x="1360449" y="0"/>
            <a:ext cx="2003503" cy="692975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Gallery Image">
            <a:extLst>
              <a:ext uri="{FF2B5EF4-FFF2-40B4-BE49-F238E27FC236}">
                <a16:creationId xmlns:a16="http://schemas.microsoft.com/office/drawing/2014/main" id="{A732AFBB-BE51-E2F1-3F3A-34A85B9D16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391" r="93090" b="55292"/>
          <a:stretch>
            <a:fillRect/>
          </a:stretch>
        </p:blipFill>
        <p:spPr bwMode="auto">
          <a:xfrm>
            <a:off x="-39029" y="0"/>
            <a:ext cx="2003503" cy="692975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7F07225-8DB8-2E1C-B73B-525AD8C1B5AE}"/>
              </a:ext>
            </a:extLst>
          </p:cNvPr>
          <p:cNvSpPr>
            <a:spLocks noGrp="1"/>
          </p:cNvSpPr>
          <p:nvPr>
            <p:ph type="ctrTitle"/>
          </p:nvPr>
        </p:nvSpPr>
        <p:spPr>
          <a:xfrm>
            <a:off x="0" y="4051498"/>
            <a:ext cx="4170556" cy="1784195"/>
          </a:xfrm>
        </p:spPr>
        <p:txBody>
          <a:bodyPr>
            <a:normAutofit/>
          </a:bodyPr>
          <a:lstStyle/>
          <a:p>
            <a:r>
              <a:rPr lang="en-US" sz="12000" dirty="0">
                <a:solidFill>
                  <a:schemeClr val="bg1"/>
                </a:solidFill>
              </a:rPr>
              <a:t>Scale</a:t>
            </a:r>
          </a:p>
        </p:txBody>
      </p:sp>
      <p:sp>
        <p:nvSpPr>
          <p:cNvPr id="3" name="Subtitle 2">
            <a:extLst>
              <a:ext uri="{FF2B5EF4-FFF2-40B4-BE49-F238E27FC236}">
                <a16:creationId xmlns:a16="http://schemas.microsoft.com/office/drawing/2014/main" id="{D21E2FC1-7227-375B-C24F-49AC36B96338}"/>
              </a:ext>
            </a:extLst>
          </p:cNvPr>
          <p:cNvSpPr>
            <a:spLocks noGrp="1"/>
          </p:cNvSpPr>
          <p:nvPr>
            <p:ph type="subTitle" idx="1"/>
          </p:nvPr>
        </p:nvSpPr>
        <p:spPr>
          <a:xfrm>
            <a:off x="289928" y="5876680"/>
            <a:ext cx="4170556" cy="1012090"/>
          </a:xfrm>
        </p:spPr>
        <p:txBody>
          <a:bodyPr/>
          <a:lstStyle/>
          <a:p>
            <a:pPr algn="l"/>
            <a:r>
              <a:rPr lang="en-US" dirty="0">
                <a:solidFill>
                  <a:schemeClr val="bg1"/>
                </a:solidFill>
              </a:rPr>
              <a:t>HI2K9: Historical Research</a:t>
            </a:r>
          </a:p>
          <a:p>
            <a:pPr algn="l"/>
            <a:r>
              <a:rPr lang="en-US" dirty="0">
                <a:solidFill>
                  <a:schemeClr val="bg1"/>
                </a:solidFill>
              </a:rPr>
              <a:t>Tom Simpson</a:t>
            </a:r>
          </a:p>
        </p:txBody>
      </p:sp>
    </p:spTree>
    <p:extLst>
      <p:ext uri="{BB962C8B-B14F-4D97-AF65-F5344CB8AC3E}">
        <p14:creationId xmlns:p14="http://schemas.microsoft.com/office/powerpoint/2010/main" val="2045458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Warwick video zoom">
            <a:hlinkClick r:id="" action="ppaction://media"/>
            <a:extLst>
              <a:ext uri="{FF2B5EF4-FFF2-40B4-BE49-F238E27FC236}">
                <a16:creationId xmlns:a16="http://schemas.microsoft.com/office/drawing/2014/main" id="{B42B1DAB-B638-9C49-ACB1-84832D794CF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938" y="7938"/>
            <a:ext cx="12192000" cy="6858000"/>
          </a:xfrm>
          <a:prstGeom prst="rect">
            <a:avLst/>
          </a:prstGeom>
        </p:spPr>
      </p:pic>
    </p:spTree>
    <p:extLst>
      <p:ext uri="{BB962C8B-B14F-4D97-AF65-F5344CB8AC3E}">
        <p14:creationId xmlns:p14="http://schemas.microsoft.com/office/powerpoint/2010/main" val="939959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erial view of a large building&#10;&#10;AI-generated content may be incorrect.">
            <a:extLst>
              <a:ext uri="{FF2B5EF4-FFF2-40B4-BE49-F238E27FC236}">
                <a16:creationId xmlns:a16="http://schemas.microsoft.com/office/drawing/2014/main" id="{358F8328-3E25-E19D-E633-830AFBDF15CA}"/>
              </a:ext>
            </a:extLst>
          </p:cNvPr>
          <p:cNvPicPr>
            <a:picLocks noChangeAspect="1"/>
          </p:cNvPicPr>
          <p:nvPr/>
        </p:nvPicPr>
        <p:blipFill>
          <a:blip r:embed="rId2">
            <a:alphaModFix amt="50000"/>
          </a:blip>
          <a:srcRect l="15640" r="51357"/>
          <a:stretch>
            <a:fillRect/>
          </a:stretch>
        </p:blipFill>
        <p:spPr>
          <a:xfrm>
            <a:off x="1" y="0"/>
            <a:ext cx="4023732" cy="6858000"/>
          </a:xfrm>
          <a:prstGeom prst="rect">
            <a:avLst/>
          </a:prstGeom>
        </p:spPr>
      </p:pic>
      <p:pic>
        <p:nvPicPr>
          <p:cNvPr id="9" name="Picture 8" descr="A map of the united kingdom&#10;&#10;AI-generated content may be incorrect.">
            <a:extLst>
              <a:ext uri="{FF2B5EF4-FFF2-40B4-BE49-F238E27FC236}">
                <a16:creationId xmlns:a16="http://schemas.microsoft.com/office/drawing/2014/main" id="{9C8317D7-8E0B-87F3-FCC8-91C0C0427D6B}"/>
              </a:ext>
            </a:extLst>
          </p:cNvPr>
          <p:cNvPicPr>
            <a:picLocks noChangeAspect="1"/>
          </p:cNvPicPr>
          <p:nvPr/>
        </p:nvPicPr>
        <p:blipFill>
          <a:blip r:embed="rId3">
            <a:alphaModFix amt="50000"/>
          </a:blip>
          <a:srcRect l="28567" r="38430"/>
          <a:stretch>
            <a:fillRect/>
          </a:stretch>
        </p:blipFill>
        <p:spPr>
          <a:xfrm>
            <a:off x="4023733" y="0"/>
            <a:ext cx="4023732" cy="6858000"/>
          </a:xfrm>
          <a:prstGeom prst="rect">
            <a:avLst/>
          </a:prstGeom>
        </p:spPr>
      </p:pic>
      <p:pic>
        <p:nvPicPr>
          <p:cNvPr id="11" name="Picture 10" descr="A planet earth from space&#10;&#10;AI-generated content may be incorrect.">
            <a:extLst>
              <a:ext uri="{FF2B5EF4-FFF2-40B4-BE49-F238E27FC236}">
                <a16:creationId xmlns:a16="http://schemas.microsoft.com/office/drawing/2014/main" id="{DD0AB0C7-3A32-3674-FD63-2E48F215AF4E}"/>
              </a:ext>
            </a:extLst>
          </p:cNvPr>
          <p:cNvPicPr>
            <a:picLocks noChangeAspect="1"/>
          </p:cNvPicPr>
          <p:nvPr/>
        </p:nvPicPr>
        <p:blipFill>
          <a:blip r:embed="rId4">
            <a:alphaModFix amt="50000"/>
          </a:blip>
          <a:srcRect l="33216" r="32790"/>
          <a:stretch>
            <a:fillRect/>
          </a:stretch>
        </p:blipFill>
        <p:spPr>
          <a:xfrm>
            <a:off x="8047465" y="0"/>
            <a:ext cx="4144534" cy="6858000"/>
          </a:xfrm>
          <a:prstGeom prst="rect">
            <a:avLst/>
          </a:prstGeom>
        </p:spPr>
      </p:pic>
      <p:sp>
        <p:nvSpPr>
          <p:cNvPr id="3" name="Content Placeholder 2">
            <a:extLst>
              <a:ext uri="{FF2B5EF4-FFF2-40B4-BE49-F238E27FC236}">
                <a16:creationId xmlns:a16="http://schemas.microsoft.com/office/drawing/2014/main" id="{D6FC9185-2A50-A604-9463-AD1EC7F92B4F}"/>
              </a:ext>
            </a:extLst>
          </p:cNvPr>
          <p:cNvSpPr>
            <a:spLocks noGrp="1"/>
          </p:cNvSpPr>
          <p:nvPr>
            <p:ph idx="1"/>
          </p:nvPr>
        </p:nvSpPr>
        <p:spPr>
          <a:xfrm>
            <a:off x="709031" y="465176"/>
            <a:ext cx="10773937" cy="2032698"/>
          </a:xfrm>
          <a:solidFill>
            <a:schemeClr val="bg1">
              <a:alpha val="50000"/>
            </a:schemeClr>
          </a:solidFill>
        </p:spPr>
        <p:txBody>
          <a:bodyPr/>
          <a:lstStyle/>
          <a:p>
            <a:pPr marL="0" indent="0" algn="ctr">
              <a:lnSpc>
                <a:spcPct val="150000"/>
              </a:lnSpc>
              <a:buNone/>
            </a:pPr>
            <a:r>
              <a:rPr lang="en-US" sz="4000" dirty="0"/>
              <a:t>The choices we historians make about scale are consequential and controversial</a:t>
            </a:r>
          </a:p>
          <a:p>
            <a:pPr marL="0" indent="0">
              <a:buNone/>
            </a:pPr>
            <a:endParaRPr lang="en-US" dirty="0"/>
          </a:p>
        </p:txBody>
      </p:sp>
    </p:spTree>
    <p:extLst>
      <p:ext uri="{BB962C8B-B14F-4D97-AF65-F5344CB8AC3E}">
        <p14:creationId xmlns:p14="http://schemas.microsoft.com/office/powerpoint/2010/main" val="1631343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D2A38-64BB-9B8B-FCE9-312FDA2E5C44}"/>
              </a:ext>
            </a:extLst>
          </p:cNvPr>
          <p:cNvSpPr>
            <a:spLocks noGrp="1"/>
          </p:cNvSpPr>
          <p:nvPr>
            <p:ph type="title"/>
          </p:nvPr>
        </p:nvSpPr>
        <p:spPr/>
        <p:txBody>
          <a:bodyPr/>
          <a:lstStyle/>
          <a:p>
            <a:r>
              <a:rPr lang="en-US" dirty="0"/>
              <a:t>Scale and scaling: some basics</a:t>
            </a:r>
          </a:p>
        </p:txBody>
      </p:sp>
      <p:sp>
        <p:nvSpPr>
          <p:cNvPr id="3" name="Content Placeholder 2">
            <a:extLst>
              <a:ext uri="{FF2B5EF4-FFF2-40B4-BE49-F238E27FC236}">
                <a16:creationId xmlns:a16="http://schemas.microsoft.com/office/drawing/2014/main" id="{BB22D02D-DE3D-AF1B-64FF-88AA81819888}"/>
              </a:ext>
            </a:extLst>
          </p:cNvPr>
          <p:cNvSpPr>
            <a:spLocks noGrp="1"/>
          </p:cNvSpPr>
          <p:nvPr>
            <p:ph idx="1"/>
          </p:nvPr>
        </p:nvSpPr>
        <p:spPr>
          <a:xfrm>
            <a:off x="838200" y="1825625"/>
            <a:ext cx="10515600" cy="2099604"/>
          </a:xfrm>
        </p:spPr>
        <p:txBody>
          <a:bodyPr/>
          <a:lstStyle/>
          <a:p>
            <a:pPr marL="0" indent="0">
              <a:buNone/>
            </a:pPr>
            <a:r>
              <a:rPr lang="en-US" dirty="0"/>
              <a:t>Scale =</a:t>
            </a:r>
          </a:p>
          <a:p>
            <a:pPr marL="514350" indent="-514350">
              <a:buAutoNum type="arabicPeriod"/>
            </a:pPr>
            <a:r>
              <a:rPr lang="en-US" dirty="0"/>
              <a:t>Size (e.g., “on a massive scale”)</a:t>
            </a:r>
          </a:p>
          <a:p>
            <a:pPr marL="514350" indent="-514350">
              <a:buAutoNum type="arabicPeriod"/>
            </a:pPr>
            <a:r>
              <a:rPr lang="en-US" dirty="0"/>
              <a:t>A graduated series (e.g., thermometric scale)</a:t>
            </a:r>
          </a:p>
          <a:p>
            <a:pPr marL="514350" indent="-514350">
              <a:buAutoNum type="arabicPeriod"/>
            </a:pPr>
            <a:r>
              <a:rPr lang="en-US" dirty="0"/>
              <a:t>The proportion between two objects (e.g., a 1:25,000 map)</a:t>
            </a:r>
          </a:p>
        </p:txBody>
      </p:sp>
      <p:pic>
        <p:nvPicPr>
          <p:cNvPr id="2050" name="Picture 2" descr="Amazon to shut three UK warehouses, putting 1,300 jobs at risk | Amazon |  The Guardian">
            <a:extLst>
              <a:ext uri="{FF2B5EF4-FFF2-40B4-BE49-F238E27FC236}">
                <a16:creationId xmlns:a16="http://schemas.microsoft.com/office/drawing/2014/main" id="{BB21C739-D42F-DFAE-D8DB-2FE6C49A6F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89"/>
          <a:stretch>
            <a:fillRect/>
          </a:stretch>
        </p:blipFill>
        <p:spPr bwMode="auto">
          <a:xfrm>
            <a:off x="838200" y="3901068"/>
            <a:ext cx="3612995" cy="29773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nders Celsius - The Linda Hall">
            <a:extLst>
              <a:ext uri="{FF2B5EF4-FFF2-40B4-BE49-F238E27FC236}">
                <a16:creationId xmlns:a16="http://schemas.microsoft.com/office/drawing/2014/main" id="{6B51563D-A66A-2E96-BEB5-78524A15CD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88" b="-1006"/>
          <a:stretch>
            <a:fillRect/>
          </a:stretch>
        </p:blipFill>
        <p:spPr bwMode="auto">
          <a:xfrm rot="5400000">
            <a:off x="4607312" y="3714285"/>
            <a:ext cx="2977375" cy="33509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OS Map of Coventry &amp; Warwick: Explorer 221">
            <a:extLst>
              <a:ext uri="{FF2B5EF4-FFF2-40B4-BE49-F238E27FC236}">
                <a16:creationId xmlns:a16="http://schemas.microsoft.com/office/drawing/2014/main" id="{73B953DC-4E9D-291C-119B-3FDF8FA623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8505" y="3901065"/>
            <a:ext cx="3025698" cy="3003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17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3B7D0-187A-A4A5-51F5-9FA9E4C073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7A4D1D-9BE4-9DB8-50A8-B91C9304BA5F}"/>
              </a:ext>
            </a:extLst>
          </p:cNvPr>
          <p:cNvSpPr>
            <a:spLocks noGrp="1"/>
          </p:cNvSpPr>
          <p:nvPr>
            <p:ph type="title"/>
          </p:nvPr>
        </p:nvSpPr>
        <p:spPr/>
        <p:txBody>
          <a:bodyPr/>
          <a:lstStyle/>
          <a:p>
            <a:r>
              <a:rPr lang="en-US" dirty="0"/>
              <a:t>Scale and scaling: some basics</a:t>
            </a:r>
          </a:p>
        </p:txBody>
      </p:sp>
      <p:sp>
        <p:nvSpPr>
          <p:cNvPr id="3" name="Content Placeholder 2">
            <a:extLst>
              <a:ext uri="{FF2B5EF4-FFF2-40B4-BE49-F238E27FC236}">
                <a16:creationId xmlns:a16="http://schemas.microsoft.com/office/drawing/2014/main" id="{116754CF-FD73-5DDF-AA64-E64D1DE8F49D}"/>
              </a:ext>
            </a:extLst>
          </p:cNvPr>
          <p:cNvSpPr>
            <a:spLocks noGrp="1"/>
          </p:cNvSpPr>
          <p:nvPr>
            <p:ph idx="1"/>
          </p:nvPr>
        </p:nvSpPr>
        <p:spPr>
          <a:xfrm>
            <a:off x="838200" y="1825625"/>
            <a:ext cx="10515600" cy="2099604"/>
          </a:xfrm>
        </p:spPr>
        <p:txBody>
          <a:bodyPr/>
          <a:lstStyle/>
          <a:p>
            <a:pPr marL="0" indent="0">
              <a:buNone/>
            </a:pPr>
            <a:r>
              <a:rPr lang="en-US" dirty="0"/>
              <a:t>Scaling = moving between or bringing together distinct scales</a:t>
            </a:r>
          </a:p>
          <a:p>
            <a:r>
              <a:rPr lang="en-US" dirty="0"/>
              <a:t>Material entities</a:t>
            </a:r>
          </a:p>
        </p:txBody>
      </p:sp>
      <p:pic>
        <p:nvPicPr>
          <p:cNvPr id="4098" name="Picture 2" descr="Coronavirus (CoV) | American Lung Association">
            <a:extLst>
              <a:ext uri="{FF2B5EF4-FFF2-40B4-BE49-F238E27FC236}">
                <a16:creationId xmlns:a16="http://schemas.microsoft.com/office/drawing/2014/main" id="{7C94ED6C-C1E5-6BF2-2375-CF4CFE6A73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361204"/>
            <a:ext cx="3635298" cy="349179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oronavirus pandemic could have caused 40 million deaths if left unchecked  | Imperial News | Imperial College London">
            <a:extLst>
              <a:ext uri="{FF2B5EF4-FFF2-40B4-BE49-F238E27FC236}">
                <a16:creationId xmlns:a16="http://schemas.microsoft.com/office/drawing/2014/main" id="{4F5A22D4-5D9E-AA4E-A595-32DD7F42FD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356208"/>
            <a:ext cx="5046921" cy="3496795"/>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a:extLst>
              <a:ext uri="{FF2B5EF4-FFF2-40B4-BE49-F238E27FC236}">
                <a16:creationId xmlns:a16="http://schemas.microsoft.com/office/drawing/2014/main" id="{1A24481A-91F1-2D98-DDF2-8AB62E66BA66}"/>
              </a:ext>
            </a:extLst>
          </p:cNvPr>
          <p:cNvSpPr/>
          <p:nvPr/>
        </p:nvSpPr>
        <p:spPr>
          <a:xfrm>
            <a:off x="4635794" y="4827181"/>
            <a:ext cx="1297173" cy="552893"/>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7215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496CC-E198-2091-E31A-3E1851234C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FA9712-106B-C927-728C-475A3DEF03B1}"/>
              </a:ext>
            </a:extLst>
          </p:cNvPr>
          <p:cNvSpPr>
            <a:spLocks noGrp="1"/>
          </p:cNvSpPr>
          <p:nvPr>
            <p:ph type="title"/>
          </p:nvPr>
        </p:nvSpPr>
        <p:spPr/>
        <p:txBody>
          <a:bodyPr/>
          <a:lstStyle/>
          <a:p>
            <a:r>
              <a:rPr lang="en-US" dirty="0"/>
              <a:t>Scale and scaling: some basics</a:t>
            </a:r>
          </a:p>
        </p:txBody>
      </p:sp>
      <p:sp>
        <p:nvSpPr>
          <p:cNvPr id="3" name="Content Placeholder 2">
            <a:extLst>
              <a:ext uri="{FF2B5EF4-FFF2-40B4-BE49-F238E27FC236}">
                <a16:creationId xmlns:a16="http://schemas.microsoft.com/office/drawing/2014/main" id="{5CBDC278-4BD4-6571-2EAC-66A525F05C95}"/>
              </a:ext>
            </a:extLst>
          </p:cNvPr>
          <p:cNvSpPr>
            <a:spLocks noGrp="1"/>
          </p:cNvSpPr>
          <p:nvPr>
            <p:ph idx="1"/>
          </p:nvPr>
        </p:nvSpPr>
        <p:spPr>
          <a:xfrm>
            <a:off x="838200" y="1825625"/>
            <a:ext cx="10515600" cy="2099604"/>
          </a:xfrm>
        </p:spPr>
        <p:txBody>
          <a:bodyPr/>
          <a:lstStyle/>
          <a:p>
            <a:pPr marL="0" indent="0">
              <a:buNone/>
            </a:pPr>
            <a:r>
              <a:rPr lang="en-US" dirty="0"/>
              <a:t>Scaling = moving between or bringing together distinct scales</a:t>
            </a:r>
          </a:p>
          <a:p>
            <a:r>
              <a:rPr lang="en-US" dirty="0">
                <a:solidFill>
                  <a:schemeClr val="bg1">
                    <a:lumMod val="75000"/>
                  </a:schemeClr>
                </a:solidFill>
              </a:rPr>
              <a:t>Material entities</a:t>
            </a:r>
          </a:p>
          <a:p>
            <a:r>
              <a:rPr lang="en-US" dirty="0"/>
              <a:t>Ideas and proxies</a:t>
            </a:r>
          </a:p>
        </p:txBody>
      </p:sp>
      <p:sp>
        <p:nvSpPr>
          <p:cNvPr id="6" name="TextBox 5">
            <a:extLst>
              <a:ext uri="{FF2B5EF4-FFF2-40B4-BE49-F238E27FC236}">
                <a16:creationId xmlns:a16="http://schemas.microsoft.com/office/drawing/2014/main" id="{1C5D4E8C-769F-5125-1752-74EFFCD2E49D}"/>
              </a:ext>
            </a:extLst>
          </p:cNvPr>
          <p:cNvSpPr txBox="1"/>
          <p:nvPr/>
        </p:nvSpPr>
        <p:spPr>
          <a:xfrm>
            <a:off x="1809307" y="3811012"/>
            <a:ext cx="8573386" cy="3046988"/>
          </a:xfrm>
          <a:prstGeom prst="rect">
            <a:avLst/>
          </a:prstGeom>
          <a:noFill/>
        </p:spPr>
        <p:txBody>
          <a:bodyPr wrap="square">
            <a:spAutoFit/>
          </a:bodyPr>
          <a:lstStyle/>
          <a:p>
            <a:pPr algn="l">
              <a:buNone/>
            </a:pPr>
            <a:r>
              <a:rPr lang="en-GB" sz="3200" b="0" i="0" dirty="0">
                <a:solidFill>
                  <a:srgbClr val="000000"/>
                </a:solidFill>
                <a:effectLst/>
                <a:latin typeface="Times New Roman" panose="02020603050405020304" pitchFamily="18" charset="0"/>
              </a:rPr>
              <a:t>To see a world in a grain of sand</a:t>
            </a:r>
          </a:p>
          <a:p>
            <a:pPr algn="l">
              <a:buNone/>
            </a:pPr>
            <a:r>
              <a:rPr lang="en-GB" sz="3200" b="0" i="0" dirty="0">
                <a:solidFill>
                  <a:srgbClr val="000000"/>
                </a:solidFill>
                <a:effectLst/>
                <a:latin typeface="Times New Roman" panose="02020603050405020304" pitchFamily="18" charset="0"/>
              </a:rPr>
              <a:t>And a heaven in a wild flower,</a:t>
            </a:r>
          </a:p>
          <a:p>
            <a:pPr algn="l">
              <a:buNone/>
            </a:pPr>
            <a:r>
              <a:rPr lang="en-GB" sz="3200" b="0" i="0" dirty="0">
                <a:solidFill>
                  <a:srgbClr val="000000"/>
                </a:solidFill>
                <a:effectLst/>
                <a:latin typeface="Times New Roman" panose="02020603050405020304" pitchFamily="18" charset="0"/>
              </a:rPr>
              <a:t>Hold infinity in the palm of your hand</a:t>
            </a:r>
          </a:p>
          <a:p>
            <a:pPr algn="l">
              <a:buNone/>
            </a:pPr>
            <a:r>
              <a:rPr lang="en-GB" sz="3200" b="0" i="0" dirty="0">
                <a:solidFill>
                  <a:srgbClr val="000000"/>
                </a:solidFill>
                <a:effectLst/>
                <a:latin typeface="Times New Roman" panose="02020603050405020304" pitchFamily="18" charset="0"/>
              </a:rPr>
              <a:t>And eternity in an hour.</a:t>
            </a:r>
          </a:p>
          <a:p>
            <a:pPr algn="l">
              <a:buNone/>
            </a:pPr>
            <a:endParaRPr lang="en-GB" sz="3200" dirty="0">
              <a:solidFill>
                <a:srgbClr val="000000"/>
              </a:solidFill>
              <a:latin typeface="Times New Roman" panose="02020603050405020304" pitchFamily="18" charset="0"/>
            </a:endParaRPr>
          </a:p>
          <a:p>
            <a:pPr algn="l">
              <a:buNone/>
            </a:pPr>
            <a:r>
              <a:rPr lang="en-GB" sz="3200" b="0" i="1" dirty="0">
                <a:solidFill>
                  <a:srgbClr val="000000"/>
                </a:solidFill>
                <a:effectLst/>
                <a:latin typeface="Times New Roman" panose="02020603050405020304" pitchFamily="18" charset="0"/>
              </a:rPr>
              <a:t>William Blake, ‘Auguries of Innocence’ (c. 1803)</a:t>
            </a:r>
          </a:p>
        </p:txBody>
      </p:sp>
    </p:spTree>
    <p:extLst>
      <p:ext uri="{BB962C8B-B14F-4D97-AF65-F5344CB8AC3E}">
        <p14:creationId xmlns:p14="http://schemas.microsoft.com/office/powerpoint/2010/main" val="2212275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a:extLst>
              <a:ext uri="{FF2B5EF4-FFF2-40B4-BE49-F238E27FC236}">
                <a16:creationId xmlns:a16="http://schemas.microsoft.com/office/drawing/2014/main" id="{A42C1D88-4482-2CC1-516D-17363CBC4BA4}"/>
              </a:ext>
            </a:extLst>
          </p:cNvPr>
          <p:cNvCxnSpPr/>
          <p:nvPr/>
        </p:nvCxnSpPr>
        <p:spPr>
          <a:xfrm>
            <a:off x="1318437" y="6244099"/>
            <a:ext cx="901641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8F72ECEE-3E2F-6661-A45F-00F99BDAE401}"/>
              </a:ext>
            </a:extLst>
          </p:cNvPr>
          <p:cNvCxnSpPr>
            <a:cxnSpLocks/>
          </p:cNvCxnSpPr>
          <p:nvPr/>
        </p:nvCxnSpPr>
        <p:spPr>
          <a:xfrm flipV="1">
            <a:off x="1318437" y="233210"/>
            <a:ext cx="0" cy="60108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E56F3455-2AAE-2DA0-3AFF-B42B2A128FD1}"/>
              </a:ext>
            </a:extLst>
          </p:cNvPr>
          <p:cNvSpPr txBox="1"/>
          <p:nvPr/>
        </p:nvSpPr>
        <p:spPr>
          <a:xfrm>
            <a:off x="1831323" y="6244099"/>
            <a:ext cx="8118248" cy="584775"/>
          </a:xfrm>
          <a:prstGeom prst="rect">
            <a:avLst/>
          </a:prstGeom>
          <a:noFill/>
        </p:spPr>
        <p:txBody>
          <a:bodyPr wrap="none" rtlCol="0">
            <a:spAutoFit/>
          </a:bodyPr>
          <a:lstStyle/>
          <a:p>
            <a:r>
              <a:rPr lang="en-US" dirty="0"/>
              <a:t>Small				</a:t>
            </a:r>
            <a:r>
              <a:rPr lang="en-US" sz="3200" dirty="0"/>
              <a:t>TIME</a:t>
            </a:r>
            <a:r>
              <a:rPr lang="en-US" dirty="0"/>
              <a:t>				Large</a:t>
            </a:r>
          </a:p>
        </p:txBody>
      </p:sp>
      <p:sp>
        <p:nvSpPr>
          <p:cNvPr id="11" name="TextBox 10">
            <a:extLst>
              <a:ext uri="{FF2B5EF4-FFF2-40B4-BE49-F238E27FC236}">
                <a16:creationId xmlns:a16="http://schemas.microsoft.com/office/drawing/2014/main" id="{0C96CE4A-B25B-9AFB-CDF6-97A19A926370}"/>
              </a:ext>
            </a:extLst>
          </p:cNvPr>
          <p:cNvSpPr txBox="1"/>
          <p:nvPr/>
        </p:nvSpPr>
        <p:spPr>
          <a:xfrm rot="16200000">
            <a:off x="-1804190" y="2946267"/>
            <a:ext cx="5444578" cy="584775"/>
          </a:xfrm>
          <a:prstGeom prst="rect">
            <a:avLst/>
          </a:prstGeom>
          <a:noFill/>
        </p:spPr>
        <p:txBody>
          <a:bodyPr wrap="square" rtlCol="0">
            <a:spAutoFit/>
          </a:bodyPr>
          <a:lstStyle/>
          <a:p>
            <a:r>
              <a:rPr lang="en-US" dirty="0"/>
              <a:t>Small		</a:t>
            </a:r>
            <a:r>
              <a:rPr lang="en-US" sz="3200" dirty="0"/>
              <a:t>SPACE</a:t>
            </a:r>
            <a:r>
              <a:rPr lang="en-US" dirty="0"/>
              <a:t>		Large</a:t>
            </a:r>
          </a:p>
        </p:txBody>
      </p:sp>
      <p:pic>
        <p:nvPicPr>
          <p:cNvPr id="6146" name="Picture 2">
            <a:extLst>
              <a:ext uri="{FF2B5EF4-FFF2-40B4-BE49-F238E27FC236}">
                <a16:creationId xmlns:a16="http://schemas.microsoft.com/office/drawing/2014/main" id="{09B9751C-280F-0A52-DF24-376B0D5F1F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3991" y="3816696"/>
            <a:ext cx="3750771" cy="210257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Origin Story: A Big History of Everything: Amazon.co.uk: Christian, David: 9780241254684: Books">
            <a:extLst>
              <a:ext uri="{FF2B5EF4-FFF2-40B4-BE49-F238E27FC236}">
                <a16:creationId xmlns:a16="http://schemas.microsoft.com/office/drawing/2014/main" id="{91F4E39B-C6AC-8528-CC00-8DB49EC1EC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0529" y="257876"/>
            <a:ext cx="2169042" cy="3344133"/>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One Fine Day: Britain's Empire on the Brink (Dilly's Story) : Parker,  Matthew: Amazon.co.uk: Books">
            <a:extLst>
              <a:ext uri="{FF2B5EF4-FFF2-40B4-BE49-F238E27FC236}">
                <a16:creationId xmlns:a16="http://schemas.microsoft.com/office/drawing/2014/main" id="{F4B0F989-B0F2-C2CA-60CB-A3EBFEAFAD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2881" y="174956"/>
            <a:ext cx="2169042" cy="3316907"/>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Montaillou - Cathars and Catholics in a French Village 1294-1324">
            <a:extLst>
              <a:ext uri="{FF2B5EF4-FFF2-40B4-BE49-F238E27FC236}">
                <a16:creationId xmlns:a16="http://schemas.microsoft.com/office/drawing/2014/main" id="{515F87E7-FE2A-78F7-A3C0-5038E5F313A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789" b="5482"/>
          <a:stretch>
            <a:fillRect/>
          </a:stretch>
        </p:blipFill>
        <p:spPr bwMode="auto">
          <a:xfrm>
            <a:off x="2573118" y="3602009"/>
            <a:ext cx="2853513" cy="2531943"/>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The Birth of the Modern World, 1780 - 1914: Global Connections and Comparisons (Blackwell History of the World): Amazon.co.uk: Bayly, C. A.: ...">
            <a:extLst>
              <a:ext uri="{FF2B5EF4-FFF2-40B4-BE49-F238E27FC236}">
                <a16:creationId xmlns:a16="http://schemas.microsoft.com/office/drawing/2014/main" id="{9EAEDFB6-233C-ED01-01E6-407DF73FFD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2900" y="209265"/>
            <a:ext cx="2321513" cy="3351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618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F5E4D-FBFA-D580-E865-4124BB439FA5}"/>
              </a:ext>
            </a:extLst>
          </p:cNvPr>
          <p:cNvSpPr>
            <a:spLocks noGrp="1"/>
          </p:cNvSpPr>
          <p:nvPr>
            <p:ph type="title"/>
          </p:nvPr>
        </p:nvSpPr>
        <p:spPr>
          <a:xfrm>
            <a:off x="510362" y="365125"/>
            <a:ext cx="10515600" cy="1325563"/>
          </a:xfrm>
        </p:spPr>
        <p:txBody>
          <a:bodyPr/>
          <a:lstStyle/>
          <a:p>
            <a:r>
              <a:rPr lang="en-US" dirty="0"/>
              <a:t>The rest of the lecture</a:t>
            </a:r>
          </a:p>
        </p:txBody>
      </p:sp>
      <p:sp>
        <p:nvSpPr>
          <p:cNvPr id="3" name="Content Placeholder 2">
            <a:extLst>
              <a:ext uri="{FF2B5EF4-FFF2-40B4-BE49-F238E27FC236}">
                <a16:creationId xmlns:a16="http://schemas.microsoft.com/office/drawing/2014/main" id="{4D207534-D7D0-D909-DC05-504B6C05E243}"/>
              </a:ext>
            </a:extLst>
          </p:cNvPr>
          <p:cNvSpPr>
            <a:spLocks noGrp="1"/>
          </p:cNvSpPr>
          <p:nvPr>
            <p:ph idx="1"/>
          </p:nvPr>
        </p:nvSpPr>
        <p:spPr>
          <a:xfrm>
            <a:off x="510363" y="1690688"/>
            <a:ext cx="5574409" cy="5205370"/>
          </a:xfrm>
        </p:spPr>
        <p:txBody>
          <a:bodyPr>
            <a:normAutofit/>
          </a:bodyPr>
          <a:lstStyle/>
          <a:p>
            <a:pPr marL="514350" indent="-514350">
              <a:buFont typeface="+mj-lt"/>
              <a:buAutoNum type="arabicPeriod"/>
            </a:pPr>
            <a:r>
              <a:rPr lang="en-US" sz="3200" dirty="0"/>
              <a:t>Why historians now care about scale</a:t>
            </a:r>
          </a:p>
          <a:p>
            <a:pPr marL="514350" indent="-514350">
              <a:buFont typeface="+mj-lt"/>
              <a:buAutoNum type="arabicPeriod"/>
            </a:pPr>
            <a:r>
              <a:rPr lang="en-US" sz="3200" dirty="0"/>
              <a:t>Big histories, small histories</a:t>
            </a:r>
          </a:p>
          <a:p>
            <a:pPr marL="514350" indent="-514350">
              <a:buFont typeface="+mj-lt"/>
              <a:buAutoNum type="arabicPeriod"/>
            </a:pPr>
            <a:r>
              <a:rPr lang="en-US" sz="3200" dirty="0"/>
              <a:t>Combining the big and the small</a:t>
            </a:r>
          </a:p>
          <a:p>
            <a:pPr marL="514350" indent="-514350">
              <a:buFont typeface="+mj-lt"/>
              <a:buAutoNum type="arabicPeriod"/>
            </a:pPr>
            <a:r>
              <a:rPr lang="en-US" sz="3200" dirty="0"/>
              <a:t>Histories of scale and scaling</a:t>
            </a:r>
          </a:p>
          <a:p>
            <a:pPr marL="514350" indent="-514350">
              <a:buFont typeface="+mj-lt"/>
              <a:buAutoNum type="arabicPeriod"/>
            </a:pPr>
            <a:r>
              <a:rPr lang="en-US" sz="3200" dirty="0"/>
              <a:t>What this means for you</a:t>
            </a:r>
          </a:p>
        </p:txBody>
      </p:sp>
      <p:pic>
        <p:nvPicPr>
          <p:cNvPr id="5" name="Picture 2" descr="Gallery Image">
            <a:extLst>
              <a:ext uri="{FF2B5EF4-FFF2-40B4-BE49-F238E27FC236}">
                <a16:creationId xmlns:a16="http://schemas.microsoft.com/office/drawing/2014/main" id="{5F0C4474-40BC-5C5C-3D1D-02BB0F21ED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391" r="93090" b="55292"/>
          <a:stretch>
            <a:fillRect/>
          </a:stretch>
        </p:blipFill>
        <p:spPr bwMode="auto">
          <a:xfrm rot="5400000">
            <a:off x="8270012" y="-2178691"/>
            <a:ext cx="1759204" cy="608477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Gallery Image">
            <a:extLst>
              <a:ext uri="{FF2B5EF4-FFF2-40B4-BE49-F238E27FC236}">
                <a16:creationId xmlns:a16="http://schemas.microsoft.com/office/drawing/2014/main" id="{CE0814AD-1327-A938-38DD-6240EB4055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391" r="93090" b="55292"/>
          <a:stretch>
            <a:fillRect/>
          </a:stretch>
        </p:blipFill>
        <p:spPr bwMode="auto">
          <a:xfrm rot="5400000">
            <a:off x="8270012" y="3021680"/>
            <a:ext cx="1759204" cy="60847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Gallery Image">
            <a:extLst>
              <a:ext uri="{FF2B5EF4-FFF2-40B4-BE49-F238E27FC236}">
                <a16:creationId xmlns:a16="http://schemas.microsoft.com/office/drawing/2014/main" id="{91AE9F8C-8E0B-0F43-768E-74010AA3CF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364" t="24391" r="9167" b="11268"/>
          <a:stretch>
            <a:fillRect/>
          </a:stretch>
        </p:blipFill>
        <p:spPr bwMode="auto">
          <a:xfrm>
            <a:off x="6107229" y="681037"/>
            <a:ext cx="6084771" cy="5518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3583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6F9E3-BD7D-D4DA-5CBC-5BEFB3107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DD9DE8-7557-D4E2-1628-D20548A41B5C}"/>
              </a:ext>
            </a:extLst>
          </p:cNvPr>
          <p:cNvSpPr>
            <a:spLocks noGrp="1"/>
          </p:cNvSpPr>
          <p:nvPr>
            <p:ph type="title"/>
          </p:nvPr>
        </p:nvSpPr>
        <p:spPr/>
        <p:txBody>
          <a:bodyPr/>
          <a:lstStyle/>
          <a:p>
            <a:r>
              <a:rPr lang="en-US" dirty="0"/>
              <a:t>Why historians now care about scale</a:t>
            </a:r>
          </a:p>
        </p:txBody>
      </p:sp>
      <p:sp>
        <p:nvSpPr>
          <p:cNvPr id="3" name="Content Placeholder 2">
            <a:extLst>
              <a:ext uri="{FF2B5EF4-FFF2-40B4-BE49-F238E27FC236}">
                <a16:creationId xmlns:a16="http://schemas.microsoft.com/office/drawing/2014/main" id="{05E92DC0-BF6F-DB7C-F232-DDA0FE8DAA1C}"/>
              </a:ext>
            </a:extLst>
          </p:cNvPr>
          <p:cNvSpPr>
            <a:spLocks noGrp="1"/>
          </p:cNvSpPr>
          <p:nvPr>
            <p:ph idx="1"/>
          </p:nvPr>
        </p:nvSpPr>
        <p:spPr>
          <a:xfrm>
            <a:off x="838200" y="1850065"/>
            <a:ext cx="7306340" cy="5007934"/>
          </a:xfrm>
        </p:spPr>
        <p:txBody>
          <a:bodyPr>
            <a:normAutofit/>
          </a:bodyPr>
          <a:lstStyle/>
          <a:p>
            <a:pPr marL="0" indent="0">
              <a:buNone/>
            </a:pPr>
            <a:r>
              <a:rPr lang="en-US" dirty="0"/>
              <a:t>Not an entirely new thing (as we’ll see shortly). But more explicit focus than before.</a:t>
            </a:r>
          </a:p>
          <a:p>
            <a:pPr marL="514350" indent="-514350">
              <a:buAutoNum type="arabicPeriod"/>
            </a:pPr>
            <a:r>
              <a:rPr lang="en-US" dirty="0"/>
              <a:t>Weakening of ‘default’ scales (nation, area)</a:t>
            </a:r>
          </a:p>
          <a:p>
            <a:pPr marL="514350" indent="-514350">
              <a:buAutoNum type="arabicPeriod"/>
            </a:pPr>
            <a:r>
              <a:rPr lang="en-US" dirty="0"/>
              <a:t>Critical work on scale in social sciences (e.g., “glocalization”, space and scale as socio-political construct)</a:t>
            </a:r>
          </a:p>
          <a:p>
            <a:pPr marL="514350" indent="-514350">
              <a:buAutoNum type="arabicPeriod"/>
            </a:pPr>
            <a:r>
              <a:rPr lang="en-US" dirty="0"/>
              <a:t>Blurring of human history and natural/earth history (historical time entangled with deep time)</a:t>
            </a:r>
          </a:p>
          <a:p>
            <a:pPr marL="514350" indent="-514350">
              <a:buAutoNum type="arabicPeriod"/>
            </a:pPr>
            <a:r>
              <a:rPr lang="en-US" dirty="0"/>
              <a:t>Digital history and work with larger source bases/data sets</a:t>
            </a:r>
          </a:p>
          <a:p>
            <a:pPr marL="514350" indent="-514350">
              <a:buAutoNum type="arabicPeriod"/>
            </a:pPr>
            <a:endParaRPr lang="en-US" dirty="0"/>
          </a:p>
          <a:p>
            <a:pPr marL="0" indent="0">
              <a:buNone/>
            </a:pPr>
            <a:endParaRPr lang="en-US" dirty="0"/>
          </a:p>
        </p:txBody>
      </p:sp>
    </p:spTree>
    <p:extLst>
      <p:ext uri="{BB962C8B-B14F-4D97-AF65-F5344CB8AC3E}">
        <p14:creationId xmlns:p14="http://schemas.microsoft.com/office/powerpoint/2010/main" val="3893338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B8898-A1BC-64FE-C138-86531A6D2EE5}"/>
              </a:ext>
            </a:extLst>
          </p:cNvPr>
          <p:cNvSpPr>
            <a:spLocks noGrp="1"/>
          </p:cNvSpPr>
          <p:nvPr>
            <p:ph type="title"/>
          </p:nvPr>
        </p:nvSpPr>
        <p:spPr/>
        <p:txBody>
          <a:bodyPr/>
          <a:lstStyle/>
          <a:p>
            <a:r>
              <a:rPr lang="en-US" dirty="0"/>
              <a:t>A callback to last week’s lecture on agency</a:t>
            </a:r>
          </a:p>
        </p:txBody>
      </p:sp>
      <p:pic>
        <p:nvPicPr>
          <p:cNvPr id="7" name="Picture 6" descr="A drawing of a sea&#10;&#10;AI-generated content may be incorrect.">
            <a:extLst>
              <a:ext uri="{FF2B5EF4-FFF2-40B4-BE49-F238E27FC236}">
                <a16:creationId xmlns:a16="http://schemas.microsoft.com/office/drawing/2014/main" id="{ECF4D0DD-F7F3-7B1B-0E89-3061421493B2}"/>
              </a:ext>
            </a:extLst>
          </p:cNvPr>
          <p:cNvPicPr>
            <a:picLocks noChangeAspect="1"/>
          </p:cNvPicPr>
          <p:nvPr/>
        </p:nvPicPr>
        <p:blipFill>
          <a:blip r:embed="rId2"/>
          <a:stretch>
            <a:fillRect/>
          </a:stretch>
        </p:blipFill>
        <p:spPr>
          <a:xfrm>
            <a:off x="2209800" y="1499302"/>
            <a:ext cx="7772400" cy="4360890"/>
          </a:xfrm>
          <a:prstGeom prst="rect">
            <a:avLst/>
          </a:prstGeom>
        </p:spPr>
      </p:pic>
      <p:sp>
        <p:nvSpPr>
          <p:cNvPr id="8" name="TextBox 7">
            <a:extLst>
              <a:ext uri="{FF2B5EF4-FFF2-40B4-BE49-F238E27FC236}">
                <a16:creationId xmlns:a16="http://schemas.microsoft.com/office/drawing/2014/main" id="{5987FB01-C65F-8AF1-6B78-6DAB5F73447B}"/>
              </a:ext>
            </a:extLst>
          </p:cNvPr>
          <p:cNvSpPr txBox="1"/>
          <p:nvPr/>
        </p:nvSpPr>
        <p:spPr>
          <a:xfrm>
            <a:off x="838200" y="5903893"/>
            <a:ext cx="10909005" cy="954107"/>
          </a:xfrm>
          <a:prstGeom prst="rect">
            <a:avLst/>
          </a:prstGeom>
          <a:noFill/>
        </p:spPr>
        <p:txBody>
          <a:bodyPr wrap="square" rtlCol="0">
            <a:spAutoFit/>
          </a:bodyPr>
          <a:lstStyle/>
          <a:p>
            <a:r>
              <a:rPr lang="en-US" sz="2800" dirty="0"/>
              <a:t>‘Perhaps the day will come when we shall no longer be working on the great sites of history with the methods of small craftsmen’ (p. 18)</a:t>
            </a:r>
          </a:p>
        </p:txBody>
      </p:sp>
    </p:spTree>
    <p:extLst>
      <p:ext uri="{BB962C8B-B14F-4D97-AF65-F5344CB8AC3E}">
        <p14:creationId xmlns:p14="http://schemas.microsoft.com/office/powerpoint/2010/main" val="3017882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79000-195D-C99B-296D-5D73F59E47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36A815-3359-D293-74A1-03A9C0229127}"/>
              </a:ext>
            </a:extLst>
          </p:cNvPr>
          <p:cNvSpPr>
            <a:spLocks noGrp="1"/>
          </p:cNvSpPr>
          <p:nvPr>
            <p:ph type="title"/>
          </p:nvPr>
        </p:nvSpPr>
        <p:spPr/>
        <p:txBody>
          <a:bodyPr/>
          <a:lstStyle/>
          <a:p>
            <a:r>
              <a:rPr lang="en-US" dirty="0"/>
              <a:t>Braudel’s three levels of history</a:t>
            </a:r>
          </a:p>
        </p:txBody>
      </p:sp>
      <p:sp>
        <p:nvSpPr>
          <p:cNvPr id="3" name="Content Placeholder 2">
            <a:extLst>
              <a:ext uri="{FF2B5EF4-FFF2-40B4-BE49-F238E27FC236}">
                <a16:creationId xmlns:a16="http://schemas.microsoft.com/office/drawing/2014/main" id="{1B52F960-AF12-AE61-C238-32E964B5D211}"/>
              </a:ext>
            </a:extLst>
          </p:cNvPr>
          <p:cNvSpPr>
            <a:spLocks noGrp="1"/>
          </p:cNvSpPr>
          <p:nvPr>
            <p:ph idx="1"/>
          </p:nvPr>
        </p:nvSpPr>
        <p:spPr>
          <a:xfrm>
            <a:off x="838200" y="1825625"/>
            <a:ext cx="10515600" cy="4830356"/>
          </a:xfrm>
        </p:spPr>
        <p:txBody>
          <a:bodyPr>
            <a:normAutofit/>
          </a:bodyPr>
          <a:lstStyle/>
          <a:p>
            <a:pPr marL="514350" indent="-514350">
              <a:buFont typeface="+mj-lt"/>
              <a:buAutoNum type="arabicPeriod"/>
            </a:pPr>
            <a:r>
              <a:rPr lang="en-US" dirty="0">
                <a:sym typeface="Wingdings" pitchFamily="2" charset="2"/>
              </a:rPr>
              <a:t>‘A history whose passage is almost imperceptible, that of man in his relation to the environment.’</a:t>
            </a:r>
          </a:p>
          <a:p>
            <a:pPr marL="514350" indent="-514350">
              <a:buFont typeface="+mj-lt"/>
              <a:buAutoNum type="arabicPeriod"/>
            </a:pPr>
            <a:r>
              <a:rPr lang="en-US" dirty="0">
                <a:sym typeface="Wingdings" pitchFamily="2" charset="2"/>
              </a:rPr>
              <a:t>‘The history of groups and groupings [...] these swelling currents [… including] economic systems , states, societies, and civilizations.’</a:t>
            </a:r>
          </a:p>
          <a:p>
            <a:pPr marL="514350" indent="-514350">
              <a:buFont typeface="+mj-lt"/>
              <a:buAutoNum type="arabicPeriod"/>
            </a:pPr>
            <a:r>
              <a:rPr lang="en-US" dirty="0">
                <a:sym typeface="Wingdings" pitchFamily="2" charset="2"/>
              </a:rPr>
              <a:t>‘Traditional history—history, one might say, on the scale not of man, but of individual men […]: surface disturbances, crests of foam that the tides of history carry on their strong backs.’</a:t>
            </a:r>
          </a:p>
          <a:p>
            <a:pPr marL="0" indent="0">
              <a:buNone/>
            </a:pPr>
            <a:endParaRPr lang="en-US" dirty="0">
              <a:sym typeface="Wingdings" pitchFamily="2" charset="2"/>
            </a:endParaRPr>
          </a:p>
          <a:p>
            <a:pPr marL="0" indent="0">
              <a:buNone/>
            </a:pPr>
            <a:r>
              <a:rPr lang="en-US" dirty="0">
                <a:sym typeface="Wingdings" pitchFamily="2" charset="2"/>
              </a:rPr>
              <a:t> Environmental and economic structure over individual or group agency </a:t>
            </a:r>
            <a:endParaRPr lang="en-US" dirty="0"/>
          </a:p>
        </p:txBody>
      </p:sp>
    </p:spTree>
    <p:extLst>
      <p:ext uri="{BB962C8B-B14F-4D97-AF65-F5344CB8AC3E}">
        <p14:creationId xmlns:p14="http://schemas.microsoft.com/office/powerpoint/2010/main" val="2514632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0CFE9-E340-6DFE-CA97-7BFDD36B5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FFFCA-2099-4D29-315E-BD6920DACB08}"/>
              </a:ext>
            </a:extLst>
          </p:cNvPr>
          <p:cNvSpPr>
            <a:spLocks noGrp="1"/>
          </p:cNvSpPr>
          <p:nvPr>
            <p:ph type="title"/>
          </p:nvPr>
        </p:nvSpPr>
        <p:spPr/>
        <p:txBody>
          <a:bodyPr/>
          <a:lstStyle/>
          <a:p>
            <a:r>
              <a:rPr lang="en-US" dirty="0"/>
              <a:t>Braudel’s three levels</a:t>
            </a:r>
          </a:p>
        </p:txBody>
      </p:sp>
      <p:sp>
        <p:nvSpPr>
          <p:cNvPr id="3" name="Content Placeholder 2">
            <a:extLst>
              <a:ext uri="{FF2B5EF4-FFF2-40B4-BE49-F238E27FC236}">
                <a16:creationId xmlns:a16="http://schemas.microsoft.com/office/drawing/2014/main" id="{924B7259-ADE7-7A33-C3B4-35C881EEBF9C}"/>
              </a:ext>
            </a:extLst>
          </p:cNvPr>
          <p:cNvSpPr>
            <a:spLocks noGrp="1"/>
          </p:cNvSpPr>
          <p:nvPr>
            <p:ph idx="1"/>
          </p:nvPr>
        </p:nvSpPr>
        <p:spPr/>
        <p:txBody>
          <a:bodyPr/>
          <a:lstStyle/>
          <a:p>
            <a:pPr marL="0" indent="0">
              <a:buNone/>
            </a:pPr>
            <a:r>
              <a:rPr lang="en-GB" sz="3600" dirty="0"/>
              <a:t>‘Braudel emphatically believed that the direction of influence primarily flowed in one direction … Braudel’s world was not one in which humans could easily induce climate change on a global scale.’</a:t>
            </a:r>
          </a:p>
          <a:p>
            <a:pPr marL="0" indent="0">
              <a:buNone/>
            </a:pPr>
            <a:r>
              <a:rPr lang="en-GB" sz="2400" dirty="0"/>
              <a:t>	</a:t>
            </a:r>
          </a:p>
          <a:p>
            <a:pPr marL="0" indent="0">
              <a:buNone/>
            </a:pPr>
            <a:r>
              <a:rPr lang="en-GB" sz="2400" dirty="0"/>
              <a:t>	Daniel </a:t>
            </a:r>
            <a:r>
              <a:rPr lang="en-GB" sz="2400" dirty="0" err="1"/>
              <a:t>Margócsy</a:t>
            </a:r>
            <a:r>
              <a:rPr lang="en-GB" sz="2400" dirty="0"/>
              <a:t>, ‘Scales: From Shipworms to the Globe and Back’, in 	</a:t>
            </a:r>
            <a:r>
              <a:rPr lang="en-GB" sz="2400" i="1" dirty="0"/>
              <a:t>Rethinking Global History</a:t>
            </a:r>
            <a:r>
              <a:rPr lang="en-GB" sz="2400" dirty="0"/>
              <a:t>, ed. Stefanie </a:t>
            </a:r>
            <a:r>
              <a:rPr lang="en-GB" sz="2400" dirty="0" err="1"/>
              <a:t>Gänger</a:t>
            </a:r>
            <a:r>
              <a:rPr lang="en-GB" sz="2400" dirty="0"/>
              <a:t> and Jürgen Osterhammel 	(Cambridge: Cambridge University Press, 2024), pp. 161–82, here p. 165</a:t>
            </a:r>
          </a:p>
          <a:p>
            <a:pPr marL="0" indent="0">
              <a:buNone/>
            </a:pPr>
            <a:endParaRPr lang="en-US" dirty="0"/>
          </a:p>
        </p:txBody>
      </p:sp>
    </p:spTree>
    <p:extLst>
      <p:ext uri="{BB962C8B-B14F-4D97-AF65-F5344CB8AC3E}">
        <p14:creationId xmlns:p14="http://schemas.microsoft.com/office/powerpoint/2010/main" val="3545954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75023-FFA4-47BF-BBED-82739A24FDB6}"/>
              </a:ext>
            </a:extLst>
          </p:cNvPr>
          <p:cNvSpPr>
            <a:spLocks noGrp="1"/>
          </p:cNvSpPr>
          <p:nvPr>
            <p:ph type="title"/>
          </p:nvPr>
        </p:nvSpPr>
        <p:spPr/>
        <p:txBody>
          <a:bodyPr/>
          <a:lstStyle/>
          <a:p>
            <a:r>
              <a:rPr lang="en-US" dirty="0"/>
              <a:t>Big History</a:t>
            </a:r>
          </a:p>
        </p:txBody>
      </p:sp>
      <p:pic>
        <p:nvPicPr>
          <p:cNvPr id="7" name="Picture 6" descr="A page of a book&#10;&#10;AI-generated content may be incorrect.">
            <a:extLst>
              <a:ext uri="{FF2B5EF4-FFF2-40B4-BE49-F238E27FC236}">
                <a16:creationId xmlns:a16="http://schemas.microsoft.com/office/drawing/2014/main" id="{49979107-4D7E-68CC-13F9-6158151E078D}"/>
              </a:ext>
            </a:extLst>
          </p:cNvPr>
          <p:cNvPicPr>
            <a:picLocks noChangeAspect="1"/>
          </p:cNvPicPr>
          <p:nvPr/>
        </p:nvPicPr>
        <p:blipFill>
          <a:blip r:embed="rId2"/>
          <a:stretch>
            <a:fillRect/>
          </a:stretch>
        </p:blipFill>
        <p:spPr>
          <a:xfrm>
            <a:off x="6521301" y="799061"/>
            <a:ext cx="5455945" cy="5324476"/>
          </a:xfrm>
          <a:prstGeom prst="rect">
            <a:avLst/>
          </a:prstGeom>
        </p:spPr>
      </p:pic>
      <p:pic>
        <p:nvPicPr>
          <p:cNvPr id="9" name="Picture 8" descr="A close up of a text&#10;&#10;AI-generated content may be incorrect.">
            <a:extLst>
              <a:ext uri="{FF2B5EF4-FFF2-40B4-BE49-F238E27FC236}">
                <a16:creationId xmlns:a16="http://schemas.microsoft.com/office/drawing/2014/main" id="{93A52608-CB8C-F89A-E924-FF9BBA56AF0B}"/>
              </a:ext>
            </a:extLst>
          </p:cNvPr>
          <p:cNvPicPr>
            <a:picLocks noChangeAspect="1"/>
          </p:cNvPicPr>
          <p:nvPr/>
        </p:nvPicPr>
        <p:blipFill>
          <a:blip r:embed="rId3"/>
          <a:stretch>
            <a:fillRect/>
          </a:stretch>
        </p:blipFill>
        <p:spPr>
          <a:xfrm>
            <a:off x="6698789" y="6123537"/>
            <a:ext cx="5228560" cy="728437"/>
          </a:xfrm>
          <a:prstGeom prst="rect">
            <a:avLst/>
          </a:prstGeom>
        </p:spPr>
      </p:pic>
      <p:pic>
        <p:nvPicPr>
          <p:cNvPr id="10" name="Picture 6" descr="Origin Story: A Big History of Everything: Amazon.co.uk: Christian, David: 9780241254684: Books">
            <a:extLst>
              <a:ext uri="{FF2B5EF4-FFF2-40B4-BE49-F238E27FC236}">
                <a16:creationId xmlns:a16="http://schemas.microsoft.com/office/drawing/2014/main" id="{D773D73B-8438-2C31-4716-9C3CEAFF58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357652"/>
            <a:ext cx="3563679" cy="5494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70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DC795-487E-F118-7183-4E40166D80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E306F1-99FD-AB2E-ACD1-928D47602071}"/>
              </a:ext>
            </a:extLst>
          </p:cNvPr>
          <p:cNvSpPr>
            <a:spLocks noGrp="1"/>
          </p:cNvSpPr>
          <p:nvPr>
            <p:ph type="title"/>
          </p:nvPr>
        </p:nvSpPr>
        <p:spPr/>
        <p:txBody>
          <a:bodyPr/>
          <a:lstStyle/>
          <a:p>
            <a:r>
              <a:rPr lang="en-US" dirty="0"/>
              <a:t>Big History</a:t>
            </a:r>
          </a:p>
        </p:txBody>
      </p:sp>
      <p:pic>
        <p:nvPicPr>
          <p:cNvPr id="10" name="Picture 6" descr="Origin Story: A Big History of Everything: Amazon.co.uk: Christian, David: 9780241254684: Books">
            <a:extLst>
              <a:ext uri="{FF2B5EF4-FFF2-40B4-BE49-F238E27FC236}">
                <a16:creationId xmlns:a16="http://schemas.microsoft.com/office/drawing/2014/main" id="{8388A72E-2DAF-D1F4-3EEB-1D6719F6D5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357652"/>
            <a:ext cx="3563679" cy="54943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EB15146-A2FA-6454-E619-4D9BB97B9DAD}"/>
              </a:ext>
            </a:extLst>
          </p:cNvPr>
          <p:cNvSpPr>
            <a:spLocks noGrp="1"/>
          </p:cNvSpPr>
          <p:nvPr>
            <p:ph idx="1"/>
          </p:nvPr>
        </p:nvSpPr>
        <p:spPr>
          <a:xfrm>
            <a:off x="4657060" y="1825625"/>
            <a:ext cx="6696740" cy="4830356"/>
          </a:xfrm>
        </p:spPr>
        <p:txBody>
          <a:bodyPr>
            <a:normAutofit/>
          </a:bodyPr>
          <a:lstStyle/>
          <a:p>
            <a:pPr marL="0" indent="0">
              <a:buNone/>
            </a:pPr>
            <a:r>
              <a:rPr lang="en-US" dirty="0">
                <a:sym typeface="Wingdings" pitchFamily="2" charset="2"/>
              </a:rPr>
              <a:t>‘The heritage shared by all humans’ (xiii)</a:t>
            </a:r>
          </a:p>
          <a:p>
            <a:pPr marL="0" indent="0">
              <a:buNone/>
            </a:pPr>
            <a:endParaRPr lang="en-US" dirty="0">
              <a:sym typeface="Wingdings" pitchFamily="2" charset="2"/>
            </a:endParaRPr>
          </a:p>
          <a:p>
            <a:pPr marL="0" indent="0">
              <a:buNone/>
            </a:pPr>
            <a:r>
              <a:rPr lang="en-US" dirty="0">
                <a:sym typeface="Wingdings" pitchFamily="2" charset="2"/>
              </a:rPr>
              <a:t>‘I have written this book in the optimistic belief that we moderns are not doomed to a chronic state of fragmentation and meaninglessness’ (ix)</a:t>
            </a:r>
          </a:p>
          <a:p>
            <a:pPr marL="0" indent="0">
              <a:buNone/>
            </a:pPr>
            <a:endParaRPr lang="en-US" dirty="0">
              <a:sym typeface="Wingdings" pitchFamily="2" charset="2"/>
            </a:endParaRPr>
          </a:p>
          <a:p>
            <a:pPr marL="0" indent="0">
              <a:buNone/>
            </a:pPr>
            <a:r>
              <a:rPr lang="en-US" dirty="0">
                <a:sym typeface="Wingdings" pitchFamily="2" charset="2"/>
              </a:rPr>
              <a:t>Speaking to and influenced by post-Cold War globalization.</a:t>
            </a:r>
          </a:p>
        </p:txBody>
      </p:sp>
    </p:spTree>
    <p:extLst>
      <p:ext uri="{BB962C8B-B14F-4D97-AF65-F5344CB8AC3E}">
        <p14:creationId xmlns:p14="http://schemas.microsoft.com/office/powerpoint/2010/main" val="1724672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AB9A9-D41A-388B-9A23-A13DCA121F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473825-73EA-E832-4ECA-5625DC45BCEB}"/>
              </a:ext>
            </a:extLst>
          </p:cNvPr>
          <p:cNvSpPr>
            <a:spLocks noGrp="1"/>
          </p:cNvSpPr>
          <p:nvPr>
            <p:ph type="title"/>
          </p:nvPr>
        </p:nvSpPr>
        <p:spPr/>
        <p:txBody>
          <a:bodyPr/>
          <a:lstStyle/>
          <a:p>
            <a:r>
              <a:rPr lang="en-US" dirty="0"/>
              <a:t>Big History</a:t>
            </a:r>
          </a:p>
        </p:txBody>
      </p:sp>
      <p:sp>
        <p:nvSpPr>
          <p:cNvPr id="3" name="Content Placeholder 2">
            <a:extLst>
              <a:ext uri="{FF2B5EF4-FFF2-40B4-BE49-F238E27FC236}">
                <a16:creationId xmlns:a16="http://schemas.microsoft.com/office/drawing/2014/main" id="{859C197B-6873-11EC-5686-17823246BB78}"/>
              </a:ext>
            </a:extLst>
          </p:cNvPr>
          <p:cNvSpPr>
            <a:spLocks noGrp="1"/>
          </p:cNvSpPr>
          <p:nvPr>
            <p:ph idx="1"/>
          </p:nvPr>
        </p:nvSpPr>
        <p:spPr>
          <a:xfrm>
            <a:off x="5605999" y="1690687"/>
            <a:ext cx="6302466" cy="5167313"/>
          </a:xfrm>
        </p:spPr>
        <p:txBody>
          <a:bodyPr>
            <a:normAutofit/>
          </a:bodyPr>
          <a:lstStyle/>
          <a:p>
            <a:r>
              <a:rPr lang="en-US" dirty="0">
                <a:sym typeface="Wingdings" pitchFamily="2" charset="2"/>
              </a:rPr>
              <a:t>Mass-market popularity</a:t>
            </a:r>
          </a:p>
          <a:p>
            <a:r>
              <a:rPr lang="en-US" dirty="0">
                <a:sym typeface="Wingdings" pitchFamily="2" charset="2"/>
              </a:rPr>
              <a:t>Necessarily stretching beyond (sub-) disciplinary training</a:t>
            </a:r>
          </a:p>
          <a:p>
            <a:pPr marL="0" indent="0">
              <a:buNone/>
            </a:pPr>
            <a:endParaRPr lang="en-US" dirty="0">
              <a:sym typeface="Wingdings" pitchFamily="2" charset="2"/>
            </a:endParaRPr>
          </a:p>
          <a:p>
            <a:pPr marL="0" indent="0">
              <a:buNone/>
            </a:pPr>
            <a:r>
              <a:rPr lang="en-US" dirty="0">
                <a:sym typeface="Wingdings" pitchFamily="2" charset="2"/>
              </a:rPr>
              <a:t>Common criticisms:</a:t>
            </a:r>
          </a:p>
          <a:p>
            <a:r>
              <a:rPr lang="en-US" dirty="0">
                <a:sym typeface="Wingdings" pitchFamily="2" charset="2"/>
              </a:rPr>
              <a:t>Limited grounding in primary sources (and therefore loss of nuance?)</a:t>
            </a:r>
          </a:p>
          <a:p>
            <a:r>
              <a:rPr lang="en-US" dirty="0">
                <a:sym typeface="Wingdings" pitchFamily="2" charset="2"/>
              </a:rPr>
              <a:t>Weakness of inductive reasoning in human affairs</a:t>
            </a:r>
          </a:p>
        </p:txBody>
      </p:sp>
      <p:pic>
        <p:nvPicPr>
          <p:cNvPr id="15362" name="Picture 2" descr="The World Until Yesterday: What Can We Learn From Traditional Societies? :  Diamond, Jared: Amazon.co.uk: Books">
            <a:extLst>
              <a:ext uri="{FF2B5EF4-FFF2-40B4-BE49-F238E27FC236}">
                <a16:creationId xmlns:a16="http://schemas.microsoft.com/office/drawing/2014/main" id="{58F29B68-956D-061A-39B5-F6BDB6C553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90688"/>
            <a:ext cx="2635115" cy="4029628"/>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Guns, Germs &amp; Steel – The Fates of Human Societies: Amazon.co.uk: Diamond,  Jared: 9780393317558: Books">
            <a:extLst>
              <a:ext uri="{FF2B5EF4-FFF2-40B4-BE49-F238E27FC236}">
                <a16:creationId xmlns:a16="http://schemas.microsoft.com/office/drawing/2014/main" id="{D7F3F768-66A6-DCEE-900B-A5A39F8360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5116" y="1690688"/>
            <a:ext cx="2651906" cy="4029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462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95D-4D1E-229E-90C6-1AE84E041A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A63770-6152-6C9A-75DB-8CECB036509F}"/>
              </a:ext>
            </a:extLst>
          </p:cNvPr>
          <p:cNvSpPr>
            <a:spLocks noGrp="1"/>
          </p:cNvSpPr>
          <p:nvPr>
            <p:ph type="title"/>
          </p:nvPr>
        </p:nvSpPr>
        <p:spPr/>
        <p:txBody>
          <a:bodyPr/>
          <a:lstStyle/>
          <a:p>
            <a:r>
              <a:rPr lang="en-US" dirty="0"/>
              <a:t>Big History</a:t>
            </a:r>
          </a:p>
        </p:txBody>
      </p:sp>
      <p:sp>
        <p:nvSpPr>
          <p:cNvPr id="3" name="Content Placeholder 2">
            <a:extLst>
              <a:ext uri="{FF2B5EF4-FFF2-40B4-BE49-F238E27FC236}">
                <a16:creationId xmlns:a16="http://schemas.microsoft.com/office/drawing/2014/main" id="{7F6B8F67-6F71-E1A3-80F8-0EF13086B621}"/>
              </a:ext>
            </a:extLst>
          </p:cNvPr>
          <p:cNvSpPr>
            <a:spLocks noGrp="1"/>
          </p:cNvSpPr>
          <p:nvPr>
            <p:ph idx="1"/>
          </p:nvPr>
        </p:nvSpPr>
        <p:spPr>
          <a:xfrm>
            <a:off x="5605999" y="1690687"/>
            <a:ext cx="6302466" cy="5167313"/>
          </a:xfrm>
        </p:spPr>
        <p:txBody>
          <a:bodyPr>
            <a:normAutofit/>
          </a:bodyPr>
          <a:lstStyle/>
          <a:p>
            <a:pPr marL="0" indent="0">
              <a:buNone/>
            </a:pPr>
            <a:r>
              <a:rPr lang="en-US" dirty="0">
                <a:sym typeface="Wingdings" pitchFamily="2" charset="2"/>
              </a:rPr>
              <a:t>‘Contemporary hunter-gatherer life can tell us a great deal about the world of states and empires but it can tell us nothing at all about our prehistory. We have virtually no credible evidence about the world until yesterday and, until we do, the only defensible intellectual position is to shut up.’</a:t>
            </a:r>
          </a:p>
          <a:p>
            <a:pPr marL="0" indent="0">
              <a:buNone/>
            </a:pPr>
            <a:endParaRPr lang="en-US" dirty="0">
              <a:sym typeface="Wingdings" pitchFamily="2" charset="2"/>
            </a:endParaRPr>
          </a:p>
          <a:p>
            <a:pPr marL="0" indent="0">
              <a:buNone/>
            </a:pPr>
            <a:r>
              <a:rPr lang="en-US" sz="2000" dirty="0">
                <a:sym typeface="Wingdings" pitchFamily="2" charset="2"/>
              </a:rPr>
              <a:t>James C. Scott on Jared Diamond’s </a:t>
            </a:r>
            <a:r>
              <a:rPr lang="en-US" sz="2000" i="1" dirty="0">
                <a:sym typeface="Wingdings" pitchFamily="2" charset="2"/>
              </a:rPr>
              <a:t>The World Until Yesterday</a:t>
            </a:r>
            <a:r>
              <a:rPr lang="en-US" sz="2000" dirty="0">
                <a:sym typeface="Wingdings" pitchFamily="2" charset="2"/>
              </a:rPr>
              <a:t>, in </a:t>
            </a:r>
            <a:r>
              <a:rPr lang="en-US" sz="2000" i="1" dirty="0">
                <a:sym typeface="Wingdings" pitchFamily="2" charset="2"/>
              </a:rPr>
              <a:t>The London Review of Books</a:t>
            </a:r>
            <a:r>
              <a:rPr lang="en-US" sz="2000" dirty="0">
                <a:sym typeface="Wingdings" pitchFamily="2" charset="2"/>
              </a:rPr>
              <a:t> 35, 22 (21 November 2013).</a:t>
            </a:r>
          </a:p>
        </p:txBody>
      </p:sp>
      <p:pic>
        <p:nvPicPr>
          <p:cNvPr id="15362" name="Picture 2" descr="The World Until Yesterday: What Can We Learn From Traditional Societies? :  Diamond, Jared: Amazon.co.uk: Books">
            <a:extLst>
              <a:ext uri="{FF2B5EF4-FFF2-40B4-BE49-F238E27FC236}">
                <a16:creationId xmlns:a16="http://schemas.microsoft.com/office/drawing/2014/main" id="{B323C8C7-E976-16DF-2B00-1C84EE6C79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90688"/>
            <a:ext cx="2635115" cy="4029628"/>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Guns, Germs &amp; Steel – The Fates of Human Societies: Amazon.co.uk: Diamond,  Jared: 9780393317558: Books">
            <a:extLst>
              <a:ext uri="{FF2B5EF4-FFF2-40B4-BE49-F238E27FC236}">
                <a16:creationId xmlns:a16="http://schemas.microsoft.com/office/drawing/2014/main" id="{BEA1C74D-9DC7-EEEC-74CC-F696D5BD76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5116" y="1690688"/>
            <a:ext cx="2651906" cy="4029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13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2EA56-BC07-3D26-91E9-7355FFCE79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449417-853F-EC40-CB23-66C0DC8C4A42}"/>
              </a:ext>
            </a:extLst>
          </p:cNvPr>
          <p:cNvSpPr>
            <a:spLocks noGrp="1"/>
          </p:cNvSpPr>
          <p:nvPr>
            <p:ph type="title"/>
          </p:nvPr>
        </p:nvSpPr>
        <p:spPr/>
        <p:txBody>
          <a:bodyPr/>
          <a:lstStyle/>
          <a:p>
            <a:r>
              <a:rPr lang="en-US" dirty="0"/>
              <a:t>Planetary History</a:t>
            </a:r>
          </a:p>
        </p:txBody>
      </p:sp>
      <p:sp>
        <p:nvSpPr>
          <p:cNvPr id="3" name="Content Placeholder 2">
            <a:extLst>
              <a:ext uri="{FF2B5EF4-FFF2-40B4-BE49-F238E27FC236}">
                <a16:creationId xmlns:a16="http://schemas.microsoft.com/office/drawing/2014/main" id="{CE3E4C63-7920-0F8F-C434-BC22A8587BEC}"/>
              </a:ext>
            </a:extLst>
          </p:cNvPr>
          <p:cNvSpPr>
            <a:spLocks noGrp="1"/>
          </p:cNvSpPr>
          <p:nvPr>
            <p:ph idx="1"/>
          </p:nvPr>
        </p:nvSpPr>
        <p:spPr>
          <a:xfrm>
            <a:off x="659219" y="1825624"/>
            <a:ext cx="7123814" cy="5032375"/>
          </a:xfrm>
        </p:spPr>
        <p:txBody>
          <a:bodyPr>
            <a:normAutofit/>
          </a:bodyPr>
          <a:lstStyle/>
          <a:p>
            <a:r>
              <a:rPr lang="en-US" dirty="0">
                <a:sym typeface="Wingdings" pitchFamily="2" charset="2"/>
              </a:rPr>
              <a:t>Completely opposed to Braudel’s idea of human relations with environment as ‘constant repetition, [...] almost timeless’.</a:t>
            </a:r>
          </a:p>
          <a:p>
            <a:r>
              <a:rPr lang="en-US" dirty="0"/>
              <a:t>Chakrabarty: humans have ‘emerging planetary agency’; and the changing planet in turns impacts humans.</a:t>
            </a:r>
          </a:p>
          <a:p>
            <a:pPr marL="0" indent="0">
              <a:buNone/>
            </a:pPr>
            <a:endParaRPr lang="en-US" dirty="0">
              <a:sym typeface="Wingdings" pitchFamily="2" charset="2"/>
            </a:endParaRPr>
          </a:p>
          <a:p>
            <a:pPr marL="0" indent="0">
              <a:buNone/>
            </a:pPr>
            <a:r>
              <a:rPr lang="en-US" dirty="0">
                <a:sym typeface="Wingdings" pitchFamily="2" charset="2"/>
              </a:rPr>
              <a:t>Problem of how to deal with variability of …</a:t>
            </a:r>
          </a:p>
          <a:p>
            <a:r>
              <a:rPr lang="en-US" dirty="0">
                <a:sym typeface="Wingdings" pitchFamily="2" charset="2"/>
              </a:rPr>
              <a:t>Responsibility for planetary change</a:t>
            </a:r>
          </a:p>
          <a:p>
            <a:r>
              <a:rPr lang="en-US" dirty="0">
                <a:sym typeface="Wingdings" pitchFamily="2" charset="2"/>
              </a:rPr>
              <a:t>Local impacts of Earth System processes, e.g. climate change (see </a:t>
            </a:r>
            <a:r>
              <a:rPr lang="en-US" dirty="0" err="1">
                <a:sym typeface="Wingdings" pitchFamily="2" charset="2"/>
              </a:rPr>
              <a:t>Dezateux’s</a:t>
            </a:r>
            <a:r>
              <a:rPr lang="en-US" dirty="0">
                <a:sym typeface="Wingdings" pitchFamily="2" charset="2"/>
              </a:rPr>
              <a:t> article)</a:t>
            </a:r>
          </a:p>
        </p:txBody>
      </p:sp>
      <p:pic>
        <p:nvPicPr>
          <p:cNvPr id="18434" name="Picture 2" descr="The Climate of History in a Planetary Age, Chakrabarty">
            <a:extLst>
              <a:ext uri="{FF2B5EF4-FFF2-40B4-BE49-F238E27FC236}">
                <a16:creationId xmlns:a16="http://schemas.microsoft.com/office/drawing/2014/main" id="{9C316A89-6D59-7716-D680-5E824AF849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565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102780-1623-DA05-2655-FFFDD672F571}"/>
              </a:ext>
            </a:extLst>
          </p:cNvPr>
          <p:cNvSpPr>
            <a:spLocks noGrp="1"/>
          </p:cNvSpPr>
          <p:nvPr>
            <p:ph idx="1"/>
          </p:nvPr>
        </p:nvSpPr>
        <p:spPr>
          <a:xfrm>
            <a:off x="838200" y="1253331"/>
            <a:ext cx="10515600" cy="4351338"/>
          </a:xfrm>
        </p:spPr>
        <p:txBody>
          <a:bodyPr>
            <a:normAutofit/>
          </a:bodyPr>
          <a:lstStyle/>
          <a:p>
            <a:pPr marL="0" indent="0">
              <a:buNone/>
            </a:pPr>
            <a:r>
              <a:rPr lang="en-US" sz="5400" dirty="0">
                <a:solidFill>
                  <a:schemeClr val="bg1"/>
                </a:solidFill>
              </a:rPr>
              <a:t>‘Perhaps the day will come when we shall no longer be working on the great sites of history with the methods of small craftsmen.’</a:t>
            </a:r>
          </a:p>
          <a:p>
            <a:pPr marL="0" indent="0">
              <a:buNone/>
            </a:pPr>
            <a:r>
              <a:rPr lang="en-US" sz="5400" dirty="0">
                <a:solidFill>
                  <a:schemeClr val="bg1"/>
                </a:solidFill>
              </a:rPr>
              <a:t>	Braudel (1949)</a:t>
            </a:r>
          </a:p>
        </p:txBody>
      </p:sp>
    </p:spTree>
    <p:extLst>
      <p:ext uri="{BB962C8B-B14F-4D97-AF65-F5344CB8AC3E}">
        <p14:creationId xmlns:p14="http://schemas.microsoft.com/office/powerpoint/2010/main" val="603790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43C1DC6-3796-D72A-25CF-75B76AFE76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6C0924-43A1-6B80-CD86-58E26053A9B3}"/>
              </a:ext>
            </a:extLst>
          </p:cNvPr>
          <p:cNvSpPr>
            <a:spLocks noGrp="1"/>
          </p:cNvSpPr>
          <p:nvPr>
            <p:ph idx="1"/>
          </p:nvPr>
        </p:nvSpPr>
        <p:spPr>
          <a:xfrm>
            <a:off x="838200" y="402727"/>
            <a:ext cx="10515600" cy="4351338"/>
          </a:xfrm>
        </p:spPr>
        <p:txBody>
          <a:bodyPr>
            <a:normAutofit/>
          </a:bodyPr>
          <a:lstStyle/>
          <a:p>
            <a:pPr marL="0" indent="0" algn="ctr">
              <a:buNone/>
            </a:pPr>
            <a:r>
              <a:rPr lang="en-US" sz="5400" dirty="0">
                <a:solidFill>
                  <a:schemeClr val="bg1"/>
                </a:solidFill>
              </a:rPr>
              <a:t>Is today that day?</a:t>
            </a:r>
          </a:p>
        </p:txBody>
      </p:sp>
      <p:pic>
        <p:nvPicPr>
          <p:cNvPr id="4" name="Picture 3" descr="A screenshot of a phone&#10;&#10;AI-generated content may be incorrect.">
            <a:extLst>
              <a:ext uri="{FF2B5EF4-FFF2-40B4-BE49-F238E27FC236}">
                <a16:creationId xmlns:a16="http://schemas.microsoft.com/office/drawing/2014/main" id="{B6BB801F-4FDF-CE59-7A68-3921366535B5}"/>
              </a:ext>
            </a:extLst>
          </p:cNvPr>
          <p:cNvPicPr>
            <a:picLocks noChangeAspect="1"/>
          </p:cNvPicPr>
          <p:nvPr/>
        </p:nvPicPr>
        <p:blipFill>
          <a:blip r:embed="rId2"/>
          <a:stretch>
            <a:fillRect/>
          </a:stretch>
        </p:blipFill>
        <p:spPr>
          <a:xfrm>
            <a:off x="2235200" y="1639157"/>
            <a:ext cx="7721600" cy="2705100"/>
          </a:xfrm>
          <a:prstGeom prst="rect">
            <a:avLst/>
          </a:prstGeom>
        </p:spPr>
      </p:pic>
      <p:pic>
        <p:nvPicPr>
          <p:cNvPr id="6" name="Picture 5" descr="A screenshot of a phone&#10;&#10;AI-generated content may be incorrect.">
            <a:extLst>
              <a:ext uri="{FF2B5EF4-FFF2-40B4-BE49-F238E27FC236}">
                <a16:creationId xmlns:a16="http://schemas.microsoft.com/office/drawing/2014/main" id="{CFE3D300-EB61-54B3-B7BF-7B922D03B555}"/>
              </a:ext>
            </a:extLst>
          </p:cNvPr>
          <p:cNvPicPr>
            <a:picLocks noChangeAspect="1"/>
          </p:cNvPicPr>
          <p:nvPr/>
        </p:nvPicPr>
        <p:blipFill>
          <a:blip r:embed="rId3"/>
          <a:stretch>
            <a:fillRect/>
          </a:stretch>
        </p:blipFill>
        <p:spPr>
          <a:xfrm>
            <a:off x="983634" y="4754065"/>
            <a:ext cx="10370166" cy="1885484"/>
          </a:xfrm>
          <a:prstGeom prst="rect">
            <a:avLst/>
          </a:prstGeom>
        </p:spPr>
      </p:pic>
    </p:spTree>
    <p:extLst>
      <p:ext uri="{BB962C8B-B14F-4D97-AF65-F5344CB8AC3E}">
        <p14:creationId xmlns:p14="http://schemas.microsoft.com/office/powerpoint/2010/main" val="2709573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F1F8-C95E-477A-5149-4A5C9673320B}"/>
              </a:ext>
            </a:extLst>
          </p:cNvPr>
          <p:cNvSpPr>
            <a:spLocks noGrp="1"/>
          </p:cNvSpPr>
          <p:nvPr>
            <p:ph type="title"/>
          </p:nvPr>
        </p:nvSpPr>
        <p:spPr/>
        <p:txBody>
          <a:bodyPr/>
          <a:lstStyle/>
          <a:p>
            <a:r>
              <a:rPr lang="en-US" dirty="0"/>
              <a:t>Big data and history</a:t>
            </a:r>
          </a:p>
        </p:txBody>
      </p:sp>
      <p:sp>
        <p:nvSpPr>
          <p:cNvPr id="3" name="Content Placeholder 2">
            <a:extLst>
              <a:ext uri="{FF2B5EF4-FFF2-40B4-BE49-F238E27FC236}">
                <a16:creationId xmlns:a16="http://schemas.microsoft.com/office/drawing/2014/main" id="{360AD6BE-0266-1D8E-CB62-D37E7DB888D3}"/>
              </a:ext>
            </a:extLst>
          </p:cNvPr>
          <p:cNvSpPr>
            <a:spLocks noGrp="1"/>
          </p:cNvSpPr>
          <p:nvPr>
            <p:ph idx="1"/>
          </p:nvPr>
        </p:nvSpPr>
        <p:spPr>
          <a:xfrm>
            <a:off x="838200" y="1825625"/>
            <a:ext cx="6030433" cy="4341259"/>
          </a:xfrm>
        </p:spPr>
        <p:txBody>
          <a:bodyPr/>
          <a:lstStyle/>
          <a:p>
            <a:pPr marL="0" indent="0">
              <a:buNone/>
            </a:pPr>
            <a:r>
              <a:rPr lang="en-US" dirty="0"/>
              <a:t>‘Up until now […] we have seen only glimpses of how history makers may be able to shift between small and large scales and produce works that advance our understanding of the strengths of each scales and of both in combination. AI is strengthening our sense of how this might work on account of advances in processing and </a:t>
            </a:r>
            <a:r>
              <a:rPr lang="en-US" dirty="0" err="1"/>
              <a:t>analysing</a:t>
            </a:r>
            <a:r>
              <a:rPr lang="en-US" dirty="0"/>
              <a:t> large volumes of data from the past’ (p. 19).</a:t>
            </a:r>
          </a:p>
        </p:txBody>
      </p:sp>
      <p:pic>
        <p:nvPicPr>
          <p:cNvPr id="5" name="Picture 4" descr="A cover of a book&#10;&#10;AI-generated content may be incorrect.">
            <a:extLst>
              <a:ext uri="{FF2B5EF4-FFF2-40B4-BE49-F238E27FC236}">
                <a16:creationId xmlns:a16="http://schemas.microsoft.com/office/drawing/2014/main" id="{D772620D-6717-0582-B888-65428A1CB23F}"/>
              </a:ext>
            </a:extLst>
          </p:cNvPr>
          <p:cNvPicPr>
            <a:picLocks noChangeAspect="1"/>
          </p:cNvPicPr>
          <p:nvPr/>
        </p:nvPicPr>
        <p:blipFill>
          <a:blip r:embed="rId2"/>
          <a:stretch>
            <a:fillRect/>
          </a:stretch>
        </p:blipFill>
        <p:spPr>
          <a:xfrm>
            <a:off x="7431304" y="0"/>
            <a:ext cx="4760696" cy="6858000"/>
          </a:xfrm>
          <a:prstGeom prst="rect">
            <a:avLst/>
          </a:prstGeom>
        </p:spPr>
      </p:pic>
    </p:spTree>
    <p:extLst>
      <p:ext uri="{BB962C8B-B14F-4D97-AF65-F5344CB8AC3E}">
        <p14:creationId xmlns:p14="http://schemas.microsoft.com/office/powerpoint/2010/main" val="894384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8A941-6C1F-8072-67FE-4DB7D51DA5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68077F-ADB2-62F1-02EF-046B07265119}"/>
              </a:ext>
            </a:extLst>
          </p:cNvPr>
          <p:cNvSpPr>
            <a:spLocks noGrp="1"/>
          </p:cNvSpPr>
          <p:nvPr>
            <p:ph type="title"/>
          </p:nvPr>
        </p:nvSpPr>
        <p:spPr/>
        <p:txBody>
          <a:bodyPr/>
          <a:lstStyle/>
          <a:p>
            <a:r>
              <a:rPr lang="en-US" dirty="0"/>
              <a:t>Big data and history</a:t>
            </a:r>
          </a:p>
        </p:txBody>
      </p:sp>
      <p:sp>
        <p:nvSpPr>
          <p:cNvPr id="3" name="Content Placeholder 2">
            <a:extLst>
              <a:ext uri="{FF2B5EF4-FFF2-40B4-BE49-F238E27FC236}">
                <a16:creationId xmlns:a16="http://schemas.microsoft.com/office/drawing/2014/main" id="{5528819F-53EF-02A7-B818-5E52A56F01C5}"/>
              </a:ext>
            </a:extLst>
          </p:cNvPr>
          <p:cNvSpPr>
            <a:spLocks noGrp="1"/>
          </p:cNvSpPr>
          <p:nvPr>
            <p:ph idx="1"/>
          </p:nvPr>
        </p:nvSpPr>
        <p:spPr>
          <a:xfrm>
            <a:off x="838200" y="1825625"/>
            <a:ext cx="6604591" cy="4872076"/>
          </a:xfrm>
        </p:spPr>
        <p:txBody>
          <a:bodyPr>
            <a:normAutofit/>
          </a:bodyPr>
          <a:lstStyle/>
          <a:p>
            <a:pPr marL="0" indent="0">
              <a:buNone/>
            </a:pPr>
            <a:r>
              <a:rPr lang="en-US" dirty="0"/>
              <a:t>Bespoke A.I. tools might enable historians to perform ethically engaged tasks</a:t>
            </a:r>
          </a:p>
          <a:p>
            <a:r>
              <a:rPr lang="en-US" dirty="0"/>
              <a:t>Example of monitoring different institutions’ discourse on climate change (Jo Guldi)</a:t>
            </a:r>
          </a:p>
          <a:p>
            <a:pPr>
              <a:buFont typeface="Wingdings" pitchFamily="2" charset="2"/>
              <a:buChar char="à"/>
            </a:pPr>
            <a:r>
              <a:rPr lang="en-US" dirty="0"/>
              <a:t>“Auditing” how institutions’ climate commitments change over time and in response to particular events.</a:t>
            </a:r>
          </a:p>
          <a:p>
            <a:pPr>
              <a:buFont typeface="Wingdings" pitchFamily="2" charset="2"/>
              <a:buChar char="à"/>
            </a:pPr>
            <a:r>
              <a:rPr lang="en-US" dirty="0"/>
              <a:t> “Automating” the process of holding institutions to account.</a:t>
            </a:r>
          </a:p>
          <a:p>
            <a:pPr marL="0" indent="0">
              <a:buNone/>
            </a:pPr>
            <a:endParaRPr lang="en-US" dirty="0"/>
          </a:p>
        </p:txBody>
      </p:sp>
      <p:pic>
        <p:nvPicPr>
          <p:cNvPr id="4" name="Picture 2" descr="The Dangerous Art of Text Mining: A Methodology for Digital History:  Amazon.co.uk: Guldi, Jo: 9781009262996: Books">
            <a:extLst>
              <a:ext uri="{FF2B5EF4-FFF2-40B4-BE49-F238E27FC236}">
                <a16:creationId xmlns:a16="http://schemas.microsoft.com/office/drawing/2014/main" id="{C48AE75D-69E9-A36B-0726-F7DB5D24E7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5857" y="191386"/>
            <a:ext cx="4337543" cy="6506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319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8D5E6-F516-E25D-BB5A-9DA62B9C9B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540BB0-BC0B-108B-3C08-AEB322677C52}"/>
              </a:ext>
            </a:extLst>
          </p:cNvPr>
          <p:cNvSpPr>
            <a:spLocks noGrp="1"/>
          </p:cNvSpPr>
          <p:nvPr>
            <p:ph type="title"/>
          </p:nvPr>
        </p:nvSpPr>
        <p:spPr/>
        <p:txBody>
          <a:bodyPr/>
          <a:lstStyle/>
          <a:p>
            <a:r>
              <a:rPr lang="en-US" dirty="0"/>
              <a:t>Microhistory</a:t>
            </a:r>
          </a:p>
        </p:txBody>
      </p:sp>
      <p:sp>
        <p:nvSpPr>
          <p:cNvPr id="3" name="Content Placeholder 2">
            <a:extLst>
              <a:ext uri="{FF2B5EF4-FFF2-40B4-BE49-F238E27FC236}">
                <a16:creationId xmlns:a16="http://schemas.microsoft.com/office/drawing/2014/main" id="{0809D561-8FD0-D429-4E35-1542B03290C4}"/>
              </a:ext>
            </a:extLst>
          </p:cNvPr>
          <p:cNvSpPr>
            <a:spLocks noGrp="1"/>
          </p:cNvSpPr>
          <p:nvPr>
            <p:ph idx="1"/>
          </p:nvPr>
        </p:nvSpPr>
        <p:spPr>
          <a:xfrm>
            <a:off x="219740" y="1807535"/>
            <a:ext cx="7126945" cy="4859079"/>
          </a:xfrm>
        </p:spPr>
        <p:txBody>
          <a:bodyPr>
            <a:normAutofit/>
          </a:bodyPr>
          <a:lstStyle/>
          <a:p>
            <a:pPr marL="0" indent="0">
              <a:buNone/>
            </a:pPr>
            <a:r>
              <a:rPr lang="en-US" dirty="0"/>
              <a:t>‘The reduction of scale suggested by the word </a:t>
            </a:r>
            <a:r>
              <a:rPr lang="en-US" i="1" dirty="0"/>
              <a:t>microhistory</a:t>
            </a:r>
            <a:r>
              <a:rPr lang="en-US" dirty="0"/>
              <a:t> fits in with the acknowledgement of the limits of existence.’</a:t>
            </a:r>
            <a:endParaRPr lang="en-GB" dirty="0"/>
          </a:p>
          <a:p>
            <a:pPr marL="0" indent="0">
              <a:buNone/>
            </a:pPr>
            <a:r>
              <a:rPr lang="en-US" dirty="0"/>
              <a:t>‘The hypotheses, the doubts, the uncertainties become part of the narration.’</a:t>
            </a:r>
          </a:p>
          <a:p>
            <a:pPr marL="0" indent="0">
              <a:buNone/>
            </a:pPr>
            <a:r>
              <a:rPr lang="en-US" dirty="0"/>
              <a:t>‘A close-up look permits us to grasp what eludes a comprehensive viewing, and vice versa.’</a:t>
            </a:r>
          </a:p>
          <a:p>
            <a:pPr marL="0" indent="0">
              <a:buNone/>
            </a:pPr>
            <a:r>
              <a:rPr lang="en-US" dirty="0"/>
              <a:t>Foreground the anomalies!</a:t>
            </a:r>
          </a:p>
          <a:p>
            <a:pPr marL="0" indent="0">
              <a:buNone/>
            </a:pPr>
            <a:r>
              <a:rPr lang="en-US" sz="1900" dirty="0"/>
              <a:t>Carlo Ginzburg, ‘Microhistory: Two or Three Things That I Know about It’, trans. John Tedeschi &amp; Anne C. Tedeschi, </a:t>
            </a:r>
            <a:r>
              <a:rPr lang="en-US" sz="1900" i="1" dirty="0"/>
              <a:t>Critical Inquiry</a:t>
            </a:r>
            <a:r>
              <a:rPr lang="en-US" sz="1900" dirty="0"/>
              <a:t> 20, 1 (1993), pp. 10–35</a:t>
            </a:r>
          </a:p>
          <a:p>
            <a:pPr marL="0" indent="0">
              <a:buNone/>
            </a:pPr>
            <a:endParaRPr lang="en-US" dirty="0"/>
          </a:p>
        </p:txBody>
      </p:sp>
      <p:pic>
        <p:nvPicPr>
          <p:cNvPr id="20482" name="Picture 2" descr="Carlo Ginzburg obituary | History books | The Guardian">
            <a:extLst>
              <a:ext uri="{FF2B5EF4-FFF2-40B4-BE49-F238E27FC236}">
                <a16:creationId xmlns:a16="http://schemas.microsoft.com/office/drawing/2014/main" id="{D337B8BF-92D5-1BAE-25BE-511F195B0E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6537"/>
          <a:stretch>
            <a:fillRect/>
          </a:stretch>
        </p:blipFill>
        <p:spPr bwMode="auto">
          <a:xfrm>
            <a:off x="7453010" y="667314"/>
            <a:ext cx="4625575" cy="55420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7BA3BFC-CE6F-12BD-4813-9C4D11E51513}"/>
              </a:ext>
            </a:extLst>
          </p:cNvPr>
          <p:cNvSpPr txBox="1"/>
          <p:nvPr/>
        </p:nvSpPr>
        <p:spPr>
          <a:xfrm>
            <a:off x="8141634" y="6315737"/>
            <a:ext cx="3248325" cy="400110"/>
          </a:xfrm>
          <a:prstGeom prst="rect">
            <a:avLst/>
          </a:prstGeom>
          <a:noFill/>
        </p:spPr>
        <p:txBody>
          <a:bodyPr wrap="none" rtlCol="0">
            <a:spAutoFit/>
          </a:bodyPr>
          <a:lstStyle/>
          <a:p>
            <a:r>
              <a:rPr lang="en-US" sz="2000" dirty="0"/>
              <a:t>Carlo Ginzburg (1939–2026)</a:t>
            </a:r>
          </a:p>
        </p:txBody>
      </p:sp>
    </p:spTree>
    <p:extLst>
      <p:ext uri="{BB962C8B-B14F-4D97-AF65-F5344CB8AC3E}">
        <p14:creationId xmlns:p14="http://schemas.microsoft.com/office/powerpoint/2010/main" val="915627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419E98-5A65-0900-6797-5AEF717A96A8}"/>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6749D19-D74B-C288-8B7F-2E66E3882036}"/>
              </a:ext>
            </a:extLst>
          </p:cNvPr>
          <p:cNvSpPr>
            <a:spLocks noGrp="1"/>
          </p:cNvSpPr>
          <p:nvPr>
            <p:ph idx="1"/>
          </p:nvPr>
        </p:nvSpPr>
        <p:spPr>
          <a:xfrm>
            <a:off x="194044" y="501944"/>
            <a:ext cx="6142961" cy="5907276"/>
          </a:xfrm>
        </p:spPr>
        <p:txBody>
          <a:bodyPr/>
          <a:lstStyle/>
          <a:p>
            <a:pPr marL="0" indent="0">
              <a:buNone/>
            </a:pPr>
            <a:r>
              <a:rPr lang="en-US" sz="3600" dirty="0">
                <a:solidFill>
                  <a:schemeClr val="bg1"/>
                </a:solidFill>
              </a:rPr>
              <a:t>‘If this is a self-portrait, then its model is Boccioni’s paintings in which the street leads into the house, the landscape into the face, and the exterior invades the interior, the “I” is porous.’</a:t>
            </a:r>
          </a:p>
          <a:p>
            <a:pPr marL="0" indent="0">
              <a:buNone/>
            </a:pPr>
            <a:r>
              <a:rPr lang="en-US" sz="2400" dirty="0">
                <a:solidFill>
                  <a:schemeClr val="bg1"/>
                </a:solidFill>
              </a:rPr>
              <a:t>Ginzburg, ‘Microhistory’, p. 34</a:t>
            </a:r>
          </a:p>
          <a:p>
            <a:pPr marL="0" indent="0">
              <a:buNone/>
            </a:pPr>
            <a:endParaRPr lang="en-US" sz="3600" dirty="0">
              <a:solidFill>
                <a:schemeClr val="bg1"/>
              </a:solidFill>
            </a:endParaRPr>
          </a:p>
          <a:p>
            <a:pPr marL="0" indent="0">
              <a:buNone/>
            </a:pPr>
            <a:r>
              <a:rPr lang="en-US" sz="3600" dirty="0">
                <a:solidFill>
                  <a:schemeClr val="bg1"/>
                </a:solidFill>
                <a:sym typeface="Wingdings" pitchFamily="2" charset="2"/>
              </a:rPr>
              <a:t> Compare Blake’s ‘To see the world in a grain of sand’</a:t>
            </a:r>
            <a:endParaRPr lang="en-US" sz="3600" dirty="0">
              <a:solidFill>
                <a:schemeClr val="bg1"/>
              </a:solidFill>
            </a:endParaRPr>
          </a:p>
          <a:p>
            <a:pPr marL="0" indent="0">
              <a:buNone/>
            </a:pPr>
            <a:endParaRPr lang="en-GB" dirty="0"/>
          </a:p>
        </p:txBody>
      </p:sp>
      <p:pic>
        <p:nvPicPr>
          <p:cNvPr id="20484" name="Picture 4">
            <a:extLst>
              <a:ext uri="{FF2B5EF4-FFF2-40B4-BE49-F238E27FC236}">
                <a16:creationId xmlns:a16="http://schemas.microsoft.com/office/drawing/2014/main" id="{EDF8091C-13C3-24E1-C0C8-278DF698B5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2733" y="501944"/>
            <a:ext cx="5375223" cy="532635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51924D0-E7FD-100E-4476-AA09FC1D4A9D}"/>
              </a:ext>
            </a:extLst>
          </p:cNvPr>
          <p:cNvSpPr txBox="1"/>
          <p:nvPr/>
        </p:nvSpPr>
        <p:spPr>
          <a:xfrm>
            <a:off x="6559304" y="5990003"/>
            <a:ext cx="5632696" cy="369332"/>
          </a:xfrm>
          <a:prstGeom prst="rect">
            <a:avLst/>
          </a:prstGeom>
          <a:noFill/>
        </p:spPr>
        <p:txBody>
          <a:bodyPr wrap="none" rtlCol="0">
            <a:spAutoFit/>
          </a:bodyPr>
          <a:lstStyle/>
          <a:p>
            <a:r>
              <a:rPr lang="en-US" dirty="0">
                <a:solidFill>
                  <a:schemeClr val="bg1"/>
                </a:solidFill>
              </a:rPr>
              <a:t>Umberto Boccioni, ‘The Street Enters the House’ (1911)</a:t>
            </a:r>
          </a:p>
        </p:txBody>
      </p:sp>
    </p:spTree>
    <p:extLst>
      <p:ext uri="{BB962C8B-B14F-4D97-AF65-F5344CB8AC3E}">
        <p14:creationId xmlns:p14="http://schemas.microsoft.com/office/powerpoint/2010/main" val="4107753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2AD91-C2E3-6F94-F149-1A2BE6FFFE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42E783-7229-5893-7C15-A74F91CB08F3}"/>
              </a:ext>
            </a:extLst>
          </p:cNvPr>
          <p:cNvSpPr>
            <a:spLocks noGrp="1"/>
          </p:cNvSpPr>
          <p:nvPr>
            <p:ph type="title"/>
          </p:nvPr>
        </p:nvSpPr>
        <p:spPr/>
        <p:txBody>
          <a:bodyPr/>
          <a:lstStyle/>
          <a:p>
            <a:r>
              <a:rPr lang="en-US" dirty="0"/>
              <a:t>Crossing scales: “</a:t>
            </a:r>
            <a:r>
              <a:rPr lang="en-US" dirty="0" err="1"/>
              <a:t>interscalar</a:t>
            </a:r>
            <a:r>
              <a:rPr lang="en-US" dirty="0"/>
              <a:t> vehicles”</a:t>
            </a:r>
          </a:p>
        </p:txBody>
      </p:sp>
      <p:sp>
        <p:nvSpPr>
          <p:cNvPr id="3" name="Content Placeholder 2">
            <a:extLst>
              <a:ext uri="{FF2B5EF4-FFF2-40B4-BE49-F238E27FC236}">
                <a16:creationId xmlns:a16="http://schemas.microsoft.com/office/drawing/2014/main" id="{2A3AD4FA-4168-F09A-B998-C1EDF2585C68}"/>
              </a:ext>
            </a:extLst>
          </p:cNvPr>
          <p:cNvSpPr>
            <a:spLocks noGrp="1"/>
          </p:cNvSpPr>
          <p:nvPr>
            <p:ph idx="1"/>
          </p:nvPr>
        </p:nvSpPr>
        <p:spPr>
          <a:xfrm>
            <a:off x="838200" y="1825624"/>
            <a:ext cx="6519530" cy="5032375"/>
          </a:xfrm>
        </p:spPr>
        <p:txBody>
          <a:bodyPr/>
          <a:lstStyle/>
          <a:p>
            <a:pPr marL="0" indent="0">
              <a:buNone/>
            </a:pPr>
            <a:r>
              <a:rPr lang="en-US" dirty="0"/>
              <a:t>‘</a:t>
            </a:r>
            <a:r>
              <a:rPr lang="en-US" dirty="0" err="1"/>
              <a:t>Microhistorians</a:t>
            </a:r>
            <a:r>
              <a:rPr lang="en-US" dirty="0"/>
              <a:t> kept on understanding scale as an </a:t>
            </a:r>
            <a:r>
              <a:rPr lang="en-US" dirty="0" err="1"/>
              <a:t>organisational</a:t>
            </a:r>
            <a:r>
              <a:rPr lang="en-US" dirty="0"/>
              <a:t> feature limited to humans alone. Ginzburg, for instance, considered worms only to the degree that people turned them into a cosmological metaphor, and never treated them as independent agents of history. As a result, </a:t>
            </a:r>
            <a:r>
              <a:rPr lang="en-US" dirty="0" err="1"/>
              <a:t>microhistorians</a:t>
            </a:r>
            <a:r>
              <a:rPr lang="en-US" dirty="0"/>
              <a:t> reduced scale to a simple binary dichotomy between the micro and the macro—a dichotomy that has persisted in the discipline ever since.’</a:t>
            </a:r>
          </a:p>
          <a:p>
            <a:pPr marL="0" indent="0">
              <a:buNone/>
            </a:pPr>
            <a:r>
              <a:rPr lang="en-US" sz="2000" dirty="0"/>
              <a:t>	Margoscy, ‘Scales’, p. 169</a:t>
            </a:r>
          </a:p>
        </p:txBody>
      </p:sp>
    </p:spTree>
    <p:extLst>
      <p:ext uri="{BB962C8B-B14F-4D97-AF65-F5344CB8AC3E}">
        <p14:creationId xmlns:p14="http://schemas.microsoft.com/office/powerpoint/2010/main" val="3045049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95669-2C9F-07DD-5A93-1D5D126114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7F3AA0-C44B-641E-CFBA-05B7773EFE2D}"/>
              </a:ext>
            </a:extLst>
          </p:cNvPr>
          <p:cNvSpPr>
            <a:spLocks noGrp="1"/>
          </p:cNvSpPr>
          <p:nvPr>
            <p:ph type="title"/>
          </p:nvPr>
        </p:nvSpPr>
        <p:spPr/>
        <p:txBody>
          <a:bodyPr/>
          <a:lstStyle/>
          <a:p>
            <a:r>
              <a:rPr lang="en-US" dirty="0"/>
              <a:t>Crossing scales: “</a:t>
            </a:r>
            <a:r>
              <a:rPr lang="en-US" dirty="0" err="1"/>
              <a:t>interscalar</a:t>
            </a:r>
            <a:r>
              <a:rPr lang="en-US" dirty="0"/>
              <a:t> vehicles”</a:t>
            </a:r>
          </a:p>
        </p:txBody>
      </p:sp>
      <p:sp>
        <p:nvSpPr>
          <p:cNvPr id="3" name="Content Placeholder 2">
            <a:extLst>
              <a:ext uri="{FF2B5EF4-FFF2-40B4-BE49-F238E27FC236}">
                <a16:creationId xmlns:a16="http://schemas.microsoft.com/office/drawing/2014/main" id="{42AE4737-B7E7-74B0-B466-81F4BAB4E610}"/>
              </a:ext>
            </a:extLst>
          </p:cNvPr>
          <p:cNvSpPr>
            <a:spLocks noGrp="1"/>
          </p:cNvSpPr>
          <p:nvPr>
            <p:ph idx="1"/>
          </p:nvPr>
        </p:nvSpPr>
        <p:spPr>
          <a:xfrm>
            <a:off x="668080" y="1825624"/>
            <a:ext cx="4967176" cy="5032375"/>
          </a:xfrm>
        </p:spPr>
        <p:txBody>
          <a:bodyPr>
            <a:normAutofit/>
          </a:bodyPr>
          <a:lstStyle/>
          <a:p>
            <a:pPr marL="0" indent="0">
              <a:buNone/>
            </a:pPr>
            <a:r>
              <a:rPr lang="en-US" dirty="0"/>
              <a:t>‘Like humans, shipworms travelled and propagated across the globe in the early modern period […] As they quickly multiplied in these new places, they were able to jump scale, destroying the wooden infrastructure of ports to an alarming degree, thereby keeping </a:t>
            </a:r>
            <a:r>
              <a:rPr lang="en-US" dirty="0" err="1"/>
              <a:t>globalisation</a:t>
            </a:r>
            <a:r>
              <a:rPr lang="en-US" dirty="0"/>
              <a:t> at bay.’</a:t>
            </a:r>
            <a:r>
              <a:rPr lang="en-US" sz="2000" dirty="0"/>
              <a:t>	</a:t>
            </a:r>
          </a:p>
          <a:p>
            <a:pPr marL="0" indent="0">
              <a:buNone/>
            </a:pPr>
            <a:r>
              <a:rPr lang="en-US" sz="2000" dirty="0"/>
              <a:t>Margoscy, ‘Scales’, p. 181</a:t>
            </a:r>
          </a:p>
        </p:txBody>
      </p:sp>
      <p:pic>
        <p:nvPicPr>
          <p:cNvPr id="4" name="Picture 3">
            <a:extLst>
              <a:ext uri="{FF2B5EF4-FFF2-40B4-BE49-F238E27FC236}">
                <a16:creationId xmlns:a16="http://schemas.microsoft.com/office/drawing/2014/main" id="{C8BEB3BC-5B41-5AAE-BF2D-E3D3F57E4688}"/>
              </a:ext>
            </a:extLst>
          </p:cNvPr>
          <p:cNvPicPr>
            <a:picLocks noChangeAspect="1"/>
          </p:cNvPicPr>
          <p:nvPr/>
        </p:nvPicPr>
        <p:blipFill>
          <a:blip r:embed="rId2"/>
          <a:stretch>
            <a:fillRect/>
          </a:stretch>
        </p:blipFill>
        <p:spPr>
          <a:xfrm>
            <a:off x="6096000" y="1412801"/>
            <a:ext cx="5927503" cy="4774292"/>
          </a:xfrm>
          <a:prstGeom prst="rect">
            <a:avLst/>
          </a:prstGeom>
        </p:spPr>
      </p:pic>
      <p:sp>
        <p:nvSpPr>
          <p:cNvPr id="5" name="TextBox 4">
            <a:extLst>
              <a:ext uri="{FF2B5EF4-FFF2-40B4-BE49-F238E27FC236}">
                <a16:creationId xmlns:a16="http://schemas.microsoft.com/office/drawing/2014/main" id="{48EC3D0B-27CE-ACD3-9D3B-33AB25BB37DE}"/>
              </a:ext>
            </a:extLst>
          </p:cNvPr>
          <p:cNvSpPr txBox="1"/>
          <p:nvPr/>
        </p:nvSpPr>
        <p:spPr>
          <a:xfrm>
            <a:off x="6251944" y="6201884"/>
            <a:ext cx="5613991" cy="646331"/>
          </a:xfrm>
          <a:prstGeom prst="rect">
            <a:avLst/>
          </a:prstGeom>
          <a:noFill/>
        </p:spPr>
        <p:txBody>
          <a:bodyPr wrap="square" rtlCol="0">
            <a:spAutoFit/>
          </a:bodyPr>
          <a:lstStyle/>
          <a:p>
            <a:pPr algn="ctr"/>
            <a:r>
              <a:rPr lang="en-US" dirty="0"/>
              <a:t>Abraham Zeeman, ‘</a:t>
            </a:r>
            <a:r>
              <a:rPr lang="en-US" dirty="0" err="1"/>
              <a:t>Paalwormen</a:t>
            </a:r>
            <a:r>
              <a:rPr lang="en-US" dirty="0"/>
              <a:t> die de </a:t>
            </a:r>
            <a:r>
              <a:rPr lang="en-US" dirty="0" err="1"/>
              <a:t>dijkbeschoeingen</a:t>
            </a:r>
            <a:r>
              <a:rPr lang="en-US" dirty="0"/>
              <a:t> </a:t>
            </a:r>
            <a:r>
              <a:rPr lang="en-US" dirty="0" err="1"/>
              <a:t>aantasten</a:t>
            </a:r>
            <a:r>
              <a:rPr lang="en-US" dirty="0"/>
              <a:t>’ (1731–3)</a:t>
            </a:r>
          </a:p>
        </p:txBody>
      </p:sp>
    </p:spTree>
    <p:extLst>
      <p:ext uri="{BB962C8B-B14F-4D97-AF65-F5344CB8AC3E}">
        <p14:creationId xmlns:p14="http://schemas.microsoft.com/office/powerpoint/2010/main" val="2040436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67600-CE5C-C17B-AB58-5913FF1B86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89AEC3-0CC8-271F-8840-DF3440FAE8B5}"/>
              </a:ext>
            </a:extLst>
          </p:cNvPr>
          <p:cNvSpPr>
            <a:spLocks noGrp="1"/>
          </p:cNvSpPr>
          <p:nvPr>
            <p:ph type="title"/>
          </p:nvPr>
        </p:nvSpPr>
        <p:spPr/>
        <p:txBody>
          <a:bodyPr/>
          <a:lstStyle/>
          <a:p>
            <a:pPr algn="ctr"/>
            <a:r>
              <a:rPr lang="en-US" dirty="0"/>
              <a:t>Crossing scales: Global microhistories</a:t>
            </a:r>
          </a:p>
        </p:txBody>
      </p:sp>
      <p:pic>
        <p:nvPicPr>
          <p:cNvPr id="22530" name="Picture 2" descr="Trickster Travels: A Sixteenth-Century Muslim Between Worlds">
            <a:extLst>
              <a:ext uri="{FF2B5EF4-FFF2-40B4-BE49-F238E27FC236}">
                <a16:creationId xmlns:a16="http://schemas.microsoft.com/office/drawing/2014/main" id="{C9C312B1-7BCD-5D52-1FB0-B250DB8AEF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877" y="1395829"/>
            <a:ext cx="3460528" cy="5337196"/>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Stranger in the Shogun's City by Amy Stanley | Waterstones">
            <a:extLst>
              <a:ext uri="{FF2B5EF4-FFF2-40B4-BE49-F238E27FC236}">
                <a16:creationId xmlns:a16="http://schemas.microsoft.com/office/drawing/2014/main" id="{887C4358-4295-3A4B-52AB-646D7B6F15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1563" y="1329319"/>
            <a:ext cx="3523216" cy="540370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4464A094-98AD-985B-7C07-9C4070BB4F6B}"/>
              </a:ext>
            </a:extLst>
          </p:cNvPr>
          <p:cNvSpPr>
            <a:spLocks noGrp="1"/>
          </p:cNvSpPr>
          <p:nvPr>
            <p:ph idx="1"/>
          </p:nvPr>
        </p:nvSpPr>
        <p:spPr>
          <a:xfrm>
            <a:off x="3702404" y="1690688"/>
            <a:ext cx="4761111" cy="5167312"/>
          </a:xfrm>
        </p:spPr>
        <p:txBody>
          <a:bodyPr>
            <a:normAutofit/>
          </a:bodyPr>
          <a:lstStyle/>
          <a:p>
            <a:pPr marL="0" indent="0">
              <a:buNone/>
            </a:pPr>
            <a:endParaRPr lang="en-US" dirty="0"/>
          </a:p>
          <a:p>
            <a:pPr>
              <a:buFont typeface="Wingdings" pitchFamily="2" charset="2"/>
              <a:buChar char="ß"/>
            </a:pPr>
            <a:r>
              <a:rPr lang="en-US" dirty="0">
                <a:sym typeface="Wingdings" pitchFamily="2" charset="2"/>
              </a:rPr>
              <a:t> P</a:t>
            </a:r>
            <a:r>
              <a:rPr lang="en-US" dirty="0"/>
              <a:t>eople (and things) that travel—the global through an individual</a:t>
            </a:r>
          </a:p>
          <a:p>
            <a:pPr marL="0" indent="0">
              <a:buNone/>
            </a:pPr>
            <a:endParaRPr lang="en-US" dirty="0"/>
          </a:p>
          <a:p>
            <a:pPr marL="0" indent="0" algn="r">
              <a:buNone/>
            </a:pPr>
            <a:r>
              <a:rPr lang="en-US" dirty="0"/>
              <a:t>‘Broadly comparative </a:t>
            </a:r>
            <a:r>
              <a:rPr lang="en-US" dirty="0">
                <a:sym typeface="Wingdings" pitchFamily="2" charset="2"/>
              </a:rPr>
              <a:t> </a:t>
            </a:r>
            <a:r>
              <a:rPr lang="en-US" dirty="0"/>
              <a:t>narratives’ to show large-scale influences on/ commonalities between localities and individuals</a:t>
            </a:r>
          </a:p>
        </p:txBody>
      </p:sp>
    </p:spTree>
    <p:extLst>
      <p:ext uri="{BB962C8B-B14F-4D97-AF65-F5344CB8AC3E}">
        <p14:creationId xmlns:p14="http://schemas.microsoft.com/office/powerpoint/2010/main" val="3118713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F61B6-703C-B6C0-C542-4DB6B513D64D}"/>
              </a:ext>
            </a:extLst>
          </p:cNvPr>
          <p:cNvSpPr>
            <a:spLocks noGrp="1"/>
          </p:cNvSpPr>
          <p:nvPr>
            <p:ph type="title"/>
          </p:nvPr>
        </p:nvSpPr>
        <p:spPr/>
        <p:txBody>
          <a:bodyPr/>
          <a:lstStyle/>
          <a:p>
            <a:r>
              <a:rPr lang="en-US" dirty="0"/>
              <a:t>Histories of scale and scaling</a:t>
            </a:r>
          </a:p>
        </p:txBody>
      </p:sp>
      <p:sp>
        <p:nvSpPr>
          <p:cNvPr id="3" name="Content Placeholder 2">
            <a:extLst>
              <a:ext uri="{FF2B5EF4-FFF2-40B4-BE49-F238E27FC236}">
                <a16:creationId xmlns:a16="http://schemas.microsoft.com/office/drawing/2014/main" id="{573DC83D-D7B1-6A10-AA7C-06C69106E3E5}"/>
              </a:ext>
            </a:extLst>
          </p:cNvPr>
          <p:cNvSpPr>
            <a:spLocks noGrp="1"/>
          </p:cNvSpPr>
          <p:nvPr>
            <p:ph idx="1"/>
          </p:nvPr>
        </p:nvSpPr>
        <p:spPr>
          <a:xfrm>
            <a:off x="838200" y="1825624"/>
            <a:ext cx="10666228" cy="5032375"/>
          </a:xfrm>
        </p:spPr>
        <p:txBody>
          <a:bodyPr>
            <a:normAutofit/>
          </a:bodyPr>
          <a:lstStyle/>
          <a:p>
            <a:pPr marL="0" indent="0">
              <a:buNone/>
            </a:pPr>
            <a:r>
              <a:rPr lang="en-US" dirty="0"/>
              <a:t>‘What is needed is a history of </a:t>
            </a:r>
            <a:r>
              <a:rPr lang="en-US" i="1" dirty="0"/>
              <a:t>scaling</a:t>
            </a:r>
            <a:r>
              <a:rPr lang="en-US" dirty="0"/>
              <a:t> [… that] must attend not only to the ideas but also to tools and practices [… that] </a:t>
            </a:r>
            <a:r>
              <a:rPr lang="en-US" dirty="0" err="1"/>
              <a:t>attemp</a:t>
            </a:r>
            <a:r>
              <a:rPr lang="en-US" dirty="0"/>
              <a:t>[t] to situate the known world in relation to times or places that are distant, intangible, or otherwise inaccessible to direct experience.’</a:t>
            </a:r>
          </a:p>
          <a:p>
            <a:pPr marL="0" indent="0">
              <a:buNone/>
            </a:pPr>
            <a:endParaRPr lang="en-US" dirty="0"/>
          </a:p>
          <a:p>
            <a:pPr marL="0" indent="0">
              <a:buNone/>
            </a:pPr>
            <a:r>
              <a:rPr lang="en-US" dirty="0"/>
              <a:t>‘A history of scaling would […] demonstrate the flexibility of the spatial and temporal horizons of human thoughts, while also revealing what had been lost with each shift in scale.’</a:t>
            </a:r>
          </a:p>
          <a:p>
            <a:pPr marL="0" indent="0">
              <a:buNone/>
            </a:pPr>
            <a:endParaRPr lang="en-US" dirty="0"/>
          </a:p>
          <a:p>
            <a:pPr marL="0" indent="0">
              <a:buNone/>
            </a:pPr>
            <a:r>
              <a:rPr lang="en-US" sz="2000" dirty="0"/>
              <a:t>	Deborah R. Coen, ‘Big Is a Thing of the Past: Climate Change and Methodology in the 	History of Ideas’, Journal of the History of Ideas 77, 2 (2016), pp. 305-21, here pp. 312–14</a:t>
            </a:r>
          </a:p>
        </p:txBody>
      </p:sp>
    </p:spTree>
    <p:extLst>
      <p:ext uri="{BB962C8B-B14F-4D97-AF65-F5344CB8AC3E}">
        <p14:creationId xmlns:p14="http://schemas.microsoft.com/office/powerpoint/2010/main" val="10482856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5A372-00AE-F857-6B61-1CC7A83FA4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BB2C96-3CD4-8B18-AB9C-7DA40C49A218}"/>
              </a:ext>
            </a:extLst>
          </p:cNvPr>
          <p:cNvSpPr>
            <a:spLocks noGrp="1"/>
          </p:cNvSpPr>
          <p:nvPr>
            <p:ph type="title"/>
          </p:nvPr>
        </p:nvSpPr>
        <p:spPr/>
        <p:txBody>
          <a:bodyPr/>
          <a:lstStyle/>
          <a:p>
            <a:r>
              <a:rPr lang="en-US" dirty="0"/>
              <a:t>Histories of scale and scaling</a:t>
            </a:r>
          </a:p>
        </p:txBody>
      </p:sp>
      <p:sp>
        <p:nvSpPr>
          <p:cNvPr id="3" name="Content Placeholder 2">
            <a:extLst>
              <a:ext uri="{FF2B5EF4-FFF2-40B4-BE49-F238E27FC236}">
                <a16:creationId xmlns:a16="http://schemas.microsoft.com/office/drawing/2014/main" id="{47EBDE35-2E4E-8CAF-3CD3-513E3978669D}"/>
              </a:ext>
            </a:extLst>
          </p:cNvPr>
          <p:cNvSpPr>
            <a:spLocks noGrp="1"/>
          </p:cNvSpPr>
          <p:nvPr>
            <p:ph idx="1"/>
          </p:nvPr>
        </p:nvSpPr>
        <p:spPr>
          <a:xfrm>
            <a:off x="838200" y="5835160"/>
            <a:ext cx="10666228" cy="1022839"/>
          </a:xfrm>
        </p:spPr>
        <p:txBody>
          <a:bodyPr>
            <a:normAutofit fontScale="92500" lnSpcReduction="10000"/>
          </a:bodyPr>
          <a:lstStyle/>
          <a:p>
            <a:pPr marL="0" indent="0" algn="ctr">
              <a:buNone/>
            </a:pPr>
            <a:r>
              <a:rPr lang="en-US" dirty="0"/>
              <a:t>Optical technologies and the ‘scientific revolution’</a:t>
            </a:r>
          </a:p>
          <a:p>
            <a:pPr marL="0" indent="0" algn="ctr">
              <a:buNone/>
            </a:pPr>
            <a:r>
              <a:rPr lang="en-US" sz="2000" dirty="0"/>
              <a:t>(Note: technologies have been defined (by e.g. Marshall McLuhan) as ‘extensions’ of human bodies in time and/or space)</a:t>
            </a:r>
          </a:p>
        </p:txBody>
      </p:sp>
      <p:pic>
        <p:nvPicPr>
          <p:cNvPr id="24578" name="Picture 2" descr="Robert Hooke Microscope, 17th Century by Science Source">
            <a:extLst>
              <a:ext uri="{FF2B5EF4-FFF2-40B4-BE49-F238E27FC236}">
                <a16:creationId xmlns:a16="http://schemas.microsoft.com/office/drawing/2014/main" id="{897503CC-12D3-C021-AACB-795F279211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98"/>
          <a:stretch>
            <a:fillRect/>
          </a:stretch>
        </p:blipFill>
        <p:spPr bwMode="auto">
          <a:xfrm>
            <a:off x="1616149" y="1287736"/>
            <a:ext cx="3997842" cy="4526192"/>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Terrestrial telescope, 1670-1700. | Science Museum Group Collection">
            <a:extLst>
              <a:ext uri="{FF2B5EF4-FFF2-40B4-BE49-F238E27FC236}">
                <a16:creationId xmlns:a16="http://schemas.microsoft.com/office/drawing/2014/main" id="{994C38AA-58A8-55E0-A98F-06D6F8BF04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49"/>
          <a:stretch>
            <a:fillRect/>
          </a:stretch>
        </p:blipFill>
        <p:spPr bwMode="auto">
          <a:xfrm>
            <a:off x="7315200" y="1287736"/>
            <a:ext cx="3324446" cy="4419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589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ED788-D2DC-E277-BF71-165E3906BA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CDA215-B3F9-D9FA-40DD-0B562FFD2439}"/>
              </a:ext>
            </a:extLst>
          </p:cNvPr>
          <p:cNvSpPr>
            <a:spLocks noGrp="1"/>
          </p:cNvSpPr>
          <p:nvPr>
            <p:ph type="title"/>
          </p:nvPr>
        </p:nvSpPr>
        <p:spPr/>
        <p:txBody>
          <a:bodyPr/>
          <a:lstStyle/>
          <a:p>
            <a:r>
              <a:rPr lang="en-US" dirty="0"/>
              <a:t>Histories of scale and scaling</a:t>
            </a:r>
          </a:p>
        </p:txBody>
      </p:sp>
      <p:sp>
        <p:nvSpPr>
          <p:cNvPr id="3" name="Content Placeholder 2">
            <a:extLst>
              <a:ext uri="{FF2B5EF4-FFF2-40B4-BE49-F238E27FC236}">
                <a16:creationId xmlns:a16="http://schemas.microsoft.com/office/drawing/2014/main" id="{46E58C2C-36FD-4460-AB53-56D1D835FEBA}"/>
              </a:ext>
            </a:extLst>
          </p:cNvPr>
          <p:cNvSpPr>
            <a:spLocks noGrp="1"/>
          </p:cNvSpPr>
          <p:nvPr>
            <p:ph idx="1"/>
          </p:nvPr>
        </p:nvSpPr>
        <p:spPr>
          <a:xfrm>
            <a:off x="148856" y="5532280"/>
            <a:ext cx="11887200" cy="1325719"/>
          </a:xfrm>
        </p:spPr>
        <p:txBody>
          <a:bodyPr>
            <a:normAutofit fontScale="92500" lnSpcReduction="10000"/>
          </a:bodyPr>
          <a:lstStyle/>
          <a:p>
            <a:pPr marL="0" indent="0" algn="ctr">
              <a:buNone/>
            </a:pPr>
            <a:r>
              <a:rPr lang="en-US" dirty="0"/>
              <a:t>Changing definitions of internationalism</a:t>
            </a:r>
          </a:p>
          <a:p>
            <a:pPr marL="0" indent="0" algn="ctr">
              <a:buNone/>
            </a:pPr>
            <a:r>
              <a:rPr lang="en-US" dirty="0"/>
              <a:t>Left: The International Meteorological Congress (1879, est. 1873)</a:t>
            </a:r>
          </a:p>
          <a:p>
            <a:pPr marL="0" indent="0" algn="ctr">
              <a:buNone/>
            </a:pPr>
            <a:r>
              <a:rPr lang="en-US" dirty="0"/>
              <a:t>Right: First meeting of the United Nations in London (1946)</a:t>
            </a:r>
          </a:p>
        </p:txBody>
      </p:sp>
      <p:pic>
        <p:nvPicPr>
          <p:cNvPr id="26626" name="Picture 2" descr="In Pictures: first-ever UN General Assembly in London 80 years ago">
            <a:extLst>
              <a:ext uri="{FF2B5EF4-FFF2-40B4-BE49-F238E27FC236}">
                <a16:creationId xmlns:a16="http://schemas.microsoft.com/office/drawing/2014/main" id="{5284777C-7BF0-4E3C-4AB1-8776D15670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6644" y="1692264"/>
            <a:ext cx="5405356" cy="3840017"/>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19th Century Origins">
            <a:extLst>
              <a:ext uri="{FF2B5EF4-FFF2-40B4-BE49-F238E27FC236}">
                <a16:creationId xmlns:a16="http://schemas.microsoft.com/office/drawing/2014/main" id="{9DBA2439-8FA9-FF54-9E53-0965E0DC79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90688"/>
            <a:ext cx="6570921" cy="3841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910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F9D78-0660-75F0-47E1-18B9329D6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47A8F1-91FC-C3C3-133A-347BFF0FC596}"/>
              </a:ext>
            </a:extLst>
          </p:cNvPr>
          <p:cNvSpPr>
            <a:spLocks noGrp="1"/>
          </p:cNvSpPr>
          <p:nvPr>
            <p:ph type="title"/>
          </p:nvPr>
        </p:nvSpPr>
        <p:spPr/>
        <p:txBody>
          <a:bodyPr/>
          <a:lstStyle/>
          <a:p>
            <a:r>
              <a:rPr lang="en-US" dirty="0"/>
              <a:t>Histories of scale and scaling</a:t>
            </a:r>
          </a:p>
        </p:txBody>
      </p:sp>
      <p:sp>
        <p:nvSpPr>
          <p:cNvPr id="3" name="Content Placeholder 2">
            <a:extLst>
              <a:ext uri="{FF2B5EF4-FFF2-40B4-BE49-F238E27FC236}">
                <a16:creationId xmlns:a16="http://schemas.microsoft.com/office/drawing/2014/main" id="{B16148FB-4F1B-6C37-3457-4FA88BE5FCA1}"/>
              </a:ext>
            </a:extLst>
          </p:cNvPr>
          <p:cNvSpPr>
            <a:spLocks noGrp="1"/>
          </p:cNvSpPr>
          <p:nvPr>
            <p:ph idx="1"/>
          </p:nvPr>
        </p:nvSpPr>
        <p:spPr>
          <a:xfrm>
            <a:off x="838201" y="1825624"/>
            <a:ext cx="5246572" cy="5032375"/>
          </a:xfrm>
        </p:spPr>
        <p:txBody>
          <a:bodyPr>
            <a:normAutofit/>
          </a:bodyPr>
          <a:lstStyle/>
          <a:p>
            <a:pPr marL="0" indent="0">
              <a:buNone/>
            </a:pPr>
            <a:r>
              <a:rPr lang="en-US" dirty="0"/>
              <a:t>Planetary timescales:</a:t>
            </a:r>
          </a:p>
          <a:p>
            <a:r>
              <a:rPr lang="en-US" dirty="0"/>
              <a:t>‘Discovery’ of deep time in European sciences from the late C18 to mid-C19 </a:t>
            </a:r>
            <a:r>
              <a:rPr lang="en-US" dirty="0">
                <a:sym typeface="Wingdings" pitchFamily="2" charset="2"/>
              </a:rPr>
              <a:t> expansion of 6000-year biblical chronology</a:t>
            </a:r>
            <a:endParaRPr lang="en-US" dirty="0"/>
          </a:p>
          <a:p>
            <a:r>
              <a:rPr lang="en-US" dirty="0"/>
              <a:t>Non-Western cosmologies, e.g., Hindu conceptions of deep cyclical time</a:t>
            </a:r>
          </a:p>
        </p:txBody>
      </p:sp>
      <p:pic>
        <p:nvPicPr>
          <p:cNvPr id="6" name="Picture 2" descr="Gallery Image">
            <a:extLst>
              <a:ext uri="{FF2B5EF4-FFF2-40B4-BE49-F238E27FC236}">
                <a16:creationId xmlns:a16="http://schemas.microsoft.com/office/drawing/2014/main" id="{A63903E9-B8AD-4D46-92C3-8773C3496F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364" t="24391" r="9167" b="11268"/>
          <a:stretch>
            <a:fillRect/>
          </a:stretch>
        </p:blipFill>
        <p:spPr bwMode="auto">
          <a:xfrm>
            <a:off x="6107229" y="1339922"/>
            <a:ext cx="6084771" cy="5518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3902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C57B3-44AA-387A-4133-C8D8D5491E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D5DD9A-341F-B9AC-4611-7DEA9482BD8A}"/>
              </a:ext>
            </a:extLst>
          </p:cNvPr>
          <p:cNvSpPr>
            <a:spLocks noGrp="1"/>
          </p:cNvSpPr>
          <p:nvPr>
            <p:ph type="title"/>
          </p:nvPr>
        </p:nvSpPr>
        <p:spPr/>
        <p:txBody>
          <a:bodyPr/>
          <a:lstStyle/>
          <a:p>
            <a:r>
              <a:rPr lang="en-US" dirty="0"/>
              <a:t>What this means for you</a:t>
            </a:r>
          </a:p>
        </p:txBody>
      </p:sp>
      <p:sp>
        <p:nvSpPr>
          <p:cNvPr id="3" name="Content Placeholder 2">
            <a:extLst>
              <a:ext uri="{FF2B5EF4-FFF2-40B4-BE49-F238E27FC236}">
                <a16:creationId xmlns:a16="http://schemas.microsoft.com/office/drawing/2014/main" id="{895873FD-76E4-4B51-155F-1845D46EA9D3}"/>
              </a:ext>
            </a:extLst>
          </p:cNvPr>
          <p:cNvSpPr>
            <a:spLocks noGrp="1"/>
          </p:cNvSpPr>
          <p:nvPr>
            <p:ph idx="1"/>
          </p:nvPr>
        </p:nvSpPr>
        <p:spPr/>
        <p:txBody>
          <a:bodyPr/>
          <a:lstStyle/>
          <a:p>
            <a:pPr marL="514350" indent="-514350">
              <a:buFont typeface="+mj-lt"/>
              <a:buAutoNum type="arabicPeriod"/>
            </a:pPr>
            <a:r>
              <a:rPr lang="en-US" dirty="0"/>
              <a:t>Choose your scales with care and creativity</a:t>
            </a:r>
          </a:p>
          <a:p>
            <a:pPr marL="514350" indent="-514350">
              <a:buFont typeface="+mj-lt"/>
              <a:buAutoNum type="arabicPeriod"/>
            </a:pPr>
            <a:r>
              <a:rPr lang="en-US" dirty="0"/>
              <a:t>Be constructively critical about the implicit scaling we do as historians (and people), e.g.:</a:t>
            </a:r>
          </a:p>
          <a:p>
            <a:pPr marL="971550" lvl="1" indent="-514350">
              <a:buFont typeface="+mj-lt"/>
              <a:buAutoNum type="arabicPeriod"/>
            </a:pPr>
            <a:r>
              <a:rPr lang="en-US" dirty="0"/>
              <a:t>Making big claims from limited and local evidence</a:t>
            </a:r>
          </a:p>
          <a:p>
            <a:pPr marL="971550" lvl="1" indent="-514350">
              <a:buFont typeface="+mj-lt"/>
              <a:buAutoNum type="arabicPeriod"/>
            </a:pPr>
            <a:r>
              <a:rPr lang="en-US" dirty="0"/>
              <a:t>Attributing individual actions and specific occurrences to large structures</a:t>
            </a:r>
          </a:p>
          <a:p>
            <a:pPr marL="514350" indent="-514350">
              <a:buFont typeface="+mj-lt"/>
              <a:buAutoNum type="arabicPeriod"/>
            </a:pPr>
            <a:r>
              <a:rPr lang="en-US" dirty="0"/>
              <a:t>Ask whether your historical subjects are thinking about, and doing things with, scale</a:t>
            </a:r>
          </a:p>
        </p:txBody>
      </p:sp>
    </p:spTree>
    <p:extLst>
      <p:ext uri="{BB962C8B-B14F-4D97-AF65-F5344CB8AC3E}">
        <p14:creationId xmlns:p14="http://schemas.microsoft.com/office/powerpoint/2010/main" val="2644165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4531</TotalTime>
  <Words>1621</Words>
  <Application>Microsoft Macintosh PowerPoint</Application>
  <PresentationFormat>Widescreen</PresentationFormat>
  <Paragraphs>130</Paragraphs>
  <Slides>31</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Aptos</vt:lpstr>
      <vt:lpstr>Aptos Display</vt:lpstr>
      <vt:lpstr>Arial</vt:lpstr>
      <vt:lpstr>Times New Roman</vt:lpstr>
      <vt:lpstr>Wingdings</vt:lpstr>
      <vt:lpstr>Office Theme</vt:lpstr>
      <vt:lpstr>Scale</vt:lpstr>
      <vt:lpstr>PowerPoint Presentation</vt:lpstr>
      <vt:lpstr>PowerPoint Presentation</vt:lpstr>
      <vt:lpstr>Scale and scaling: some basics</vt:lpstr>
      <vt:lpstr>Scale and scaling: some basics</vt:lpstr>
      <vt:lpstr>Scale and scaling: some basics</vt:lpstr>
      <vt:lpstr>PowerPoint Presentation</vt:lpstr>
      <vt:lpstr>The rest of the lecture</vt:lpstr>
      <vt:lpstr>Why historians now care about scale</vt:lpstr>
      <vt:lpstr>A callback to last week’s lecture on agency</vt:lpstr>
      <vt:lpstr>Braudel’s three levels of history</vt:lpstr>
      <vt:lpstr>Braudel’s three levels</vt:lpstr>
      <vt:lpstr>Big History</vt:lpstr>
      <vt:lpstr>Big History</vt:lpstr>
      <vt:lpstr>Big History</vt:lpstr>
      <vt:lpstr>Big History</vt:lpstr>
      <vt:lpstr>Planetary History</vt:lpstr>
      <vt:lpstr>PowerPoint Presentation</vt:lpstr>
      <vt:lpstr>PowerPoint Presentation</vt:lpstr>
      <vt:lpstr>Big data and history</vt:lpstr>
      <vt:lpstr>Big data and history</vt:lpstr>
      <vt:lpstr>Microhistory</vt:lpstr>
      <vt:lpstr>PowerPoint Presentation</vt:lpstr>
      <vt:lpstr>Crossing scales: “interscalar vehicles”</vt:lpstr>
      <vt:lpstr>Crossing scales: “interscalar vehicles”</vt:lpstr>
      <vt:lpstr>Crossing scales: Global microhistories</vt:lpstr>
      <vt:lpstr>Histories of scale and scaling</vt:lpstr>
      <vt:lpstr>Histories of scale and scaling</vt:lpstr>
      <vt:lpstr>Histories of scale and scaling</vt:lpstr>
      <vt:lpstr>Histories of scale and scaling</vt:lpstr>
      <vt:lpstr>What this means for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Simpson</dc:creator>
  <cp:lastModifiedBy>Shaw, Claire</cp:lastModifiedBy>
  <cp:revision>69</cp:revision>
  <dcterms:created xsi:type="dcterms:W3CDTF">2026-10-22T13:55:50Z</dcterms:created>
  <dcterms:modified xsi:type="dcterms:W3CDTF">2026-10-26T06:46:40Z</dcterms:modified>
</cp:coreProperties>
</file>