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412" r:id="rId3"/>
    <p:sldId id="258" r:id="rId4"/>
    <p:sldId id="257" r:id="rId5"/>
    <p:sldId id="260" r:id="rId6"/>
    <p:sldId id="259" r:id="rId7"/>
    <p:sldId id="263" r:id="rId8"/>
    <p:sldId id="413" r:id="rId9"/>
    <p:sldId id="264" r:id="rId10"/>
    <p:sldId id="271" r:id="rId11"/>
    <p:sldId id="358" r:id="rId12"/>
    <p:sldId id="415" r:id="rId13"/>
    <p:sldId id="376" r:id="rId14"/>
    <p:sldId id="396" r:id="rId15"/>
    <p:sldId id="399" r:id="rId16"/>
    <p:sldId id="400" r:id="rId17"/>
    <p:sldId id="403" r:id="rId18"/>
    <p:sldId id="401" r:id="rId19"/>
    <p:sldId id="290" r:id="rId20"/>
    <p:sldId id="406" r:id="rId21"/>
    <p:sldId id="404" r:id="rId22"/>
    <p:sldId id="405" r:id="rId23"/>
    <p:sldId id="407" r:id="rId24"/>
    <p:sldId id="408" r:id="rId25"/>
    <p:sldId id="409" r:id="rId26"/>
    <p:sldId id="416" r:id="rId27"/>
    <p:sldId id="278" r:id="rId28"/>
    <p:sldId id="324" r:id="rId29"/>
    <p:sldId id="417" r:id="rId30"/>
    <p:sldId id="418" r:id="rId31"/>
    <p:sldId id="419" r:id="rId32"/>
    <p:sldId id="420" r:id="rId33"/>
    <p:sldId id="42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6962EF-C4FF-FF47-9A49-6FD27DBC0310}" v="5" dt="2026-01-09T18:07:17.1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51"/>
    <p:restoredTop sz="94640"/>
  </p:normalViewPr>
  <p:slideViewPr>
    <p:cSldViewPr snapToGrid="0">
      <p:cViewPr varScale="1">
        <p:scale>
          <a:sx n="107" d="100"/>
          <a:sy n="107" d="100"/>
        </p:scale>
        <p:origin x="376"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9T15:51:19.831"/>
    </inkml:context>
    <inkml:brush xml:id="br0">
      <inkml:brushProperty name="width" value="0.035" units="cm"/>
      <inkml:brushProperty name="height" value="0.035" units="cm"/>
    </inkml:brush>
  </inkml:definitions>
  <inkml:trace contextRef="#ctx0" brushRef="#br0">1068 1561 24575,'-55'40'0,"-8"16"0,5-7 0,-4 6 0,0 5 0,0 4 0,15-17 0,-1 2 0,1 0 0,-21 24 0,2 0 0,6-4 0,4-2 0,12-15 0,6-3 0,-13 29 0,12-3 0,5 7 0,17-33 0,0 1 0,1 3 0,2 1 0,2 2 0,2 1 0,2 0 0,3 1 0,1 2 0,2 1 0,1 7 0,0 0 0,1 8 0,0 1 0,2 7 0,3 2 0,1 5 0,2 0 0,4 0 0,0-1 0,2 0 0,0-2 0,0-4 0,-1-1 0,-1 0 0,0 1 0,0 0 0,0 0 0,2 5 0,0 1 0,-1 6 0,-1 2 0,-2-32 0,-1 1 0,0 0 0,1 2 0,-1 1 0,1-1 0,0-1 0,0 0 0,0 0 0,0-1 0,1-1 0,0 0 0,6 29 0,1 0 0,1-5 0,0 0 0,2-2 0,1 0 0,1-3 0,3-2 0,0-2 0,1-2 0,1-1 0,2-2 0,-1-6 0,1-2 0,1-2 0,1-1 0,-1-2 0,1 0 0,3 5 0,1 2 0,4 8 0,1 4 0,-13-23 0,1 1 0,1 2 0,1 2 0,1 2 0,1-1 0,-2-2 0,1-1 0,0 0 0,1-3 0,0-1 0,1-1 0,16 22 0,2-3 0,2-5 0,1-4 0,1-2 0,2-2 0,-1-5 0,2-3 0,-2-4 0,0-2 0,-4-7 0,2-3 0,-1-7 0,3-4 0,4-4 0,4-4 0,8-4 0,5-5 0,13-5 0,3-9 0,-27-8 0,1-5 0,-3-3 0,20-10 0,-5-3 0,-16 2 0,-7 2 0,19-9 0,-25 41 0,1 6 0,32 4 0,-2-2 0,7 0 0,-11-4 0,-1-1 0,2-2 0,1-2 0,0 0 0,-4-2 0,-21 0 0,-5-2 0,38 1 0,-25 0 0,-10 0 0,-10 0 0,-3 0 0,3 0 0,9 0 0,13 0 0,12 0 0,-3 0 0,-5 0 0,-4-2 0,16-5 0,-24 0 0,5-2 0,10-2 0,3-1 0,10-2 0,2-1 0,3-1 0,3 0 0,4-1 0,2 1-221,-28 4 0,1 1 1,2 0 220,7-1 0,1 0 0,1 1 0,2-1 0,1 1 0,1 0 0,3 0 0,0 0 0,2 1 0,6 0 0,1 1 0,1 0-627,-1 0 0,0 0 1,0-1 626,-22 3 0,0 0 0,1-1 0,-1-1 0,1 0 0,1-1 0,-1-1 0,-1-1 0,0-1 0,0-1 0,-1-1 0,1-1 0,2-1 0,0-1 0,0 0 0,0-2 0,-1 0 0,0-2 0,-1 0 0,1-1 0,0-1 0,0 0 0,-1 0 0,1-2 0,2 0 0,-1 0 0,1-2 0,0 1 0,3-2 0,1 0 0,-1 0 0,1-1 0,2-2 0,0 0 0,0-1 0,0-1 0,1 0 0,-1-1 0,0-1 0,-1 0 0,0-2 0,0-1 0,-1 0 0,-2 0 0,-7 1 0,0 0 0,-2 0 0,-1-1 0,-4 2 0,0 0 0,-2 0 0,-1 0-349,14-10 0,-3 1 1,-1 0 348,-6 2 0,-3 0 0,0-1-217,-1 0 0,-2-1 0,-2 0 217,-7 4 0,-2 0 0,-1-2 0,-1-1 0,-1-2 0,-2-2 0,-2-1 0,-1-2 0,-3-3 0,1-5 0,-3-4 0,-3-3 0,1-12 0,-3-4 0,-2-3 0,-2-7 0,-4-3 0,-1 0 0,-3-1 0,-2 0 0,-1 2 0,-2 8 0,0 1 0,0 6 0,4-15 0,0 11 271,-7 29 0,0 8-271,6-4 1760,-11 29-1760,-6 11 1148,-3-7-1148,0-23 789,0-33-789,0-23 0,1 42 0,-2-2 0,0-5 0,-2 0 0,-2 3 0,-3 2 0,-1 3 0,-2-1 0,-6-19 0,-2-6 0,-1-10 0,1-5 0,6 25 0,1-1 0,0-3 0,-3-19 0,0-4 0,1 8 0,1 3 0,0 5 0,-4-14 0,-4 1 0,0 23 0,-1 1 0,-5-17 0,-2-5 0,9 24 0,-2-3 0,1 0 0,0-3 0,0-1 0,1 3 0,-7-20 0,2 4 0,4 15 0,1 7 0,-11-20 0,7 30 0,-1 15 0,-13 5 0,-14-1 0,-14 8 0,-8 7 0,-4 5 0,-5 4 0,-9 3 0,41 6 0,0 1 0,-37 0 0,18 1 0,-2-20 0,6-18 0,-11-15 0,2 1 0,17 13 0,3 1 0,-7-6-500,-4-3 1,-8-6-1,-3-4 1,0 0-1,5 3 500,-2-2 0,3 0 0,1 2 0,1 1 0,2 3 0,1 1 0,0 1 0,0 2-102,2 2 0,0 1 0,1 3 1,3 5 101,-22-6 0,3 9 0,2 6 0,0 4 0,1 5 0,-1 2 0,-2 2 0,-1 2 0,-8 3 0,-3 2 0,-5 2 0,-3 2-256,25 2 0,-2 1 0,-1 1 256,-7-1 0,-1 1 0,-2 1 0,-3-1 0,-2 0 0,-1 0 0,-4 0 0,-2 0 0,-1 0 233,24 0 1,-1 0 0,0 0 0,0 0-234,-3 0 0,1 0 0,-1 0 0,-1 0 0,-1 0 0,0 0 0,-1 0 0,1 0 0,3 0 0,1 0 0,0 0 0,1 0 0,-18 0 0,1 0 0,4 0 77,12 0 1,2 0-1,5 0-77,-15 0 0,6 0 0,17 0 0,5 0 0,-35-2 410,43-3 1,-3-2-411,-10-3 0,-4-2 0,-10-1 0,-5-2 0,15 3 0,-3-1 0,-2 1 190,-7 0 0,-4 1 1,-1 0-191,-7-1 0,-2 0 0,-1 1 0,-4 0 0,-2 0 0,1 3 0,8 1 0,1 2 0,2 1 0,3 0 0,1 1 0,1 1 0,3 2 0,0 0 0,0 0 0,3 0 0,0 0 0,1 0 0,-2 0 0,1 0 0,1 0 0,4 0 0,0-1 0,2 2-104,-27-1 1,3 3 103,4 3 0,3 4 0,9 2 0,4 4 0,7 2 0,3 2 0,7 3 0,3 0 0,-34 22 0,11 0 0,4 6 902,4 6-902,-1 4 209,33-27 1,1 2-210,-1 0 0,1 0 0,-27 31 0,13-5 0,13-10 0,7 0 0,-4 6 0,-6 7 0,-3 1 0,0-4 0,4-7 0,9-11 0,10-11 0,1-3 0,-6 4 0,-3 4 0,-3 0 0,9-8 0,8-6 0,4-4 0,0 2 0,-6 6 0,-4 4 0,0 2 0,4-5 0,7-6 0,2-1 0,-3 5 0,-4 4 0,-7 16 0,-3 6 0,1-1 0,2 0 0,6-16 0,5-8 0,4-8 0,0-2 0,-7 4 0,-2 6 0,3-9 0,4-4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9T15:52:07.947"/>
    </inkml:context>
    <inkml:brush xml:id="br0">
      <inkml:brushProperty name="width" value="0.035" units="cm"/>
      <inkml:brushProperty name="height" value="0.035" units="cm"/>
    </inkml:brush>
  </inkml:definitions>
  <inkml:trace contextRef="#ctx0" brushRef="#br0">1 0 24575,'0'10'0,"0"-2"0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9T15:52:08.898"/>
    </inkml:context>
    <inkml:brush xml:id="br0">
      <inkml:brushProperty name="width" value="0.035" units="cm"/>
      <inkml:brushProperty name="height" value="0.035" units="cm"/>
    </inkml:brush>
  </inkml:definitions>
  <inkml:trace contextRef="#ctx0" brushRef="#br0">1 0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9T15:52:09.063"/>
    </inkml:context>
    <inkml:brush xml:id="br0">
      <inkml:brushProperty name="width" value="0.035" units="cm"/>
      <inkml:brushProperty name="height" value="0.035" units="cm"/>
    </inkml:brush>
  </inkml:definitions>
  <inkml:trace contextRef="#ctx0" brushRef="#br0">1 0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9T15:52:10.247"/>
    </inkml:context>
    <inkml:brush xml:id="br0">
      <inkml:brushProperty name="width" value="0.035" units="cm"/>
      <inkml:brushProperty name="height" value="0.035" units="cm"/>
    </inkml:brush>
  </inkml:definitions>
  <inkml:trace contextRef="#ctx0" brushRef="#br0">0 1 24575,'0'0'0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61E47-EAAC-A8E5-8EDA-C76EB823FC3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B8EDCD9-E2B4-56A1-B0E1-EE50625D77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0537C79-23A3-A05B-210B-23BFD2B44E4C}"/>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5" name="Footer Placeholder 4">
            <a:extLst>
              <a:ext uri="{FF2B5EF4-FFF2-40B4-BE49-F238E27FC236}">
                <a16:creationId xmlns:a16="http://schemas.microsoft.com/office/drawing/2014/main" id="{4B0D2E8A-838A-4B78-D5A9-24FC5D7976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8E3B2E-4741-B181-36BD-F9026D097E62}"/>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3374578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DBFC7-D28B-6C11-786D-C4EEECC2E38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92B137C-48D8-2C3C-C137-245C1D035FA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18C6D3-A1C4-94A2-979D-56C13C40B6F9}"/>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5" name="Footer Placeholder 4">
            <a:extLst>
              <a:ext uri="{FF2B5EF4-FFF2-40B4-BE49-F238E27FC236}">
                <a16:creationId xmlns:a16="http://schemas.microsoft.com/office/drawing/2014/main" id="{E523DA60-329E-0597-7221-6F3931E6D4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092624-9063-1124-5E02-11187B8A204E}"/>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3237881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0251A8-AE25-7124-0AA6-02B88A94958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84EE77B-0836-A043-9A80-99DE0ED2D38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F1E0B82-B6D1-E9F9-4098-6AAE1CDAAA6F}"/>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5" name="Footer Placeholder 4">
            <a:extLst>
              <a:ext uri="{FF2B5EF4-FFF2-40B4-BE49-F238E27FC236}">
                <a16:creationId xmlns:a16="http://schemas.microsoft.com/office/drawing/2014/main" id="{8D96E9E3-9F0B-E438-D552-F626F98097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85E652-8F3F-EE77-62F8-BF6D88BC94DD}"/>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3844110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FEB11-03BA-8F43-F30E-CF212D00FF4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0949216-69E6-4C0E-FF63-0DC435CB5D8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D170AED-295B-DC5C-56BC-1B368AAB25B0}"/>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5" name="Footer Placeholder 4">
            <a:extLst>
              <a:ext uri="{FF2B5EF4-FFF2-40B4-BE49-F238E27FC236}">
                <a16:creationId xmlns:a16="http://schemas.microsoft.com/office/drawing/2014/main" id="{0831D859-35D4-7845-49FB-E0B4D68E6D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9FD9CF-EBC2-756A-87FD-3D609BD78B60}"/>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4095217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58917-357F-7E25-63F7-2F9B2E4AF22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5B26F2A-F22F-FCA6-012F-68B1285DD3C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D191D1E-B2A1-3620-83E7-49BA4BC5D81D}"/>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5" name="Footer Placeholder 4">
            <a:extLst>
              <a:ext uri="{FF2B5EF4-FFF2-40B4-BE49-F238E27FC236}">
                <a16:creationId xmlns:a16="http://schemas.microsoft.com/office/drawing/2014/main" id="{7B64D50A-F31E-BE90-9A56-DFE52429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079F75-79B9-2B24-779A-9BEBE067AE0A}"/>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545839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0B95-6BF7-9C90-EFA1-CF30671EE22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B1463BA-3845-A21E-D733-267D1D56232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1C52A4B-A2FC-437A-9757-330EE7E3A34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EA82EAA-5324-675B-619F-B699CB0D09B2}"/>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6" name="Footer Placeholder 5">
            <a:extLst>
              <a:ext uri="{FF2B5EF4-FFF2-40B4-BE49-F238E27FC236}">
                <a16:creationId xmlns:a16="http://schemas.microsoft.com/office/drawing/2014/main" id="{5C2C737E-1FB1-0DDC-F6D4-8F70F9D588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8AB23E-5AB2-8575-3F63-7622F8CC8C18}"/>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3024799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EAD6-6DEA-B5E9-55B4-E42B6D42FB5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0898D8F-168B-888E-4070-882804A2A3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63FB999-63C7-BC5D-5EE8-0D803C86837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47BA23E-7F6B-0EED-C71B-BD3FE5845B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0E11F1A-D321-6F3F-B189-4E666BA6476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ADFA567-17B2-D2AA-106D-71076BE4B878}"/>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8" name="Footer Placeholder 7">
            <a:extLst>
              <a:ext uri="{FF2B5EF4-FFF2-40B4-BE49-F238E27FC236}">
                <a16:creationId xmlns:a16="http://schemas.microsoft.com/office/drawing/2014/main" id="{19C48D96-B3B0-26DF-05AB-94E4D0F9DA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E5B013-7175-49F2-C21D-3697864E998C}"/>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1331019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8FCC2-4973-4535-103C-84025458C81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5CDD037-1636-4B76-AA4A-654005B14AFA}"/>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4" name="Footer Placeholder 3">
            <a:extLst>
              <a:ext uri="{FF2B5EF4-FFF2-40B4-BE49-F238E27FC236}">
                <a16:creationId xmlns:a16="http://schemas.microsoft.com/office/drawing/2014/main" id="{2A400D4C-6235-287E-2E1A-04F79758AB7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D85AE1-C2D0-C4F7-E7BA-14EFD272CB13}"/>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3045945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86211A-D714-CCF2-7600-FDC38DBF2D68}"/>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3" name="Footer Placeholder 2">
            <a:extLst>
              <a:ext uri="{FF2B5EF4-FFF2-40B4-BE49-F238E27FC236}">
                <a16:creationId xmlns:a16="http://schemas.microsoft.com/office/drawing/2014/main" id="{79671873-FD76-D0D9-7847-863FA3DCF3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E284B2-0B00-D9E7-622C-8EB9FD4B4532}"/>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3987830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B41E9-8A23-A47D-9EEC-841B9617E0C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C35D0A9-3E2D-E1B7-EB71-24407F19CF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1D2C840-CEAA-1FD8-E8B0-A0BF9B64F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AB308DA-C704-FFC4-9C8F-7138293F9F54}"/>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6" name="Footer Placeholder 5">
            <a:extLst>
              <a:ext uri="{FF2B5EF4-FFF2-40B4-BE49-F238E27FC236}">
                <a16:creationId xmlns:a16="http://schemas.microsoft.com/office/drawing/2014/main" id="{0D173729-2AA6-E49A-039A-79B8C41E92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253ECF-B3DF-D6A3-4749-CA150485B6E3}"/>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120311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B13-D4CD-69AE-3785-32D02FF3854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440A090-5841-5A89-4762-BB1792F67D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B013BAC-AF60-2CEB-B43C-F24DA0D1BA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D8D6C2-D127-26D4-F0D6-0B9BDDD5ECCF}"/>
              </a:ext>
            </a:extLst>
          </p:cNvPr>
          <p:cNvSpPr>
            <a:spLocks noGrp="1"/>
          </p:cNvSpPr>
          <p:nvPr>
            <p:ph type="dt" sz="half" idx="10"/>
          </p:nvPr>
        </p:nvSpPr>
        <p:spPr/>
        <p:txBody>
          <a:bodyPr/>
          <a:lstStyle/>
          <a:p>
            <a:fld id="{73E9BCF8-24A9-6448-8B90-1BBD3B26E9AF}" type="datetimeFigureOut">
              <a:rPr lang="en-US" smtClean="0"/>
              <a:t>1/9/26</a:t>
            </a:fld>
            <a:endParaRPr lang="en-US"/>
          </a:p>
        </p:txBody>
      </p:sp>
      <p:sp>
        <p:nvSpPr>
          <p:cNvPr id="6" name="Footer Placeholder 5">
            <a:extLst>
              <a:ext uri="{FF2B5EF4-FFF2-40B4-BE49-F238E27FC236}">
                <a16:creationId xmlns:a16="http://schemas.microsoft.com/office/drawing/2014/main" id="{B1667745-375E-A2D9-64E1-2650168762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2293D6-A9F2-0BC6-DDEF-9D2DB35B331B}"/>
              </a:ext>
            </a:extLst>
          </p:cNvPr>
          <p:cNvSpPr>
            <a:spLocks noGrp="1"/>
          </p:cNvSpPr>
          <p:nvPr>
            <p:ph type="sldNum" sz="quarter" idx="12"/>
          </p:nvPr>
        </p:nvSpPr>
        <p:spPr/>
        <p:txBody>
          <a:bodyPr/>
          <a:lstStyle/>
          <a:p>
            <a:fld id="{A53BCA06-94D9-2E41-B9CA-3E4DE3B6282E}" type="slidenum">
              <a:rPr lang="en-US" smtClean="0"/>
              <a:t>‹#›</a:t>
            </a:fld>
            <a:endParaRPr lang="en-US"/>
          </a:p>
        </p:txBody>
      </p:sp>
    </p:spTree>
    <p:extLst>
      <p:ext uri="{BB962C8B-B14F-4D97-AF65-F5344CB8AC3E}">
        <p14:creationId xmlns:p14="http://schemas.microsoft.com/office/powerpoint/2010/main" val="1574198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37997B-64E9-C3A3-760E-A457EABA21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96484C-6A31-428F-511D-29CC5827D4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FBE2184-E84C-BD29-009A-CE19EF1A2D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3E9BCF8-24A9-6448-8B90-1BBD3B26E9AF}" type="datetimeFigureOut">
              <a:rPr lang="en-US" smtClean="0"/>
              <a:t>1/9/26</a:t>
            </a:fld>
            <a:endParaRPr lang="en-US"/>
          </a:p>
        </p:txBody>
      </p:sp>
      <p:sp>
        <p:nvSpPr>
          <p:cNvPr id="5" name="Footer Placeholder 4">
            <a:extLst>
              <a:ext uri="{FF2B5EF4-FFF2-40B4-BE49-F238E27FC236}">
                <a16:creationId xmlns:a16="http://schemas.microsoft.com/office/drawing/2014/main" id="{146EBF79-960D-EA84-F76F-E3385C2E46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3DC8DAC-88D6-E175-137C-87FE2FFB31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53BCA06-94D9-2E41-B9CA-3E4DE3B6282E}" type="slidenum">
              <a:rPr lang="en-US" smtClean="0"/>
              <a:t>‹#›</a:t>
            </a:fld>
            <a:endParaRPr lang="en-US"/>
          </a:p>
        </p:txBody>
      </p:sp>
    </p:spTree>
    <p:extLst>
      <p:ext uri="{BB962C8B-B14F-4D97-AF65-F5344CB8AC3E}">
        <p14:creationId xmlns:p14="http://schemas.microsoft.com/office/powerpoint/2010/main" val="3792135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ustomXml" Target="../ink/ink5.xml"/><Relationship Id="rId2" Type="http://schemas.openxmlformats.org/officeDocument/2006/relationships/customXml" Target="../ink/ink2.xml"/><Relationship Id="rId1" Type="http://schemas.openxmlformats.org/officeDocument/2006/relationships/slideLayout" Target="../slideLayouts/slideLayout8.xml"/><Relationship Id="rId6" Type="http://schemas.openxmlformats.org/officeDocument/2006/relationships/customXml" Target="../ink/ink4.xml"/><Relationship Id="rId5" Type="http://schemas.openxmlformats.org/officeDocument/2006/relationships/image" Target="../media/image5.png"/><Relationship Id="rId4" Type="http://schemas.openxmlformats.org/officeDocument/2006/relationships/customXml" Target="../ink/ink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5DC609-AE45-A026-BC74-0B6A5D70B447}"/>
              </a:ext>
            </a:extLst>
          </p:cNvPr>
          <p:cNvSpPr>
            <a:spLocks noGrp="1"/>
          </p:cNvSpPr>
          <p:nvPr>
            <p:ph type="ctrTitle"/>
          </p:nvPr>
        </p:nvSpPr>
        <p:spPr/>
        <p:txBody>
          <a:bodyPr>
            <a:normAutofit/>
          </a:bodyPr>
          <a:lstStyle/>
          <a:p>
            <a:r>
              <a:rPr lang="en-US" dirty="0"/>
              <a:t>The Rise of ‘Experience’ in History Writing, 1960s-2000</a:t>
            </a:r>
          </a:p>
        </p:txBody>
      </p:sp>
    </p:spTree>
    <p:extLst>
      <p:ext uri="{BB962C8B-B14F-4D97-AF65-F5344CB8AC3E}">
        <p14:creationId xmlns:p14="http://schemas.microsoft.com/office/powerpoint/2010/main" val="2665546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381828" y="2851566"/>
            <a:ext cx="5891125" cy="923330"/>
          </a:xfrm>
          <a:prstGeom prst="rect">
            <a:avLst/>
          </a:prstGeom>
        </p:spPr>
        <p:txBody>
          <a:bodyPr wrap="square">
            <a:spAutoFit/>
          </a:bodyPr>
          <a:lstStyle/>
          <a:p>
            <a:endParaRPr lang="en-GB" dirty="0"/>
          </a:p>
          <a:p>
            <a:endParaRPr lang="en-GB" dirty="0"/>
          </a:p>
          <a:p>
            <a:endParaRPr lang="en-US" dirty="0"/>
          </a:p>
        </p:txBody>
      </p:sp>
      <p:sp>
        <p:nvSpPr>
          <p:cNvPr id="3" name="TextBox 2"/>
          <p:cNvSpPr txBox="1"/>
          <p:nvPr/>
        </p:nvSpPr>
        <p:spPr>
          <a:xfrm>
            <a:off x="2151137" y="1013804"/>
            <a:ext cx="7225092" cy="923330"/>
          </a:xfrm>
          <a:prstGeom prst="rect">
            <a:avLst/>
          </a:prstGeom>
          <a:noFill/>
        </p:spPr>
        <p:txBody>
          <a:bodyPr wrap="square" rtlCol="0">
            <a:spAutoFit/>
          </a:bodyPr>
          <a:lstStyle/>
          <a:p>
            <a:endParaRPr lang="en-US" b="1" dirty="0"/>
          </a:p>
          <a:p>
            <a:endParaRPr lang="en-US" b="1" dirty="0"/>
          </a:p>
          <a:p>
            <a:endParaRPr lang="en-US" b="1" dirty="0"/>
          </a:p>
        </p:txBody>
      </p:sp>
      <p:sp>
        <p:nvSpPr>
          <p:cNvPr id="4" name="TextBox 3">
            <a:extLst>
              <a:ext uri="{FF2B5EF4-FFF2-40B4-BE49-F238E27FC236}">
                <a16:creationId xmlns:a16="http://schemas.microsoft.com/office/drawing/2014/main" id="{CED6913A-DA8F-434C-A7A8-CAA209D0B66C}"/>
              </a:ext>
            </a:extLst>
          </p:cNvPr>
          <p:cNvSpPr txBox="1"/>
          <p:nvPr/>
        </p:nvSpPr>
        <p:spPr>
          <a:xfrm>
            <a:off x="0" y="99372"/>
            <a:ext cx="12645369" cy="2862322"/>
          </a:xfrm>
          <a:prstGeom prst="rect">
            <a:avLst/>
          </a:prstGeom>
          <a:noFill/>
        </p:spPr>
        <p:txBody>
          <a:bodyPr wrap="square" rtlCol="0">
            <a:spAutoFit/>
          </a:bodyPr>
          <a:lstStyle/>
          <a:p>
            <a:r>
              <a:rPr lang="en-US" b="1" dirty="0"/>
              <a:t>					Leopold von Ranke</a:t>
            </a:r>
          </a:p>
          <a:p>
            <a:endParaRPr lang="en-US" b="1" dirty="0"/>
          </a:p>
          <a:p>
            <a:pPr marL="285750" indent="-285750">
              <a:buFont typeface="Arial" panose="020B0604020202020204" pitchFamily="34" charset="0"/>
              <a:buChar char="•"/>
            </a:pPr>
            <a:r>
              <a:rPr lang="en-US" dirty="0"/>
              <a:t>Human ‘experience’ was granted to humans by Providence; humans simply ‘have’ it and act accordingly.</a:t>
            </a:r>
          </a:p>
          <a:p>
            <a:pPr marL="285750" indent="-285750">
              <a:buFont typeface="Arial" panose="020B0604020202020204" pitchFamily="34" charset="0"/>
              <a:buChar char="•"/>
            </a:pPr>
            <a:r>
              <a:rPr lang="en-US" dirty="0"/>
              <a:t>,</a:t>
            </a:r>
          </a:p>
          <a:p>
            <a:pPr marL="285750" indent="-285750">
              <a:buFont typeface="Arial" panose="020B0604020202020204" pitchFamily="34" charset="0"/>
              <a:buChar char="•"/>
            </a:pPr>
            <a:r>
              <a:rPr lang="en-US" dirty="0"/>
              <a:t>Individual and collective human agency and historical change were grounded in ‘spirit of a time’, governed by God’s will.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Historian’s job is to empirically collects the traces God  left for them (written political documents, male, European)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It is the historian’s ‘divine’ job to immerse himself into these collected ‘facts’ and  – with God’s help – intuitively grasp the unique spirit of the time (‘divine’ the past). </a:t>
            </a:r>
          </a:p>
        </p:txBody>
      </p:sp>
      <p:sp>
        <p:nvSpPr>
          <p:cNvPr id="6" name="TextBox 5">
            <a:extLst>
              <a:ext uri="{FF2B5EF4-FFF2-40B4-BE49-F238E27FC236}">
                <a16:creationId xmlns:a16="http://schemas.microsoft.com/office/drawing/2014/main" id="{3D1320CF-18A4-70DF-23CF-4173D290B08E}"/>
              </a:ext>
            </a:extLst>
          </p:cNvPr>
          <p:cNvSpPr txBox="1"/>
          <p:nvPr/>
        </p:nvSpPr>
        <p:spPr>
          <a:xfrm>
            <a:off x="1625600" y="3599543"/>
            <a:ext cx="9042400" cy="2308324"/>
          </a:xfrm>
          <a:prstGeom prst="rect">
            <a:avLst/>
          </a:prstGeom>
          <a:noFill/>
        </p:spPr>
        <p:txBody>
          <a:bodyPr wrap="square" rtlCol="0">
            <a:spAutoFit/>
          </a:bodyPr>
          <a:lstStyle/>
          <a:p>
            <a:r>
              <a:rPr lang="en-GB" dirty="0"/>
              <a:t>‘</a:t>
            </a:r>
            <a:r>
              <a:rPr lang="en-GB" b="1" dirty="0"/>
              <a:t>Every epoch is immediate to God, </a:t>
            </a:r>
            <a:r>
              <a:rPr lang="en-GB" dirty="0"/>
              <a:t>and its worth is not at all based on what derives from it but rests in its own existence, in its own self’</a:t>
            </a:r>
          </a:p>
          <a:p>
            <a:endParaRPr lang="en-GB" dirty="0"/>
          </a:p>
          <a:p>
            <a:r>
              <a:rPr lang="en-GB" dirty="0"/>
              <a:t>‘</a:t>
            </a:r>
            <a:r>
              <a:rPr lang="en-GB" b="1" dirty="0"/>
              <a:t>Every human being, something eternal, comes from God</a:t>
            </a:r>
            <a:r>
              <a:rPr lang="en-GB" dirty="0"/>
              <a:t>, and this is a vital principle.’ </a:t>
            </a:r>
          </a:p>
          <a:p>
            <a:endParaRPr lang="en-GB" dirty="0"/>
          </a:p>
          <a:p>
            <a:r>
              <a:rPr lang="en-GB" dirty="0"/>
              <a:t>‘It is not necessary for us to prove at length that the eternal dwells in the individual. This is the religious foundation in which our efforts rest. </a:t>
            </a:r>
            <a:r>
              <a:rPr lang="en-GB" b="1" dirty="0"/>
              <a:t>We believe that there is nothing without God, and nothing lives except through God</a:t>
            </a:r>
            <a:r>
              <a:rPr lang="en-GB" dirty="0"/>
              <a:t>.’ </a:t>
            </a:r>
            <a:endParaRPr lang="en-US" dirty="0"/>
          </a:p>
        </p:txBody>
      </p:sp>
    </p:spTree>
    <p:extLst>
      <p:ext uri="{BB962C8B-B14F-4D97-AF65-F5344CB8AC3E}">
        <p14:creationId xmlns:p14="http://schemas.microsoft.com/office/powerpoint/2010/main" val="1046697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92" name="Text Box 32">
            <a:extLst>
              <a:ext uri="{FF2B5EF4-FFF2-40B4-BE49-F238E27FC236}">
                <a16:creationId xmlns:a16="http://schemas.microsoft.com/office/drawing/2014/main" id="{8CE50C0D-10C0-5EB0-820E-C5F88269D8EA}"/>
              </a:ext>
            </a:extLst>
          </p:cNvPr>
          <p:cNvSpPr txBox="1">
            <a:spLocks noChangeArrowheads="1"/>
          </p:cNvSpPr>
          <p:nvPr/>
        </p:nvSpPr>
        <p:spPr bwMode="auto">
          <a:xfrm>
            <a:off x="1314450" y="5949950"/>
            <a:ext cx="4565650"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Primitive Communism</a:t>
            </a:r>
          </a:p>
          <a:p>
            <a:pPr algn="ctr" eaLnBrk="1" hangingPunct="1">
              <a:spcBef>
                <a:spcPct val="50000"/>
              </a:spcBef>
            </a:pPr>
            <a:r>
              <a:rPr lang="en-GB" altLang="en-US" sz="1800"/>
              <a:t>Hunter-gatherer societies</a:t>
            </a:r>
          </a:p>
        </p:txBody>
      </p:sp>
      <p:sp>
        <p:nvSpPr>
          <p:cNvPr id="424993" name="Text Box 33">
            <a:extLst>
              <a:ext uri="{FF2B5EF4-FFF2-40B4-BE49-F238E27FC236}">
                <a16:creationId xmlns:a16="http://schemas.microsoft.com/office/drawing/2014/main" id="{8C11A64D-9E40-49ED-9157-092F8E30C1F2}"/>
              </a:ext>
            </a:extLst>
          </p:cNvPr>
          <p:cNvSpPr txBox="1">
            <a:spLocks noChangeArrowheads="1"/>
          </p:cNvSpPr>
          <p:nvPr/>
        </p:nvSpPr>
        <p:spPr bwMode="auto">
          <a:xfrm>
            <a:off x="2566988" y="5013325"/>
            <a:ext cx="4176712"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Slaveholder Society</a:t>
            </a:r>
          </a:p>
          <a:p>
            <a:pPr algn="ctr" eaLnBrk="1" hangingPunct="1">
              <a:spcBef>
                <a:spcPct val="50000"/>
              </a:spcBef>
            </a:pPr>
            <a:r>
              <a:rPr lang="de-DE" altLang="en-US" sz="1800"/>
              <a:t>Slaveholders against Slaves</a:t>
            </a:r>
            <a:endParaRPr lang="en-GB" altLang="en-US" sz="1800"/>
          </a:p>
        </p:txBody>
      </p:sp>
      <p:sp>
        <p:nvSpPr>
          <p:cNvPr id="424994" name="Text Box 34">
            <a:extLst>
              <a:ext uri="{FF2B5EF4-FFF2-40B4-BE49-F238E27FC236}">
                <a16:creationId xmlns:a16="http://schemas.microsoft.com/office/drawing/2014/main" id="{AEFD70A3-AFEF-454C-9911-3F8E6B148DEA}"/>
              </a:ext>
            </a:extLst>
          </p:cNvPr>
          <p:cNvSpPr txBox="1">
            <a:spLocks noChangeArrowheads="1"/>
          </p:cNvSpPr>
          <p:nvPr/>
        </p:nvSpPr>
        <p:spPr bwMode="auto">
          <a:xfrm>
            <a:off x="3575051" y="4076700"/>
            <a:ext cx="4176713"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Feudalism</a:t>
            </a:r>
          </a:p>
          <a:p>
            <a:pPr algn="ctr" eaLnBrk="1" hangingPunct="1">
              <a:spcBef>
                <a:spcPct val="50000"/>
              </a:spcBef>
            </a:pPr>
            <a:r>
              <a:rPr lang="de-DE" altLang="en-US" sz="1800"/>
              <a:t>Feudal lords against Peasants</a:t>
            </a:r>
            <a:endParaRPr lang="en-GB" altLang="en-US" sz="1800"/>
          </a:p>
        </p:txBody>
      </p:sp>
      <p:sp>
        <p:nvSpPr>
          <p:cNvPr id="424995" name="Text Box 35">
            <a:extLst>
              <a:ext uri="{FF2B5EF4-FFF2-40B4-BE49-F238E27FC236}">
                <a16:creationId xmlns:a16="http://schemas.microsoft.com/office/drawing/2014/main" id="{D4BE10DF-4981-EDF2-657E-67236A54B66C}"/>
              </a:ext>
            </a:extLst>
          </p:cNvPr>
          <p:cNvSpPr txBox="1">
            <a:spLocks noChangeArrowheads="1"/>
          </p:cNvSpPr>
          <p:nvPr/>
        </p:nvSpPr>
        <p:spPr bwMode="auto">
          <a:xfrm>
            <a:off x="4440238" y="3141664"/>
            <a:ext cx="41767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Capitalism</a:t>
            </a:r>
          </a:p>
          <a:p>
            <a:pPr algn="ctr" eaLnBrk="1" hangingPunct="1">
              <a:spcBef>
                <a:spcPct val="50000"/>
              </a:spcBef>
            </a:pPr>
            <a:r>
              <a:rPr lang="de-DE" altLang="en-US" sz="1800"/>
              <a:t>Bourgeoisie against Proletariat</a:t>
            </a:r>
            <a:endParaRPr lang="en-GB" altLang="en-US" sz="1800"/>
          </a:p>
        </p:txBody>
      </p:sp>
      <p:sp>
        <p:nvSpPr>
          <p:cNvPr id="424996" name="Text Box 36">
            <a:extLst>
              <a:ext uri="{FF2B5EF4-FFF2-40B4-BE49-F238E27FC236}">
                <a16:creationId xmlns:a16="http://schemas.microsoft.com/office/drawing/2014/main" id="{27D54E1D-DD6D-2F92-ADAC-02A6378945E6}"/>
              </a:ext>
            </a:extLst>
          </p:cNvPr>
          <p:cNvSpPr txBox="1">
            <a:spLocks noChangeArrowheads="1"/>
          </p:cNvSpPr>
          <p:nvPr/>
        </p:nvSpPr>
        <p:spPr bwMode="auto">
          <a:xfrm>
            <a:off x="1703388" y="2133601"/>
            <a:ext cx="417671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solidFill>
                  <a:srgbClr val="FF0000"/>
                </a:solidFill>
              </a:rPr>
              <a:t>SOCIALIST REVOLUTION</a:t>
            </a:r>
          </a:p>
          <a:p>
            <a:pPr algn="ctr" eaLnBrk="1" hangingPunct="1">
              <a:spcBef>
                <a:spcPct val="50000"/>
              </a:spcBef>
            </a:pPr>
            <a:r>
              <a:rPr lang="de-DE" altLang="en-US" sz="1800" b="1">
                <a:solidFill>
                  <a:srgbClr val="FF0000"/>
                </a:solidFill>
              </a:rPr>
              <a:t>Expropriation of Expropriators</a:t>
            </a:r>
            <a:endParaRPr lang="en-GB" altLang="en-US" sz="1800">
              <a:solidFill>
                <a:srgbClr val="FF0000"/>
              </a:solidFill>
            </a:endParaRPr>
          </a:p>
        </p:txBody>
      </p:sp>
      <p:sp>
        <p:nvSpPr>
          <p:cNvPr id="424997" name="Text Box 37">
            <a:extLst>
              <a:ext uri="{FF2B5EF4-FFF2-40B4-BE49-F238E27FC236}">
                <a16:creationId xmlns:a16="http://schemas.microsoft.com/office/drawing/2014/main" id="{311EEBE9-FF12-146D-B09A-74DBBB778D49}"/>
              </a:ext>
            </a:extLst>
          </p:cNvPr>
          <p:cNvSpPr txBox="1">
            <a:spLocks noChangeArrowheads="1"/>
          </p:cNvSpPr>
          <p:nvPr/>
        </p:nvSpPr>
        <p:spPr bwMode="auto">
          <a:xfrm>
            <a:off x="6095999" y="1350963"/>
            <a:ext cx="3889375" cy="7794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Socialism</a:t>
            </a:r>
          </a:p>
          <a:p>
            <a:pPr algn="ctr" eaLnBrk="1" hangingPunct="1">
              <a:spcBef>
                <a:spcPct val="50000"/>
              </a:spcBef>
            </a:pPr>
            <a:r>
              <a:rPr lang="de-DE" altLang="en-US" sz="1800"/>
              <a:t>Dictatorship of the Proletariat</a:t>
            </a:r>
            <a:endParaRPr lang="en-GB" altLang="en-US" sz="1800"/>
          </a:p>
        </p:txBody>
      </p:sp>
      <p:sp>
        <p:nvSpPr>
          <p:cNvPr id="424999" name="Text Box 39">
            <a:extLst>
              <a:ext uri="{FF2B5EF4-FFF2-40B4-BE49-F238E27FC236}">
                <a16:creationId xmlns:a16="http://schemas.microsoft.com/office/drawing/2014/main" id="{CCB2B63B-C6A2-E656-591C-96B5E768F83F}"/>
              </a:ext>
            </a:extLst>
          </p:cNvPr>
          <p:cNvSpPr txBox="1">
            <a:spLocks noChangeArrowheads="1"/>
          </p:cNvSpPr>
          <p:nvPr/>
        </p:nvSpPr>
        <p:spPr bwMode="auto">
          <a:xfrm>
            <a:off x="7329488" y="260350"/>
            <a:ext cx="33385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dirty="0"/>
              <a:t>Communism</a:t>
            </a:r>
          </a:p>
          <a:p>
            <a:pPr algn="ctr" eaLnBrk="1" hangingPunct="1">
              <a:spcBef>
                <a:spcPct val="50000"/>
              </a:spcBef>
            </a:pPr>
            <a:r>
              <a:rPr lang="de-DE" altLang="en-US" sz="1800" dirty="0"/>
              <a:t>Society </a:t>
            </a:r>
            <a:r>
              <a:rPr lang="de-DE" altLang="en-US" sz="1800" dirty="0" err="1"/>
              <a:t>free</a:t>
            </a:r>
            <a:r>
              <a:rPr lang="de-DE" altLang="en-US" sz="1800" dirty="0"/>
              <a:t> </a:t>
            </a:r>
            <a:r>
              <a:rPr lang="de-DE" altLang="en-US" sz="1800" dirty="0" err="1"/>
              <a:t>of</a:t>
            </a:r>
            <a:r>
              <a:rPr lang="de-DE" altLang="en-US" sz="1800" dirty="0"/>
              <a:t> </a:t>
            </a:r>
            <a:r>
              <a:rPr lang="de-DE" altLang="en-US" sz="1800" dirty="0" err="1"/>
              <a:t>class</a:t>
            </a:r>
            <a:endParaRPr lang="en-GB" altLang="en-US" sz="1800" dirty="0"/>
          </a:p>
        </p:txBody>
      </p:sp>
      <p:sp>
        <p:nvSpPr>
          <p:cNvPr id="4" name="TextBox 3">
            <a:extLst>
              <a:ext uri="{FF2B5EF4-FFF2-40B4-BE49-F238E27FC236}">
                <a16:creationId xmlns:a16="http://schemas.microsoft.com/office/drawing/2014/main" id="{A87BA3FB-4D8C-A026-9123-BDC4313B641D}"/>
              </a:ext>
            </a:extLst>
          </p:cNvPr>
          <p:cNvSpPr txBox="1"/>
          <p:nvPr/>
        </p:nvSpPr>
        <p:spPr>
          <a:xfrm>
            <a:off x="77272" y="244698"/>
            <a:ext cx="7121814" cy="1015663"/>
          </a:xfrm>
          <a:prstGeom prst="rect">
            <a:avLst/>
          </a:prstGeom>
          <a:noFill/>
        </p:spPr>
        <p:txBody>
          <a:bodyPr wrap="square" rtlCol="0">
            <a:spAutoFit/>
          </a:bodyPr>
          <a:lstStyle/>
          <a:p>
            <a:r>
              <a:rPr lang="en-US" sz="2000" b="1" dirty="0"/>
              <a:t>Marx and Experience  on human experience </a:t>
            </a:r>
          </a:p>
          <a:p>
            <a:endParaRPr lang="en-US" sz="2000" b="1" dirty="0"/>
          </a:p>
          <a:p>
            <a:r>
              <a:rPr lang="en-US" sz="2000" b="1" dirty="0"/>
              <a:t>‘Historical materialism</a:t>
            </a:r>
            <a:r>
              <a:rPr lang="en-US" b="1" dirty="0"/>
              <a:t>’ its stage of history</a:t>
            </a:r>
          </a:p>
        </p:txBody>
      </p:sp>
    </p:spTree>
    <p:extLst>
      <p:ext uri="{BB962C8B-B14F-4D97-AF65-F5344CB8AC3E}">
        <p14:creationId xmlns:p14="http://schemas.microsoft.com/office/powerpoint/2010/main" val="3378368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4992"/>
                                        </p:tgtEl>
                                        <p:attrNameLst>
                                          <p:attrName>style.visibility</p:attrName>
                                        </p:attrNameLst>
                                      </p:cBhvr>
                                      <p:to>
                                        <p:strVal val="visible"/>
                                      </p:to>
                                    </p:set>
                                    <p:animEffect transition="in" filter="blinds(horizontal)">
                                      <p:cBhvr>
                                        <p:cTn id="7" dur="500"/>
                                        <p:tgtEl>
                                          <p:spTgt spid="4249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24993"/>
                                        </p:tgtEl>
                                        <p:attrNameLst>
                                          <p:attrName>style.visibility</p:attrName>
                                        </p:attrNameLst>
                                      </p:cBhvr>
                                      <p:to>
                                        <p:strVal val="visible"/>
                                      </p:to>
                                    </p:set>
                                    <p:animEffect transition="in" filter="blinds(horizontal)">
                                      <p:cBhvr>
                                        <p:cTn id="12" dur="500"/>
                                        <p:tgtEl>
                                          <p:spTgt spid="42499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24994"/>
                                        </p:tgtEl>
                                        <p:attrNameLst>
                                          <p:attrName>style.visibility</p:attrName>
                                        </p:attrNameLst>
                                      </p:cBhvr>
                                      <p:to>
                                        <p:strVal val="visible"/>
                                      </p:to>
                                    </p:set>
                                    <p:animEffect transition="in" filter="blinds(horizontal)">
                                      <p:cBhvr>
                                        <p:cTn id="17" dur="500"/>
                                        <p:tgtEl>
                                          <p:spTgt spid="4249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24995"/>
                                        </p:tgtEl>
                                        <p:attrNameLst>
                                          <p:attrName>style.visibility</p:attrName>
                                        </p:attrNameLst>
                                      </p:cBhvr>
                                      <p:to>
                                        <p:strVal val="visible"/>
                                      </p:to>
                                    </p:set>
                                    <p:animEffect transition="in" filter="blinds(horizontal)">
                                      <p:cBhvr>
                                        <p:cTn id="22" dur="500"/>
                                        <p:tgtEl>
                                          <p:spTgt spid="42499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24996"/>
                                        </p:tgtEl>
                                        <p:attrNameLst>
                                          <p:attrName>style.visibility</p:attrName>
                                        </p:attrNameLst>
                                      </p:cBhvr>
                                      <p:to>
                                        <p:strVal val="visible"/>
                                      </p:to>
                                    </p:set>
                                    <p:anim calcmode="lin" valueType="num">
                                      <p:cBhvr additive="base">
                                        <p:cTn id="27" dur="500" fill="hold"/>
                                        <p:tgtEl>
                                          <p:spTgt spid="424996"/>
                                        </p:tgtEl>
                                        <p:attrNameLst>
                                          <p:attrName>ppt_x</p:attrName>
                                        </p:attrNameLst>
                                      </p:cBhvr>
                                      <p:tavLst>
                                        <p:tav tm="0">
                                          <p:val>
                                            <p:strVal val="#ppt_x"/>
                                          </p:val>
                                        </p:tav>
                                        <p:tav tm="100000">
                                          <p:val>
                                            <p:strVal val="#ppt_x"/>
                                          </p:val>
                                        </p:tav>
                                      </p:tavLst>
                                    </p:anim>
                                    <p:anim calcmode="lin" valueType="num">
                                      <p:cBhvr additive="base">
                                        <p:cTn id="28" dur="500" fill="hold"/>
                                        <p:tgtEl>
                                          <p:spTgt spid="424996"/>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24997"/>
                                        </p:tgtEl>
                                        <p:attrNameLst>
                                          <p:attrName>style.visibility</p:attrName>
                                        </p:attrNameLst>
                                      </p:cBhvr>
                                      <p:to>
                                        <p:strVal val="visible"/>
                                      </p:to>
                                    </p:set>
                                    <p:animEffect transition="in" filter="blinds(horizontal)">
                                      <p:cBhvr>
                                        <p:cTn id="33" dur="500"/>
                                        <p:tgtEl>
                                          <p:spTgt spid="42499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24999"/>
                                        </p:tgtEl>
                                        <p:attrNameLst>
                                          <p:attrName>style.visibility</p:attrName>
                                        </p:attrNameLst>
                                      </p:cBhvr>
                                      <p:to>
                                        <p:strVal val="visible"/>
                                      </p:to>
                                    </p:set>
                                    <p:animEffect transition="in" filter="blinds(horizontal)">
                                      <p:cBhvr>
                                        <p:cTn id="38" dur="500"/>
                                        <p:tgtEl>
                                          <p:spTgt spid="424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92" grpId="0" animBg="1"/>
      <p:bldP spid="424993" grpId="0" animBg="1"/>
      <p:bldP spid="424994" grpId="0" animBg="1"/>
      <p:bldP spid="424995" grpId="0" animBg="1"/>
      <p:bldP spid="424996" grpId="0"/>
      <p:bldP spid="424997" grpId="0" animBg="1"/>
      <p:bldP spid="42499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E45501F-548C-EE7D-7A4E-3164F9B470A9}"/>
              </a:ext>
            </a:extLst>
          </p:cNvPr>
          <p:cNvSpPr txBox="1"/>
          <p:nvPr/>
        </p:nvSpPr>
        <p:spPr>
          <a:xfrm>
            <a:off x="1045029" y="1770743"/>
            <a:ext cx="9956800" cy="2092881"/>
          </a:xfrm>
          <a:prstGeom prst="rect">
            <a:avLst/>
          </a:prstGeom>
          <a:noFill/>
        </p:spPr>
        <p:txBody>
          <a:bodyPr wrap="square" rtlCol="0">
            <a:spAutoFit/>
          </a:bodyPr>
          <a:lstStyle/>
          <a:p>
            <a:endParaRPr lang="en-US" dirty="0"/>
          </a:p>
          <a:p>
            <a:endParaRPr lang="en-US" dirty="0"/>
          </a:p>
          <a:p>
            <a:endParaRPr lang="en-US" dirty="0"/>
          </a:p>
          <a:p>
            <a:r>
              <a:rPr lang="en-US" sz="2000" b="1" dirty="0"/>
              <a:t>Any ‘experience’ (and any human knowledge or practices)  -- Marx/Engels call it ’consciousness -- are not ‘authentic’ but a form of human ‘alienation</a:t>
            </a:r>
            <a:r>
              <a:rPr lang="en-US" b="1" dirty="0"/>
              <a:t>’</a:t>
            </a:r>
          </a:p>
          <a:p>
            <a:endParaRPr lang="en-US" dirty="0"/>
          </a:p>
          <a:p>
            <a:r>
              <a:rPr lang="en-US" dirty="0"/>
              <a:t>		</a:t>
            </a:r>
          </a:p>
        </p:txBody>
      </p:sp>
    </p:spTree>
    <p:extLst>
      <p:ext uri="{BB962C8B-B14F-4D97-AF65-F5344CB8AC3E}">
        <p14:creationId xmlns:p14="http://schemas.microsoft.com/office/powerpoint/2010/main" val="3408555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15">
            <a:extLst>
              <a:ext uri="{FF2B5EF4-FFF2-40B4-BE49-F238E27FC236}">
                <a16:creationId xmlns:a16="http://schemas.microsoft.com/office/drawing/2014/main" id="{BE78A4C5-B488-4F47-861E-1203EFAABC0A}"/>
              </a:ext>
            </a:extLst>
          </p:cNvPr>
          <p:cNvGrpSpPr>
            <a:grpSpLocks noChangeAspect="1"/>
          </p:cNvGrpSpPr>
          <p:nvPr/>
        </p:nvGrpSpPr>
        <p:grpSpPr bwMode="auto">
          <a:xfrm>
            <a:off x="0" y="-734748"/>
            <a:ext cx="10470438" cy="7403836"/>
            <a:chOff x="1467" y="744"/>
            <a:chExt cx="2782" cy="2776"/>
          </a:xfrm>
        </p:grpSpPr>
        <p:sp>
          <p:nvSpPr>
            <p:cNvPr id="34819" name="AutoShape 14">
              <a:extLst>
                <a:ext uri="{FF2B5EF4-FFF2-40B4-BE49-F238E27FC236}">
                  <a16:creationId xmlns:a16="http://schemas.microsoft.com/office/drawing/2014/main" id="{B7001957-14D2-5A55-E8FF-781D330B444A}"/>
                </a:ext>
              </a:extLst>
            </p:cNvPr>
            <p:cNvSpPr>
              <a:spLocks noChangeAspect="1" noChangeArrowheads="1" noTextEdit="1"/>
            </p:cNvSpPr>
            <p:nvPr/>
          </p:nvSpPr>
          <p:spPr bwMode="auto">
            <a:xfrm>
              <a:off x="1467" y="744"/>
              <a:ext cx="2782" cy="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20" name="_s436240">
              <a:extLst>
                <a:ext uri="{FF2B5EF4-FFF2-40B4-BE49-F238E27FC236}">
                  <a16:creationId xmlns:a16="http://schemas.microsoft.com/office/drawing/2014/main" id="{451A5643-18F5-9D66-2572-09C5446EA6C6}"/>
                </a:ext>
              </a:extLst>
            </p:cNvPr>
            <p:cNvSpPr>
              <a:spLocks noChangeArrowheads="1"/>
            </p:cNvSpPr>
            <p:nvPr/>
          </p:nvSpPr>
          <p:spPr bwMode="auto">
            <a:xfrm flipV="1">
              <a:off x="2405" y="956"/>
              <a:ext cx="906"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191 h 21600"/>
                <a:gd name="T14" fmla="*/ 14400 w 21600"/>
                <a:gd name="T15" fmla="*/ 14409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2000" dirty="0"/>
            </a:p>
            <a:p>
              <a:pPr algn="ctr" eaLnBrk="1" hangingPunct="1"/>
              <a:endParaRPr lang="en-GB" altLang="en-US" sz="2000" dirty="0"/>
            </a:p>
            <a:p>
              <a:pPr algn="ctr" eaLnBrk="1" hangingPunct="1"/>
              <a:r>
                <a:rPr lang="en-GB" altLang="en-US" sz="1400" b="1" dirty="0"/>
                <a:t>Superstructure:</a:t>
              </a:r>
            </a:p>
          </p:txBody>
        </p:sp>
        <p:sp>
          <p:nvSpPr>
            <p:cNvPr id="34821" name="_s436241">
              <a:extLst>
                <a:ext uri="{FF2B5EF4-FFF2-40B4-BE49-F238E27FC236}">
                  <a16:creationId xmlns:a16="http://schemas.microsoft.com/office/drawing/2014/main" id="{F34B8ED0-A12C-A7F2-B5A4-A20DBBBCBE8F}"/>
                </a:ext>
              </a:extLst>
            </p:cNvPr>
            <p:cNvSpPr>
              <a:spLocks noChangeArrowheads="1"/>
            </p:cNvSpPr>
            <p:nvPr/>
          </p:nvSpPr>
          <p:spPr bwMode="auto">
            <a:xfrm flipV="1">
              <a:off x="1953" y="1740"/>
              <a:ext cx="1810"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99 w 21600"/>
                <a:gd name="T13" fmla="*/ 4491 h 21600"/>
                <a:gd name="T14" fmla="*/ 17101 w 21600"/>
                <a:gd name="T15" fmla="*/ 1710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r>
                <a:rPr lang="en-GB" altLang="en-US" sz="1600" b="1" dirty="0"/>
                <a:t>Relations of Production</a:t>
              </a:r>
            </a:p>
            <a:p>
              <a:pPr algn="ctr" eaLnBrk="1" hangingPunct="1"/>
              <a:endParaRPr lang="en-GB" altLang="en-US" sz="2000" dirty="0"/>
            </a:p>
            <a:p>
              <a:pPr algn="ctr" eaLnBrk="1" hangingPunct="1"/>
              <a:endParaRPr lang="en-GB" altLang="en-US" sz="1700" dirty="0"/>
            </a:p>
          </p:txBody>
        </p:sp>
        <p:sp>
          <p:nvSpPr>
            <p:cNvPr id="34822" name="_s436242">
              <a:extLst>
                <a:ext uri="{FF2B5EF4-FFF2-40B4-BE49-F238E27FC236}">
                  <a16:creationId xmlns:a16="http://schemas.microsoft.com/office/drawing/2014/main" id="{CF0EDB4D-8129-6F22-E278-73D7DC6D158E}"/>
                </a:ext>
              </a:extLst>
            </p:cNvPr>
            <p:cNvSpPr>
              <a:spLocks noChangeArrowheads="1"/>
            </p:cNvSpPr>
            <p:nvPr/>
          </p:nvSpPr>
          <p:spPr bwMode="auto">
            <a:xfrm flipV="1">
              <a:off x="1500" y="2524"/>
              <a:ext cx="2716" cy="784"/>
            </a:xfrm>
            <a:custGeom>
              <a:avLst/>
              <a:gdLst>
                <a:gd name="T0" fmla="*/ 1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603 w 21600"/>
                <a:gd name="T13" fmla="*/ 3609 h 21600"/>
                <a:gd name="T14" fmla="*/ 17997 w 21600"/>
                <a:gd name="T15" fmla="*/ 17991 h 21600"/>
              </a:gdLst>
              <a:ahLst/>
              <a:cxnLst>
                <a:cxn ang="T8">
                  <a:pos x="T0" y="T1"/>
                </a:cxn>
                <a:cxn ang="T9">
                  <a:pos x="T2" y="T3"/>
                </a:cxn>
                <a:cxn ang="T10">
                  <a:pos x="T4" y="T5"/>
                </a:cxn>
                <a:cxn ang="T11">
                  <a:pos x="T6" y="T7"/>
                </a:cxn>
              </a:cxnLst>
              <a:rect l="T12" t="T13" r="T14" b="T15"/>
              <a:pathLst>
                <a:path w="21600" h="21600">
                  <a:moveTo>
                    <a:pt x="0" y="0"/>
                  </a:moveTo>
                  <a:lnTo>
                    <a:pt x="3600" y="21600"/>
                  </a:lnTo>
                  <a:lnTo>
                    <a:pt x="180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1800" b="1" dirty="0"/>
                <a:t>Forces of Production</a:t>
              </a:r>
              <a:endParaRPr lang="en-GB" altLang="en-US" sz="1800" dirty="0"/>
            </a:p>
          </p:txBody>
        </p:sp>
      </p:grpSp>
      <p:sp>
        <p:nvSpPr>
          <p:cNvPr id="2" name="TextBox 1">
            <a:extLst>
              <a:ext uri="{FF2B5EF4-FFF2-40B4-BE49-F238E27FC236}">
                <a16:creationId xmlns:a16="http://schemas.microsoft.com/office/drawing/2014/main" id="{F1D09862-4ACC-A7E9-975A-A012F5400D7F}"/>
              </a:ext>
            </a:extLst>
          </p:cNvPr>
          <p:cNvSpPr txBox="1"/>
          <p:nvPr/>
        </p:nvSpPr>
        <p:spPr>
          <a:xfrm>
            <a:off x="-115910" y="188912"/>
            <a:ext cx="4417454" cy="2308324"/>
          </a:xfrm>
          <a:prstGeom prst="rect">
            <a:avLst/>
          </a:prstGeom>
          <a:noFill/>
        </p:spPr>
        <p:txBody>
          <a:bodyPr wrap="square" rtlCol="0">
            <a:spAutoFit/>
          </a:bodyPr>
          <a:lstStyle/>
          <a:p>
            <a:r>
              <a:rPr lang="en-US" sz="1600" b="1" dirty="0"/>
              <a:t>Societies in each stage of historical  development are organized from ‘the bottom up’. All human ‘experiences’ – expressed in the superstructure -- are grounded in the  forces of production/relations of production! </a:t>
            </a:r>
          </a:p>
          <a:p>
            <a:r>
              <a:rPr lang="en-US" sz="1600" b="1" dirty="0"/>
              <a:t>The ruling classes create ‘experiences’</a:t>
            </a:r>
          </a:p>
          <a:p>
            <a:r>
              <a:rPr lang="en-US" sz="1600" b="1" dirty="0"/>
              <a:t>for all to keep themselves in power – ‘experiences’ are NOT authentic </a:t>
            </a:r>
          </a:p>
          <a:p>
            <a:r>
              <a:rPr lang="en-US" sz="1600" b="1" dirty="0"/>
              <a:t>but a form of alienation  </a:t>
            </a:r>
            <a:endParaRPr lang="en-US" b="1" dirty="0"/>
          </a:p>
        </p:txBody>
      </p:sp>
      <p:sp>
        <p:nvSpPr>
          <p:cNvPr id="4" name="TextBox 3">
            <a:extLst>
              <a:ext uri="{FF2B5EF4-FFF2-40B4-BE49-F238E27FC236}">
                <a16:creationId xmlns:a16="http://schemas.microsoft.com/office/drawing/2014/main" id="{49840C1E-1C1F-F38B-5383-53E1C5922D81}"/>
              </a:ext>
            </a:extLst>
          </p:cNvPr>
          <p:cNvSpPr txBox="1"/>
          <p:nvPr/>
        </p:nvSpPr>
        <p:spPr>
          <a:xfrm>
            <a:off x="7546934" y="0"/>
            <a:ext cx="4056932" cy="3046988"/>
          </a:xfrm>
          <a:prstGeom prst="rect">
            <a:avLst/>
          </a:prstGeom>
          <a:noFill/>
        </p:spPr>
        <p:txBody>
          <a:bodyPr wrap="square" rtlCol="0">
            <a:spAutoFit/>
          </a:bodyPr>
          <a:lstStyle/>
          <a:p>
            <a:r>
              <a:rPr lang="en-US" sz="1600" b="1" dirty="0"/>
              <a:t>Superstructure:   </a:t>
            </a:r>
          </a:p>
          <a:p>
            <a:r>
              <a:rPr lang="en-GB" sz="1600" dirty="0"/>
              <a:t>comprises the cultural, ideological, political, legal, and social institutions (like governmental agencies, culture, family, or religion, ideology, etc.) that are shaped and determined by the economic base (the mode of production and class relations). The superstructure's primary function is to reproduce and legitimize the interests of the ruling class by promoting ideologies that obscure class conflict and maintain the existing power structure. </a:t>
            </a:r>
            <a:endParaRPr lang="en-US" sz="1600" dirty="0"/>
          </a:p>
        </p:txBody>
      </p:sp>
      <p:sp>
        <p:nvSpPr>
          <p:cNvPr id="5" name="TextBox 4">
            <a:extLst>
              <a:ext uri="{FF2B5EF4-FFF2-40B4-BE49-F238E27FC236}">
                <a16:creationId xmlns:a16="http://schemas.microsoft.com/office/drawing/2014/main" id="{35422EFC-742C-288E-81D9-CF3D82EB67E6}"/>
              </a:ext>
            </a:extLst>
          </p:cNvPr>
          <p:cNvSpPr txBox="1"/>
          <p:nvPr/>
        </p:nvSpPr>
        <p:spPr>
          <a:xfrm>
            <a:off x="0" y="2845332"/>
            <a:ext cx="2537139" cy="1815882"/>
          </a:xfrm>
          <a:prstGeom prst="rect">
            <a:avLst/>
          </a:prstGeom>
          <a:noFill/>
        </p:spPr>
        <p:txBody>
          <a:bodyPr wrap="square" rtlCol="0">
            <a:spAutoFit/>
          </a:bodyPr>
          <a:lstStyle/>
          <a:p>
            <a:r>
              <a:rPr lang="en-US" sz="1600" b="1" dirty="0"/>
              <a:t>Relations of production</a:t>
            </a:r>
            <a:r>
              <a:rPr lang="en-US" sz="1600" dirty="0"/>
              <a:t>: </a:t>
            </a:r>
            <a:r>
              <a:rPr lang="en-GB" sz="1600" dirty="0"/>
              <a:t>the social relationships that emerge between people during the process of production, distribution, and exchange of material wealth.</a:t>
            </a:r>
            <a:endParaRPr lang="en-US" sz="1600" dirty="0"/>
          </a:p>
        </p:txBody>
      </p:sp>
      <p:sp>
        <p:nvSpPr>
          <p:cNvPr id="6" name="TextBox 5">
            <a:extLst>
              <a:ext uri="{FF2B5EF4-FFF2-40B4-BE49-F238E27FC236}">
                <a16:creationId xmlns:a16="http://schemas.microsoft.com/office/drawing/2014/main" id="{5911B809-54FC-34F8-39EE-3F3838D16933}"/>
              </a:ext>
            </a:extLst>
          </p:cNvPr>
          <p:cNvSpPr txBox="1"/>
          <p:nvPr/>
        </p:nvSpPr>
        <p:spPr>
          <a:xfrm>
            <a:off x="1493949" y="6201986"/>
            <a:ext cx="9362941" cy="646331"/>
          </a:xfrm>
          <a:prstGeom prst="rect">
            <a:avLst/>
          </a:prstGeom>
          <a:noFill/>
        </p:spPr>
        <p:txBody>
          <a:bodyPr wrap="square" rtlCol="0">
            <a:spAutoFit/>
          </a:bodyPr>
          <a:lstStyle/>
          <a:p>
            <a:r>
              <a:rPr lang="en-US" b="1" dirty="0"/>
              <a:t>Forces and means of production</a:t>
            </a:r>
            <a:r>
              <a:rPr lang="en-US" dirty="0"/>
              <a:t>: </a:t>
            </a:r>
            <a:r>
              <a:rPr lang="en-GB" dirty="0"/>
              <a:t>These are the tools, technology, and raw materials society uses to produce goods, as well as the collective labour and knowledge of the </a:t>
            </a:r>
            <a:r>
              <a:rPr lang="en-GB" dirty="0" err="1"/>
              <a:t>laboring</a:t>
            </a:r>
            <a:r>
              <a:rPr lang="en-GB" dirty="0"/>
              <a:t> people. </a:t>
            </a:r>
            <a:endParaRPr lang="en-US" dirty="0"/>
          </a:p>
        </p:txBody>
      </p:sp>
      <p:sp>
        <p:nvSpPr>
          <p:cNvPr id="8" name="TextBox 7">
            <a:extLst>
              <a:ext uri="{FF2B5EF4-FFF2-40B4-BE49-F238E27FC236}">
                <a16:creationId xmlns:a16="http://schemas.microsoft.com/office/drawing/2014/main" id="{3C01D1E4-1F7B-A85A-7348-21690D713DA6}"/>
              </a:ext>
            </a:extLst>
          </p:cNvPr>
          <p:cNvSpPr txBox="1"/>
          <p:nvPr/>
        </p:nvSpPr>
        <p:spPr>
          <a:xfrm>
            <a:off x="9551534" y="3286124"/>
            <a:ext cx="2412938" cy="2062103"/>
          </a:xfrm>
          <a:prstGeom prst="rect">
            <a:avLst/>
          </a:prstGeom>
          <a:noFill/>
        </p:spPr>
        <p:txBody>
          <a:bodyPr wrap="square" rtlCol="0">
            <a:spAutoFit/>
          </a:bodyPr>
          <a:lstStyle/>
          <a:p>
            <a:r>
              <a:rPr lang="en-US" sz="1600" b="1" dirty="0"/>
              <a:t>Class</a:t>
            </a:r>
            <a:r>
              <a:rPr lang="en-US" sz="1600" dirty="0"/>
              <a:t>: </a:t>
            </a:r>
            <a:r>
              <a:rPr lang="en-GB" sz="1600" dirty="0"/>
              <a:t>class is defined by a person’s/groups relationship to the forces of production—either owning them or selling their labour to survive (in capitalism: </a:t>
            </a:r>
            <a:r>
              <a:rPr lang="en-GB" sz="1600" dirty="0" err="1"/>
              <a:t>proletaria</a:t>
            </a:r>
            <a:r>
              <a:rPr lang="en-GB" sz="1600" dirty="0"/>
              <a:t> -</a:t>
            </a:r>
          </a:p>
          <a:p>
            <a:r>
              <a:rPr lang="en-GB" sz="1600" dirty="0"/>
              <a:t>bourgeoisie)</a:t>
            </a:r>
            <a:endParaRPr lang="en-US" sz="1600" dirty="0"/>
          </a:p>
        </p:txBody>
      </p:sp>
      <mc:AlternateContent xmlns:mc="http://schemas.openxmlformats.org/markup-compatibility/2006" xmlns:p14="http://schemas.microsoft.com/office/powerpoint/2010/main">
        <mc:Choice Requires="p14">
          <p:contentPart p14:bwMode="auto" r:id="rId2">
            <p14:nvContentPartPr>
              <p14:cNvPr id="22" name="Ink 21">
                <a:extLst>
                  <a:ext uri="{FF2B5EF4-FFF2-40B4-BE49-F238E27FC236}">
                    <a16:creationId xmlns:a16="http://schemas.microsoft.com/office/drawing/2014/main" id="{5C47E035-69A0-3C28-C023-119CFCECF294}"/>
                  </a:ext>
                </a:extLst>
              </p14:cNvPr>
              <p14:cNvContentPartPr/>
              <p14:nvPr/>
            </p14:nvContentPartPr>
            <p14:xfrm>
              <a:off x="-363594" y="-467069"/>
              <a:ext cx="4656240" cy="3312000"/>
            </p14:xfrm>
          </p:contentPart>
        </mc:Choice>
        <mc:Fallback xmlns="">
          <p:pic>
            <p:nvPicPr>
              <p:cNvPr id="22" name="Ink 21">
                <a:extLst>
                  <a:ext uri="{FF2B5EF4-FFF2-40B4-BE49-F238E27FC236}">
                    <a16:creationId xmlns:a16="http://schemas.microsoft.com/office/drawing/2014/main" id="{5C47E035-69A0-3C28-C023-119CFCECF294}"/>
                  </a:ext>
                </a:extLst>
              </p:cNvPr>
              <p:cNvPicPr/>
              <p:nvPr/>
            </p:nvPicPr>
            <p:blipFill>
              <a:blip r:embed="rId3"/>
              <a:stretch>
                <a:fillRect/>
              </a:stretch>
            </p:blipFill>
            <p:spPr>
              <a:xfrm>
                <a:off x="-369714" y="-473189"/>
                <a:ext cx="4668480" cy="3324240"/>
              </a:xfrm>
              <a:prstGeom prst="rect">
                <a:avLst/>
              </a:prstGeom>
            </p:spPr>
          </p:pic>
        </mc:Fallback>
      </mc:AlternateContent>
    </p:spTree>
    <p:extLst>
      <p:ext uri="{BB962C8B-B14F-4D97-AF65-F5344CB8AC3E}">
        <p14:creationId xmlns:p14="http://schemas.microsoft.com/office/powerpoint/2010/main" val="3379379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2EE9A69-E104-B6F6-B8D5-AA44081DD4F1}"/>
              </a:ext>
            </a:extLst>
          </p:cNvPr>
          <p:cNvSpPr txBox="1"/>
          <p:nvPr/>
        </p:nvSpPr>
        <p:spPr>
          <a:xfrm>
            <a:off x="1300163" y="1928813"/>
            <a:ext cx="7612017" cy="2308324"/>
          </a:xfrm>
          <a:prstGeom prst="rect">
            <a:avLst/>
          </a:prstGeom>
          <a:noFill/>
        </p:spPr>
        <p:txBody>
          <a:bodyPr wrap="square" rtlCol="0">
            <a:spAutoFit/>
          </a:bodyPr>
          <a:lstStyle/>
          <a:p>
            <a:endParaRPr lang="en-GB" dirty="0"/>
          </a:p>
          <a:p>
            <a:r>
              <a:rPr lang="en-GB" dirty="0"/>
              <a:t>They do not aim to make all human experiences the same or all humans ‘the same’! They wish to make people  rationally aware of their situation in life and the alienated state of their experiences. United by class consciousness they can understand their own suppression  in which they are kept by the superstructure. But they can take rational decisions and collective steps to free themselves and their experiences. </a:t>
            </a:r>
          </a:p>
          <a:p>
            <a:endParaRPr lang="en-GB" b="1" i="1" dirty="0"/>
          </a:p>
        </p:txBody>
      </p:sp>
      <p:sp>
        <p:nvSpPr>
          <p:cNvPr id="7" name="TextBox 6">
            <a:extLst>
              <a:ext uri="{FF2B5EF4-FFF2-40B4-BE49-F238E27FC236}">
                <a16:creationId xmlns:a16="http://schemas.microsoft.com/office/drawing/2014/main" id="{71DF6BD6-2663-ED34-DC86-46CBC7D0F379}"/>
              </a:ext>
            </a:extLst>
          </p:cNvPr>
          <p:cNvSpPr txBox="1"/>
          <p:nvPr/>
        </p:nvSpPr>
        <p:spPr>
          <a:xfrm>
            <a:off x="442913" y="342900"/>
            <a:ext cx="11572063" cy="923330"/>
          </a:xfrm>
          <a:prstGeom prst="rect">
            <a:avLst/>
          </a:prstGeom>
          <a:noFill/>
        </p:spPr>
        <p:txBody>
          <a:bodyPr wrap="square" rtlCol="0">
            <a:spAutoFit/>
          </a:bodyPr>
          <a:lstStyle/>
          <a:p>
            <a:r>
              <a:rPr lang="en-US" dirty="0"/>
              <a:t>	</a:t>
            </a:r>
            <a:r>
              <a:rPr lang="en-US" b="1" dirty="0"/>
              <a:t>The overarching aim of Marx/Engels is ‘human freedom’ </a:t>
            </a:r>
          </a:p>
          <a:p>
            <a:endParaRPr lang="en-US" b="1" dirty="0"/>
          </a:p>
          <a:p>
            <a:r>
              <a:rPr lang="en-US" dirty="0"/>
              <a:t>‘Men make their own history! And all human ‘thinking’ is the outcome of their active real lives!’</a:t>
            </a:r>
          </a:p>
        </p:txBody>
      </p:sp>
      <p:sp>
        <p:nvSpPr>
          <p:cNvPr id="8" name="TextBox 7">
            <a:extLst>
              <a:ext uri="{FF2B5EF4-FFF2-40B4-BE49-F238E27FC236}">
                <a16:creationId xmlns:a16="http://schemas.microsoft.com/office/drawing/2014/main" id="{416C1D64-B559-92B5-A439-7AF040947B5A}"/>
              </a:ext>
            </a:extLst>
          </p:cNvPr>
          <p:cNvSpPr txBox="1"/>
          <p:nvPr/>
        </p:nvSpPr>
        <p:spPr>
          <a:xfrm>
            <a:off x="333829" y="1443039"/>
            <a:ext cx="26503465" cy="646331"/>
          </a:xfrm>
          <a:prstGeom prst="rect">
            <a:avLst/>
          </a:prstGeom>
          <a:noFill/>
        </p:spPr>
        <p:txBody>
          <a:bodyPr wrap="square" rtlCol="0">
            <a:spAutoFit/>
          </a:bodyPr>
          <a:lstStyle/>
          <a:p>
            <a:r>
              <a:rPr lang="en-US" i="0" u="none" strike="noStrike" dirty="0">
                <a:solidFill>
                  <a:srgbClr val="1F1F1F"/>
                </a:solidFill>
                <a:effectLst/>
                <a:latin typeface="Google Sans"/>
              </a:rPr>
              <a:t>‘</a:t>
            </a:r>
            <a:r>
              <a:rPr lang="en-GB" i="0" u="none" strike="noStrike" dirty="0">
                <a:solidFill>
                  <a:srgbClr val="1F1F1F"/>
                </a:solidFill>
                <a:effectLst/>
                <a:latin typeface="Google Sans"/>
              </a:rPr>
              <a:t>The philosophers have only interpreted the world in various ways; the point, however, is to change it’ </a:t>
            </a:r>
          </a:p>
          <a:p>
            <a:endParaRPr lang="en-US" dirty="0"/>
          </a:p>
        </p:txBody>
      </p:sp>
      <p:sp>
        <p:nvSpPr>
          <p:cNvPr id="2" name="TextBox 1">
            <a:extLst>
              <a:ext uri="{FF2B5EF4-FFF2-40B4-BE49-F238E27FC236}">
                <a16:creationId xmlns:a16="http://schemas.microsoft.com/office/drawing/2014/main" id="{B469254B-D3FE-2254-C835-D18737F82F3F}"/>
              </a:ext>
            </a:extLst>
          </p:cNvPr>
          <p:cNvSpPr txBox="1"/>
          <p:nvPr/>
        </p:nvSpPr>
        <p:spPr>
          <a:xfrm>
            <a:off x="1582057" y="5080000"/>
            <a:ext cx="7767639" cy="646331"/>
          </a:xfrm>
          <a:prstGeom prst="rect">
            <a:avLst/>
          </a:prstGeom>
          <a:noFill/>
        </p:spPr>
        <p:txBody>
          <a:bodyPr wrap="none" rtlCol="0">
            <a:spAutoFit/>
          </a:bodyPr>
          <a:lstStyle/>
          <a:p>
            <a:r>
              <a:rPr lang="en-US" dirty="0"/>
              <a:t>The key to freedom of humankind is labor; meaningful labor allows human </a:t>
            </a:r>
          </a:p>
          <a:p>
            <a:r>
              <a:rPr lang="en-US" dirty="0"/>
              <a:t>potential to be actualized</a:t>
            </a:r>
          </a:p>
        </p:txBody>
      </p:sp>
    </p:spTree>
    <p:extLst>
      <p:ext uri="{BB962C8B-B14F-4D97-AF65-F5344CB8AC3E}">
        <p14:creationId xmlns:p14="http://schemas.microsoft.com/office/powerpoint/2010/main" val="2023446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48CBC6-6BCF-6D3A-1281-CCE51EAF64A8}"/>
              </a:ext>
            </a:extLst>
          </p:cNvPr>
          <p:cNvSpPr txBox="1"/>
          <p:nvPr/>
        </p:nvSpPr>
        <p:spPr>
          <a:xfrm>
            <a:off x="261257" y="906361"/>
            <a:ext cx="12217425" cy="6186309"/>
          </a:xfrm>
          <a:prstGeom prst="rect">
            <a:avLst/>
          </a:prstGeom>
          <a:noFill/>
        </p:spPr>
        <p:txBody>
          <a:bodyPr wrap="square" rtlCol="0">
            <a:spAutoFit/>
          </a:bodyPr>
          <a:lstStyle/>
          <a:p>
            <a:r>
              <a:rPr lang="en-US" dirty="0"/>
              <a:t>	</a:t>
            </a:r>
            <a:r>
              <a:rPr lang="en-US" b="1" dirty="0"/>
              <a:t>Ranke and Marx’ ‘experience’  (simplified overview on agency, knowledge, and historical change)</a:t>
            </a:r>
          </a:p>
          <a:p>
            <a:endParaRPr lang="en-US" dirty="0"/>
          </a:p>
          <a:p>
            <a:pPr marL="285750" indent="-285750">
              <a:buFont typeface="Arial" panose="020B0604020202020204" pitchFamily="34" charset="0"/>
              <a:buChar char="•"/>
            </a:pPr>
            <a:r>
              <a:rPr lang="en-US" dirty="0"/>
              <a:t>Experience is not individual daily experience produced through thinking or practice.  Human ‘experience’ is ‘given’ in a specific historical period. </a:t>
            </a:r>
          </a:p>
          <a:p>
            <a:pPr marL="285750" indent="-285750">
              <a:buFont typeface="Arial" panose="020B0604020202020204" pitchFamily="34" charset="0"/>
              <a:buChar char="•"/>
            </a:pPr>
            <a:r>
              <a:rPr lang="en-US" dirty="0"/>
              <a:t>Experience is organized by a hidden ‘force’ or ‘structure that drives human agency, knowledge and historical change</a:t>
            </a:r>
          </a:p>
          <a:p>
            <a:pPr marL="285750" indent="-285750">
              <a:buFont typeface="Arial" panose="020B0604020202020204" pitchFamily="34" charset="0"/>
              <a:buChar char="•"/>
            </a:pPr>
            <a:endParaRPr lang="en-US" dirty="0"/>
          </a:p>
          <a:p>
            <a:r>
              <a:rPr lang="en-US" b="1" dirty="0"/>
              <a:t>Ranke</a:t>
            </a:r>
            <a:r>
              <a:rPr lang="en-US" dirty="0"/>
              <a:t>: </a:t>
            </a:r>
          </a:p>
          <a:p>
            <a:pPr marL="285750" indent="-285750">
              <a:buFont typeface="Arial" panose="020B0604020202020204" pitchFamily="34" charset="0"/>
              <a:buChar char="•"/>
            </a:pPr>
            <a:r>
              <a:rPr lang="en-US" dirty="0"/>
              <a:t>humans/historians are fulfilling God’s will</a:t>
            </a:r>
          </a:p>
          <a:p>
            <a:pPr marL="285750" indent="-285750">
              <a:buFont typeface="Arial" panose="020B0604020202020204" pitchFamily="34" charset="0"/>
              <a:buChar char="•"/>
            </a:pPr>
            <a:r>
              <a:rPr lang="en-US" dirty="0"/>
              <a:t>all human activity and historical change are predestined</a:t>
            </a:r>
          </a:p>
          <a:p>
            <a:pPr marL="285750" indent="-285750">
              <a:buFont typeface="Arial" panose="020B0604020202020204" pitchFamily="34" charset="0"/>
              <a:buChar char="•"/>
            </a:pPr>
            <a:r>
              <a:rPr lang="en-US" dirty="0"/>
              <a:t>historians’ job is to reconstruct the will of God in the past by collecting human produced ‘facts’ (inherent to each fact is God’s will); historians are doing a  ‘divine’ job.</a:t>
            </a:r>
          </a:p>
          <a:p>
            <a:pPr marL="285750" indent="-285750">
              <a:buFont typeface="Arial" panose="020B0604020202020204" pitchFamily="34" charset="0"/>
              <a:buChar char="•"/>
            </a:pPr>
            <a:r>
              <a:rPr lang="en-US" dirty="0"/>
              <a:t>He rejects the idea of progressive stages of history because all periods and all human beings  are by definition equal </a:t>
            </a:r>
          </a:p>
          <a:p>
            <a:pPr marL="285750" indent="-285750">
              <a:buFont typeface="Arial" panose="020B0604020202020204" pitchFamily="34" charset="0"/>
              <a:buChar char="•"/>
            </a:pPr>
            <a:r>
              <a:rPr lang="en-US" dirty="0"/>
              <a:t>to an omnipotent God.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Marx/Engels</a:t>
            </a:r>
            <a:r>
              <a:rPr lang="en-US" dirty="0"/>
              <a:t>:</a:t>
            </a:r>
          </a:p>
          <a:p>
            <a:pPr marL="285750" indent="-285750">
              <a:buFont typeface="Arial" panose="020B0604020202020204" pitchFamily="34" charset="0"/>
              <a:buChar char="•"/>
            </a:pPr>
            <a:r>
              <a:rPr lang="en-US" dirty="0"/>
              <a:t> Human experiences is structured by material forces of production which give rise to human ‘experience’;</a:t>
            </a:r>
          </a:p>
          <a:p>
            <a:pPr marL="285750" indent="-285750">
              <a:buFont typeface="Arial" panose="020B0604020202020204" pitchFamily="34" charset="0"/>
              <a:buChar char="•"/>
            </a:pPr>
            <a:r>
              <a:rPr lang="en-US" dirty="0"/>
              <a:t> in capitalism humans are alienated from what their true human experiences are and kept in ‘alienation’ from themselves. (Today’s  ‘lived experience, Marx/Engels would argue, is to be treated with utmost suspicion!) </a:t>
            </a:r>
          </a:p>
          <a:p>
            <a:pPr marL="285750" indent="-285750">
              <a:buFont typeface="Arial" panose="020B0604020202020204" pitchFamily="34" charset="0"/>
              <a:buChar char="•"/>
            </a:pPr>
            <a:r>
              <a:rPr lang="en-US" dirty="0"/>
              <a:t>By understanding what keeps them alienated humans and gaining ‘class consciousness, oppressed classes can gain control and overthrow those who keep them in alienation. </a:t>
            </a:r>
          </a:p>
          <a:p>
            <a:r>
              <a:rPr lang="en-US" dirty="0"/>
              <a:t>      </a:t>
            </a:r>
          </a:p>
          <a:p>
            <a:endParaRPr lang="en-US" dirty="0"/>
          </a:p>
        </p:txBody>
      </p:sp>
      <p:sp>
        <p:nvSpPr>
          <p:cNvPr id="6" name="TextBox 5">
            <a:extLst>
              <a:ext uri="{FF2B5EF4-FFF2-40B4-BE49-F238E27FC236}">
                <a16:creationId xmlns:a16="http://schemas.microsoft.com/office/drawing/2014/main" id="{2E1BBBD1-096E-4F88-ADCA-2181B502FBF2}"/>
              </a:ext>
            </a:extLst>
          </p:cNvPr>
          <p:cNvSpPr txBox="1"/>
          <p:nvPr/>
        </p:nvSpPr>
        <p:spPr>
          <a:xfrm>
            <a:off x="3976915" y="116114"/>
            <a:ext cx="3004456" cy="369332"/>
          </a:xfrm>
          <a:prstGeom prst="rect">
            <a:avLst/>
          </a:prstGeom>
          <a:noFill/>
        </p:spPr>
        <p:txBody>
          <a:bodyPr wrap="square" rtlCol="0">
            <a:spAutoFit/>
          </a:bodyPr>
          <a:lstStyle/>
          <a:p>
            <a:r>
              <a:rPr lang="en-US" b="1" dirty="0"/>
              <a:t>              Summary</a:t>
            </a:r>
          </a:p>
        </p:txBody>
      </p:sp>
      <mc:AlternateContent xmlns:mc="http://schemas.openxmlformats.org/markup-compatibility/2006" xmlns:p14="http://schemas.microsoft.com/office/powerpoint/2010/main">
        <mc:Choice Requires="p14">
          <p:contentPart p14:bwMode="auto" r:id="rId2">
            <p14:nvContentPartPr>
              <p14:cNvPr id="7" name="Ink 6">
                <a:extLst>
                  <a:ext uri="{FF2B5EF4-FFF2-40B4-BE49-F238E27FC236}">
                    <a16:creationId xmlns:a16="http://schemas.microsoft.com/office/drawing/2014/main" id="{D5573BB9-7356-DF41-9719-F47BA6BBF2B6}"/>
                  </a:ext>
                </a:extLst>
              </p14:cNvPr>
              <p14:cNvContentPartPr/>
              <p14:nvPr/>
            </p14:nvContentPartPr>
            <p14:xfrm>
              <a:off x="10868766" y="5245771"/>
              <a:ext cx="360" cy="6480"/>
            </p14:xfrm>
          </p:contentPart>
        </mc:Choice>
        <mc:Fallback xmlns="">
          <p:pic>
            <p:nvPicPr>
              <p:cNvPr id="7" name="Ink 6">
                <a:extLst>
                  <a:ext uri="{FF2B5EF4-FFF2-40B4-BE49-F238E27FC236}">
                    <a16:creationId xmlns:a16="http://schemas.microsoft.com/office/drawing/2014/main" id="{D5573BB9-7356-DF41-9719-F47BA6BBF2B6}"/>
                  </a:ext>
                </a:extLst>
              </p:cNvPr>
              <p:cNvPicPr/>
              <p:nvPr/>
            </p:nvPicPr>
            <p:blipFill>
              <a:blip r:embed="rId3"/>
              <a:stretch>
                <a:fillRect/>
              </a:stretch>
            </p:blipFill>
            <p:spPr>
              <a:xfrm>
                <a:off x="10862646" y="5239651"/>
                <a:ext cx="12600" cy="18720"/>
              </a:xfrm>
              <a:prstGeom prst="rect">
                <a:avLst/>
              </a:prstGeom>
            </p:spPr>
          </p:pic>
        </mc:Fallback>
      </mc:AlternateContent>
      <p:grpSp>
        <p:nvGrpSpPr>
          <p:cNvPr id="11" name="Group 10">
            <a:extLst>
              <a:ext uri="{FF2B5EF4-FFF2-40B4-BE49-F238E27FC236}">
                <a16:creationId xmlns:a16="http://schemas.microsoft.com/office/drawing/2014/main" id="{85B633E3-8C4C-F74E-7F65-7D7ACAD951DB}"/>
              </a:ext>
            </a:extLst>
          </p:cNvPr>
          <p:cNvGrpSpPr/>
          <p:nvPr/>
        </p:nvGrpSpPr>
        <p:grpSpPr>
          <a:xfrm>
            <a:off x="10632966" y="5158651"/>
            <a:ext cx="360" cy="360"/>
            <a:chOff x="10632966" y="5158651"/>
            <a:chExt cx="360" cy="360"/>
          </a:xfrm>
        </p:grpSpPr>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F5B06BA5-0BB1-7170-F9DC-A67FCCB99CF4}"/>
                    </a:ext>
                  </a:extLst>
                </p14:cNvPr>
                <p14:cNvContentPartPr/>
                <p14:nvPr/>
              </p14:nvContentPartPr>
              <p14:xfrm>
                <a:off x="10632966" y="5158651"/>
                <a:ext cx="360" cy="360"/>
              </p14:xfrm>
            </p:contentPart>
          </mc:Choice>
          <mc:Fallback xmlns="">
            <p:pic>
              <p:nvPicPr>
                <p:cNvPr id="8" name="Ink 7">
                  <a:extLst>
                    <a:ext uri="{FF2B5EF4-FFF2-40B4-BE49-F238E27FC236}">
                      <a16:creationId xmlns:a16="http://schemas.microsoft.com/office/drawing/2014/main" id="{F5B06BA5-0BB1-7170-F9DC-A67FCCB99CF4}"/>
                    </a:ext>
                  </a:extLst>
                </p:cNvPr>
                <p:cNvPicPr/>
                <p:nvPr/>
              </p:nvPicPr>
              <p:blipFill>
                <a:blip r:embed="rId5"/>
                <a:stretch>
                  <a:fillRect/>
                </a:stretch>
              </p:blipFill>
              <p:spPr>
                <a:xfrm>
                  <a:off x="10626846" y="5152531"/>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14ACBBE2-8206-CACD-5A23-19CDB4044907}"/>
                    </a:ext>
                  </a:extLst>
                </p14:cNvPr>
                <p14:cNvContentPartPr/>
                <p14:nvPr/>
              </p14:nvContentPartPr>
              <p14:xfrm>
                <a:off x="10632966" y="5158651"/>
                <a:ext cx="360" cy="360"/>
              </p14:xfrm>
            </p:contentPart>
          </mc:Choice>
          <mc:Fallback xmlns="">
            <p:pic>
              <p:nvPicPr>
                <p:cNvPr id="9" name="Ink 8">
                  <a:extLst>
                    <a:ext uri="{FF2B5EF4-FFF2-40B4-BE49-F238E27FC236}">
                      <a16:creationId xmlns:a16="http://schemas.microsoft.com/office/drawing/2014/main" id="{14ACBBE2-8206-CACD-5A23-19CDB4044907}"/>
                    </a:ext>
                  </a:extLst>
                </p:cNvPr>
                <p:cNvPicPr/>
                <p:nvPr/>
              </p:nvPicPr>
              <p:blipFill>
                <a:blip r:embed="rId5"/>
                <a:stretch>
                  <a:fillRect/>
                </a:stretch>
              </p:blipFill>
              <p:spPr>
                <a:xfrm>
                  <a:off x="10626846" y="5152531"/>
                  <a:ext cx="12600" cy="12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17023E87-CB6D-921B-C3CF-DD8684AFAA78}"/>
                  </a:ext>
                </a:extLst>
              </p14:cNvPr>
              <p14:cNvContentPartPr/>
              <p14:nvPr/>
            </p14:nvContentPartPr>
            <p14:xfrm>
              <a:off x="3440886" y="2017291"/>
              <a:ext cx="360" cy="360"/>
            </p14:xfrm>
          </p:contentPart>
        </mc:Choice>
        <mc:Fallback xmlns="">
          <p:pic>
            <p:nvPicPr>
              <p:cNvPr id="12" name="Ink 11">
                <a:extLst>
                  <a:ext uri="{FF2B5EF4-FFF2-40B4-BE49-F238E27FC236}">
                    <a16:creationId xmlns:a16="http://schemas.microsoft.com/office/drawing/2014/main" id="{17023E87-CB6D-921B-C3CF-DD8684AFAA78}"/>
                  </a:ext>
                </a:extLst>
              </p:cNvPr>
              <p:cNvPicPr/>
              <p:nvPr/>
            </p:nvPicPr>
            <p:blipFill>
              <a:blip r:embed="rId5"/>
              <a:stretch>
                <a:fillRect/>
              </a:stretch>
            </p:blipFill>
            <p:spPr>
              <a:xfrm>
                <a:off x="3434766" y="2011171"/>
                <a:ext cx="12600" cy="12600"/>
              </a:xfrm>
              <a:prstGeom prst="rect">
                <a:avLst/>
              </a:prstGeom>
            </p:spPr>
          </p:pic>
        </mc:Fallback>
      </mc:AlternateContent>
    </p:spTree>
    <p:extLst>
      <p:ext uri="{BB962C8B-B14F-4D97-AF65-F5344CB8AC3E}">
        <p14:creationId xmlns:p14="http://schemas.microsoft.com/office/powerpoint/2010/main" val="1729194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93D2E6D-3473-A439-31DC-32FD5D5D2F26}"/>
              </a:ext>
            </a:extLst>
          </p:cNvPr>
          <p:cNvSpPr txBox="1"/>
          <p:nvPr/>
        </p:nvSpPr>
        <p:spPr>
          <a:xfrm>
            <a:off x="740227" y="101601"/>
            <a:ext cx="9085945" cy="646331"/>
          </a:xfrm>
          <a:prstGeom prst="rect">
            <a:avLst/>
          </a:prstGeom>
          <a:noFill/>
        </p:spPr>
        <p:txBody>
          <a:bodyPr wrap="square" rtlCol="0">
            <a:spAutoFit/>
          </a:bodyPr>
          <a:lstStyle/>
          <a:p>
            <a:r>
              <a:rPr lang="en-US" dirty="0"/>
              <a:t>	</a:t>
            </a:r>
            <a:r>
              <a:rPr lang="en-US" b="1" dirty="0"/>
              <a:t>French Annales School and Human Experience: 1930s to 1960s</a:t>
            </a:r>
          </a:p>
          <a:p>
            <a:r>
              <a:rPr lang="en-US" b="1" dirty="0"/>
              <a:t>			 (Bloch, Febvres, Braudel) </a:t>
            </a:r>
          </a:p>
        </p:txBody>
      </p:sp>
      <p:sp>
        <p:nvSpPr>
          <p:cNvPr id="6" name="TextBox 5">
            <a:extLst>
              <a:ext uri="{FF2B5EF4-FFF2-40B4-BE49-F238E27FC236}">
                <a16:creationId xmlns:a16="http://schemas.microsoft.com/office/drawing/2014/main" id="{B8E0D0DE-CD42-9F33-7B20-F0218440322D}"/>
              </a:ext>
            </a:extLst>
          </p:cNvPr>
          <p:cNvSpPr txBox="1"/>
          <p:nvPr/>
        </p:nvSpPr>
        <p:spPr>
          <a:xfrm>
            <a:off x="1117600" y="1669143"/>
            <a:ext cx="8708572" cy="4801314"/>
          </a:xfrm>
          <a:prstGeom prst="rect">
            <a:avLst/>
          </a:prstGeom>
          <a:noFill/>
        </p:spPr>
        <p:txBody>
          <a:bodyPr wrap="square" rtlCol="0">
            <a:spAutoFit/>
          </a:bodyPr>
          <a:lstStyle/>
          <a:p>
            <a:r>
              <a:rPr lang="en-US" dirty="0"/>
              <a:t>Founded as a reaction to domineering </a:t>
            </a:r>
            <a:r>
              <a:rPr lang="en-US" dirty="0" err="1"/>
              <a:t>Rankean</a:t>
            </a:r>
            <a:r>
              <a:rPr lang="en-US" dirty="0"/>
              <a:t> academic historiography (focused on elite politics and nationalism) as well as Historical Materialism.</a:t>
            </a:r>
          </a:p>
          <a:p>
            <a:endParaRPr lang="en-US" dirty="0"/>
          </a:p>
          <a:p>
            <a:r>
              <a:rPr lang="en-US" dirty="0"/>
              <a:t>Focus on </a:t>
            </a:r>
            <a:r>
              <a:rPr lang="en-US" b="1" dirty="0"/>
              <a:t>collective experience of non-elites,  </a:t>
            </a:r>
            <a:r>
              <a:rPr lang="en-US" dirty="0"/>
              <a:t>long-term collective social and environmental forces, shaping human collective mentalities. Downplaying of individual action and experience in favor of the collective (inspired by the sociology of Emile Durckheim). </a:t>
            </a:r>
          </a:p>
          <a:p>
            <a:endParaRPr lang="en-US" dirty="0"/>
          </a:p>
          <a:p>
            <a:endParaRPr lang="en-US" dirty="0"/>
          </a:p>
          <a:p>
            <a:r>
              <a:rPr lang="en-US" dirty="0"/>
              <a:t>Problem: Bloch realizes before his death in 1944 that the rise of fascism in Europe at this own time could not be explained by the Annales agenda! </a:t>
            </a:r>
          </a:p>
          <a:p>
            <a:endParaRPr lang="en-US" dirty="0"/>
          </a:p>
          <a:p>
            <a:endParaRPr lang="en-GB" i="1" dirty="0"/>
          </a:p>
          <a:p>
            <a:endParaRPr lang="en-GB" i="1" dirty="0"/>
          </a:p>
          <a:p>
            <a:endParaRPr lang="en-US" dirty="0"/>
          </a:p>
          <a:p>
            <a:endParaRPr lang="en-US" dirty="0"/>
          </a:p>
          <a:p>
            <a:endParaRPr lang="en-US" dirty="0"/>
          </a:p>
        </p:txBody>
      </p:sp>
    </p:spTree>
    <p:extLst>
      <p:ext uri="{BB962C8B-B14F-4D97-AF65-F5344CB8AC3E}">
        <p14:creationId xmlns:p14="http://schemas.microsoft.com/office/powerpoint/2010/main" val="7978073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EECE446-88F1-AA1B-1C3D-66429E3327E8}"/>
              </a:ext>
            </a:extLst>
          </p:cNvPr>
          <p:cNvSpPr txBox="1"/>
          <p:nvPr/>
        </p:nvSpPr>
        <p:spPr>
          <a:xfrm>
            <a:off x="740229" y="362857"/>
            <a:ext cx="8403771" cy="6186309"/>
          </a:xfrm>
          <a:prstGeom prst="rect">
            <a:avLst/>
          </a:prstGeom>
          <a:noFill/>
        </p:spPr>
        <p:txBody>
          <a:bodyPr wrap="square">
            <a:spAutoFit/>
          </a:bodyPr>
          <a:lstStyle/>
          <a:p>
            <a:r>
              <a:rPr lang="en-US" b="1" dirty="0"/>
              <a:t>Some of the concepts by which Annales Scholars tried to trace this ‘collective’ experiences in history</a:t>
            </a:r>
          </a:p>
          <a:p>
            <a:endParaRPr lang="en-US" dirty="0"/>
          </a:p>
          <a:p>
            <a:r>
              <a:rPr lang="en-GB" b="1" i="1" dirty="0"/>
              <a:t>Histoire </a:t>
            </a:r>
            <a:r>
              <a:rPr lang="en-GB" b="1" i="1" dirty="0" err="1"/>
              <a:t>totale</a:t>
            </a:r>
            <a:r>
              <a:rPr lang="en-GB" b="1" i="1" dirty="0"/>
              <a:t> / </a:t>
            </a:r>
            <a:r>
              <a:rPr lang="en-GB" b="1" dirty="0"/>
              <a:t>“total history</a:t>
            </a:r>
            <a:r>
              <a:rPr lang="en-GB" dirty="0"/>
              <a:t>”: the discipline of history needs to integrate insights from other disciplines (social sciences and natural sciences); attempt to achieve as “complete” a treatment of a historical problem as possible from all available knowledges produced in the present. </a:t>
            </a:r>
          </a:p>
          <a:p>
            <a:endParaRPr lang="en-GB" dirty="0"/>
          </a:p>
          <a:p>
            <a:r>
              <a:rPr lang="en-GB" b="1" dirty="0"/>
              <a:t>Scientific history</a:t>
            </a:r>
            <a:r>
              <a:rPr lang="en-GB" dirty="0"/>
              <a:t>: trust in the experimental approaches of the modern ‘natural sciences’ , including experimental psychology. Natural science is truth and its data gets us there! </a:t>
            </a:r>
          </a:p>
          <a:p>
            <a:endParaRPr lang="en-GB" dirty="0"/>
          </a:p>
          <a:p>
            <a:r>
              <a:rPr lang="en-GB" b="1" i="1" dirty="0"/>
              <a:t>Longue durée </a:t>
            </a:r>
            <a:r>
              <a:rPr lang="en-GB" b="1" dirty="0"/>
              <a:t>/</a:t>
            </a:r>
            <a:r>
              <a:rPr lang="en-GB" dirty="0"/>
              <a:t> “long run”: associated with innovative new ways of thinking about historical time in relation to space. Primacy of long-term environmental change, medium term changes such as economic cycles, downplaying of human-produced ‘events’ (e.g. Braudel’s three-parted idea of historical time and change (scale)). </a:t>
            </a:r>
          </a:p>
          <a:p>
            <a:endParaRPr lang="en-GB" i="1" dirty="0"/>
          </a:p>
          <a:p>
            <a:r>
              <a:rPr lang="en-GB" b="1" i="1" dirty="0" err="1"/>
              <a:t>Mentalités</a:t>
            </a:r>
            <a:r>
              <a:rPr lang="en-GB" b="1" dirty="0"/>
              <a:t>/mentalities</a:t>
            </a:r>
            <a:r>
              <a:rPr lang="en-GB" dirty="0"/>
              <a:t>: concept of</a:t>
            </a:r>
            <a:r>
              <a:rPr lang="en-GB" b="1" dirty="0"/>
              <a:t> </a:t>
            </a:r>
            <a:r>
              <a:rPr lang="en-GB" b="1" i="1" dirty="0" err="1"/>
              <a:t>mentalités</a:t>
            </a:r>
            <a:r>
              <a:rPr lang="en-GB" b="1" dirty="0"/>
              <a:t> </a:t>
            </a:r>
            <a:r>
              <a:rPr lang="en-GB" dirty="0"/>
              <a:t>(French for ‘mentalities’ or ‘attitudes’), which involves the study of a collective mindset, worldview, feelings, as well as unconscious attitudes of a specific group of people in a particular historical period. (Reliance on experimental psychology of their time) </a:t>
            </a:r>
          </a:p>
          <a:p>
            <a:endParaRPr lang="en-GB" i="1" dirty="0"/>
          </a:p>
        </p:txBody>
      </p:sp>
    </p:spTree>
    <p:extLst>
      <p:ext uri="{BB962C8B-B14F-4D97-AF65-F5344CB8AC3E}">
        <p14:creationId xmlns:p14="http://schemas.microsoft.com/office/powerpoint/2010/main" val="863078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31B4387-505A-72CC-0BA6-A9EB000E5D8F}"/>
              </a:ext>
            </a:extLst>
          </p:cNvPr>
          <p:cNvSpPr txBox="1"/>
          <p:nvPr/>
        </p:nvSpPr>
        <p:spPr>
          <a:xfrm>
            <a:off x="914400" y="290286"/>
            <a:ext cx="10834043" cy="5909310"/>
          </a:xfrm>
          <a:prstGeom prst="rect">
            <a:avLst/>
          </a:prstGeom>
          <a:noFill/>
        </p:spPr>
        <p:txBody>
          <a:bodyPr wrap="square" rtlCol="0">
            <a:spAutoFit/>
          </a:bodyPr>
          <a:lstStyle/>
          <a:p>
            <a:r>
              <a:rPr lang="en-US" b="1" dirty="0"/>
              <a:t>			The Fate of Experience after WWII</a:t>
            </a:r>
          </a:p>
          <a:p>
            <a:endParaRPr lang="en-US" b="1" dirty="0"/>
          </a:p>
          <a:p>
            <a:r>
              <a:rPr lang="en-US" b="1" dirty="0"/>
              <a:t>Existing traditions in history writing and their dealings with ‘experience’ were seriously challenged</a:t>
            </a:r>
          </a:p>
          <a:p>
            <a:endParaRPr lang="en-US" dirty="0"/>
          </a:p>
          <a:p>
            <a:pPr marL="285750" indent="-285750">
              <a:buFont typeface="Arial" panose="020B0604020202020204" pitchFamily="34" charset="0"/>
              <a:buChar char="•"/>
            </a:pPr>
            <a:r>
              <a:rPr lang="en-US" dirty="0"/>
              <a:t>The experiences of WWII: leads to a wider questioning of ‘what it means to be human’ which had been grounded in the Enlightenment and its ‘grand narrative’: Human are driven by reason and rationality (not emotions), celebration of technological and scientific progress leading to freedom and equality of all. The trust in human rationality as the basis of human equality and freedom becomes suspicious.  Some even claim that Western obsession with reason and rationality allowed ‘fascism’ to emerge and unfold its destructive powers (e.g. Adorno/</a:t>
            </a:r>
            <a:r>
              <a:rPr lang="en-US" dirty="0" err="1"/>
              <a:t>Horckheimer</a:t>
            </a:r>
            <a:r>
              <a:rPr lang="en-US" dirty="0"/>
              <a:t>, </a:t>
            </a:r>
            <a:r>
              <a:rPr lang="en-US" i="1" dirty="0"/>
              <a:t>Dialectic of the Enlightenment</a:t>
            </a:r>
            <a:r>
              <a:rPr lang="en-US" dirty="0"/>
              <a:t>, 1944).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End of European empires (note: postwar period is the rise of the US global empire); non-European culture can no longer be treated in history as ‘</a:t>
            </a:r>
            <a:r>
              <a:rPr lang="en-US" dirty="0" err="1"/>
              <a:t>uncivilised</a:t>
            </a:r>
            <a:r>
              <a:rPr lang="en-US" dirty="0"/>
              <a:t> subjects’ of a </a:t>
            </a:r>
            <a:r>
              <a:rPr lang="en-US" dirty="0" err="1"/>
              <a:t>civilised</a:t>
            </a:r>
            <a:r>
              <a:rPr lang="en-US" dirty="0"/>
              <a:t> European Empire.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Beginning of Cold War; battle of ideologies over ‘experience’: socialist collective experience – liberal democratic </a:t>
            </a:r>
            <a:r>
              <a:rPr lang="en-US" dirty="0" err="1"/>
              <a:t>individualised</a:t>
            </a:r>
            <a:r>
              <a:rPr lang="en-US" dirty="0"/>
              <a:t> experience organized in a welfare state?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Rise of unprecedented ‘consumer capitalism’ and new mass media (TV) in the Western liberal democracies; focus on individual ‘wants’ (rather than individual and collective ‘needs’). Rise of what contemporaries called ‘the experience society.</a:t>
            </a:r>
          </a:p>
          <a:p>
            <a:endParaRPr lang="en-US" dirty="0"/>
          </a:p>
        </p:txBody>
      </p:sp>
      <p:sp>
        <p:nvSpPr>
          <p:cNvPr id="6" name="TextBox 5">
            <a:extLst>
              <a:ext uri="{FF2B5EF4-FFF2-40B4-BE49-F238E27FC236}">
                <a16:creationId xmlns:a16="http://schemas.microsoft.com/office/drawing/2014/main" id="{BD62BE0D-82C4-26A3-CD11-D6E7CFEFBE46}"/>
              </a:ext>
            </a:extLst>
          </p:cNvPr>
          <p:cNvSpPr txBox="1"/>
          <p:nvPr/>
        </p:nvSpPr>
        <p:spPr>
          <a:xfrm>
            <a:off x="-1320800" y="6110514"/>
            <a:ext cx="11327528" cy="1200329"/>
          </a:xfrm>
          <a:prstGeom prst="rect">
            <a:avLst/>
          </a:prstGeom>
          <a:noFill/>
        </p:spPr>
        <p:txBody>
          <a:bodyPr wrap="square" rtlCol="0">
            <a:spAutoFit/>
          </a:bodyPr>
          <a:lstStyle/>
          <a:p>
            <a:endParaRPr lang="en-US" dirty="0"/>
          </a:p>
          <a:p>
            <a:endParaRPr lang="en-US" dirty="0"/>
          </a:p>
          <a:p>
            <a:r>
              <a:rPr lang="en-US" dirty="0"/>
              <a:t>The traditional  understanding of human ‘experience’ in history writing won’t do any longer to understand this dramatically different world. </a:t>
            </a:r>
          </a:p>
        </p:txBody>
      </p:sp>
    </p:spTree>
    <p:extLst>
      <p:ext uri="{BB962C8B-B14F-4D97-AF65-F5344CB8AC3E}">
        <p14:creationId xmlns:p14="http://schemas.microsoft.com/office/powerpoint/2010/main" val="2635763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ocial History Articles | Working-Class &amp; Hidden Histories">
            <a:extLst>
              <a:ext uri="{FF2B5EF4-FFF2-40B4-BE49-F238E27FC236}">
                <a16:creationId xmlns:a16="http://schemas.microsoft.com/office/drawing/2014/main" id="{3D72323E-50C9-9E85-48B4-6EB0F9A04F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1554" y="141129"/>
            <a:ext cx="2016000" cy="18725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DB4F94E-297C-3782-2C31-9CEBCD3A51D5}"/>
              </a:ext>
            </a:extLst>
          </p:cNvPr>
          <p:cNvSpPr txBox="1"/>
          <p:nvPr/>
        </p:nvSpPr>
        <p:spPr>
          <a:xfrm>
            <a:off x="174171" y="141130"/>
            <a:ext cx="7968343" cy="646331"/>
          </a:xfrm>
          <a:prstGeom prst="rect">
            <a:avLst/>
          </a:prstGeom>
          <a:noFill/>
        </p:spPr>
        <p:txBody>
          <a:bodyPr wrap="square" rtlCol="0">
            <a:spAutoFit/>
          </a:bodyPr>
          <a:lstStyle/>
          <a:p>
            <a:r>
              <a:rPr lang="en-US" b="1" dirty="0"/>
              <a:t>The turn to ‘ordinary experience’ in 1960s/70s:  ‘history from below’, ‘everyday history’,  2</a:t>
            </a:r>
            <a:r>
              <a:rPr lang="en-US" b="1" baseline="30000" dirty="0"/>
              <a:t>nd</a:t>
            </a:r>
            <a:r>
              <a:rPr lang="en-US" b="1" dirty="0"/>
              <a:t> wave feminism, subaltern history, and black history </a:t>
            </a:r>
          </a:p>
        </p:txBody>
      </p:sp>
      <p:sp>
        <p:nvSpPr>
          <p:cNvPr id="7" name="TextBox 6">
            <a:extLst>
              <a:ext uri="{FF2B5EF4-FFF2-40B4-BE49-F238E27FC236}">
                <a16:creationId xmlns:a16="http://schemas.microsoft.com/office/drawing/2014/main" id="{A1ABF02B-96B9-6AC4-D993-087498523FC2}"/>
              </a:ext>
            </a:extLst>
          </p:cNvPr>
          <p:cNvSpPr txBox="1"/>
          <p:nvPr/>
        </p:nvSpPr>
        <p:spPr>
          <a:xfrm>
            <a:off x="174171" y="1596571"/>
            <a:ext cx="7329715" cy="4801314"/>
          </a:xfrm>
          <a:prstGeom prst="rect">
            <a:avLst/>
          </a:prstGeom>
          <a:noFill/>
        </p:spPr>
        <p:txBody>
          <a:bodyPr wrap="square" rtlCol="0">
            <a:spAutoFit/>
          </a:bodyPr>
          <a:lstStyle/>
          <a:p>
            <a:r>
              <a:rPr lang="en-US" dirty="0"/>
              <a:t>Inspired by civic rights movements and Cold War geopolitical events, new wars, and the rising of concern for environmental issues,  historians turned their attention to ‘the forgotten’ masses of men and women. Their everyday life, however mundane, was taken to be a worthy subject of historical inquiry. Their ‘experiences’ become central to young historians who considered themselves ‘political activists’. </a:t>
            </a:r>
          </a:p>
          <a:p>
            <a:endParaRPr lang="en-US" dirty="0"/>
          </a:p>
          <a:p>
            <a:r>
              <a:rPr lang="en-US" dirty="0"/>
              <a:t>‘Experience’ remains to be understood within leftist, (neo)-Marxist conceptions of power, agency and historical change (Revolutions to overthrow capitalistic systems, preventing human freedom and equality)</a:t>
            </a:r>
          </a:p>
          <a:p>
            <a:endParaRPr lang="en-US" dirty="0"/>
          </a:p>
          <a:p>
            <a:r>
              <a:rPr lang="en-US" dirty="0"/>
              <a:t>History writing is understood as a political act of resistance, an expression of rational political will to foster human freedom/equality. </a:t>
            </a:r>
          </a:p>
          <a:p>
            <a:endParaRPr lang="en-US" dirty="0"/>
          </a:p>
          <a:p>
            <a:endParaRPr lang="en-US" dirty="0"/>
          </a:p>
          <a:p>
            <a:endParaRPr lang="en-US" dirty="0"/>
          </a:p>
          <a:p>
            <a:endParaRPr lang="en-US" dirty="0"/>
          </a:p>
        </p:txBody>
      </p:sp>
      <p:pic>
        <p:nvPicPr>
          <p:cNvPr id="8" name="Picture 2" descr="Home - Howard Zinn">
            <a:extLst>
              <a:ext uri="{FF2B5EF4-FFF2-40B4-BE49-F238E27FC236}">
                <a16:creationId xmlns:a16="http://schemas.microsoft.com/office/drawing/2014/main" id="{8EE1F1D9-A2F3-FADD-DA4B-5F00BED011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8" r="27038"/>
          <a:stretch>
            <a:fillRect/>
          </a:stretch>
        </p:blipFill>
        <p:spPr bwMode="auto">
          <a:xfrm>
            <a:off x="7818186" y="2641194"/>
            <a:ext cx="2560106" cy="1692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 result for young john hope franklin">
            <a:extLst>
              <a:ext uri="{FF2B5EF4-FFF2-40B4-BE49-F238E27FC236}">
                <a16:creationId xmlns:a16="http://schemas.microsoft.com/office/drawing/2014/main" id="{4CA5F0C8-8343-9300-4C0F-83492801FD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78292" y="2958540"/>
            <a:ext cx="2056963" cy="2196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22FC90D-9E38-32CD-4441-DD71322D0D43}"/>
              </a:ext>
            </a:extLst>
          </p:cNvPr>
          <p:cNvPicPr>
            <a:picLocks noChangeAspect="1"/>
          </p:cNvPicPr>
          <p:nvPr/>
        </p:nvPicPr>
        <p:blipFill>
          <a:blip r:embed="rId5"/>
          <a:stretch>
            <a:fillRect/>
          </a:stretch>
        </p:blipFill>
        <p:spPr>
          <a:xfrm>
            <a:off x="10297554" y="311874"/>
            <a:ext cx="1944000" cy="1920993"/>
          </a:xfrm>
          <a:prstGeom prst="rect">
            <a:avLst/>
          </a:prstGeom>
        </p:spPr>
      </p:pic>
    </p:spTree>
    <p:extLst>
      <p:ext uri="{BB962C8B-B14F-4D97-AF65-F5344CB8AC3E}">
        <p14:creationId xmlns:p14="http://schemas.microsoft.com/office/powerpoint/2010/main" val="1373226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E96F2-BE82-94B1-6E32-952C56663327}"/>
              </a:ext>
            </a:extLst>
          </p:cNvPr>
          <p:cNvSpPr>
            <a:spLocks noGrp="1"/>
          </p:cNvSpPr>
          <p:nvPr>
            <p:ph type="title"/>
          </p:nvPr>
        </p:nvSpPr>
        <p:spPr>
          <a:xfrm>
            <a:off x="609600" y="365124"/>
            <a:ext cx="10744200" cy="3785961"/>
          </a:xfrm>
        </p:spPr>
        <p:txBody>
          <a:bodyPr>
            <a:normAutofit fontScale="90000"/>
          </a:bodyPr>
          <a:lstStyle/>
          <a:p>
            <a:pPr algn="ctr"/>
            <a:br>
              <a:rPr lang="en-US" dirty="0"/>
            </a:br>
            <a:r>
              <a:rPr lang="en-US" b="1" dirty="0"/>
              <a:t>Problem in the Present:</a:t>
            </a:r>
            <a:br>
              <a:rPr lang="en-US" b="1" dirty="0"/>
            </a:br>
            <a:br>
              <a:rPr lang="en-US" dirty="0"/>
            </a:br>
            <a:br>
              <a:rPr lang="en-US" dirty="0"/>
            </a:br>
            <a:r>
              <a:rPr lang="en-US" sz="3600" dirty="0"/>
              <a:t>The inflationary use of the term ‘lived experience’  in all aspects of our daily life and history writing in Western liberal societies</a:t>
            </a:r>
          </a:p>
        </p:txBody>
      </p:sp>
      <p:sp>
        <p:nvSpPr>
          <p:cNvPr id="5" name="TextBox 4">
            <a:extLst>
              <a:ext uri="{FF2B5EF4-FFF2-40B4-BE49-F238E27FC236}">
                <a16:creationId xmlns:a16="http://schemas.microsoft.com/office/drawing/2014/main" id="{C674C472-B428-22BC-0045-275E85CEF74B}"/>
              </a:ext>
            </a:extLst>
          </p:cNvPr>
          <p:cNvSpPr txBox="1"/>
          <p:nvPr/>
        </p:nvSpPr>
        <p:spPr>
          <a:xfrm>
            <a:off x="362858" y="4339771"/>
            <a:ext cx="12642606" cy="1754326"/>
          </a:xfrm>
          <a:prstGeom prst="rect">
            <a:avLst/>
          </a:prstGeom>
          <a:noFill/>
        </p:spPr>
        <p:txBody>
          <a:bodyPr wrap="square" rtlCol="0">
            <a:spAutoFit/>
          </a:bodyPr>
          <a:lstStyle/>
          <a:p>
            <a:r>
              <a:rPr lang="en-US" dirty="0"/>
              <a:t>Questions: </a:t>
            </a:r>
          </a:p>
          <a:p>
            <a:pPr marL="285750" indent="-285750">
              <a:buFont typeface="Arial" panose="020B0604020202020204" pitchFamily="34" charset="0"/>
              <a:buChar char="•"/>
            </a:pPr>
            <a:r>
              <a:rPr lang="en-US" dirty="0"/>
              <a:t>Experience is always ‘lived’, so why do we insist to add  the adjective ‘lived”. </a:t>
            </a:r>
          </a:p>
          <a:p>
            <a:pPr marL="285750" indent="-285750">
              <a:buFont typeface="Arial" panose="020B0604020202020204" pitchFamily="34" charset="0"/>
              <a:buChar char="•"/>
            </a:pPr>
            <a:r>
              <a:rPr lang="en-US" dirty="0"/>
              <a:t>How does it differ from ‘experience’?</a:t>
            </a:r>
          </a:p>
          <a:p>
            <a:pPr marL="285750" indent="-285750">
              <a:buFont typeface="Arial" panose="020B0604020202020204" pitchFamily="34" charset="0"/>
              <a:buChar char="•"/>
            </a:pPr>
            <a:r>
              <a:rPr lang="en-US" dirty="0"/>
              <a:t>What do we mean by ’lived experience’ ? What effect does it have on others when we use it as part of an argument? </a:t>
            </a:r>
          </a:p>
          <a:p>
            <a:pPr marL="285750" indent="-285750">
              <a:buFont typeface="Arial" panose="020B0604020202020204" pitchFamily="34" charset="0"/>
              <a:buChar char="•"/>
            </a:pPr>
            <a:endParaRPr lang="en-US" dirty="0"/>
          </a:p>
          <a:p>
            <a:r>
              <a:rPr lang="en-US" dirty="0"/>
              <a:t>		</a:t>
            </a:r>
          </a:p>
        </p:txBody>
      </p:sp>
    </p:spTree>
    <p:extLst>
      <p:ext uri="{BB962C8B-B14F-4D97-AF65-F5344CB8AC3E}">
        <p14:creationId xmlns:p14="http://schemas.microsoft.com/office/powerpoint/2010/main" val="2322143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3CADC-D01A-712E-583F-6B738805E849}"/>
              </a:ext>
            </a:extLst>
          </p:cNvPr>
          <p:cNvSpPr txBox="1"/>
          <p:nvPr/>
        </p:nvSpPr>
        <p:spPr>
          <a:xfrm>
            <a:off x="667657" y="812800"/>
            <a:ext cx="10566400" cy="4524315"/>
          </a:xfrm>
          <a:prstGeom prst="rect">
            <a:avLst/>
          </a:prstGeom>
          <a:noFill/>
        </p:spPr>
        <p:txBody>
          <a:bodyPr wrap="square" rtlCol="0">
            <a:spAutoFit/>
          </a:bodyPr>
          <a:lstStyle/>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By offering those without a history a ‘history of their experiences in the past’, the historian politically empowered oppressed groups in postwar Western society and gave them an important  tool to free themselves. Human agency is understood as ‘collective’; historical change through revolution. </a:t>
            </a:r>
          </a:p>
          <a:p>
            <a:pPr marL="285750" indent="-285750">
              <a:buFont typeface="Arial" panose="020B0604020202020204" pitchFamily="34" charset="0"/>
              <a:buChar char="•"/>
            </a:pPr>
            <a:endParaRPr lang="en-US" dirty="0"/>
          </a:p>
          <a:p>
            <a:r>
              <a:rPr lang="en-US" b="1" dirty="0"/>
              <a:t>Examples we talked about in this module: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2</a:t>
            </a:r>
            <a:r>
              <a:rPr lang="en-US" baseline="30000" dirty="0"/>
              <a:t>nd</a:t>
            </a:r>
            <a:r>
              <a:rPr lang="en-US" dirty="0"/>
              <a:t> wave feminism insists on ‘the personal is political’: opens new areas of female experience in history, domestic life and family, motherhood, women’s work outside the home, women’s political and intellectual activities, and female sexuality. Women gain access to universities for the first time.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Subaltern history aims to ‘read against the grain’ of imperial archives to retrieve the voices of those oppressed by British rule. How to make the ‘subaltern’ speak?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Black history in the US aims to make the experiences of American slavery and US black community visible. History as a revolutionary tool for the political struggle for equality. </a:t>
            </a:r>
          </a:p>
        </p:txBody>
      </p:sp>
      <p:sp>
        <p:nvSpPr>
          <p:cNvPr id="5" name="TextBox 4">
            <a:extLst>
              <a:ext uri="{FF2B5EF4-FFF2-40B4-BE49-F238E27FC236}">
                <a16:creationId xmlns:a16="http://schemas.microsoft.com/office/drawing/2014/main" id="{D5D2F64E-2269-2E33-B54E-633FBD31DE87}"/>
              </a:ext>
            </a:extLst>
          </p:cNvPr>
          <p:cNvSpPr txBox="1"/>
          <p:nvPr/>
        </p:nvSpPr>
        <p:spPr>
          <a:xfrm>
            <a:off x="1335314" y="290287"/>
            <a:ext cx="8859480" cy="923330"/>
          </a:xfrm>
          <a:prstGeom prst="rect">
            <a:avLst/>
          </a:prstGeom>
          <a:noFill/>
        </p:spPr>
        <p:txBody>
          <a:bodyPr wrap="square" rtlCol="0">
            <a:spAutoFit/>
          </a:bodyPr>
          <a:lstStyle/>
          <a:p>
            <a:r>
              <a:rPr lang="en-US" b="1" dirty="0"/>
              <a:t>Suppressed groups in the present required a ‘history’ to be able to claim ownership of their experience</a:t>
            </a:r>
          </a:p>
          <a:p>
            <a:r>
              <a:rPr lang="en-US" b="1" dirty="0"/>
              <a:t> </a:t>
            </a:r>
          </a:p>
        </p:txBody>
      </p:sp>
    </p:spTree>
    <p:extLst>
      <p:ext uri="{BB962C8B-B14F-4D97-AF65-F5344CB8AC3E}">
        <p14:creationId xmlns:p14="http://schemas.microsoft.com/office/powerpoint/2010/main" val="3245573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AB9287B-4A75-BEDD-0D9E-43DB6B657692}"/>
              </a:ext>
            </a:extLst>
          </p:cNvPr>
          <p:cNvSpPr txBox="1"/>
          <p:nvPr/>
        </p:nvSpPr>
        <p:spPr>
          <a:xfrm>
            <a:off x="449943" y="1"/>
            <a:ext cx="11427425" cy="8444616"/>
          </a:xfrm>
          <a:prstGeom prst="rect">
            <a:avLst/>
          </a:prstGeom>
          <a:noFill/>
        </p:spPr>
        <p:txBody>
          <a:bodyPr wrap="square" rtlCol="0">
            <a:spAutoFit/>
          </a:bodyPr>
          <a:lstStyle/>
          <a:p>
            <a:r>
              <a:rPr lang="en-US" dirty="0"/>
              <a:t>	          	                                </a:t>
            </a:r>
            <a:r>
              <a:rPr lang="en-US" b="1" dirty="0"/>
              <a:t>‘Experience’ and  Micro-History</a:t>
            </a:r>
          </a:p>
          <a:p>
            <a:endParaRPr lang="en-US" dirty="0"/>
          </a:p>
          <a:p>
            <a:r>
              <a:rPr lang="en-US" dirty="0"/>
              <a:t>Micro-history is rooted roots in ‘the histories of everyday live’ and ‘history of below’ and their leftists/Marxist political agenda. It is directed against: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 traditional Marxist historiography which focusses on the masses not the individua experiences; fixated on scientific data; non- narrative style.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against the overwhelming dominance of the Annales School in Italian history writing at the time and its ’collective’ approach to human experience. Ginzburg &amp; Co believed that the individual experienced of the lower classes needed to be ‘rescued’ from traditional Marxist historiography and the Annales School. </a:t>
            </a:r>
          </a:p>
          <a:p>
            <a:endParaRPr lang="en-US" dirty="0"/>
          </a:p>
          <a:p>
            <a:r>
              <a:rPr lang="en-US" dirty="0"/>
              <a:t>The focus of microhistory  becomes the individual within its social cultural and political environment (Ginzburg’s miller </a:t>
            </a:r>
            <a:r>
              <a:rPr lang="en-US" dirty="0" err="1"/>
              <a:t>Menocchio</a:t>
            </a:r>
            <a:r>
              <a:rPr lang="en-US" dirty="0"/>
              <a:t>). </a:t>
            </a:r>
          </a:p>
          <a:p>
            <a:endParaRPr lang="en-US" dirty="0"/>
          </a:p>
          <a:p>
            <a:r>
              <a:rPr lang="en-US" b="1" dirty="0"/>
              <a:t>Questions which arose and are still debated: </a:t>
            </a:r>
          </a:p>
          <a:p>
            <a:pPr marL="285750" indent="-285750">
              <a:buFont typeface="Arial" panose="020B0604020202020204" pitchFamily="34" charset="0"/>
              <a:buChar char="•"/>
            </a:pPr>
            <a:r>
              <a:rPr lang="en-US" dirty="0"/>
              <a:t>do these individual experiences, often minutely reconstructed, represent wider ‘experiences’ at the 	time? Can this one experience be ever representative of the experiences of others at the time?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aspects of ‘experience’ is microhistory reconstructing? Ginzburg only reconstructs the miller’s intellectual world not his daily practice, for example.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Historical change: Microhistory is focused on a particular moment in time (synchronic approach)  and offers no answers to how historical change does occur (diachronic approach).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987984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BDEFD-590D-FB3E-D38A-62146D06A9C7}"/>
              </a:ext>
            </a:extLst>
          </p:cNvPr>
          <p:cNvSpPr txBox="1"/>
          <p:nvPr/>
        </p:nvSpPr>
        <p:spPr>
          <a:xfrm>
            <a:off x="1190171" y="101601"/>
            <a:ext cx="9666514" cy="646331"/>
          </a:xfrm>
          <a:prstGeom prst="rect">
            <a:avLst/>
          </a:prstGeom>
          <a:noFill/>
        </p:spPr>
        <p:txBody>
          <a:bodyPr wrap="square" rtlCol="0">
            <a:spAutoFit/>
          </a:bodyPr>
          <a:lstStyle/>
          <a:p>
            <a:r>
              <a:rPr lang="en-US" b="1" dirty="0"/>
              <a:t>	The New Cultural History:  ‘Making Meaning’ of Experiences </a:t>
            </a:r>
          </a:p>
          <a:p>
            <a:r>
              <a:rPr lang="en-US" b="1" dirty="0"/>
              <a:t>		 ‘the Anthropological Turn” (1980s/90s)</a:t>
            </a:r>
          </a:p>
        </p:txBody>
      </p:sp>
      <p:sp>
        <p:nvSpPr>
          <p:cNvPr id="5" name="TextBox 4">
            <a:extLst>
              <a:ext uri="{FF2B5EF4-FFF2-40B4-BE49-F238E27FC236}">
                <a16:creationId xmlns:a16="http://schemas.microsoft.com/office/drawing/2014/main" id="{56B49A70-6016-A5CB-B51B-8359829CACED}"/>
              </a:ext>
            </a:extLst>
          </p:cNvPr>
          <p:cNvSpPr txBox="1"/>
          <p:nvPr/>
        </p:nvSpPr>
        <p:spPr>
          <a:xfrm>
            <a:off x="275771" y="747932"/>
            <a:ext cx="12075171" cy="6186309"/>
          </a:xfrm>
          <a:prstGeom prst="rect">
            <a:avLst/>
          </a:prstGeom>
          <a:noFill/>
        </p:spPr>
        <p:txBody>
          <a:bodyPr wrap="square" rtlCol="0">
            <a:spAutoFit/>
          </a:bodyPr>
          <a:lstStyle/>
          <a:p>
            <a:r>
              <a:rPr lang="en-US" dirty="0"/>
              <a:t>Emerges in the course of the 1980;1990s in the US ; fundamentally shaped by theories and methods in cultural and symbolic anthropology. Wider context: a radically changing social-cultural, political and economic society in the US, celebrating new values and norms: individual choice, global consumerism, competition over social cohesion, social/political consensus and collectivism. Rise of identity politics. </a:t>
            </a:r>
          </a:p>
          <a:p>
            <a:endParaRPr lang="en-US" dirty="0"/>
          </a:p>
          <a:p>
            <a:pPr marL="285750" indent="-285750">
              <a:buFont typeface="Arial" panose="020B0604020202020204" pitchFamily="34" charset="0"/>
              <a:buChar char="•"/>
            </a:pPr>
            <a:r>
              <a:rPr lang="en-US" dirty="0"/>
              <a:t>Experience are no longer understood in the framework of neo-</a:t>
            </a:r>
            <a:r>
              <a:rPr lang="en-US" dirty="0" err="1"/>
              <a:t>Marxistm</a:t>
            </a:r>
            <a:r>
              <a:rPr lang="en-US" dirty="0"/>
              <a:t>. In fact, the question of power (who has it; what does it do; who is suppressed) becomes secondary for cultural historians;  the idea of history writing as a ‘political act’ to created societal change and the historian as a fighter for freedom and equality is getting lost.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Increasingly focus on experiences of members of the middling classes (no longer the suppressed or marginalized in past societies)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Method: history is likened to anthropological fieldwork’; the historian as the ‘observer’ of past human experiences in the archive. The past is ‘a foreign land’; historians are the anthropologist of the past!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Focus on ‘symbolic’, extraordinary, surprising and weird dimensions of human actions and experience; aim is to show that the past is utterly  ‘different’  from the present and that there is not only one interpretation (e.g. Darnton’s Cat Massacre; or Davies’ Martin Guerre).</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‘Thick description’: History writing is ‘making-meaning’ of collected past experiences.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Important: </a:t>
            </a:r>
            <a:r>
              <a:rPr lang="en-US" dirty="0"/>
              <a:t>New cultural historians are keen to bring in their own ‘experiences’ into the writing of their histories!</a:t>
            </a:r>
          </a:p>
        </p:txBody>
      </p:sp>
    </p:spTree>
    <p:extLst>
      <p:ext uri="{BB962C8B-B14F-4D97-AF65-F5344CB8AC3E}">
        <p14:creationId xmlns:p14="http://schemas.microsoft.com/office/powerpoint/2010/main" val="954348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50E7AF9-9F87-4786-C248-19BD3A8DEF9A}"/>
              </a:ext>
            </a:extLst>
          </p:cNvPr>
          <p:cNvSpPr txBox="1"/>
          <p:nvPr/>
        </p:nvSpPr>
        <p:spPr>
          <a:xfrm>
            <a:off x="145144" y="580571"/>
            <a:ext cx="12216622" cy="6186309"/>
          </a:xfrm>
          <a:prstGeom prst="rect">
            <a:avLst/>
          </a:prstGeom>
          <a:noFill/>
        </p:spPr>
        <p:txBody>
          <a:bodyPr wrap="square" rtlCol="0">
            <a:spAutoFit/>
          </a:bodyPr>
          <a:lstStyle/>
          <a:p>
            <a:r>
              <a:rPr lang="en-US" dirty="0"/>
              <a:t>While historians inspired by the new cultural history tend to highlight  the ‘differences’ of human experiences in the past, they remain committed to the following fundamental beliefs: </a:t>
            </a:r>
          </a:p>
          <a:p>
            <a:endParaRPr lang="en-US" dirty="0"/>
          </a:p>
          <a:p>
            <a:pPr marL="285750" indent="-285750">
              <a:buFont typeface="Arial" panose="020B0604020202020204" pitchFamily="34" charset="0"/>
              <a:buChar char="•"/>
            </a:pPr>
            <a:r>
              <a:rPr lang="en-US" dirty="0"/>
              <a:t> Today’s historians can get at the ‘experiences’ of the past – but they do not ‘own’ the past, they ‘make-meaning’ of it.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While it is admitted that the past is ‘different’ from the present (and so are human ‘experiences’), they do believe that such experiences are couched in some sort of ‘reality’ of the past.  Empirical work gets historians to reality-based experiences.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While they reject the idea of writing an ‘objective’ history, the insist that historian can carefully reconstruct their experiences  or at least offer a truthful ‘representation’ of human experience within the specific historical context.</a:t>
            </a:r>
          </a:p>
          <a:p>
            <a:endParaRPr lang="en-US" dirty="0"/>
          </a:p>
          <a:p>
            <a:endParaRPr lang="en-US" dirty="0"/>
          </a:p>
          <a:p>
            <a:r>
              <a:rPr lang="en-US" b="1" dirty="0"/>
              <a:t>In sum</a:t>
            </a:r>
            <a:r>
              <a:rPr lang="en-US" dirty="0"/>
              <a:t>: the term ‘experience’ is used all the time, but what it actually means remains unclear. While historians reconstruct the experiences of the past, they are taking their own experiences more or less for granted. Also, how to explain change? </a:t>
            </a:r>
          </a:p>
          <a:p>
            <a:pPr marL="285750" indent="-285750">
              <a:buFont typeface="Arial" panose="020B0604020202020204" pitchFamily="34" charset="0"/>
              <a:buChar char="•"/>
            </a:pPr>
            <a:endParaRPr lang="en-US" dirty="0"/>
          </a:p>
          <a:p>
            <a:endParaRPr lang="en-US" dirty="0"/>
          </a:p>
          <a:p>
            <a:r>
              <a:rPr lang="en-US" dirty="0"/>
              <a:t>These certainties are going to be shattered by the 1990s and the impact of the ‘linguistic turn’</a:t>
            </a:r>
          </a:p>
          <a:p>
            <a:endParaRPr lang="en-US" dirty="0"/>
          </a:p>
          <a:p>
            <a:r>
              <a:rPr lang="en-US" dirty="0"/>
              <a:t>			Experience will never be the same!</a:t>
            </a:r>
          </a:p>
          <a:p>
            <a:endParaRPr lang="en-US" dirty="0"/>
          </a:p>
          <a:p>
            <a:endParaRPr lang="en-US" dirty="0"/>
          </a:p>
        </p:txBody>
      </p:sp>
      <p:sp>
        <p:nvSpPr>
          <p:cNvPr id="11" name="TextBox 10">
            <a:extLst>
              <a:ext uri="{FF2B5EF4-FFF2-40B4-BE49-F238E27FC236}">
                <a16:creationId xmlns:a16="http://schemas.microsoft.com/office/drawing/2014/main" id="{D33D243E-6408-28E8-5185-A55854A4650C}"/>
              </a:ext>
            </a:extLst>
          </p:cNvPr>
          <p:cNvSpPr txBox="1"/>
          <p:nvPr/>
        </p:nvSpPr>
        <p:spPr>
          <a:xfrm>
            <a:off x="3918857" y="145143"/>
            <a:ext cx="844783" cy="369332"/>
          </a:xfrm>
          <a:prstGeom prst="rect">
            <a:avLst/>
          </a:prstGeom>
          <a:noFill/>
        </p:spPr>
        <p:txBody>
          <a:bodyPr wrap="none" rtlCol="0">
            <a:spAutoFit/>
          </a:bodyPr>
          <a:lstStyle/>
          <a:p>
            <a:r>
              <a:rPr lang="en-US" b="1" dirty="0"/>
              <a:t>Recap</a:t>
            </a:r>
          </a:p>
        </p:txBody>
      </p:sp>
    </p:spTree>
    <p:extLst>
      <p:ext uri="{BB962C8B-B14F-4D97-AF65-F5344CB8AC3E}">
        <p14:creationId xmlns:p14="http://schemas.microsoft.com/office/powerpoint/2010/main" val="1602515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25A154A-CD29-8875-8CFA-E434A38C8FC3}"/>
              </a:ext>
            </a:extLst>
          </p:cNvPr>
          <p:cNvSpPr txBox="1"/>
          <p:nvPr/>
        </p:nvSpPr>
        <p:spPr>
          <a:xfrm>
            <a:off x="1016000" y="696686"/>
            <a:ext cx="11001829" cy="5078313"/>
          </a:xfrm>
          <a:prstGeom prst="rect">
            <a:avLst/>
          </a:prstGeom>
          <a:noFill/>
        </p:spPr>
        <p:txBody>
          <a:bodyPr wrap="square" rtlCol="0">
            <a:spAutoFit/>
          </a:bodyPr>
          <a:lstStyle/>
          <a:p>
            <a:endParaRPr lang="en-US" dirty="0"/>
          </a:p>
          <a:p>
            <a:endParaRPr lang="en-US" dirty="0"/>
          </a:p>
          <a:p>
            <a:endParaRPr lang="en-US" dirty="0"/>
          </a:p>
          <a:p>
            <a:endParaRPr lang="en-US" dirty="0"/>
          </a:p>
          <a:p>
            <a:r>
              <a:rPr lang="en-US" b="1" dirty="0"/>
              <a:t>				Definition reminder</a:t>
            </a:r>
            <a:endParaRPr lang="en-GB" dirty="0"/>
          </a:p>
          <a:p>
            <a:endParaRPr lang="en-US" dirty="0"/>
          </a:p>
          <a:p>
            <a:r>
              <a:rPr lang="en-US" dirty="0"/>
              <a:t>The term was first used by the American philosopher </a:t>
            </a:r>
            <a:r>
              <a:rPr lang="en-GB" b="1" dirty="0"/>
              <a:t>Richard Rorty </a:t>
            </a:r>
            <a:r>
              <a:rPr lang="en-GB" dirty="0"/>
              <a:t>in an edited volume, entitled </a:t>
            </a:r>
            <a:r>
              <a:rPr lang="en-GB" b="1" i="1" dirty="0"/>
              <a:t>The Linguistic Turn </a:t>
            </a:r>
            <a:r>
              <a:rPr lang="en-GB" b="1" dirty="0"/>
              <a:t>(1967</a:t>
            </a:r>
            <a:r>
              <a:rPr lang="en-GB" dirty="0"/>
              <a:t>). </a:t>
            </a:r>
          </a:p>
          <a:p>
            <a:endParaRPr lang="en-GB" dirty="0"/>
          </a:p>
          <a:p>
            <a:r>
              <a:rPr lang="en-GB" dirty="0"/>
              <a:t>At its core stands a new focus in academia after WWII on </a:t>
            </a:r>
            <a:r>
              <a:rPr lang="en-GB" b="1" dirty="0"/>
              <a:t>the relationship between language, language users, and the world </a:t>
            </a:r>
            <a:r>
              <a:rPr lang="en-GB" dirty="0"/>
              <a:t>–  perceived through human ‘experience’ and expressed through language. </a:t>
            </a:r>
          </a:p>
          <a:p>
            <a:endParaRPr lang="en-GB" dirty="0"/>
          </a:p>
          <a:p>
            <a:r>
              <a:rPr lang="en-GB" dirty="0"/>
              <a:t>The ‘linguistic turn’ is rooted in philosophy and literature studies/literary criticism and later spreads to other subjects in the humanities. Its most radical versions emerged in postwar France philosophy/semiotics. These theories only ‘travelled’ to the Anglo-American world during the 1980s. By the 1990s ‘’poststructuralism’ or ‘deconstructionism’ also hits the discipline of history! </a:t>
            </a:r>
          </a:p>
          <a:p>
            <a:endParaRPr lang="en-US" dirty="0"/>
          </a:p>
          <a:p>
            <a:endParaRPr lang="en-US" dirty="0"/>
          </a:p>
        </p:txBody>
      </p:sp>
      <p:sp>
        <p:nvSpPr>
          <p:cNvPr id="5" name="TextBox 4">
            <a:extLst>
              <a:ext uri="{FF2B5EF4-FFF2-40B4-BE49-F238E27FC236}">
                <a16:creationId xmlns:a16="http://schemas.microsoft.com/office/drawing/2014/main" id="{9C8F3AD6-AA32-0643-DFDC-7DB5CE1B8CA3}"/>
              </a:ext>
            </a:extLst>
          </p:cNvPr>
          <p:cNvSpPr txBox="1"/>
          <p:nvPr/>
        </p:nvSpPr>
        <p:spPr>
          <a:xfrm>
            <a:off x="2960914" y="580571"/>
            <a:ext cx="5309017" cy="369332"/>
          </a:xfrm>
          <a:prstGeom prst="rect">
            <a:avLst/>
          </a:prstGeom>
          <a:noFill/>
        </p:spPr>
        <p:txBody>
          <a:bodyPr wrap="none" rtlCol="0">
            <a:spAutoFit/>
          </a:bodyPr>
          <a:lstStyle/>
          <a:p>
            <a:r>
              <a:rPr lang="en-US" b="1" dirty="0"/>
              <a:t>The ‘;</a:t>
            </a:r>
            <a:r>
              <a:rPr lang="en-US" b="1" dirty="0" err="1"/>
              <a:t>inguistic</a:t>
            </a:r>
            <a:r>
              <a:rPr lang="en-US" b="1" dirty="0"/>
              <a:t> turn’ and its attack on ‘experience’ </a:t>
            </a:r>
          </a:p>
        </p:txBody>
      </p:sp>
    </p:spTree>
    <p:extLst>
      <p:ext uri="{BB962C8B-B14F-4D97-AF65-F5344CB8AC3E}">
        <p14:creationId xmlns:p14="http://schemas.microsoft.com/office/powerpoint/2010/main" val="2519848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FF5E84-15A8-FDA3-AF9C-B33751FC0E14}"/>
              </a:ext>
            </a:extLst>
          </p:cNvPr>
          <p:cNvSpPr txBox="1"/>
          <p:nvPr/>
        </p:nvSpPr>
        <p:spPr>
          <a:xfrm>
            <a:off x="638628" y="798286"/>
            <a:ext cx="10856687" cy="6370975"/>
          </a:xfrm>
          <a:prstGeom prst="rect">
            <a:avLst/>
          </a:prstGeom>
          <a:noFill/>
        </p:spPr>
        <p:txBody>
          <a:bodyPr wrap="square" rtlCol="0">
            <a:spAutoFit/>
          </a:bodyPr>
          <a:lstStyle/>
          <a:p>
            <a:r>
              <a:rPr lang="en-GB" dirty="0"/>
              <a:t>‘My paper on ‘Experience’ was influenced by what I had been reading in the Pembroke seminar. It was written in direct response to an article in the </a:t>
            </a:r>
            <a:r>
              <a:rPr lang="en-GB" i="1" dirty="0"/>
              <a:t>American Historical Review</a:t>
            </a:r>
            <a:r>
              <a:rPr lang="en-GB" dirty="0"/>
              <a:t> by an intellectual historian called John Toews. My article embodied my growing impatience with my fellow social historians who assumed that experience was transparent, that there was a direct relationship between, say, economic circumstances and political action, that there was no need to ask what counted as experience – we could know what that was from a sociological description of the conditions of life of groups and individuals. </a:t>
            </a:r>
          </a:p>
          <a:p>
            <a:endParaRPr lang="en-GB" dirty="0"/>
          </a:p>
          <a:p>
            <a:r>
              <a:rPr lang="en-GB" dirty="0"/>
              <a:t>The telling point in Toews' article was the absence of any definition of the term experience – he assumed we all knew what it meant. My readings of Foucault, Derrida, Freud, Lacan, Irigaray and others had led me to doubt that words like experience were self-evident; the point was to ask what kind of work they were doing, how they were establishing meaning, how some things and not others came to be included in the term. </a:t>
            </a:r>
          </a:p>
          <a:p>
            <a:endParaRPr lang="en-GB" dirty="0"/>
          </a:p>
          <a:p>
            <a:r>
              <a:rPr lang="en-GB" dirty="0"/>
              <a:t>When ‘experience’ was alluded to by historians what did they mean by the term? What were they including and excluding? How were they measuring the impact of ‘experience’ on the psyches of individuals? How did an appeal to a communality of  experience create a sense of membership in a group? </a:t>
            </a:r>
          </a:p>
          <a:p>
            <a:endParaRPr lang="en-GB" dirty="0"/>
          </a:p>
          <a:p>
            <a:r>
              <a:rPr lang="en-GB" dirty="0"/>
              <a:t>These were the kinds of questions that seemed to me to be left aside when the meaning of experience was taken to be known by historians.’</a:t>
            </a:r>
          </a:p>
          <a:p>
            <a:endParaRPr lang="en-GB" dirty="0"/>
          </a:p>
          <a:p>
            <a:r>
              <a:rPr lang="en-GB" sz="1600" b="1" dirty="0">
                <a:effectLst/>
              </a:rPr>
              <a:t>Hesford, </a:t>
            </a:r>
            <a:r>
              <a:rPr lang="en-GB" sz="1600" b="1" dirty="0"/>
              <a:t>Victoria, and Lisa Diedrich, ‘</a:t>
            </a:r>
            <a:r>
              <a:rPr lang="en-GB" sz="1600" b="1" dirty="0">
                <a:effectLst/>
              </a:rPr>
              <a:t>On ‘The evidence of experience’ and its reverberations: An interview with Joan W. Scott’, </a:t>
            </a:r>
            <a:r>
              <a:rPr lang="en-GB" sz="1600" dirty="0"/>
              <a:t>Feminist Theory, 15, 2 (2014): 197-207; the article of John Toews, ‘Intellectual History after the Linguistic Turn: The Autonomy of Meaning and the Irreducibility of Experience’, American Historical Review 92,4 (1987) </a:t>
            </a:r>
            <a:endParaRPr lang="en-GB" sz="1600" b="1" dirty="0">
              <a:effectLst/>
            </a:endParaRPr>
          </a:p>
          <a:p>
            <a:endParaRPr lang="en-US" dirty="0"/>
          </a:p>
        </p:txBody>
      </p:sp>
      <p:sp>
        <p:nvSpPr>
          <p:cNvPr id="3" name="TextBox 2">
            <a:extLst>
              <a:ext uri="{FF2B5EF4-FFF2-40B4-BE49-F238E27FC236}">
                <a16:creationId xmlns:a16="http://schemas.microsoft.com/office/drawing/2014/main" id="{0F01B441-E7ED-7C63-1F1E-C4AB606DABB9}"/>
              </a:ext>
            </a:extLst>
          </p:cNvPr>
          <p:cNvSpPr txBox="1"/>
          <p:nvPr/>
        </p:nvSpPr>
        <p:spPr>
          <a:xfrm>
            <a:off x="638628" y="1"/>
            <a:ext cx="9826171" cy="646331"/>
          </a:xfrm>
          <a:prstGeom prst="rect">
            <a:avLst/>
          </a:prstGeom>
          <a:noFill/>
        </p:spPr>
        <p:txBody>
          <a:bodyPr wrap="square" rtlCol="0">
            <a:spAutoFit/>
          </a:bodyPr>
          <a:lstStyle/>
          <a:p>
            <a:endParaRPr lang="en-US" b="1" dirty="0"/>
          </a:p>
          <a:p>
            <a:r>
              <a:rPr lang="en-US" b="1" dirty="0"/>
              <a:t>Joan Scott on the reasons for writing ‘On the Evidence of Experience’ (1992)</a:t>
            </a:r>
            <a:endParaRPr lang="en-US" dirty="0"/>
          </a:p>
        </p:txBody>
      </p:sp>
    </p:spTree>
    <p:extLst>
      <p:ext uri="{BB962C8B-B14F-4D97-AF65-F5344CB8AC3E}">
        <p14:creationId xmlns:p14="http://schemas.microsoft.com/office/powerpoint/2010/main" val="1124431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38E816-1395-5660-15AD-1839629EB779}"/>
              </a:ext>
            </a:extLst>
          </p:cNvPr>
          <p:cNvSpPr txBox="1"/>
          <p:nvPr/>
        </p:nvSpPr>
        <p:spPr>
          <a:xfrm>
            <a:off x="1524000" y="377371"/>
            <a:ext cx="7518399" cy="369332"/>
          </a:xfrm>
          <a:prstGeom prst="rect">
            <a:avLst/>
          </a:prstGeom>
          <a:noFill/>
        </p:spPr>
        <p:txBody>
          <a:bodyPr wrap="square" rtlCol="0">
            <a:spAutoFit/>
          </a:bodyPr>
          <a:lstStyle/>
          <a:p>
            <a:r>
              <a:rPr lang="en-US" b="1" dirty="0"/>
              <a:t>		What theoretical thinking did inspire Joan Scott? </a:t>
            </a:r>
          </a:p>
        </p:txBody>
      </p:sp>
      <p:sp>
        <p:nvSpPr>
          <p:cNvPr id="3" name="TextBox 2">
            <a:extLst>
              <a:ext uri="{FF2B5EF4-FFF2-40B4-BE49-F238E27FC236}">
                <a16:creationId xmlns:a16="http://schemas.microsoft.com/office/drawing/2014/main" id="{FFBE47CC-AF83-BB7B-448E-4D64F5E4A6FF}"/>
              </a:ext>
            </a:extLst>
          </p:cNvPr>
          <p:cNvSpPr txBox="1"/>
          <p:nvPr/>
        </p:nvSpPr>
        <p:spPr>
          <a:xfrm>
            <a:off x="493486" y="1007961"/>
            <a:ext cx="10671568" cy="369332"/>
          </a:xfrm>
          <a:prstGeom prst="rect">
            <a:avLst/>
          </a:prstGeom>
          <a:noFill/>
        </p:spPr>
        <p:txBody>
          <a:bodyPr wrap="square" rtlCol="0">
            <a:spAutoFit/>
          </a:bodyPr>
          <a:lstStyle/>
          <a:p>
            <a:r>
              <a:rPr lang="en-US" dirty="0"/>
              <a:t>1. A specific linguistic understanding of language based on the sign/signifier theory of Ferdinand Saussure</a:t>
            </a:r>
          </a:p>
        </p:txBody>
      </p:sp>
      <p:pic>
        <p:nvPicPr>
          <p:cNvPr id="4" name="Picture 3" descr="Saussure">
            <a:extLst>
              <a:ext uri="{FF2B5EF4-FFF2-40B4-BE49-F238E27FC236}">
                <a16:creationId xmlns:a16="http://schemas.microsoft.com/office/drawing/2014/main" id="{CFB44446-427F-9C66-8EFA-558FCB4B5A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2895" y="2963551"/>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a:extLst>
              <a:ext uri="{FF2B5EF4-FFF2-40B4-BE49-F238E27FC236}">
                <a16:creationId xmlns:a16="http://schemas.microsoft.com/office/drawing/2014/main" id="{A6F289C1-CC69-FE70-EC94-D838BFB28382}"/>
              </a:ext>
            </a:extLst>
          </p:cNvPr>
          <p:cNvSpPr txBox="1"/>
          <p:nvPr/>
        </p:nvSpPr>
        <p:spPr>
          <a:xfrm>
            <a:off x="2220686" y="1377293"/>
            <a:ext cx="6923314" cy="6173881"/>
          </a:xfrm>
          <a:prstGeom prst="rect">
            <a:avLst/>
          </a:prstGeom>
          <a:noFill/>
        </p:spPr>
        <p:txBody>
          <a:bodyPr wrap="square">
            <a:spAutoFit/>
          </a:bodyPr>
          <a:lstStyle/>
          <a:p>
            <a:pPr marL="285750" indent="-285750">
              <a:buFont typeface="Arial" panose="020B0604020202020204" pitchFamily="34" charset="0"/>
              <a:buChar char="•"/>
            </a:pPr>
            <a:r>
              <a:rPr lang="en-GB" dirty="0"/>
              <a:t>Languages are not confined to words but include any system of communication that uses ’signs’ (traffic signs, sign language). </a:t>
            </a:r>
          </a:p>
          <a:p>
            <a:pPr marL="457200" indent="-457200">
              <a:buFontTx/>
              <a:buAutoNum type="arabicPeriod"/>
            </a:pPr>
            <a:endParaRPr lang="en-GB" dirty="0"/>
          </a:p>
          <a:p>
            <a:pPr marL="285750" indent="-285750">
              <a:buFont typeface="Arial" panose="020B0604020202020204" pitchFamily="34" charset="0"/>
              <a:buChar char="•"/>
            </a:pPr>
            <a:r>
              <a:rPr lang="en-GB" dirty="0"/>
              <a:t>A sign is composed of a </a:t>
            </a:r>
            <a:r>
              <a:rPr lang="ja-JP" altLang="en-GB"/>
              <a:t>‘</a:t>
            </a:r>
            <a:r>
              <a:rPr lang="en-GB" altLang="ja-JP" dirty="0"/>
              <a:t>signifier</a:t>
            </a:r>
            <a:r>
              <a:rPr lang="ja-JP" altLang="en-GB"/>
              <a:t>’</a:t>
            </a:r>
            <a:r>
              <a:rPr lang="en-GB" altLang="ja-JP" dirty="0"/>
              <a:t> (vocal sound, image, gesture) and a</a:t>
            </a:r>
            <a:r>
              <a:rPr lang="ja-JP" altLang="en-GB"/>
              <a:t>‘</a:t>
            </a:r>
            <a:r>
              <a:rPr lang="en-GB" altLang="ja-JP" dirty="0"/>
              <a:t>signified</a:t>
            </a:r>
            <a:r>
              <a:rPr lang="ja-JP" altLang="en-GB"/>
              <a:t>’</a:t>
            </a:r>
            <a:r>
              <a:rPr lang="en-GB" altLang="ja-JP" dirty="0"/>
              <a:t> (the mental concept that speaker and listener share). </a:t>
            </a:r>
          </a:p>
          <a:p>
            <a:pPr marL="457200" indent="-457200">
              <a:buFontTx/>
              <a:buAutoNum type="arabicPeriod"/>
            </a:pPr>
            <a:endParaRPr lang="en-GB" dirty="0"/>
          </a:p>
          <a:p>
            <a:pPr marL="285750" indent="-285750">
              <a:buFont typeface="Arial" panose="020B0604020202020204" pitchFamily="34" charset="0"/>
              <a:buChar char="•"/>
            </a:pPr>
            <a:r>
              <a:rPr lang="en-GB" dirty="0"/>
              <a:t>The mental concept/structure (signified’ precedes the </a:t>
            </a:r>
            <a:r>
              <a:rPr lang="ja-JP" altLang="en-GB"/>
              <a:t>‘</a:t>
            </a:r>
            <a:r>
              <a:rPr lang="en-GB" altLang="ja-JP" dirty="0"/>
              <a:t>signifier</a:t>
            </a:r>
            <a:r>
              <a:rPr lang="ja-JP" altLang="en-GB"/>
              <a:t>’</a:t>
            </a:r>
            <a:r>
              <a:rPr lang="en-GB" altLang="ja-JP" dirty="0"/>
              <a:t> in existence (according to Saussure) It is the hidden ‘structure’ of  and that is what ‘structuralists’ follow (and what later poststructuralists such as Scott undermine)</a:t>
            </a:r>
          </a:p>
          <a:p>
            <a:pPr marL="457200" indent="-457200">
              <a:buFontTx/>
              <a:buAutoNum type="arabicPeriod"/>
            </a:pPr>
            <a:endParaRPr lang="en-GB" dirty="0"/>
          </a:p>
          <a:p>
            <a:pPr marL="285750" indent="-285750">
              <a:buFont typeface="Arial" panose="020B0604020202020204" pitchFamily="34" charset="0"/>
              <a:buChar char="•"/>
            </a:pPr>
            <a:r>
              <a:rPr lang="en-GB" dirty="0"/>
              <a:t>The relationship between </a:t>
            </a:r>
            <a:r>
              <a:rPr lang="ja-JP" altLang="en-GB"/>
              <a:t>‘</a:t>
            </a:r>
            <a:r>
              <a:rPr lang="en-GB" altLang="ja-JP" dirty="0"/>
              <a:t>signifier/signified</a:t>
            </a:r>
            <a:r>
              <a:rPr lang="ja-JP" altLang="en-GB"/>
              <a:t>’</a:t>
            </a:r>
            <a:r>
              <a:rPr lang="en-GB" altLang="ja-JP" dirty="0"/>
              <a:t> is established arbitrarily.  and bears no resemblance to the’ signified’ (different language use different ‘signifiers’ for the same mental images)</a:t>
            </a:r>
          </a:p>
          <a:p>
            <a:pPr marL="457200" indent="-457200">
              <a:buFontTx/>
              <a:buAutoNum type="arabicPeriod"/>
            </a:pPr>
            <a:endParaRPr lang="en-GB" dirty="0"/>
          </a:p>
          <a:p>
            <a:pPr marL="285750" indent="-285750">
              <a:buFont typeface="Arial" panose="020B0604020202020204" pitchFamily="34" charset="0"/>
              <a:buChar char="•"/>
            </a:pPr>
            <a:r>
              <a:rPr lang="en-GB" dirty="0"/>
              <a:t>Every sign acquires meaning only by belonging to a network of other signs. There is in every sign a suggestion of another, oppositional sign </a:t>
            </a:r>
            <a:r>
              <a:rPr lang="en-GB" altLang="ja-JP" dirty="0"/>
              <a:t>(binary relations: women/man; child/adult; animal/human etc.)</a:t>
            </a:r>
          </a:p>
          <a:p>
            <a:pPr marL="457200" indent="-457200">
              <a:buFontTx/>
              <a:buAutoNum type="arabicPeriod"/>
            </a:pPr>
            <a:endParaRPr lang="en-GB" sz="2000" dirty="0"/>
          </a:p>
        </p:txBody>
      </p:sp>
      <p:pic>
        <p:nvPicPr>
          <p:cNvPr id="9" name="Picture 6" descr="3094430-1">
            <a:extLst>
              <a:ext uri="{FF2B5EF4-FFF2-40B4-BE49-F238E27FC236}">
                <a16:creationId xmlns:a16="http://schemas.microsoft.com/office/drawing/2014/main" id="{E96BCBBA-15C2-0B48-4CDB-A3BB0DCF93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02" y="1631551"/>
            <a:ext cx="2035555" cy="266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933741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859" y="254001"/>
            <a:ext cx="6368143" cy="5632311"/>
          </a:xfrm>
          <a:prstGeom prst="rect">
            <a:avLst/>
          </a:prstGeom>
          <a:noFill/>
        </p:spPr>
        <p:txBody>
          <a:bodyPr wrap="square" rtlCol="0">
            <a:spAutoFit/>
          </a:bodyPr>
          <a:lstStyle/>
          <a:p>
            <a:r>
              <a:rPr lang="en-US" b="1" dirty="0"/>
              <a:t>Significance of these claims: </a:t>
            </a:r>
          </a:p>
          <a:p>
            <a:endParaRPr lang="en-US" dirty="0"/>
          </a:p>
          <a:p>
            <a:pPr marL="285750" indent="-285750">
              <a:buFont typeface="Wingdings" charset="2"/>
              <a:buChar char="v"/>
            </a:pPr>
            <a:r>
              <a:rPr lang="en-US" dirty="0"/>
              <a:t>Relationship to knowledge becomes uncertain by undermining the connection between a ‘word’ (signifier) and a ‘thing’ (signified) with no relation to the real thing. ‘Meaning’ and ‘sign’ are separated. </a:t>
            </a:r>
          </a:p>
          <a:p>
            <a:pPr marL="285750" indent="-285750">
              <a:buFont typeface="Wingdings" charset="2"/>
              <a:buChar char="v"/>
            </a:pPr>
            <a:endParaRPr lang="en-US" dirty="0"/>
          </a:p>
          <a:p>
            <a:pPr marL="285750" indent="-285750">
              <a:buFont typeface="Wingdings" charset="2"/>
              <a:buChar char="v"/>
            </a:pPr>
            <a:r>
              <a:rPr lang="en-US" dirty="0"/>
              <a:t>The notion of arbitrariness of the sign deeply challenged the correspondence theory of truth: if words relate only to each other within an own structure, how could language be deemed to refer to the world out there? And how would historians argue that their discourse about the past matched up with ‘what really happened’ as Ranke, for example, had famously argued? </a:t>
            </a:r>
          </a:p>
          <a:p>
            <a:endParaRPr lang="en-US" dirty="0"/>
          </a:p>
          <a:p>
            <a:r>
              <a:rPr lang="en-US" b="1" dirty="0"/>
              <a:t>During the ‘linguistic turn’ Saussure’s ideas about language  were applied to wider human culture (politics, social life etc.) </a:t>
            </a:r>
          </a:p>
          <a:p>
            <a:endParaRPr lang="en-US" dirty="0"/>
          </a:p>
          <a:p>
            <a:endParaRPr lang="en-US" dirty="0"/>
          </a:p>
        </p:txBody>
      </p:sp>
    </p:spTree>
    <p:extLst>
      <p:ext uri="{BB962C8B-B14F-4D97-AF65-F5344CB8AC3E}">
        <p14:creationId xmlns:p14="http://schemas.microsoft.com/office/powerpoint/2010/main" val="10634485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394AE0-F23D-134D-9606-2A658DBC9931}"/>
              </a:ext>
            </a:extLst>
          </p:cNvPr>
          <p:cNvSpPr/>
          <p:nvPr/>
        </p:nvSpPr>
        <p:spPr>
          <a:xfrm>
            <a:off x="2380343" y="1088571"/>
            <a:ext cx="6001657" cy="6093976"/>
          </a:xfrm>
          <a:prstGeom prst="rect">
            <a:avLst/>
          </a:prstGeom>
        </p:spPr>
        <p:txBody>
          <a:bodyPr wrap="square">
            <a:spAutoFit/>
          </a:bodyPr>
          <a:lstStyle/>
          <a:p>
            <a:r>
              <a:rPr lang="en-US" sz="2000" dirty="0"/>
              <a:t>The reality of any human experience is NOT representable in any form of human culture (whether written, spoken, visual or dramatic) – there is no authenticity in any human experience</a:t>
            </a:r>
          </a:p>
          <a:p>
            <a:endParaRPr lang="en-US" dirty="0"/>
          </a:p>
          <a:p>
            <a:endParaRPr lang="en-US" dirty="0"/>
          </a:p>
          <a:p>
            <a:endParaRPr lang="en-US" sz="2000" dirty="0"/>
          </a:p>
          <a:p>
            <a:r>
              <a:rPr lang="en-US" sz="2000" dirty="0"/>
              <a:t>Because ‘reality’ of experience is not representable in any form, no authoritative account can exist of anything. </a:t>
            </a:r>
          </a:p>
          <a:p>
            <a:pPr marL="285750" indent="-285750">
              <a:buFont typeface="Wingdings" charset="2"/>
              <a:buChar char="v"/>
            </a:pPr>
            <a:endParaRPr lang="en-US" dirty="0"/>
          </a:p>
          <a:p>
            <a:endParaRPr lang="en-US" dirty="0"/>
          </a:p>
          <a:p>
            <a:endParaRPr lang="en-US" sz="2000" dirty="0"/>
          </a:p>
          <a:p>
            <a:r>
              <a:rPr lang="en-US" sz="2000" dirty="0"/>
              <a:t>Nobody (including historians) can make claims of possessing a ‘universal’ truth of anything, particularly human experience. There is never a single authority on a given subject of knowledge, such as human experience. </a:t>
            </a:r>
          </a:p>
          <a:p>
            <a:endParaRPr lang="en-US" sz="2000" dirty="0"/>
          </a:p>
          <a:p>
            <a:endParaRPr lang="en-US" dirty="0"/>
          </a:p>
        </p:txBody>
      </p:sp>
      <p:sp>
        <p:nvSpPr>
          <p:cNvPr id="5" name="Down Arrow 4">
            <a:extLst>
              <a:ext uri="{FF2B5EF4-FFF2-40B4-BE49-F238E27FC236}">
                <a16:creationId xmlns:a16="http://schemas.microsoft.com/office/drawing/2014/main" id="{5888B002-E740-6540-9875-270CABFBB81B}"/>
              </a:ext>
            </a:extLst>
          </p:cNvPr>
          <p:cNvSpPr/>
          <p:nvPr/>
        </p:nvSpPr>
        <p:spPr>
          <a:xfrm>
            <a:off x="5230047" y="2443003"/>
            <a:ext cx="484632" cy="6609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a:extLst>
              <a:ext uri="{FF2B5EF4-FFF2-40B4-BE49-F238E27FC236}">
                <a16:creationId xmlns:a16="http://schemas.microsoft.com/office/drawing/2014/main" id="{A41CB057-1255-6D45-89DD-2F843C74DDB6}"/>
              </a:ext>
            </a:extLst>
          </p:cNvPr>
          <p:cNvSpPr/>
          <p:nvPr/>
        </p:nvSpPr>
        <p:spPr>
          <a:xfrm>
            <a:off x="5230047" y="4071328"/>
            <a:ext cx="484632" cy="7740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E24F820-A825-998D-5F48-20DD738B572E}"/>
              </a:ext>
            </a:extLst>
          </p:cNvPr>
          <p:cNvSpPr txBox="1"/>
          <p:nvPr/>
        </p:nvSpPr>
        <p:spPr>
          <a:xfrm>
            <a:off x="841830" y="391886"/>
            <a:ext cx="11035188" cy="400110"/>
          </a:xfrm>
          <a:prstGeom prst="rect">
            <a:avLst/>
          </a:prstGeom>
          <a:noFill/>
        </p:spPr>
        <p:txBody>
          <a:bodyPr wrap="square" rtlCol="0">
            <a:spAutoFit/>
          </a:bodyPr>
          <a:lstStyle/>
          <a:p>
            <a:r>
              <a:rPr lang="en-US" sz="2000" b="1" dirty="0"/>
              <a:t>What are the consequences for the understanding of human experience and knowledge</a:t>
            </a:r>
            <a:r>
              <a:rPr lang="en-US" b="1" dirty="0"/>
              <a:t>? </a:t>
            </a:r>
          </a:p>
        </p:txBody>
      </p:sp>
    </p:spTree>
    <p:extLst>
      <p:ext uri="{BB962C8B-B14F-4D97-AF65-F5344CB8AC3E}">
        <p14:creationId xmlns:p14="http://schemas.microsoft.com/office/powerpoint/2010/main" val="371054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B0671E-DEF7-EBDA-6EB3-D9C2DC1463A8}"/>
              </a:ext>
            </a:extLst>
          </p:cNvPr>
          <p:cNvSpPr txBox="1"/>
          <p:nvPr/>
        </p:nvSpPr>
        <p:spPr>
          <a:xfrm>
            <a:off x="333829" y="754743"/>
            <a:ext cx="12020811" cy="6494085"/>
          </a:xfrm>
          <a:prstGeom prst="rect">
            <a:avLst/>
          </a:prstGeom>
          <a:noFill/>
        </p:spPr>
        <p:txBody>
          <a:bodyPr wrap="square" rtlCol="0">
            <a:spAutoFit/>
          </a:bodyPr>
          <a:lstStyle/>
          <a:p>
            <a:r>
              <a:rPr lang="en-US" sz="2000" b="1" dirty="0"/>
              <a:t>2. Another inspiration for Joan Scott is Michel Foucault’s theory of knowledge/power: key ideas</a:t>
            </a:r>
          </a:p>
          <a:p>
            <a:endParaRPr lang="en-US" b="1" dirty="0"/>
          </a:p>
          <a:p>
            <a:endParaRPr lang="en-US" b="1" dirty="0"/>
          </a:p>
          <a:p>
            <a:pPr marL="285750" indent="-285750">
              <a:buFont typeface="Arial" panose="020B0604020202020204" pitchFamily="34" charset="0"/>
              <a:buChar char="•"/>
            </a:pPr>
            <a:r>
              <a:rPr lang="en-US" dirty="0"/>
              <a:t>Based on Saussure’s theory of language, Foucault argued that any human ‘experience’ and the knowledge that arises from such experiences – including scientific knowledge about bodily experiences, for example – are strictly historical. There are no universal human experiences  that connect the past with the present!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No knowledge (and no human experience) can ever claim to be neutral. There is no authentic experiences that creates neutral, universal and transhistorical knowledge. No experience and knowledge can therefore be authoritative  (He was particularly interested in debunking such claims made by the biological sciences and medicine of his time in regard to the human body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All knowledge (arising from human experiences and expressed through language) is always shot through with power. </a:t>
            </a:r>
            <a:r>
              <a:rPr lang="en-GB" dirty="0"/>
              <a:t>Power produces knowledge (like medicine, psychiatry) that justifies and reinforces existing power structures. It is not always repressive – as Marxism suggested – but often pleasurable (e.g. social media).  Knowledge, in turn, creates new forms of control, discipline, and regulations through institutions (prisons, schools, universities, hospitals etc.), shaping individuals' bodies, minds, and behaviours. </a:t>
            </a:r>
          </a:p>
          <a:p>
            <a:endParaRPr lang="en-GB" dirty="0"/>
          </a:p>
          <a:p>
            <a:endParaRPr lang="en-GB"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933386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9331DE9-6765-1831-3062-BBE071B1FDE3}"/>
              </a:ext>
            </a:extLst>
          </p:cNvPr>
          <p:cNvSpPr txBox="1"/>
          <p:nvPr/>
        </p:nvSpPr>
        <p:spPr>
          <a:xfrm>
            <a:off x="377371" y="986971"/>
            <a:ext cx="10087429" cy="3693319"/>
          </a:xfrm>
          <a:prstGeom prst="rect">
            <a:avLst/>
          </a:prstGeom>
          <a:noFill/>
        </p:spPr>
        <p:txBody>
          <a:bodyPr wrap="square" rtlCol="0">
            <a:spAutoFit/>
          </a:bodyPr>
          <a:lstStyle/>
          <a:p>
            <a:r>
              <a:rPr lang="en-US" b="1" dirty="0"/>
              <a:t>					</a:t>
            </a:r>
            <a:r>
              <a:rPr lang="en-US" sz="2000" b="1" dirty="0"/>
              <a:t>Lecture Outline </a:t>
            </a:r>
          </a:p>
          <a:p>
            <a:endParaRPr lang="en-US" b="1" dirty="0"/>
          </a:p>
          <a:p>
            <a:pPr marL="285750" indent="-285750">
              <a:buFont typeface="Arial" panose="020B0604020202020204" pitchFamily="34" charset="0"/>
              <a:buChar char="•"/>
            </a:pPr>
            <a:r>
              <a:rPr lang="en-US" dirty="0"/>
              <a:t>Why is human ‘experience’ central </a:t>
            </a:r>
            <a:r>
              <a:rPr lang="en-US" dirty="0" err="1"/>
              <a:t>tohistory</a:t>
            </a:r>
            <a:r>
              <a:rPr lang="en-US" dirty="0"/>
              <a:t> writing ?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was the role of human experience in history writing before the second half of the 20</a:t>
            </a:r>
            <a:r>
              <a:rPr lang="en-US" baseline="30000" dirty="0"/>
              <a:t>th</a:t>
            </a:r>
            <a:r>
              <a:rPr lang="en-US" dirty="0"/>
              <a:t> century? Examples Ranke and Marx/Engels, Annales School (Bloch, Febvres, Braudel)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 Why and how human’ experience became central to history writing after WWII?  New Social history, microhistory, new cultural history</a:t>
            </a:r>
          </a:p>
          <a:p>
            <a:endParaRPr lang="en-US" dirty="0"/>
          </a:p>
          <a:p>
            <a:pPr marL="285750" indent="-285750">
              <a:buFont typeface="Arial" panose="020B0604020202020204" pitchFamily="34" charset="0"/>
              <a:buChar char="•"/>
            </a:pPr>
            <a:r>
              <a:rPr lang="en-US" dirty="0"/>
              <a:t>The fate of ‘experience in poststructuralist History writing  (Joan Scott)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Brief outlook: What is then ‘lived experience’? </a:t>
            </a:r>
          </a:p>
        </p:txBody>
      </p:sp>
    </p:spTree>
    <p:extLst>
      <p:ext uri="{BB962C8B-B14F-4D97-AF65-F5344CB8AC3E}">
        <p14:creationId xmlns:p14="http://schemas.microsoft.com/office/powerpoint/2010/main" val="869046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02A689A-EFE8-F3C0-E0B6-5A1BE34C7B36}"/>
              </a:ext>
            </a:extLst>
          </p:cNvPr>
          <p:cNvSpPr txBox="1"/>
          <p:nvPr/>
        </p:nvSpPr>
        <p:spPr>
          <a:xfrm>
            <a:off x="1973943" y="1538514"/>
            <a:ext cx="7489371" cy="2862322"/>
          </a:xfrm>
          <a:prstGeom prst="rect">
            <a:avLst/>
          </a:prstGeom>
          <a:noFill/>
        </p:spPr>
        <p:txBody>
          <a:bodyPr wrap="square" rtlCol="0">
            <a:spAutoFit/>
          </a:bodyPr>
          <a:lstStyle/>
          <a:p>
            <a:r>
              <a:rPr lang="en-GB" b="1" dirty="0"/>
              <a:t>		Foucault’s History of the Present</a:t>
            </a:r>
            <a:endParaRPr lang="en-GB" dirty="0"/>
          </a:p>
          <a:p>
            <a:endParaRPr lang="en-GB" dirty="0"/>
          </a:p>
          <a:p>
            <a:r>
              <a:rPr lang="en-GB" dirty="0"/>
              <a:t> He suggests that historians must become acutely aware of the knowledge/power nexus that underlies their very own experiences (and the knowledge/power nexus) in the present.  They must see their own experiences as a ‘problem’ not as ’authentic’ representations of reality. </a:t>
            </a:r>
          </a:p>
          <a:p>
            <a:endParaRPr lang="en-GB" dirty="0"/>
          </a:p>
          <a:p>
            <a:r>
              <a:rPr lang="en-GB" dirty="0"/>
              <a:t>Historians must investigate the changing meanings of concepts or practices which they they take for ‘granted’ and ‘normal’. There is no straightforward line from the past to the present.  </a:t>
            </a:r>
            <a:endParaRPr lang="en-US" dirty="0"/>
          </a:p>
        </p:txBody>
      </p:sp>
      <p:sp>
        <p:nvSpPr>
          <p:cNvPr id="3" name="TextBox 2">
            <a:extLst>
              <a:ext uri="{FF2B5EF4-FFF2-40B4-BE49-F238E27FC236}">
                <a16:creationId xmlns:a16="http://schemas.microsoft.com/office/drawing/2014/main" id="{EF321096-7024-15F4-B8A8-033D908EA8D6}"/>
              </a:ext>
            </a:extLst>
          </p:cNvPr>
          <p:cNvSpPr txBox="1"/>
          <p:nvPr/>
        </p:nvSpPr>
        <p:spPr>
          <a:xfrm>
            <a:off x="1973944" y="4644571"/>
            <a:ext cx="8415914" cy="369332"/>
          </a:xfrm>
          <a:prstGeom prst="rect">
            <a:avLst/>
          </a:prstGeom>
          <a:noFill/>
        </p:spPr>
        <p:txBody>
          <a:bodyPr wrap="square" rtlCol="0">
            <a:spAutoFit/>
          </a:bodyPr>
          <a:lstStyle/>
          <a:p>
            <a:r>
              <a:rPr lang="en-US" dirty="0"/>
              <a:t>Joan Scott founds a journal, dedicated to Foucault’s aims: </a:t>
            </a:r>
            <a:r>
              <a:rPr lang="en-US" i="1" dirty="0"/>
              <a:t>History of the Present</a:t>
            </a:r>
            <a:endParaRPr lang="en-US" dirty="0"/>
          </a:p>
        </p:txBody>
      </p:sp>
    </p:spTree>
    <p:extLst>
      <p:ext uri="{BB962C8B-B14F-4D97-AF65-F5344CB8AC3E}">
        <p14:creationId xmlns:p14="http://schemas.microsoft.com/office/powerpoint/2010/main" val="21775975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DD67D0-DE00-1C0D-EC8D-B54B05B131BF}"/>
              </a:ext>
            </a:extLst>
          </p:cNvPr>
          <p:cNvSpPr txBox="1"/>
          <p:nvPr/>
        </p:nvSpPr>
        <p:spPr>
          <a:xfrm>
            <a:off x="275772" y="1291770"/>
            <a:ext cx="12367004" cy="5909310"/>
          </a:xfrm>
          <a:prstGeom prst="rect">
            <a:avLst/>
          </a:prstGeom>
          <a:noFill/>
        </p:spPr>
        <p:txBody>
          <a:bodyPr wrap="square" rtlCol="0">
            <a:spAutoFit/>
          </a:bodyPr>
          <a:lstStyle/>
          <a:p>
            <a:r>
              <a:rPr lang="en-US" dirty="0"/>
              <a:t>What does Scott say about ‘experience’ then is a total turn upon the categories of early 1970s’ feminism </a:t>
            </a:r>
          </a:p>
          <a:p>
            <a:r>
              <a:rPr lang="en-US" dirty="0"/>
              <a:t>who had searched for women’s ‘authentic’ experiences </a:t>
            </a:r>
          </a:p>
          <a:p>
            <a:endParaRPr lang="en-US" dirty="0"/>
          </a:p>
          <a:p>
            <a:r>
              <a:rPr lang="en-US" dirty="0"/>
              <a:t>	‘…We need to attend to the historical processes that, through discourse, position subjects and </a:t>
            </a:r>
          </a:p>
          <a:p>
            <a:r>
              <a:rPr lang="en-US" dirty="0"/>
              <a:t>	produced their experiences. It  is not individuals who have experience but subjects who are constituted through 	experience’. </a:t>
            </a:r>
          </a:p>
          <a:p>
            <a:r>
              <a:rPr lang="en-US" dirty="0"/>
              <a:t>	(Scott, Experience, 779)</a:t>
            </a:r>
          </a:p>
          <a:p>
            <a:endParaRPr lang="en-US" dirty="0"/>
          </a:p>
          <a:p>
            <a:endParaRPr lang="en-US" dirty="0"/>
          </a:p>
          <a:p>
            <a:r>
              <a:rPr lang="en-US" dirty="0"/>
              <a:t>Turning against older feminist idea of ‘female authenticity’ of experience she says it would more sense to teach students </a:t>
            </a:r>
          </a:p>
          <a:p>
            <a:endParaRPr lang="en-US" dirty="0"/>
          </a:p>
          <a:p>
            <a:r>
              <a:rPr lang="en-US" dirty="0"/>
              <a:t>‘	‘To makes more sense to each out students and tell ourselves that identities are historically conferred, </a:t>
            </a:r>
          </a:p>
          <a:p>
            <a:r>
              <a:rPr lang="en-US" dirty="0"/>
              <a:t>	The the conferral is ambiguous (…), that subjects are produced through multiple identifications; some </a:t>
            </a:r>
          </a:p>
          <a:p>
            <a:r>
              <a:rPr lang="en-US" dirty="0"/>
              <a:t>	become politically salient for a time in certain contexts, and that the project of history is not to reify </a:t>
            </a:r>
          </a:p>
          <a:p>
            <a:r>
              <a:rPr lang="en-US" dirty="0"/>
              <a:t>	identity but to understand its production as an ongoing process of differentiation, relentless in its </a:t>
            </a:r>
          </a:p>
          <a:p>
            <a:r>
              <a:rPr lang="en-US" dirty="0"/>
              <a:t>	Repetition but also subject to redefinition and change.’ </a:t>
            </a:r>
          </a:p>
          <a:p>
            <a:endParaRPr lang="en-US" dirty="0"/>
          </a:p>
          <a:p>
            <a:endParaRPr lang="en-US" dirty="0"/>
          </a:p>
          <a:p>
            <a:endParaRPr lang="en-US" dirty="0"/>
          </a:p>
          <a:p>
            <a:endParaRPr lang="en-US" dirty="0"/>
          </a:p>
          <a:p>
            <a:r>
              <a:rPr lang="en-US" dirty="0"/>
              <a:t>‘</a:t>
            </a:r>
          </a:p>
        </p:txBody>
      </p:sp>
    </p:spTree>
    <p:extLst>
      <p:ext uri="{BB962C8B-B14F-4D97-AF65-F5344CB8AC3E}">
        <p14:creationId xmlns:p14="http://schemas.microsoft.com/office/powerpoint/2010/main" val="3886505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0AD7ED-7D45-0489-4E32-12167C5D481C}"/>
              </a:ext>
            </a:extLst>
          </p:cNvPr>
          <p:cNvSpPr txBox="1"/>
          <p:nvPr/>
        </p:nvSpPr>
        <p:spPr>
          <a:xfrm>
            <a:off x="304800" y="1117600"/>
            <a:ext cx="15781061" cy="5632311"/>
          </a:xfrm>
          <a:prstGeom prst="rect">
            <a:avLst/>
          </a:prstGeom>
          <a:noFill/>
        </p:spPr>
        <p:txBody>
          <a:bodyPr wrap="square" rtlCol="0">
            <a:spAutoFit/>
          </a:bodyPr>
          <a:lstStyle/>
          <a:p>
            <a:r>
              <a:rPr lang="en-US" sz="2000" b="1" dirty="0"/>
              <a:t>Well, what is experience then, according to Scott? </a:t>
            </a:r>
          </a:p>
          <a:p>
            <a:endParaRPr lang="en-US" b="1" dirty="0"/>
          </a:p>
          <a:p>
            <a:pPr marL="285750" indent="-285750">
              <a:buFont typeface="Arial" panose="020B0604020202020204" pitchFamily="34" charset="0"/>
              <a:buChar char="•"/>
            </a:pPr>
            <a:r>
              <a:rPr lang="en-US" dirty="0"/>
              <a:t>She doesn’t say! She says we cannot really do without the concept of ‘experience’. Like all poststructuralist </a:t>
            </a:r>
          </a:p>
          <a:p>
            <a:r>
              <a:rPr lang="en-US" dirty="0"/>
              <a:t>       she says it is important as a sort of structure – otherwise we couldn’t communicate as humans. But she </a:t>
            </a:r>
          </a:p>
          <a:p>
            <a:r>
              <a:rPr lang="en-US" dirty="0"/>
              <a:t>        insists that such structure need to be not understood as universal or transhistorical. </a:t>
            </a:r>
          </a:p>
          <a:p>
            <a:r>
              <a:rPr lang="en-US"/>
              <a:t>        </a:t>
            </a:r>
            <a:r>
              <a:rPr lang="en-US" dirty="0"/>
              <a:t>Any historical research has to start with the deconstruction of the historians own experience. </a:t>
            </a:r>
          </a:p>
          <a:p>
            <a:endParaRPr lang="en-US" dirty="0"/>
          </a:p>
          <a:p>
            <a:pPr marL="285750" indent="-285750">
              <a:buFont typeface="Arial" panose="020B0604020202020204" pitchFamily="34" charset="0"/>
              <a:buChar char="•"/>
            </a:pPr>
            <a:r>
              <a:rPr lang="en-US" dirty="0"/>
              <a:t>Interestingly, she doesn’t put her own experiences in the wider political, social-cultural and economic context of </a:t>
            </a:r>
          </a:p>
          <a:p>
            <a:r>
              <a:rPr lang="en-US" dirty="0"/>
              <a:t>       her own time. US  society and also academia was undergoing massive changes. </a:t>
            </a:r>
          </a:p>
          <a:p>
            <a:r>
              <a:rPr lang="en-US" dirty="0"/>
              <a:t>      She doesn’t do what F. asked her to do: Why do I think the way I think about experience in 1991?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about historian change? Can historians still explain it when experiences are all individualized and constantly </a:t>
            </a:r>
          </a:p>
          <a:p>
            <a:r>
              <a:rPr lang="en-US" dirty="0"/>
              <a:t>       deconstructed and only be understood in relation to other experiences? </a:t>
            </a:r>
          </a:p>
          <a:p>
            <a:endParaRPr lang="en-US" dirty="0"/>
          </a:p>
          <a:p>
            <a:endParaRPr lang="en-US" dirty="0"/>
          </a:p>
          <a:p>
            <a:r>
              <a:rPr lang="en-US" dirty="0"/>
              <a:t>Read her own reflections on these matters in her interview from 2014: </a:t>
            </a:r>
            <a:r>
              <a:rPr lang="en-GB" dirty="0"/>
              <a:t>Hesford, Victoria, and Lisa Diedrich, ‘On ‘The </a:t>
            </a:r>
          </a:p>
          <a:p>
            <a:r>
              <a:rPr lang="en-GB" dirty="0"/>
              <a:t>Evidence of Experience’ and Its Reverberations: An interview with Joan W. Scott’, </a:t>
            </a:r>
            <a:r>
              <a:rPr lang="en-GB" i="1" dirty="0"/>
              <a:t>Feminist Theory</a:t>
            </a:r>
            <a:r>
              <a:rPr lang="en-GB" dirty="0"/>
              <a:t>, 15, 2 (2014): 197-207</a:t>
            </a:r>
            <a:endParaRPr lang="en-US" dirty="0"/>
          </a:p>
          <a:p>
            <a:pPr marL="285750" indent="-285750">
              <a:buFont typeface="Arial" panose="020B0604020202020204" pitchFamily="34" charset="0"/>
              <a:buChar char="•"/>
            </a:pPr>
            <a:endParaRPr lang="en-US" dirty="0"/>
          </a:p>
          <a:p>
            <a:endParaRPr lang="en-US" dirty="0"/>
          </a:p>
          <a:p>
            <a:endParaRPr lang="en-US" dirty="0"/>
          </a:p>
        </p:txBody>
      </p:sp>
    </p:spTree>
    <p:extLst>
      <p:ext uri="{BB962C8B-B14F-4D97-AF65-F5344CB8AC3E}">
        <p14:creationId xmlns:p14="http://schemas.microsoft.com/office/powerpoint/2010/main" val="29038966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42D818-7F67-DF07-0879-191473514156}"/>
              </a:ext>
            </a:extLst>
          </p:cNvPr>
          <p:cNvSpPr txBox="1"/>
          <p:nvPr/>
        </p:nvSpPr>
        <p:spPr>
          <a:xfrm>
            <a:off x="2075543" y="2322286"/>
            <a:ext cx="6516914" cy="954107"/>
          </a:xfrm>
          <a:prstGeom prst="rect">
            <a:avLst/>
          </a:prstGeom>
          <a:noFill/>
        </p:spPr>
        <p:txBody>
          <a:bodyPr wrap="square" rtlCol="0">
            <a:spAutoFit/>
          </a:bodyPr>
          <a:lstStyle/>
          <a:p>
            <a:r>
              <a:rPr lang="en-US" sz="2000" b="1" dirty="0"/>
              <a:t>      So what is ‘lived experience’ then today? </a:t>
            </a:r>
          </a:p>
          <a:p>
            <a:endParaRPr lang="en-US" b="1" dirty="0"/>
          </a:p>
          <a:p>
            <a:r>
              <a:rPr lang="en-US" dirty="0"/>
              <a:t>        We’ll see in the lecture on emotions in week 3</a:t>
            </a:r>
          </a:p>
        </p:txBody>
      </p:sp>
    </p:spTree>
    <p:extLst>
      <p:ext uri="{BB962C8B-B14F-4D97-AF65-F5344CB8AC3E}">
        <p14:creationId xmlns:p14="http://schemas.microsoft.com/office/powerpoint/2010/main" val="205245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B967-916A-C867-C099-083FB2AA15AC}"/>
              </a:ext>
            </a:extLst>
          </p:cNvPr>
          <p:cNvSpPr>
            <a:spLocks noGrp="1"/>
          </p:cNvSpPr>
          <p:nvPr>
            <p:ph type="title"/>
          </p:nvPr>
        </p:nvSpPr>
        <p:spPr/>
        <p:txBody>
          <a:bodyPr/>
          <a:lstStyle/>
          <a:p>
            <a:br>
              <a:rPr lang="en-US" dirty="0"/>
            </a:br>
            <a:endParaRPr lang="en-US" dirty="0"/>
          </a:p>
        </p:txBody>
      </p:sp>
      <p:sp>
        <p:nvSpPr>
          <p:cNvPr id="4" name="TextBox 3">
            <a:extLst>
              <a:ext uri="{FF2B5EF4-FFF2-40B4-BE49-F238E27FC236}">
                <a16:creationId xmlns:a16="http://schemas.microsoft.com/office/drawing/2014/main" id="{62490553-69EF-CCE4-3665-9BCF9ABDF553}"/>
              </a:ext>
            </a:extLst>
          </p:cNvPr>
          <p:cNvSpPr txBox="1"/>
          <p:nvPr/>
        </p:nvSpPr>
        <p:spPr>
          <a:xfrm>
            <a:off x="508001" y="1117600"/>
            <a:ext cx="10845799" cy="6186309"/>
          </a:xfrm>
          <a:prstGeom prst="rect">
            <a:avLst/>
          </a:prstGeom>
          <a:noFill/>
        </p:spPr>
        <p:txBody>
          <a:bodyPr wrap="square" rtlCol="0">
            <a:spAutoFit/>
          </a:bodyPr>
          <a:lstStyle/>
          <a:p>
            <a:r>
              <a:rPr lang="en-US" b="1" dirty="0"/>
              <a:t>				Central claim of the lecture </a:t>
            </a:r>
          </a:p>
          <a:p>
            <a:endParaRPr lang="en-US" dirty="0"/>
          </a:p>
          <a:p>
            <a:r>
              <a:rPr lang="en-US" dirty="0"/>
              <a:t>The understanding and reconstruction of human ‘experience’ is a central theme in history writing to explain agency, knowledge, and historical change since the Enlightenment. But what historians understood as human ‘experience’ underwent dramatic changes.</a:t>
            </a:r>
          </a:p>
          <a:p>
            <a:endParaRPr lang="en-US" dirty="0"/>
          </a:p>
          <a:p>
            <a:r>
              <a:rPr lang="en-US" dirty="0"/>
              <a:t>The aim of understanding human experience is somehow a ‘hidden’ theme in all history writing writing. Historians use it all the time, but what it exactly and what analytical role it plays in their narrative remains often ill defined. Is it individual experience or collective </a:t>
            </a:r>
            <a:r>
              <a:rPr lang="en-US" dirty="0" err="1"/>
              <a:t>experieces</a:t>
            </a:r>
            <a:r>
              <a:rPr lang="en-US" dirty="0"/>
              <a:t>? Are bodily experiences included?  What are the forces that produce individual and collective experience? </a:t>
            </a:r>
          </a:p>
          <a:p>
            <a:endParaRPr lang="en-US" dirty="0"/>
          </a:p>
          <a:p>
            <a:r>
              <a:rPr lang="en-US" dirty="0"/>
              <a:t>How do historians reconstruct the relationship between individual and collective human experience? And, what sources (written, material, visual or oral) allow the historian to claim that they can understand past human experiences, which they didn’t share? Are past experiences entirely ‘different’ from today or are there communalities between past and present human experiences? Are there areas in history writing which do not deal with human experience (e.g. history of science (physics, mathematics, earth sciences) or are such areas of history writing also based on human experiences, packaged in the language of science? </a:t>
            </a:r>
          </a:p>
          <a:p>
            <a:endParaRPr lang="en-US" dirty="0"/>
          </a:p>
          <a:p>
            <a:endParaRPr lang="en-US" dirty="0"/>
          </a:p>
          <a:p>
            <a:endParaRPr lang="en-US" dirty="0"/>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078217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8B3F15-E6E9-D0DC-21D7-5CA68DA02051}"/>
              </a:ext>
            </a:extLst>
          </p:cNvPr>
          <p:cNvSpPr txBox="1"/>
          <p:nvPr/>
        </p:nvSpPr>
        <p:spPr>
          <a:xfrm>
            <a:off x="1146628" y="-1"/>
            <a:ext cx="8336139" cy="9325630"/>
          </a:xfrm>
          <a:prstGeom prst="rect">
            <a:avLst/>
          </a:prstGeom>
          <a:noFill/>
        </p:spPr>
        <p:txBody>
          <a:bodyPr wrap="square" rtlCol="0">
            <a:spAutoFit/>
          </a:bodyPr>
          <a:lstStyle/>
          <a:p>
            <a:pPr fontAlgn="base"/>
            <a:r>
              <a:rPr lang="en-GB" b="1" i="1" dirty="0"/>
              <a:t>               			</a:t>
            </a:r>
            <a:r>
              <a:rPr lang="en-GB" sz="2400" b="1" dirty="0"/>
              <a:t>What is ‘Experience’  </a:t>
            </a:r>
          </a:p>
          <a:p>
            <a:pPr fontAlgn="base"/>
            <a:endParaRPr lang="en-GB" b="1" dirty="0"/>
          </a:p>
          <a:p>
            <a:pPr fontAlgn="base"/>
            <a:r>
              <a:rPr lang="en-GB" b="1" dirty="0"/>
              <a:t> ‘</a:t>
            </a:r>
            <a:r>
              <a:rPr lang="en-GB" b="1" i="1" dirty="0"/>
              <a:t>Experience remains one of most obscure concept we have.’ </a:t>
            </a:r>
          </a:p>
          <a:p>
            <a:pPr fontAlgn="base"/>
            <a:r>
              <a:rPr lang="en-GB" dirty="0"/>
              <a:t>(Martin Jay</a:t>
            </a:r>
            <a:r>
              <a:rPr lang="en-GB" i="1" dirty="0"/>
              <a:t>, Songs of Experience</a:t>
            </a:r>
            <a:r>
              <a:rPr lang="en-GB" dirty="0"/>
              <a:t>, p. 2)</a:t>
            </a:r>
          </a:p>
          <a:p>
            <a:pPr fontAlgn="base"/>
            <a:endParaRPr lang="en-GB" b="1" dirty="0"/>
          </a:p>
          <a:p>
            <a:pPr fontAlgn="base"/>
            <a:r>
              <a:rPr lang="en-GB" b="1" dirty="0"/>
              <a:t>Why does it remain obscure? </a:t>
            </a:r>
          </a:p>
          <a:p>
            <a:pPr fontAlgn="base"/>
            <a:endParaRPr lang="en-GB" dirty="0"/>
          </a:p>
          <a:p>
            <a:pPr marL="285750" indent="-285750" fontAlgn="base">
              <a:buFont typeface="Arial" panose="020B0604020202020204" pitchFamily="34" charset="0"/>
              <a:buChar char="•"/>
            </a:pPr>
            <a:r>
              <a:rPr lang="en-GB" dirty="0"/>
              <a:t>The term is used in everyday language  (e.g. the almost inflationary use of ‘lived experience’ today in the English-speaking world). The meaning of ‘experience’ changes simply by its daily usage. </a:t>
            </a:r>
          </a:p>
          <a:p>
            <a:pPr fontAlgn="base"/>
            <a:endParaRPr lang="en-GB" dirty="0"/>
          </a:p>
          <a:p>
            <a:pPr marL="285750" indent="-285750" fontAlgn="base">
              <a:buFont typeface="Arial" panose="020B0604020202020204" pitchFamily="34" charset="0"/>
              <a:buChar char="•"/>
            </a:pPr>
            <a:r>
              <a:rPr lang="en-GB" dirty="0"/>
              <a:t>The term is also the focus of endless philosophical investigation since Antiquity because it stands at the core of the biggest questions of all: What  does it mean to be human, and its close links to human knowledge. </a:t>
            </a:r>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r>
              <a:rPr lang="en-GB" dirty="0"/>
              <a:t>Different languages uses different terminology. The English term ‘experience’ is not easily translatable into many other European language such as German, French, Italian, Spanish, Hungarian, Polish, Russian etc. </a:t>
            </a:r>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r>
              <a:rPr lang="en-GB" dirty="0"/>
              <a:t>These languages use not only different terms  (German:  </a:t>
            </a:r>
            <a:r>
              <a:rPr lang="en-GB" i="1" dirty="0" err="1"/>
              <a:t>Erfahrung</a:t>
            </a:r>
            <a:r>
              <a:rPr lang="en-GB" i="1" dirty="0"/>
              <a:t>, </a:t>
            </a:r>
            <a:r>
              <a:rPr lang="en-GB" i="1" dirty="0" err="1"/>
              <a:t>Erlebnis</a:t>
            </a:r>
            <a:r>
              <a:rPr lang="en-GB" dirty="0"/>
              <a:t>). </a:t>
            </a:r>
          </a:p>
          <a:p>
            <a:pPr fontAlgn="base"/>
            <a:r>
              <a:rPr lang="en-GB" dirty="0"/>
              <a:t>       These different terms are also connected to often very different philosophical </a:t>
            </a:r>
          </a:p>
          <a:p>
            <a:pPr fontAlgn="base"/>
            <a:r>
              <a:rPr lang="en-GB" dirty="0"/>
              <a:t>       systems developed in these languages, trying to understand the human  </a:t>
            </a:r>
          </a:p>
          <a:p>
            <a:pPr fontAlgn="base"/>
            <a:r>
              <a:rPr lang="en-GB" dirty="0"/>
              <a:t>       condition and human knowledge. </a:t>
            </a:r>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endParaRPr lang="en-GB" dirty="0"/>
          </a:p>
          <a:p>
            <a:pPr marL="285750" indent="-285750" fontAlgn="base">
              <a:buFont typeface="Arial" panose="020B0604020202020204" pitchFamily="34" charset="0"/>
              <a:buChar char="•"/>
            </a:pPr>
            <a:endParaRPr lang="en-GB" dirty="0"/>
          </a:p>
          <a:p>
            <a:pPr fontAlgn="base"/>
            <a:endParaRPr lang="en-GB" dirty="0"/>
          </a:p>
          <a:p>
            <a:pPr fontAlgn="base"/>
            <a:endParaRPr lang="en-GB" dirty="0"/>
          </a:p>
          <a:p>
            <a:endParaRPr lang="en-US" dirty="0"/>
          </a:p>
        </p:txBody>
      </p:sp>
    </p:spTree>
    <p:extLst>
      <p:ext uri="{BB962C8B-B14F-4D97-AF65-F5344CB8AC3E}">
        <p14:creationId xmlns:p14="http://schemas.microsoft.com/office/powerpoint/2010/main" val="2900602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B80F0E1-AA47-7DC3-9FB7-40F16EF4D042}"/>
              </a:ext>
            </a:extLst>
          </p:cNvPr>
          <p:cNvSpPr txBox="1"/>
          <p:nvPr/>
        </p:nvSpPr>
        <p:spPr>
          <a:xfrm>
            <a:off x="391887" y="714773"/>
            <a:ext cx="8989281" cy="4801314"/>
          </a:xfrm>
          <a:prstGeom prst="rect">
            <a:avLst/>
          </a:prstGeom>
          <a:noFill/>
        </p:spPr>
        <p:txBody>
          <a:bodyPr wrap="square" rtlCol="0">
            <a:spAutoFit/>
          </a:bodyPr>
          <a:lstStyle/>
          <a:p>
            <a:endParaRPr lang="en-US" dirty="0"/>
          </a:p>
          <a:p>
            <a:pPr fontAlgn="base"/>
            <a:r>
              <a:rPr lang="en-GB" dirty="0"/>
              <a:t>A.</a:t>
            </a:r>
          </a:p>
          <a:p>
            <a:pPr fontAlgn="base"/>
            <a:r>
              <a:rPr lang="en-GB" b="1" dirty="0"/>
              <a:t>Past experience, accumulated knowledge</a:t>
            </a:r>
            <a:endParaRPr lang="en-GB" dirty="0"/>
          </a:p>
          <a:p>
            <a:pPr fontAlgn="base"/>
            <a:r>
              <a:rPr lang="en-GB" dirty="0"/>
              <a:t>1. Experiences in the past that gave you knowledge of something in the past  – often accumulative </a:t>
            </a:r>
          </a:p>
          <a:p>
            <a:pPr fontAlgn="base"/>
            <a:r>
              <a:rPr lang="en-GB" dirty="0"/>
              <a:t>2. You experienced doing something in the past using that knowledge – you add to your existing</a:t>
            </a:r>
          </a:p>
          <a:p>
            <a:pPr fontAlgn="base"/>
            <a:r>
              <a:rPr lang="en-GB" dirty="0"/>
              <a:t>3. You observed something and use your past accumulated knowledge to understand it</a:t>
            </a:r>
          </a:p>
          <a:p>
            <a:pPr fontAlgn="base"/>
            <a:r>
              <a:rPr lang="en-GB" dirty="0"/>
              <a:t>4. Past bodily experiences</a:t>
            </a:r>
          </a:p>
          <a:p>
            <a:pPr fontAlgn="base"/>
            <a:endParaRPr lang="en-GB" dirty="0"/>
          </a:p>
          <a:p>
            <a:pPr fontAlgn="base"/>
            <a:r>
              <a:rPr lang="en-GB" dirty="0"/>
              <a:t>B.</a:t>
            </a:r>
          </a:p>
          <a:p>
            <a:pPr fontAlgn="base"/>
            <a:r>
              <a:rPr lang="en-GB" b="1" dirty="0"/>
              <a:t>Current experience </a:t>
            </a:r>
          </a:p>
          <a:p>
            <a:pPr fontAlgn="base"/>
            <a:r>
              <a:rPr lang="en-GB" dirty="0"/>
              <a:t>4. Your experience of a place in time </a:t>
            </a:r>
            <a:endParaRPr lang="en-GB" b="1" dirty="0"/>
          </a:p>
          <a:p>
            <a:pPr fontAlgn="base"/>
            <a:r>
              <a:rPr lang="en-GB" dirty="0"/>
              <a:t>5. You experience something by observing or doing something</a:t>
            </a:r>
          </a:p>
          <a:p>
            <a:pPr fontAlgn="base"/>
            <a:r>
              <a:rPr lang="en-GB" dirty="0"/>
              <a:t>6. Your record your experiences while you have them</a:t>
            </a:r>
          </a:p>
          <a:p>
            <a:pPr fontAlgn="base"/>
            <a:r>
              <a:rPr lang="en-GB" dirty="0"/>
              <a:t>7. Your bodily reactions to what you are currently experiencing </a:t>
            </a:r>
          </a:p>
          <a:p>
            <a:pPr fontAlgn="base"/>
            <a:endParaRPr lang="en-US" dirty="0"/>
          </a:p>
        </p:txBody>
      </p:sp>
      <p:sp>
        <p:nvSpPr>
          <p:cNvPr id="5" name="TextBox 4">
            <a:extLst>
              <a:ext uri="{FF2B5EF4-FFF2-40B4-BE49-F238E27FC236}">
                <a16:creationId xmlns:a16="http://schemas.microsoft.com/office/drawing/2014/main" id="{FD58181A-9C3E-8A25-3405-9B8ED080D254}"/>
              </a:ext>
            </a:extLst>
          </p:cNvPr>
          <p:cNvSpPr txBox="1"/>
          <p:nvPr/>
        </p:nvSpPr>
        <p:spPr>
          <a:xfrm>
            <a:off x="827314" y="68442"/>
            <a:ext cx="8980885" cy="646331"/>
          </a:xfrm>
          <a:prstGeom prst="rect">
            <a:avLst/>
          </a:prstGeom>
          <a:noFill/>
        </p:spPr>
        <p:txBody>
          <a:bodyPr wrap="square" rtlCol="0">
            <a:spAutoFit/>
          </a:bodyPr>
          <a:lstStyle/>
          <a:p>
            <a:r>
              <a:rPr lang="en-US" b="1" dirty="0"/>
              <a:t>What ‘hides’ behind the English term ‘experience’ and its links to ‘knowledge’ and ‘knowing something’</a:t>
            </a:r>
            <a:endParaRPr lang="en-US" dirty="0"/>
          </a:p>
        </p:txBody>
      </p:sp>
      <p:sp>
        <p:nvSpPr>
          <p:cNvPr id="8" name="TextBox 7">
            <a:extLst>
              <a:ext uri="{FF2B5EF4-FFF2-40B4-BE49-F238E27FC236}">
                <a16:creationId xmlns:a16="http://schemas.microsoft.com/office/drawing/2014/main" id="{32355070-75C9-0C83-1EF8-F267BD09DE7A}"/>
              </a:ext>
            </a:extLst>
          </p:cNvPr>
          <p:cNvSpPr txBox="1"/>
          <p:nvPr/>
        </p:nvSpPr>
        <p:spPr>
          <a:xfrm>
            <a:off x="391887" y="5312230"/>
            <a:ext cx="10955256" cy="1754326"/>
          </a:xfrm>
          <a:prstGeom prst="rect">
            <a:avLst/>
          </a:prstGeom>
          <a:noFill/>
        </p:spPr>
        <p:txBody>
          <a:bodyPr wrap="square" rtlCol="0">
            <a:spAutoFit/>
          </a:bodyPr>
          <a:lstStyle/>
          <a:p>
            <a:r>
              <a:rPr lang="en-US" dirty="0"/>
              <a:t>Of course, in real life, none of these separate aspects of ‘experience’ occur in isolation. And there are even more aspects….</a:t>
            </a:r>
          </a:p>
          <a:p>
            <a:endParaRPr lang="en-US" dirty="0"/>
          </a:p>
          <a:p>
            <a:r>
              <a:rPr lang="en-US" dirty="0"/>
              <a:t>And what about ‘collective experiences’? How do these link to individual perception, knowledge, feelings in the past and present? </a:t>
            </a:r>
          </a:p>
          <a:p>
            <a:endParaRPr lang="en-US" dirty="0"/>
          </a:p>
        </p:txBody>
      </p:sp>
    </p:spTree>
    <p:extLst>
      <p:ext uri="{BB962C8B-B14F-4D97-AF65-F5344CB8AC3E}">
        <p14:creationId xmlns:p14="http://schemas.microsoft.com/office/powerpoint/2010/main" val="3687804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A59B7D-298F-F435-6FE2-6713A11CED17}"/>
              </a:ext>
            </a:extLst>
          </p:cNvPr>
          <p:cNvSpPr txBox="1"/>
          <p:nvPr/>
        </p:nvSpPr>
        <p:spPr>
          <a:xfrm>
            <a:off x="116115" y="2104572"/>
            <a:ext cx="12393194" cy="2585323"/>
          </a:xfrm>
          <a:prstGeom prst="rect">
            <a:avLst/>
          </a:prstGeom>
          <a:noFill/>
        </p:spPr>
        <p:txBody>
          <a:bodyPr wrap="square" rtlCol="0">
            <a:spAutoFit/>
          </a:bodyPr>
          <a:lstStyle/>
          <a:p>
            <a:r>
              <a:rPr lang="en-US" dirty="0"/>
              <a:t>So, what do historians mean when the use the term ‘experience’ (or ‘lived experience’? What aspects of human experience  are they engaging with? All? A ‘total history’ of human experiences in the past? Again, what do their sources tell them – and not – about human experience in the past? </a:t>
            </a:r>
          </a:p>
          <a:p>
            <a:endParaRPr lang="en-US" dirty="0"/>
          </a:p>
          <a:p>
            <a:r>
              <a:rPr lang="en-US" dirty="0"/>
              <a:t>And how do historians suggest that we get at ‘experiences’? What do they tell us about the origin of experience, how they </a:t>
            </a:r>
          </a:p>
          <a:p>
            <a:r>
              <a:rPr lang="en-US" dirty="0"/>
              <a:t>create human agency and knowledge, and historical change? </a:t>
            </a:r>
          </a:p>
          <a:p>
            <a:endParaRPr lang="en-US" dirty="0"/>
          </a:p>
          <a:p>
            <a:r>
              <a:rPr lang="en-US" dirty="0"/>
              <a:t>  </a:t>
            </a:r>
          </a:p>
          <a:p>
            <a:endParaRPr lang="en-US" dirty="0"/>
          </a:p>
        </p:txBody>
      </p:sp>
      <p:sp>
        <p:nvSpPr>
          <p:cNvPr id="6" name="TextBox 5">
            <a:extLst>
              <a:ext uri="{FF2B5EF4-FFF2-40B4-BE49-F238E27FC236}">
                <a16:creationId xmlns:a16="http://schemas.microsoft.com/office/drawing/2014/main" id="{D9908953-EE99-7495-EAF9-CA349646598C}"/>
              </a:ext>
            </a:extLst>
          </p:cNvPr>
          <p:cNvSpPr txBox="1"/>
          <p:nvPr/>
        </p:nvSpPr>
        <p:spPr>
          <a:xfrm>
            <a:off x="2641600" y="827314"/>
            <a:ext cx="5461623" cy="369332"/>
          </a:xfrm>
          <a:prstGeom prst="rect">
            <a:avLst/>
          </a:prstGeom>
          <a:noFill/>
        </p:spPr>
        <p:txBody>
          <a:bodyPr wrap="none" rtlCol="0">
            <a:spAutoFit/>
          </a:bodyPr>
          <a:lstStyle/>
          <a:p>
            <a:r>
              <a:rPr lang="en-US" dirty="0"/>
              <a:t>                      	 </a:t>
            </a:r>
            <a:r>
              <a:rPr lang="en-US" b="1" dirty="0"/>
              <a:t>Central </a:t>
            </a:r>
            <a:r>
              <a:rPr lang="en-US" b="1" dirty="0" err="1"/>
              <a:t>iquestions</a:t>
            </a:r>
            <a:r>
              <a:rPr lang="en-US" b="1" dirty="0"/>
              <a:t> of the lecture</a:t>
            </a:r>
          </a:p>
        </p:txBody>
      </p:sp>
    </p:spTree>
    <p:extLst>
      <p:ext uri="{BB962C8B-B14F-4D97-AF65-F5344CB8AC3E}">
        <p14:creationId xmlns:p14="http://schemas.microsoft.com/office/powerpoint/2010/main" val="142302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826849-11B8-65DF-74EC-A97A2151F092}"/>
              </a:ext>
            </a:extLst>
          </p:cNvPr>
          <p:cNvSpPr txBox="1"/>
          <p:nvPr/>
        </p:nvSpPr>
        <p:spPr>
          <a:xfrm>
            <a:off x="1901371" y="986971"/>
            <a:ext cx="9042400" cy="3139321"/>
          </a:xfrm>
          <a:prstGeom prst="rect">
            <a:avLst/>
          </a:prstGeom>
          <a:noFill/>
        </p:spPr>
        <p:txBody>
          <a:bodyPr wrap="square" rtlCol="0">
            <a:spAutoFit/>
          </a:bodyPr>
          <a:lstStyle/>
          <a:p>
            <a:r>
              <a:rPr lang="en-US" dirty="0"/>
              <a:t>				</a:t>
            </a:r>
            <a:r>
              <a:rPr lang="en-US" b="1" dirty="0"/>
              <a:t>Central Claim </a:t>
            </a:r>
          </a:p>
          <a:p>
            <a:endParaRPr lang="en-US" dirty="0"/>
          </a:p>
          <a:p>
            <a:r>
              <a:rPr lang="en-US" dirty="0"/>
              <a:t>What historians value as important experiences underlay their approach to history writing, </a:t>
            </a:r>
          </a:p>
          <a:p>
            <a:r>
              <a:rPr lang="en-US" dirty="0"/>
              <a:t>the topics they choose, the methods and theories, they select and the source they consider meaningful. </a:t>
            </a:r>
          </a:p>
          <a:p>
            <a:endParaRPr lang="en-US" dirty="0"/>
          </a:p>
          <a:p>
            <a:r>
              <a:rPr lang="en-US" dirty="0"/>
              <a:t>Their understanding of ‘experience’ guides their understanding of human agency, knowledge, and historical change. </a:t>
            </a:r>
          </a:p>
          <a:p>
            <a:endParaRPr lang="en-US" dirty="0"/>
          </a:p>
          <a:p>
            <a:r>
              <a:rPr lang="en-US" dirty="0"/>
              <a:t>These understandings of experience changed over time.</a:t>
            </a:r>
          </a:p>
          <a:p>
            <a:endParaRPr lang="en-US" dirty="0"/>
          </a:p>
        </p:txBody>
      </p:sp>
    </p:spTree>
    <p:extLst>
      <p:ext uri="{BB962C8B-B14F-4D97-AF65-F5344CB8AC3E}">
        <p14:creationId xmlns:p14="http://schemas.microsoft.com/office/powerpoint/2010/main" val="140770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A2B7E-1508-DEB9-A565-092D5351473B}"/>
            </a:ext>
          </a:extLst>
        </p:cNvPr>
        <p:cNvGrpSpPr/>
        <p:nvPr/>
      </p:nvGrpSpPr>
      <p:grpSpPr>
        <a:xfrm>
          <a:off x="0" y="0"/>
          <a:ext cx="0" cy="0"/>
          <a:chOff x="0" y="0"/>
          <a:chExt cx="0" cy="0"/>
        </a:xfrm>
      </p:grpSpPr>
      <p:pic>
        <p:nvPicPr>
          <p:cNvPr id="4" name="Picture 5" descr="The image “http://upload.wikimedia.org/wikipedia/commons/f/fc/Karl_Marx.jpg” cannot be displayed, because it contains errors.">
            <a:extLst>
              <a:ext uri="{FF2B5EF4-FFF2-40B4-BE49-F238E27FC236}">
                <a16:creationId xmlns:a16="http://schemas.microsoft.com/office/drawing/2014/main" id="{52D1CE76-F3F5-3302-0755-E613558E2C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6514" y="1226221"/>
            <a:ext cx="2988000" cy="350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5C5D06A-FC59-14D6-9339-26FD67BB2C0B}"/>
              </a:ext>
            </a:extLst>
          </p:cNvPr>
          <p:cNvSpPr txBox="1"/>
          <p:nvPr/>
        </p:nvSpPr>
        <p:spPr>
          <a:xfrm flipH="1">
            <a:off x="7010401" y="5100238"/>
            <a:ext cx="3280226" cy="369332"/>
          </a:xfrm>
          <a:prstGeom prst="rect">
            <a:avLst/>
          </a:prstGeom>
          <a:noFill/>
        </p:spPr>
        <p:txBody>
          <a:bodyPr wrap="square" rtlCol="0">
            <a:spAutoFit/>
          </a:bodyPr>
          <a:lstStyle/>
          <a:p>
            <a:r>
              <a:rPr lang="en-US" b="1" dirty="0"/>
              <a:t>        Karl Marx, 1818-1883</a:t>
            </a:r>
          </a:p>
        </p:txBody>
      </p:sp>
      <p:pic>
        <p:nvPicPr>
          <p:cNvPr id="6" name="Picture 5" descr="url.jpg">
            <a:extLst>
              <a:ext uri="{FF2B5EF4-FFF2-40B4-BE49-F238E27FC236}">
                <a16:creationId xmlns:a16="http://schemas.microsoft.com/office/drawing/2014/main" id="{79768218-AED7-99B9-5E41-B74B0DBA47CC}"/>
              </a:ext>
            </a:extLst>
          </p:cNvPr>
          <p:cNvPicPr>
            <a:picLocks noChangeAspect="1"/>
          </p:cNvPicPr>
          <p:nvPr/>
        </p:nvPicPr>
        <p:blipFill>
          <a:blip r:embed="rId3"/>
          <a:stretch>
            <a:fillRect/>
          </a:stretch>
        </p:blipFill>
        <p:spPr>
          <a:xfrm>
            <a:off x="50344" y="1226221"/>
            <a:ext cx="2628000" cy="3672601"/>
          </a:xfrm>
          <a:prstGeom prst="rect">
            <a:avLst/>
          </a:prstGeom>
        </p:spPr>
      </p:pic>
      <p:sp>
        <p:nvSpPr>
          <p:cNvPr id="8" name="TextBox 7">
            <a:extLst>
              <a:ext uri="{FF2B5EF4-FFF2-40B4-BE49-F238E27FC236}">
                <a16:creationId xmlns:a16="http://schemas.microsoft.com/office/drawing/2014/main" id="{C2E646B2-48DD-5BDA-9E38-F933EDCA84FD}"/>
              </a:ext>
            </a:extLst>
          </p:cNvPr>
          <p:cNvSpPr txBox="1"/>
          <p:nvPr/>
        </p:nvSpPr>
        <p:spPr>
          <a:xfrm>
            <a:off x="1" y="4967764"/>
            <a:ext cx="4644570" cy="369332"/>
          </a:xfrm>
          <a:prstGeom prst="rect">
            <a:avLst/>
          </a:prstGeom>
          <a:noFill/>
        </p:spPr>
        <p:txBody>
          <a:bodyPr wrap="square" rtlCol="0">
            <a:spAutoFit/>
          </a:bodyPr>
          <a:lstStyle/>
          <a:p>
            <a:r>
              <a:rPr lang="en-US" b="1" dirty="0"/>
              <a:t>Leopold von Ranke, 1795-1886</a:t>
            </a:r>
          </a:p>
        </p:txBody>
      </p:sp>
      <p:sp>
        <p:nvSpPr>
          <p:cNvPr id="7" name="TextBox 6">
            <a:extLst>
              <a:ext uri="{FF2B5EF4-FFF2-40B4-BE49-F238E27FC236}">
                <a16:creationId xmlns:a16="http://schemas.microsoft.com/office/drawing/2014/main" id="{CA0A7D10-D70A-43AD-04BE-73788CBEE176}"/>
              </a:ext>
            </a:extLst>
          </p:cNvPr>
          <p:cNvSpPr txBox="1"/>
          <p:nvPr/>
        </p:nvSpPr>
        <p:spPr>
          <a:xfrm>
            <a:off x="885371" y="174172"/>
            <a:ext cx="11172790" cy="646331"/>
          </a:xfrm>
          <a:prstGeom prst="rect">
            <a:avLst/>
          </a:prstGeom>
          <a:noFill/>
        </p:spPr>
        <p:txBody>
          <a:bodyPr wrap="square" rtlCol="0">
            <a:spAutoFit/>
          </a:bodyPr>
          <a:lstStyle/>
          <a:p>
            <a:pPr algn="ctr"/>
            <a:r>
              <a:rPr lang="en-US" b="1" dirty="0"/>
              <a:t>‘Human experience’ and ideas about human agency, knowledge, and historical change in some forms of     history writing before the mid-20th-century</a:t>
            </a:r>
          </a:p>
        </p:txBody>
      </p:sp>
    </p:spTree>
    <p:extLst>
      <p:ext uri="{BB962C8B-B14F-4D97-AF65-F5344CB8AC3E}">
        <p14:creationId xmlns:p14="http://schemas.microsoft.com/office/powerpoint/2010/main" val="1093121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20402</TotalTime>
  <Words>5389</Words>
  <Application>Microsoft Macintosh PowerPoint</Application>
  <PresentationFormat>Widescreen</PresentationFormat>
  <Paragraphs>392</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Aptos</vt:lpstr>
      <vt:lpstr>Aptos Display</vt:lpstr>
      <vt:lpstr>Arial</vt:lpstr>
      <vt:lpstr>Google Sans</vt:lpstr>
      <vt:lpstr>Wingdings</vt:lpstr>
      <vt:lpstr>Office Theme</vt:lpstr>
      <vt:lpstr>The Rise of ‘Experience’ in History Writing, 1960s-2000</vt:lpstr>
      <vt:lpstr> Problem in the Present:   The inflationary use of the term ‘lived experience’  in all aspects of our daily life and history writing in Western liberal societies</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Rise of ‘Experience’ in History Writing, 1960s-2000</dc:title>
  <dc:creator>Stein, Claudia</dc:creator>
  <cp:lastModifiedBy>Mann, Sophie</cp:lastModifiedBy>
  <cp:revision>1</cp:revision>
  <dcterms:created xsi:type="dcterms:W3CDTF">2025-12-26T14:06:15Z</dcterms:created>
  <dcterms:modified xsi:type="dcterms:W3CDTF">2026-01-09T20:26:26Z</dcterms:modified>
</cp:coreProperties>
</file>