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411" r:id="rId2"/>
    <p:sldId id="256" r:id="rId3"/>
    <p:sldId id="260" r:id="rId4"/>
    <p:sldId id="348" r:id="rId5"/>
    <p:sldId id="404" r:id="rId6"/>
    <p:sldId id="310" r:id="rId7"/>
    <p:sldId id="269" r:id="rId8"/>
    <p:sldId id="313" r:id="rId9"/>
    <p:sldId id="312" r:id="rId10"/>
    <p:sldId id="405" r:id="rId11"/>
    <p:sldId id="321" r:id="rId12"/>
    <p:sldId id="304" r:id="rId13"/>
    <p:sldId id="349" r:id="rId14"/>
    <p:sldId id="358" r:id="rId15"/>
    <p:sldId id="406" r:id="rId16"/>
    <p:sldId id="320" r:id="rId17"/>
    <p:sldId id="376" r:id="rId18"/>
    <p:sldId id="396" r:id="rId19"/>
    <p:sldId id="398" r:id="rId20"/>
    <p:sldId id="399" r:id="rId21"/>
    <p:sldId id="400" r:id="rId22"/>
    <p:sldId id="401" r:id="rId23"/>
    <p:sldId id="403" r:id="rId24"/>
    <p:sldId id="408" r:id="rId25"/>
    <p:sldId id="407" r:id="rId26"/>
    <p:sldId id="409" r:id="rId27"/>
    <p:sldId id="410"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993861-5F79-EA4F-927D-648E684A5D56}" v="68" dt="2026-10-12T09:53:51.8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97"/>
    <p:restoredTop sz="94637"/>
  </p:normalViewPr>
  <p:slideViewPr>
    <p:cSldViewPr snapToGrid="0">
      <p:cViewPr varScale="1">
        <p:scale>
          <a:sx n="103" d="100"/>
          <a:sy n="103" d="100"/>
        </p:scale>
        <p:origin x="56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4364F-1AC6-1D78-3C2C-1070F97D04A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5826423-7DCA-2056-8FE2-F967174CF4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1B644E3-0E91-D8D5-6B60-9732AC59AD80}"/>
              </a:ext>
            </a:extLst>
          </p:cNvPr>
          <p:cNvSpPr>
            <a:spLocks noGrp="1"/>
          </p:cNvSpPr>
          <p:nvPr>
            <p:ph type="dt" sz="half" idx="10"/>
          </p:nvPr>
        </p:nvSpPr>
        <p:spPr/>
        <p:txBody>
          <a:bodyPr/>
          <a:lstStyle/>
          <a:p>
            <a:fld id="{2C43DB5A-BDF9-7949-8D11-F704DE526721}" type="datetimeFigureOut">
              <a:rPr lang="en-US" smtClean="0"/>
              <a:t>10/11/26</a:t>
            </a:fld>
            <a:endParaRPr lang="en-US"/>
          </a:p>
        </p:txBody>
      </p:sp>
      <p:sp>
        <p:nvSpPr>
          <p:cNvPr id="5" name="Footer Placeholder 4">
            <a:extLst>
              <a:ext uri="{FF2B5EF4-FFF2-40B4-BE49-F238E27FC236}">
                <a16:creationId xmlns:a16="http://schemas.microsoft.com/office/drawing/2014/main" id="{A2E27C17-5980-47E8-5BB9-50173A5D08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E17529-070F-A9CA-93C4-D35EFFB00812}"/>
              </a:ext>
            </a:extLst>
          </p:cNvPr>
          <p:cNvSpPr>
            <a:spLocks noGrp="1"/>
          </p:cNvSpPr>
          <p:nvPr>
            <p:ph type="sldNum" sz="quarter" idx="12"/>
          </p:nvPr>
        </p:nvSpPr>
        <p:spPr/>
        <p:txBody>
          <a:bodyPr/>
          <a:lstStyle/>
          <a:p>
            <a:fld id="{97661ED0-19A1-BC4F-BDD4-85211A524B3A}" type="slidenum">
              <a:rPr lang="en-US" smtClean="0"/>
              <a:t>‹#›</a:t>
            </a:fld>
            <a:endParaRPr lang="en-US"/>
          </a:p>
        </p:txBody>
      </p:sp>
    </p:spTree>
    <p:extLst>
      <p:ext uri="{BB962C8B-B14F-4D97-AF65-F5344CB8AC3E}">
        <p14:creationId xmlns:p14="http://schemas.microsoft.com/office/powerpoint/2010/main" val="4152265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AA597-AA21-D8A4-50FB-A1791C12D61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ECBCB9C-68F7-064D-60A9-910CF1CF34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8E9C0B7-CC86-CC3B-24E6-65DBB12D40B1}"/>
              </a:ext>
            </a:extLst>
          </p:cNvPr>
          <p:cNvSpPr>
            <a:spLocks noGrp="1"/>
          </p:cNvSpPr>
          <p:nvPr>
            <p:ph type="dt" sz="half" idx="10"/>
          </p:nvPr>
        </p:nvSpPr>
        <p:spPr/>
        <p:txBody>
          <a:bodyPr/>
          <a:lstStyle/>
          <a:p>
            <a:fld id="{2C43DB5A-BDF9-7949-8D11-F704DE526721}" type="datetimeFigureOut">
              <a:rPr lang="en-US" smtClean="0"/>
              <a:t>10/11/26</a:t>
            </a:fld>
            <a:endParaRPr lang="en-US"/>
          </a:p>
        </p:txBody>
      </p:sp>
      <p:sp>
        <p:nvSpPr>
          <p:cNvPr id="5" name="Footer Placeholder 4">
            <a:extLst>
              <a:ext uri="{FF2B5EF4-FFF2-40B4-BE49-F238E27FC236}">
                <a16:creationId xmlns:a16="http://schemas.microsoft.com/office/drawing/2014/main" id="{78915486-3446-CAA6-A913-970473692A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5A49CF-7814-9CE2-BA33-E32033D926E7}"/>
              </a:ext>
            </a:extLst>
          </p:cNvPr>
          <p:cNvSpPr>
            <a:spLocks noGrp="1"/>
          </p:cNvSpPr>
          <p:nvPr>
            <p:ph type="sldNum" sz="quarter" idx="12"/>
          </p:nvPr>
        </p:nvSpPr>
        <p:spPr/>
        <p:txBody>
          <a:bodyPr/>
          <a:lstStyle/>
          <a:p>
            <a:fld id="{97661ED0-19A1-BC4F-BDD4-85211A524B3A}" type="slidenum">
              <a:rPr lang="en-US" smtClean="0"/>
              <a:t>‹#›</a:t>
            </a:fld>
            <a:endParaRPr lang="en-US"/>
          </a:p>
        </p:txBody>
      </p:sp>
    </p:spTree>
    <p:extLst>
      <p:ext uri="{BB962C8B-B14F-4D97-AF65-F5344CB8AC3E}">
        <p14:creationId xmlns:p14="http://schemas.microsoft.com/office/powerpoint/2010/main" val="810060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9D8C0-AEE0-26DB-78C6-B21BCB582464}"/>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723CAB4-AF0F-0DEA-CF48-77C8E0BFC71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AE27F4C-6CDF-B4A1-3F3C-D8FBAA13461D}"/>
              </a:ext>
            </a:extLst>
          </p:cNvPr>
          <p:cNvSpPr>
            <a:spLocks noGrp="1"/>
          </p:cNvSpPr>
          <p:nvPr>
            <p:ph type="dt" sz="half" idx="10"/>
          </p:nvPr>
        </p:nvSpPr>
        <p:spPr/>
        <p:txBody>
          <a:bodyPr/>
          <a:lstStyle/>
          <a:p>
            <a:fld id="{2C43DB5A-BDF9-7949-8D11-F704DE526721}" type="datetimeFigureOut">
              <a:rPr lang="en-US" smtClean="0"/>
              <a:t>10/11/26</a:t>
            </a:fld>
            <a:endParaRPr lang="en-US"/>
          </a:p>
        </p:txBody>
      </p:sp>
      <p:sp>
        <p:nvSpPr>
          <p:cNvPr id="5" name="Footer Placeholder 4">
            <a:extLst>
              <a:ext uri="{FF2B5EF4-FFF2-40B4-BE49-F238E27FC236}">
                <a16:creationId xmlns:a16="http://schemas.microsoft.com/office/drawing/2014/main" id="{67496926-AB6C-0790-D658-D950ED09B0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076709-28D3-9D6A-1941-0189848748C8}"/>
              </a:ext>
            </a:extLst>
          </p:cNvPr>
          <p:cNvSpPr>
            <a:spLocks noGrp="1"/>
          </p:cNvSpPr>
          <p:nvPr>
            <p:ph type="sldNum" sz="quarter" idx="12"/>
          </p:nvPr>
        </p:nvSpPr>
        <p:spPr/>
        <p:txBody>
          <a:bodyPr/>
          <a:lstStyle/>
          <a:p>
            <a:fld id="{97661ED0-19A1-BC4F-BDD4-85211A524B3A}" type="slidenum">
              <a:rPr lang="en-US" smtClean="0"/>
              <a:t>‹#›</a:t>
            </a:fld>
            <a:endParaRPr lang="en-US"/>
          </a:p>
        </p:txBody>
      </p:sp>
    </p:spTree>
    <p:extLst>
      <p:ext uri="{BB962C8B-B14F-4D97-AF65-F5344CB8AC3E}">
        <p14:creationId xmlns:p14="http://schemas.microsoft.com/office/powerpoint/2010/main" val="583827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AB63C-1D71-8163-0057-197FA7FDBDA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BBF89C1-1DFD-BB1D-8AD6-849EA0E2014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A6CE90A5-3BAC-F29A-079C-613331EA84B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D09AA22-D48A-8DA2-DBD2-E37E729EF05A}"/>
              </a:ext>
            </a:extLst>
          </p:cNvPr>
          <p:cNvSpPr>
            <a:spLocks noGrp="1"/>
          </p:cNvSpPr>
          <p:nvPr>
            <p:ph type="dt" sz="half" idx="10"/>
          </p:nvPr>
        </p:nvSpPr>
        <p:spPr/>
        <p:txBody>
          <a:bodyPr/>
          <a:lstStyle/>
          <a:p>
            <a:fld id="{2C43DB5A-BDF9-7949-8D11-F704DE526721}" type="datetimeFigureOut">
              <a:rPr lang="en-US" smtClean="0"/>
              <a:t>10/11/26</a:t>
            </a:fld>
            <a:endParaRPr lang="en-US"/>
          </a:p>
        </p:txBody>
      </p:sp>
      <p:sp>
        <p:nvSpPr>
          <p:cNvPr id="6" name="Footer Placeholder 5">
            <a:extLst>
              <a:ext uri="{FF2B5EF4-FFF2-40B4-BE49-F238E27FC236}">
                <a16:creationId xmlns:a16="http://schemas.microsoft.com/office/drawing/2014/main" id="{1E452D6A-F789-B893-24A6-5D9D9E0D95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1DA3C2-08B9-5CBF-0EB2-1FAD0E13FAD6}"/>
              </a:ext>
            </a:extLst>
          </p:cNvPr>
          <p:cNvSpPr>
            <a:spLocks noGrp="1"/>
          </p:cNvSpPr>
          <p:nvPr>
            <p:ph type="sldNum" sz="quarter" idx="12"/>
          </p:nvPr>
        </p:nvSpPr>
        <p:spPr/>
        <p:txBody>
          <a:bodyPr/>
          <a:lstStyle/>
          <a:p>
            <a:fld id="{97661ED0-19A1-BC4F-BDD4-85211A524B3A}" type="slidenum">
              <a:rPr lang="en-US" smtClean="0"/>
              <a:t>‹#›</a:t>
            </a:fld>
            <a:endParaRPr lang="en-US"/>
          </a:p>
        </p:txBody>
      </p:sp>
    </p:spTree>
    <p:extLst>
      <p:ext uri="{BB962C8B-B14F-4D97-AF65-F5344CB8AC3E}">
        <p14:creationId xmlns:p14="http://schemas.microsoft.com/office/powerpoint/2010/main" val="3988037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3B182-72D6-51DA-EFFA-8F8E662F7BD2}"/>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72F5E33-F207-85A6-4598-F1FC36D477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FDDB8E2-F13B-FC61-AFF7-FF6AB6F9C71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3E9FB22-E05E-2BE1-172C-502F27139C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5F2C4BB-BE4A-8DB0-71F5-D9E47349449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25C5835-9222-DAE7-A948-DBF31AD90D2F}"/>
              </a:ext>
            </a:extLst>
          </p:cNvPr>
          <p:cNvSpPr>
            <a:spLocks noGrp="1"/>
          </p:cNvSpPr>
          <p:nvPr>
            <p:ph type="dt" sz="half" idx="10"/>
          </p:nvPr>
        </p:nvSpPr>
        <p:spPr/>
        <p:txBody>
          <a:bodyPr/>
          <a:lstStyle/>
          <a:p>
            <a:fld id="{2C43DB5A-BDF9-7949-8D11-F704DE526721}" type="datetimeFigureOut">
              <a:rPr lang="en-US" smtClean="0"/>
              <a:t>10/11/26</a:t>
            </a:fld>
            <a:endParaRPr lang="en-US"/>
          </a:p>
        </p:txBody>
      </p:sp>
      <p:sp>
        <p:nvSpPr>
          <p:cNvPr id="8" name="Footer Placeholder 7">
            <a:extLst>
              <a:ext uri="{FF2B5EF4-FFF2-40B4-BE49-F238E27FC236}">
                <a16:creationId xmlns:a16="http://schemas.microsoft.com/office/drawing/2014/main" id="{C9788B68-62B0-39A0-D0CF-64127A93DB0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0914F0-F4AE-FAEE-C3E0-5C234A0AEE0B}"/>
              </a:ext>
            </a:extLst>
          </p:cNvPr>
          <p:cNvSpPr>
            <a:spLocks noGrp="1"/>
          </p:cNvSpPr>
          <p:nvPr>
            <p:ph type="sldNum" sz="quarter" idx="12"/>
          </p:nvPr>
        </p:nvSpPr>
        <p:spPr/>
        <p:txBody>
          <a:bodyPr/>
          <a:lstStyle/>
          <a:p>
            <a:fld id="{97661ED0-19A1-BC4F-BDD4-85211A524B3A}" type="slidenum">
              <a:rPr lang="en-US" smtClean="0"/>
              <a:t>‹#›</a:t>
            </a:fld>
            <a:endParaRPr lang="en-US"/>
          </a:p>
        </p:txBody>
      </p:sp>
    </p:spTree>
    <p:extLst>
      <p:ext uri="{BB962C8B-B14F-4D97-AF65-F5344CB8AC3E}">
        <p14:creationId xmlns:p14="http://schemas.microsoft.com/office/powerpoint/2010/main" val="104748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681D-FF02-1330-861F-BF61E0929F6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A2804EF-A741-24A3-A9B5-DF27BF420B6C}"/>
              </a:ext>
            </a:extLst>
          </p:cNvPr>
          <p:cNvSpPr>
            <a:spLocks noGrp="1"/>
          </p:cNvSpPr>
          <p:nvPr>
            <p:ph type="dt" sz="half" idx="10"/>
          </p:nvPr>
        </p:nvSpPr>
        <p:spPr/>
        <p:txBody>
          <a:bodyPr/>
          <a:lstStyle/>
          <a:p>
            <a:fld id="{2C43DB5A-BDF9-7949-8D11-F704DE526721}" type="datetimeFigureOut">
              <a:rPr lang="en-US" smtClean="0"/>
              <a:t>10/11/26</a:t>
            </a:fld>
            <a:endParaRPr lang="en-US"/>
          </a:p>
        </p:txBody>
      </p:sp>
      <p:sp>
        <p:nvSpPr>
          <p:cNvPr id="4" name="Footer Placeholder 3">
            <a:extLst>
              <a:ext uri="{FF2B5EF4-FFF2-40B4-BE49-F238E27FC236}">
                <a16:creationId xmlns:a16="http://schemas.microsoft.com/office/drawing/2014/main" id="{F26B0833-9A78-D290-6E35-A16B31ED682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E696DDD-4074-A1E9-90EE-9393A65927EE}"/>
              </a:ext>
            </a:extLst>
          </p:cNvPr>
          <p:cNvSpPr>
            <a:spLocks noGrp="1"/>
          </p:cNvSpPr>
          <p:nvPr>
            <p:ph type="sldNum" sz="quarter" idx="12"/>
          </p:nvPr>
        </p:nvSpPr>
        <p:spPr/>
        <p:txBody>
          <a:bodyPr/>
          <a:lstStyle/>
          <a:p>
            <a:fld id="{97661ED0-19A1-BC4F-BDD4-85211A524B3A}" type="slidenum">
              <a:rPr lang="en-US" smtClean="0"/>
              <a:t>‹#›</a:t>
            </a:fld>
            <a:endParaRPr lang="en-US"/>
          </a:p>
        </p:txBody>
      </p:sp>
    </p:spTree>
    <p:extLst>
      <p:ext uri="{BB962C8B-B14F-4D97-AF65-F5344CB8AC3E}">
        <p14:creationId xmlns:p14="http://schemas.microsoft.com/office/powerpoint/2010/main" val="864277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197D5F-8AFE-631F-3A3B-86EDC6D7A165}"/>
              </a:ext>
            </a:extLst>
          </p:cNvPr>
          <p:cNvSpPr>
            <a:spLocks noGrp="1"/>
          </p:cNvSpPr>
          <p:nvPr>
            <p:ph type="dt" sz="half" idx="10"/>
          </p:nvPr>
        </p:nvSpPr>
        <p:spPr/>
        <p:txBody>
          <a:bodyPr/>
          <a:lstStyle/>
          <a:p>
            <a:fld id="{2C43DB5A-BDF9-7949-8D11-F704DE526721}" type="datetimeFigureOut">
              <a:rPr lang="en-US" smtClean="0"/>
              <a:t>10/11/26</a:t>
            </a:fld>
            <a:endParaRPr lang="en-US"/>
          </a:p>
        </p:txBody>
      </p:sp>
      <p:sp>
        <p:nvSpPr>
          <p:cNvPr id="3" name="Footer Placeholder 2">
            <a:extLst>
              <a:ext uri="{FF2B5EF4-FFF2-40B4-BE49-F238E27FC236}">
                <a16:creationId xmlns:a16="http://schemas.microsoft.com/office/drawing/2014/main" id="{2C9600F1-D0CB-C4E5-3FB0-D89C9C0D14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C9D48B-211D-98B5-575B-0CD7F85824D9}"/>
              </a:ext>
            </a:extLst>
          </p:cNvPr>
          <p:cNvSpPr>
            <a:spLocks noGrp="1"/>
          </p:cNvSpPr>
          <p:nvPr>
            <p:ph type="sldNum" sz="quarter" idx="12"/>
          </p:nvPr>
        </p:nvSpPr>
        <p:spPr/>
        <p:txBody>
          <a:bodyPr/>
          <a:lstStyle/>
          <a:p>
            <a:fld id="{97661ED0-19A1-BC4F-BDD4-85211A524B3A}" type="slidenum">
              <a:rPr lang="en-US" smtClean="0"/>
              <a:t>‹#›</a:t>
            </a:fld>
            <a:endParaRPr lang="en-US"/>
          </a:p>
        </p:txBody>
      </p:sp>
    </p:spTree>
    <p:extLst>
      <p:ext uri="{BB962C8B-B14F-4D97-AF65-F5344CB8AC3E}">
        <p14:creationId xmlns:p14="http://schemas.microsoft.com/office/powerpoint/2010/main" val="384107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30EF0-3C15-D94F-8559-538264814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EDD71F0-39F4-FB65-F26A-7D08A3220A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0C739E7-3C2F-0DCA-42C0-B426D2E353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4ADD815-3D90-4001-8DB2-043D03CC7F15}"/>
              </a:ext>
            </a:extLst>
          </p:cNvPr>
          <p:cNvSpPr>
            <a:spLocks noGrp="1"/>
          </p:cNvSpPr>
          <p:nvPr>
            <p:ph type="dt" sz="half" idx="10"/>
          </p:nvPr>
        </p:nvSpPr>
        <p:spPr/>
        <p:txBody>
          <a:bodyPr/>
          <a:lstStyle/>
          <a:p>
            <a:fld id="{2C43DB5A-BDF9-7949-8D11-F704DE526721}" type="datetimeFigureOut">
              <a:rPr lang="en-US" smtClean="0"/>
              <a:t>10/11/26</a:t>
            </a:fld>
            <a:endParaRPr lang="en-US"/>
          </a:p>
        </p:txBody>
      </p:sp>
      <p:sp>
        <p:nvSpPr>
          <p:cNvPr id="6" name="Footer Placeholder 5">
            <a:extLst>
              <a:ext uri="{FF2B5EF4-FFF2-40B4-BE49-F238E27FC236}">
                <a16:creationId xmlns:a16="http://schemas.microsoft.com/office/drawing/2014/main" id="{C505ACF7-5798-E048-1F8A-58FFD81044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0E2142-497E-F972-360A-7A0884662430}"/>
              </a:ext>
            </a:extLst>
          </p:cNvPr>
          <p:cNvSpPr>
            <a:spLocks noGrp="1"/>
          </p:cNvSpPr>
          <p:nvPr>
            <p:ph type="sldNum" sz="quarter" idx="12"/>
          </p:nvPr>
        </p:nvSpPr>
        <p:spPr/>
        <p:txBody>
          <a:bodyPr/>
          <a:lstStyle/>
          <a:p>
            <a:fld id="{97661ED0-19A1-BC4F-BDD4-85211A524B3A}" type="slidenum">
              <a:rPr lang="en-US" smtClean="0"/>
              <a:t>‹#›</a:t>
            </a:fld>
            <a:endParaRPr lang="en-US"/>
          </a:p>
        </p:txBody>
      </p:sp>
    </p:spTree>
    <p:extLst>
      <p:ext uri="{BB962C8B-B14F-4D97-AF65-F5344CB8AC3E}">
        <p14:creationId xmlns:p14="http://schemas.microsoft.com/office/powerpoint/2010/main" val="3713087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DD67D-2A55-C3B1-34CB-0D7F2E409B8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6A6ED48-9A23-6D57-FD86-4DC7D56563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4416A6F-03F2-4E0B-200B-02CEE9053E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6A6A47C-0B9C-DB16-404E-8AD9B298B37F}"/>
              </a:ext>
            </a:extLst>
          </p:cNvPr>
          <p:cNvSpPr>
            <a:spLocks noGrp="1"/>
          </p:cNvSpPr>
          <p:nvPr>
            <p:ph type="dt" sz="half" idx="10"/>
          </p:nvPr>
        </p:nvSpPr>
        <p:spPr/>
        <p:txBody>
          <a:bodyPr/>
          <a:lstStyle/>
          <a:p>
            <a:fld id="{2C43DB5A-BDF9-7949-8D11-F704DE526721}" type="datetimeFigureOut">
              <a:rPr lang="en-US" smtClean="0"/>
              <a:t>10/11/26</a:t>
            </a:fld>
            <a:endParaRPr lang="en-US"/>
          </a:p>
        </p:txBody>
      </p:sp>
      <p:sp>
        <p:nvSpPr>
          <p:cNvPr id="6" name="Footer Placeholder 5">
            <a:extLst>
              <a:ext uri="{FF2B5EF4-FFF2-40B4-BE49-F238E27FC236}">
                <a16:creationId xmlns:a16="http://schemas.microsoft.com/office/drawing/2014/main" id="{FC4391DA-4602-FDA4-CBAF-B5D2D45847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64EFD2-D45A-BE6C-A1B8-2659E9A56341}"/>
              </a:ext>
            </a:extLst>
          </p:cNvPr>
          <p:cNvSpPr>
            <a:spLocks noGrp="1"/>
          </p:cNvSpPr>
          <p:nvPr>
            <p:ph type="sldNum" sz="quarter" idx="12"/>
          </p:nvPr>
        </p:nvSpPr>
        <p:spPr/>
        <p:txBody>
          <a:bodyPr/>
          <a:lstStyle/>
          <a:p>
            <a:fld id="{97661ED0-19A1-BC4F-BDD4-85211A524B3A}" type="slidenum">
              <a:rPr lang="en-US" smtClean="0"/>
              <a:t>‹#›</a:t>
            </a:fld>
            <a:endParaRPr lang="en-US"/>
          </a:p>
        </p:txBody>
      </p:sp>
    </p:spTree>
    <p:extLst>
      <p:ext uri="{BB962C8B-B14F-4D97-AF65-F5344CB8AC3E}">
        <p14:creationId xmlns:p14="http://schemas.microsoft.com/office/powerpoint/2010/main" val="3635771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CD24E-78F5-2FEF-3F6F-20D9380D5A93}"/>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4128760-4B43-0BFB-38C2-77784276F58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ADC3819-FF31-C5E3-9FAB-9221C04517C1}"/>
              </a:ext>
            </a:extLst>
          </p:cNvPr>
          <p:cNvSpPr>
            <a:spLocks noGrp="1"/>
          </p:cNvSpPr>
          <p:nvPr>
            <p:ph type="dt" sz="half" idx="10"/>
          </p:nvPr>
        </p:nvSpPr>
        <p:spPr/>
        <p:txBody>
          <a:bodyPr/>
          <a:lstStyle/>
          <a:p>
            <a:fld id="{2C43DB5A-BDF9-7949-8D11-F704DE526721}" type="datetimeFigureOut">
              <a:rPr lang="en-US" smtClean="0"/>
              <a:t>10/11/26</a:t>
            </a:fld>
            <a:endParaRPr lang="en-US"/>
          </a:p>
        </p:txBody>
      </p:sp>
      <p:sp>
        <p:nvSpPr>
          <p:cNvPr id="5" name="Footer Placeholder 4">
            <a:extLst>
              <a:ext uri="{FF2B5EF4-FFF2-40B4-BE49-F238E27FC236}">
                <a16:creationId xmlns:a16="http://schemas.microsoft.com/office/drawing/2014/main" id="{1023C57A-47D8-151F-0D1F-4BE9ACE8A2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006EC0-EAE9-833B-A14B-A6512511922B}"/>
              </a:ext>
            </a:extLst>
          </p:cNvPr>
          <p:cNvSpPr>
            <a:spLocks noGrp="1"/>
          </p:cNvSpPr>
          <p:nvPr>
            <p:ph type="sldNum" sz="quarter" idx="12"/>
          </p:nvPr>
        </p:nvSpPr>
        <p:spPr/>
        <p:txBody>
          <a:bodyPr/>
          <a:lstStyle/>
          <a:p>
            <a:fld id="{97661ED0-19A1-BC4F-BDD4-85211A524B3A}" type="slidenum">
              <a:rPr lang="en-US" smtClean="0"/>
              <a:t>‹#›</a:t>
            </a:fld>
            <a:endParaRPr lang="en-US"/>
          </a:p>
        </p:txBody>
      </p:sp>
    </p:spTree>
    <p:extLst>
      <p:ext uri="{BB962C8B-B14F-4D97-AF65-F5344CB8AC3E}">
        <p14:creationId xmlns:p14="http://schemas.microsoft.com/office/powerpoint/2010/main" val="2049152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D84573-2155-2A84-A0CC-C9AFDB49E44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CED63DE-DFBF-F430-AE48-1C0C53DF6C8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387AE8B-F997-C0BB-BE16-0D02D8A140A7}"/>
              </a:ext>
            </a:extLst>
          </p:cNvPr>
          <p:cNvSpPr>
            <a:spLocks noGrp="1"/>
          </p:cNvSpPr>
          <p:nvPr>
            <p:ph type="dt" sz="half" idx="10"/>
          </p:nvPr>
        </p:nvSpPr>
        <p:spPr/>
        <p:txBody>
          <a:bodyPr/>
          <a:lstStyle/>
          <a:p>
            <a:fld id="{2C43DB5A-BDF9-7949-8D11-F704DE526721}" type="datetimeFigureOut">
              <a:rPr lang="en-US" smtClean="0"/>
              <a:t>10/11/26</a:t>
            </a:fld>
            <a:endParaRPr lang="en-US"/>
          </a:p>
        </p:txBody>
      </p:sp>
      <p:sp>
        <p:nvSpPr>
          <p:cNvPr id="5" name="Footer Placeholder 4">
            <a:extLst>
              <a:ext uri="{FF2B5EF4-FFF2-40B4-BE49-F238E27FC236}">
                <a16:creationId xmlns:a16="http://schemas.microsoft.com/office/drawing/2014/main" id="{F1C4D1B0-EB63-06B4-F3EE-B71C517127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564C0D-4F3C-4F16-1946-7A2727AD569B}"/>
              </a:ext>
            </a:extLst>
          </p:cNvPr>
          <p:cNvSpPr>
            <a:spLocks noGrp="1"/>
          </p:cNvSpPr>
          <p:nvPr>
            <p:ph type="sldNum" sz="quarter" idx="12"/>
          </p:nvPr>
        </p:nvSpPr>
        <p:spPr/>
        <p:txBody>
          <a:bodyPr/>
          <a:lstStyle/>
          <a:p>
            <a:fld id="{97661ED0-19A1-BC4F-BDD4-85211A524B3A}" type="slidenum">
              <a:rPr lang="en-US" smtClean="0"/>
              <a:t>‹#›</a:t>
            </a:fld>
            <a:endParaRPr lang="en-US"/>
          </a:p>
        </p:txBody>
      </p:sp>
    </p:spTree>
    <p:extLst>
      <p:ext uri="{BB962C8B-B14F-4D97-AF65-F5344CB8AC3E}">
        <p14:creationId xmlns:p14="http://schemas.microsoft.com/office/powerpoint/2010/main" val="3656708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201C4A-C019-D630-F6C7-BB4CCA181D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18651FD-8175-9E4B-064A-5E45A0259C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15A376-5083-8D0A-73AD-F4FBA086B8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C43DB5A-BDF9-7949-8D11-F704DE526721}" type="datetimeFigureOut">
              <a:rPr lang="en-US" smtClean="0"/>
              <a:t>10/11/26</a:t>
            </a:fld>
            <a:endParaRPr lang="en-US"/>
          </a:p>
        </p:txBody>
      </p:sp>
      <p:sp>
        <p:nvSpPr>
          <p:cNvPr id="5" name="Footer Placeholder 4">
            <a:extLst>
              <a:ext uri="{FF2B5EF4-FFF2-40B4-BE49-F238E27FC236}">
                <a16:creationId xmlns:a16="http://schemas.microsoft.com/office/drawing/2014/main" id="{93679C6F-6215-F09E-99FE-C09A2E3B29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9F3CF27-C0F4-699B-7380-79A83563B7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661ED0-19A1-BC4F-BDD4-85211A524B3A}" type="slidenum">
              <a:rPr lang="en-US" smtClean="0"/>
              <a:t>‹#›</a:t>
            </a:fld>
            <a:endParaRPr lang="en-US"/>
          </a:p>
        </p:txBody>
      </p:sp>
    </p:spTree>
    <p:extLst>
      <p:ext uri="{BB962C8B-B14F-4D97-AF65-F5344CB8AC3E}">
        <p14:creationId xmlns:p14="http://schemas.microsoft.com/office/powerpoint/2010/main" val="4891667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B15E7-A5E1-C683-5C15-45866CF3DBD3}"/>
              </a:ext>
            </a:extLst>
          </p:cNvPr>
          <p:cNvSpPr>
            <a:spLocks noGrp="1"/>
          </p:cNvSpPr>
          <p:nvPr>
            <p:ph type="ctrTitle"/>
          </p:nvPr>
        </p:nvSpPr>
        <p:spPr/>
        <p:txBody>
          <a:bodyPr/>
          <a:lstStyle/>
          <a:p>
            <a:r>
              <a:rPr lang="en-GB" dirty="0"/>
              <a:t>Causality</a:t>
            </a:r>
            <a:endParaRPr lang="en-US" dirty="0"/>
          </a:p>
        </p:txBody>
      </p:sp>
      <p:sp>
        <p:nvSpPr>
          <p:cNvPr id="3" name="Subtitle 2">
            <a:extLst>
              <a:ext uri="{FF2B5EF4-FFF2-40B4-BE49-F238E27FC236}">
                <a16:creationId xmlns:a16="http://schemas.microsoft.com/office/drawing/2014/main" id="{3C136264-8840-6162-E344-EBCD1810B9A8}"/>
              </a:ext>
            </a:extLst>
          </p:cNvPr>
          <p:cNvSpPr>
            <a:spLocks noGrp="1"/>
          </p:cNvSpPr>
          <p:nvPr>
            <p:ph type="subTitle" idx="1"/>
          </p:nvPr>
        </p:nvSpPr>
        <p:spPr/>
        <p:txBody>
          <a:bodyPr/>
          <a:lstStyle/>
          <a:p>
            <a:r>
              <a:rPr lang="en-US" dirty="0"/>
              <a:t>Dr Claudia Stein </a:t>
            </a:r>
          </a:p>
        </p:txBody>
      </p:sp>
    </p:spTree>
    <p:extLst>
      <p:ext uri="{BB962C8B-B14F-4D97-AF65-F5344CB8AC3E}">
        <p14:creationId xmlns:p14="http://schemas.microsoft.com/office/powerpoint/2010/main" val="41981253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The image “http://upload.wikimedia.org/wikipedia/commons/f/fc/Karl_Marx.jpg” cannot be displayed, because it contains errors.">
            <a:extLst>
              <a:ext uri="{FF2B5EF4-FFF2-40B4-BE49-F238E27FC236}">
                <a16:creationId xmlns:a16="http://schemas.microsoft.com/office/drawing/2014/main" id="{331F032F-DE4E-E152-94E4-A53B0EFDEC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653" y="420524"/>
            <a:ext cx="4572000" cy="536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6ABB052F-8B21-E795-25FB-482284417395}"/>
              </a:ext>
            </a:extLst>
          </p:cNvPr>
          <p:cNvSpPr txBox="1"/>
          <p:nvPr/>
        </p:nvSpPr>
        <p:spPr>
          <a:xfrm flipH="1">
            <a:off x="1346886" y="6153665"/>
            <a:ext cx="8943742" cy="381689"/>
          </a:xfrm>
          <a:prstGeom prst="rect">
            <a:avLst/>
          </a:prstGeom>
          <a:noFill/>
        </p:spPr>
        <p:txBody>
          <a:bodyPr wrap="square" rtlCol="0">
            <a:spAutoFit/>
          </a:bodyPr>
          <a:lstStyle/>
          <a:p>
            <a:r>
              <a:rPr lang="en-US" b="1" dirty="0"/>
              <a:t>Karl Marx, 1818-1883</a:t>
            </a:r>
          </a:p>
        </p:txBody>
      </p:sp>
      <p:sp>
        <p:nvSpPr>
          <p:cNvPr id="2" name="TextBox 1">
            <a:extLst>
              <a:ext uri="{FF2B5EF4-FFF2-40B4-BE49-F238E27FC236}">
                <a16:creationId xmlns:a16="http://schemas.microsoft.com/office/drawing/2014/main" id="{35438380-599F-3452-55B9-A335E1C54B34}"/>
              </a:ext>
            </a:extLst>
          </p:cNvPr>
          <p:cNvSpPr txBox="1"/>
          <p:nvPr/>
        </p:nvSpPr>
        <p:spPr>
          <a:xfrm>
            <a:off x="6758349" y="1112109"/>
            <a:ext cx="3868462" cy="3970318"/>
          </a:xfrm>
          <a:prstGeom prst="rect">
            <a:avLst/>
          </a:prstGeom>
          <a:noFill/>
        </p:spPr>
        <p:txBody>
          <a:bodyPr wrap="square" rtlCol="0">
            <a:spAutoFit/>
          </a:bodyPr>
          <a:lstStyle/>
          <a:p>
            <a:r>
              <a:rPr lang="en-GB" dirty="0"/>
              <a:t>Marx work as a philosopher, political theorist, political economist, journalist and revolutionary socialist shaped the modern world. </a:t>
            </a:r>
          </a:p>
          <a:p>
            <a:endParaRPr lang="en-GB" dirty="0"/>
          </a:p>
          <a:p>
            <a:r>
              <a:rPr lang="en-GB" dirty="0"/>
              <a:t>Marx’ ‘historical materialism’ were not simply a theory of society and historical change. It also did change the world. </a:t>
            </a:r>
          </a:p>
          <a:p>
            <a:endParaRPr lang="en-GB" dirty="0"/>
          </a:p>
          <a:p>
            <a:r>
              <a:rPr lang="en-GB" dirty="0"/>
              <a:t>And his ideas about the causes of historical change continue to </a:t>
            </a:r>
            <a:r>
              <a:rPr lang="en-GB"/>
              <a:t>inspire.</a:t>
            </a:r>
          </a:p>
          <a:p>
            <a:r>
              <a:rPr lang="en-US"/>
              <a:t>2015 </a:t>
            </a:r>
            <a:r>
              <a:rPr lang="en-US" dirty="0"/>
              <a:t>‘The Communist Manifesto’ was </a:t>
            </a:r>
            <a:r>
              <a:rPr lang="en-US" i="1" dirty="0"/>
              <a:t>the </a:t>
            </a:r>
            <a:r>
              <a:rPr lang="en-US" dirty="0"/>
              <a:t>bestselling book worldwide. </a:t>
            </a:r>
            <a:endParaRPr lang="en-GB" dirty="0"/>
          </a:p>
        </p:txBody>
      </p:sp>
    </p:spTree>
    <p:extLst>
      <p:ext uri="{BB962C8B-B14F-4D97-AF65-F5344CB8AC3E}">
        <p14:creationId xmlns:p14="http://schemas.microsoft.com/office/powerpoint/2010/main" val="21878326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
          </p:nvPr>
        </p:nvSpPr>
        <p:spPr>
          <a:xfrm>
            <a:off x="3873731" y="0"/>
            <a:ext cx="7814279" cy="7594170"/>
          </a:xfrm>
        </p:spPr>
        <p:txBody>
          <a:bodyPr>
            <a:noAutofit/>
          </a:bodyPr>
          <a:lstStyle/>
          <a:p>
            <a:r>
              <a:rPr lang="en-GB" sz="2200" dirty="0"/>
              <a:t>1818-35: childhood and early youth in a liberal bourgeois merchant family in Trier (assimilated Jewish family, he was raised in protestant faith. Exposed to Enlightenment, Romantic, liberal and radical world-views through family and acquaintances. </a:t>
            </a:r>
          </a:p>
          <a:p>
            <a:r>
              <a:rPr lang="en-GB" sz="2200" dirty="0"/>
              <a:t>Engagement with Jenny von Westphalen who was older and of aristocratic background. </a:t>
            </a:r>
          </a:p>
          <a:p>
            <a:r>
              <a:rPr lang="en-GB" sz="2200" dirty="0"/>
              <a:t>1835-36: University of Bonn. Heavy drinking, gambling, etc. – father intervenes to move him to Berlin.</a:t>
            </a:r>
          </a:p>
          <a:p>
            <a:r>
              <a:rPr lang="en-GB" sz="2200" dirty="0"/>
              <a:t>1836-42: University of Berlin. Develops wide range of intellectual interests: jurisprudence, history, and especially philosophy. Involved in ‘Left-Hegelian’ circles.</a:t>
            </a:r>
          </a:p>
          <a:p>
            <a:r>
              <a:rPr lang="en-GB" sz="2200" dirty="0"/>
              <a:t>1842-49: Cologne, Paris, Brussels, Paris, Cologne, Paris. Years of revolution and counter-revolution: for Marx, constant political exile and flight. Years of intense political agitation, radical political journalism (heavily censored). Marx begins studying political economy. Develops lifelong friendship with Friedrich Engels (son of wealthy manufacturer).</a:t>
            </a:r>
          </a:p>
          <a:p>
            <a:r>
              <a:rPr lang="en-GB" sz="2200" dirty="0"/>
              <a:t>1849-1883: London. </a:t>
            </a:r>
          </a:p>
          <a:p>
            <a:endParaRPr lang="en-GB" sz="2400" dirty="0"/>
          </a:p>
        </p:txBody>
      </p:sp>
      <p:sp>
        <p:nvSpPr>
          <p:cNvPr id="5" name="Title 4"/>
          <p:cNvSpPr>
            <a:spLocks noGrp="1"/>
          </p:cNvSpPr>
          <p:nvPr>
            <p:ph type="title"/>
          </p:nvPr>
        </p:nvSpPr>
        <p:spPr>
          <a:xfrm>
            <a:off x="576317" y="432261"/>
            <a:ext cx="2599145" cy="664243"/>
          </a:xfrm>
        </p:spPr>
        <p:txBody>
          <a:bodyPr>
            <a:noAutofit/>
          </a:bodyPr>
          <a:lstStyle/>
          <a:p>
            <a:r>
              <a:rPr lang="en-GB" sz="3600" dirty="0"/>
              <a:t>Marx’s Life</a:t>
            </a:r>
          </a:p>
        </p:txBody>
      </p:sp>
      <p:pic>
        <p:nvPicPr>
          <p:cNvPr id="2" name="Picture Placeholder 6" descr="marx_3.jpg">
            <a:extLst>
              <a:ext uri="{FF2B5EF4-FFF2-40B4-BE49-F238E27FC236}">
                <a16:creationId xmlns:a16="http://schemas.microsoft.com/office/drawing/2014/main" id="{7D884A60-2D6A-36C6-5A7D-D76D66D97FD8}"/>
              </a:ext>
            </a:extLst>
          </p:cNvPr>
          <p:cNvPicPr>
            <a:picLocks noChangeAspect="1"/>
          </p:cNvPicPr>
          <p:nvPr/>
        </p:nvPicPr>
        <p:blipFill>
          <a:blip r:embed="rId2">
            <a:extLst>
              <a:ext uri="{28A0092B-C50C-407E-A947-70E740481C1C}">
                <a14:useLocalDpi xmlns:a14="http://schemas.microsoft.com/office/drawing/2010/main" val="0"/>
              </a:ext>
            </a:extLst>
          </a:blip>
          <a:srcRect l="-28800" r="-28800"/>
          <a:stretch>
            <a:fillRect/>
          </a:stretch>
        </p:blipFill>
        <p:spPr>
          <a:xfrm>
            <a:off x="-236039" y="1444490"/>
            <a:ext cx="4947524" cy="4571763"/>
          </a:xfrm>
          <a:prstGeom prst="rect">
            <a:avLst/>
          </a:prstGeom>
        </p:spPr>
      </p:pic>
    </p:spTree>
    <p:extLst>
      <p:ext uri="{BB962C8B-B14F-4D97-AF65-F5344CB8AC3E}">
        <p14:creationId xmlns:p14="http://schemas.microsoft.com/office/powerpoint/2010/main" val="489784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3" descr="The image “http://upload.wikimedia.org/wikipedia/en/8/86/Communist-manifesto.png” cannot be displayed, because it contains errors.">
            <a:extLst>
              <a:ext uri="{FF2B5EF4-FFF2-40B4-BE49-F238E27FC236}">
                <a16:creationId xmlns:a16="http://schemas.microsoft.com/office/drawing/2014/main" id="{3DBCB126-E764-378A-3BCB-62306978F6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6722" y="1600200"/>
            <a:ext cx="3393228"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Text Box 4">
            <a:extLst>
              <a:ext uri="{FF2B5EF4-FFF2-40B4-BE49-F238E27FC236}">
                <a16:creationId xmlns:a16="http://schemas.microsoft.com/office/drawing/2014/main" id="{540FDC44-3F10-A212-6758-93FFC3C9000F}"/>
              </a:ext>
            </a:extLst>
          </p:cNvPr>
          <p:cNvSpPr txBox="1">
            <a:spLocks noChangeArrowheads="1"/>
          </p:cNvSpPr>
          <p:nvPr/>
        </p:nvSpPr>
        <p:spPr bwMode="auto">
          <a:xfrm>
            <a:off x="6483927" y="2443942"/>
            <a:ext cx="4629843"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GB" altLang="en-US" dirty="0"/>
              <a:t>All previous historical movements were movements of minorities, or in the interest of minorities. The proletariat movement is the self-conscious, independent movement of the immense majority, in the interest of the immense majority</a:t>
            </a:r>
          </a:p>
          <a:p>
            <a:pPr algn="ctr" eaLnBrk="1" hangingPunct="1">
              <a:spcBef>
                <a:spcPct val="50000"/>
              </a:spcBef>
            </a:pPr>
            <a:r>
              <a:rPr lang="en-GB" altLang="en-US" dirty="0"/>
              <a:t> </a:t>
            </a:r>
          </a:p>
        </p:txBody>
      </p:sp>
      <p:sp>
        <p:nvSpPr>
          <p:cNvPr id="2" name="TextBox 1">
            <a:extLst>
              <a:ext uri="{FF2B5EF4-FFF2-40B4-BE49-F238E27FC236}">
                <a16:creationId xmlns:a16="http://schemas.microsoft.com/office/drawing/2014/main" id="{7E0A1531-2547-3C59-F18B-E953CED36C57}"/>
              </a:ext>
            </a:extLst>
          </p:cNvPr>
          <p:cNvSpPr txBox="1"/>
          <p:nvPr/>
        </p:nvSpPr>
        <p:spPr>
          <a:xfrm>
            <a:off x="1268730" y="171450"/>
            <a:ext cx="9029700" cy="1200329"/>
          </a:xfrm>
          <a:prstGeom prst="rect">
            <a:avLst/>
          </a:prstGeom>
          <a:noFill/>
        </p:spPr>
        <p:txBody>
          <a:bodyPr wrap="square" rtlCol="0">
            <a:spAutoFit/>
          </a:bodyPr>
          <a:lstStyle/>
          <a:p>
            <a:r>
              <a:rPr lang="en-US" dirty="0"/>
              <a:t>		</a:t>
            </a:r>
            <a:r>
              <a:rPr lang="en-US" b="1" dirty="0"/>
              <a:t>Marxism - an activist ideology </a:t>
            </a:r>
          </a:p>
          <a:p>
            <a:endParaRPr lang="en-GB" b="1" i="0" u="none" strike="noStrike" dirty="0">
              <a:solidFill>
                <a:srgbClr val="1F1F1F"/>
              </a:solidFill>
              <a:effectLst/>
              <a:latin typeface="Google Sans"/>
            </a:endParaRPr>
          </a:p>
          <a:p>
            <a:r>
              <a:rPr lang="en-GB" b="1" i="0" u="none" strike="noStrike" dirty="0">
                <a:solidFill>
                  <a:srgbClr val="1F1F1F"/>
                </a:solidFill>
                <a:effectLst/>
                <a:latin typeface="Google Sans"/>
              </a:rPr>
              <a:t>‘The philosophers have only interpreted the world in various ways; the point, however, is to change it.’ </a:t>
            </a:r>
            <a:endParaRPr lang="en-US" dirty="0"/>
          </a:p>
        </p:txBody>
      </p:sp>
    </p:spTree>
    <p:extLst>
      <p:ext uri="{BB962C8B-B14F-4D97-AF65-F5344CB8AC3E}">
        <p14:creationId xmlns:p14="http://schemas.microsoft.com/office/powerpoint/2010/main" val="590556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711B3D-DF00-E0F8-21DC-D668851DC590}"/>
              </a:ext>
            </a:extLst>
          </p:cNvPr>
          <p:cNvPicPr>
            <a:picLocks noChangeAspect="1"/>
          </p:cNvPicPr>
          <p:nvPr/>
        </p:nvPicPr>
        <p:blipFill>
          <a:blip r:embed="rId2"/>
          <a:stretch>
            <a:fillRect/>
          </a:stretch>
        </p:blipFill>
        <p:spPr>
          <a:xfrm>
            <a:off x="565266" y="116378"/>
            <a:ext cx="3955017" cy="6858000"/>
          </a:xfrm>
          <a:prstGeom prst="rect">
            <a:avLst/>
          </a:prstGeom>
        </p:spPr>
      </p:pic>
      <p:sp>
        <p:nvSpPr>
          <p:cNvPr id="4" name="TextBox 3">
            <a:extLst>
              <a:ext uri="{FF2B5EF4-FFF2-40B4-BE49-F238E27FC236}">
                <a16:creationId xmlns:a16="http://schemas.microsoft.com/office/drawing/2014/main" id="{97567593-7010-7897-76C3-DE0B1BD35252}"/>
              </a:ext>
            </a:extLst>
          </p:cNvPr>
          <p:cNvSpPr txBox="1"/>
          <p:nvPr/>
        </p:nvSpPr>
        <p:spPr>
          <a:xfrm>
            <a:off x="5835535" y="1645919"/>
            <a:ext cx="6001789" cy="3139321"/>
          </a:xfrm>
          <a:prstGeom prst="rect">
            <a:avLst/>
          </a:prstGeom>
          <a:noFill/>
        </p:spPr>
        <p:txBody>
          <a:bodyPr wrap="square" rtlCol="0">
            <a:spAutoFit/>
          </a:bodyPr>
          <a:lstStyle/>
          <a:p>
            <a:r>
              <a:rPr lang="en-US" dirty="0"/>
              <a:t>Is the admiration for Marx’ over? Don’t think so….</a:t>
            </a:r>
          </a:p>
          <a:p>
            <a:endParaRPr lang="en-US" dirty="0"/>
          </a:p>
          <a:p>
            <a:r>
              <a:rPr lang="en-US" dirty="0"/>
              <a:t>A new statue of Marx was </a:t>
            </a:r>
            <a:r>
              <a:rPr lang="en-GB" dirty="0"/>
              <a:t>unveiled on May 5, 2018, to mark the 200 anniversary of the Karl Marx’s birth  in his hometown.</a:t>
            </a:r>
          </a:p>
          <a:p>
            <a:endParaRPr lang="en-GB" dirty="0"/>
          </a:p>
          <a:p>
            <a:r>
              <a:rPr lang="en-GB" dirty="0"/>
              <a:t>The work by sculptor Wu Weishan is a gift from the People’s Republic of China. </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470883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BE261C4-57D3-F042-889A-7E03B35B50FF}"/>
              </a:ext>
            </a:extLst>
          </p:cNvPr>
          <p:cNvSpPr txBox="1"/>
          <p:nvPr/>
        </p:nvSpPr>
        <p:spPr>
          <a:xfrm>
            <a:off x="4557486" y="543504"/>
            <a:ext cx="6515327" cy="7294305"/>
          </a:xfrm>
          <a:prstGeom prst="rect">
            <a:avLst/>
          </a:prstGeom>
          <a:noFill/>
        </p:spPr>
        <p:txBody>
          <a:bodyPr wrap="square" rtlCol="0">
            <a:spAutoFit/>
          </a:bodyPr>
          <a:lstStyle/>
          <a:p>
            <a:pPr marL="285750" indent="-285750">
              <a:buFont typeface="Arial" panose="020B0604020202020204" pitchFamily="34" charset="0"/>
              <a:buChar char="•"/>
            </a:pPr>
            <a:r>
              <a:rPr lang="en-GB" dirty="0"/>
              <a:t>There was no single German political nation; instead, there was a collection of separate states with different rulers, laws, religions, and customs. Industrialisation – like in Britain is still relatively unknown in most German territories (takes off in the last 3</a:t>
            </a:r>
            <a:r>
              <a:rPr lang="en-GB" baseline="30000" dirty="0"/>
              <a:t>rd</a:t>
            </a:r>
            <a:r>
              <a:rPr lang="en-GB" dirty="0"/>
              <a:t> of 19</a:t>
            </a:r>
            <a:r>
              <a:rPr lang="en-GB" baseline="30000" dirty="0"/>
              <a:t>th</a:t>
            </a:r>
            <a:r>
              <a:rPr lang="en-GB" dirty="0"/>
              <a:t> century).</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There was enthusiasms for Enlightenment ideas and the achievements of the French Revolution, particularly among the </a:t>
            </a:r>
            <a:r>
              <a:rPr lang="en-US" dirty="0" err="1"/>
              <a:t>bourgoisue</a:t>
            </a:r>
            <a:r>
              <a:rPr lang="en-US" dirty="0"/>
              <a:t>, but majority of German rulers and their subjects were hesitant to fully embrace ideologies of the French (fear of violence); reliance on the importance of religion and traditional political powers to provide peace and societal order (enlightened absolutism)</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GB" dirty="0"/>
              <a:t>But: Sparked by economic hardship, mass poverty, and political discontent, these were a series of protests and rebellions across the German states demanding national unity, individual freedoms like freedom of the press, and a unified German nation-state. While the initial phase saw rulers make concessions, including the formation of a national assembly, ‘the revolutions’ in the 1840s/50s ultimately failed as internal divisions between middle-class liberals and working-class radicals grew, and conservative forces reasserted control. (e.g. restauration)</a:t>
            </a:r>
            <a:endParaRPr lang="en-US" dirty="0"/>
          </a:p>
          <a:p>
            <a:pPr marL="285750" indent="-285750">
              <a:buFont typeface="Arial" panose="020B0604020202020204" pitchFamily="34" charset="0"/>
              <a:buChar char="•"/>
            </a:pPr>
            <a:endParaRPr lang="en-US" dirty="0"/>
          </a:p>
          <a:p>
            <a:endParaRPr lang="en-US" dirty="0"/>
          </a:p>
        </p:txBody>
      </p:sp>
      <p:sp>
        <p:nvSpPr>
          <p:cNvPr id="6" name="TextBox 5">
            <a:extLst>
              <a:ext uri="{FF2B5EF4-FFF2-40B4-BE49-F238E27FC236}">
                <a16:creationId xmlns:a16="http://schemas.microsoft.com/office/drawing/2014/main" id="{27856E73-39BE-4A4D-83D7-082CA2E8C761}"/>
              </a:ext>
            </a:extLst>
          </p:cNvPr>
          <p:cNvSpPr txBox="1"/>
          <p:nvPr/>
        </p:nvSpPr>
        <p:spPr>
          <a:xfrm>
            <a:off x="-116113" y="174171"/>
            <a:ext cx="11946164" cy="369332"/>
          </a:xfrm>
          <a:prstGeom prst="rect">
            <a:avLst/>
          </a:prstGeom>
          <a:noFill/>
        </p:spPr>
        <p:txBody>
          <a:bodyPr wrap="square" rtlCol="0">
            <a:spAutoFit/>
          </a:bodyPr>
          <a:lstStyle/>
          <a:p>
            <a:r>
              <a:rPr lang="en-US" b="1" dirty="0"/>
              <a:t>	Wider political, social-cultural, economic context of the German-speaking </a:t>
            </a:r>
            <a:r>
              <a:rPr lang="en-US" b="1" dirty="0" err="1"/>
              <a:t>landsuntil</a:t>
            </a:r>
            <a:r>
              <a:rPr lang="en-US" b="1" dirty="0"/>
              <a:t> 1871…</a:t>
            </a:r>
          </a:p>
        </p:txBody>
      </p:sp>
      <p:pic>
        <p:nvPicPr>
          <p:cNvPr id="2" name="Picture 1">
            <a:extLst>
              <a:ext uri="{FF2B5EF4-FFF2-40B4-BE49-F238E27FC236}">
                <a16:creationId xmlns:a16="http://schemas.microsoft.com/office/drawing/2014/main" id="{E691B99D-8394-ECB2-11AC-426F6E47D3D6}"/>
              </a:ext>
            </a:extLst>
          </p:cNvPr>
          <p:cNvPicPr>
            <a:picLocks noChangeAspect="1"/>
          </p:cNvPicPr>
          <p:nvPr/>
        </p:nvPicPr>
        <p:blipFill>
          <a:blip r:embed="rId2"/>
          <a:stretch>
            <a:fillRect/>
          </a:stretch>
        </p:blipFill>
        <p:spPr>
          <a:xfrm>
            <a:off x="0" y="1152944"/>
            <a:ext cx="4275457" cy="4320000"/>
          </a:xfrm>
          <a:prstGeom prst="rect">
            <a:avLst/>
          </a:prstGeom>
        </p:spPr>
      </p:pic>
    </p:spTree>
    <p:extLst>
      <p:ext uri="{BB962C8B-B14F-4D97-AF65-F5344CB8AC3E}">
        <p14:creationId xmlns:p14="http://schemas.microsoft.com/office/powerpoint/2010/main" val="193259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url-1.jpg"/>
          <p:cNvPicPr>
            <a:picLocks noChangeAspect="1"/>
          </p:cNvPicPr>
          <p:nvPr/>
        </p:nvPicPr>
        <p:blipFill>
          <a:blip r:embed="rId2"/>
          <a:stretch>
            <a:fillRect/>
          </a:stretch>
        </p:blipFill>
        <p:spPr>
          <a:xfrm>
            <a:off x="-73225" y="1273374"/>
            <a:ext cx="2884199" cy="3579091"/>
          </a:xfrm>
          <a:prstGeom prst="rect">
            <a:avLst/>
          </a:prstGeom>
        </p:spPr>
      </p:pic>
      <p:sp>
        <p:nvSpPr>
          <p:cNvPr id="8" name="TextBox 7"/>
          <p:cNvSpPr txBox="1"/>
          <p:nvPr/>
        </p:nvSpPr>
        <p:spPr>
          <a:xfrm>
            <a:off x="1" y="4648510"/>
            <a:ext cx="2914650" cy="1200329"/>
          </a:xfrm>
          <a:prstGeom prst="rect">
            <a:avLst/>
          </a:prstGeom>
          <a:noFill/>
        </p:spPr>
        <p:txBody>
          <a:bodyPr wrap="square" rtlCol="0">
            <a:spAutoFit/>
          </a:bodyPr>
          <a:lstStyle/>
          <a:p>
            <a:endParaRPr lang="en-US" dirty="0"/>
          </a:p>
          <a:p>
            <a:endParaRPr lang="en-US" dirty="0"/>
          </a:p>
          <a:p>
            <a:r>
              <a:rPr lang="en-US" dirty="0"/>
              <a:t>Georg Friedrich Hegel (1770-1831)</a:t>
            </a:r>
          </a:p>
        </p:txBody>
      </p:sp>
      <p:pic>
        <p:nvPicPr>
          <p:cNvPr id="9" name="Picture 8" descr="397px-Hegel_sibree.jpg"/>
          <p:cNvPicPr>
            <a:picLocks noChangeAspect="1"/>
          </p:cNvPicPr>
          <p:nvPr/>
        </p:nvPicPr>
        <p:blipFill>
          <a:blip r:embed="rId3"/>
          <a:stretch>
            <a:fillRect/>
          </a:stretch>
        </p:blipFill>
        <p:spPr>
          <a:xfrm>
            <a:off x="8768429" y="1548063"/>
            <a:ext cx="3423570" cy="5165537"/>
          </a:xfrm>
          <a:prstGeom prst="rect">
            <a:avLst/>
          </a:prstGeom>
        </p:spPr>
      </p:pic>
      <p:sp>
        <p:nvSpPr>
          <p:cNvPr id="2" name="TextBox 1"/>
          <p:cNvSpPr txBox="1"/>
          <p:nvPr/>
        </p:nvSpPr>
        <p:spPr>
          <a:xfrm>
            <a:off x="3600450" y="3785655"/>
            <a:ext cx="3796811" cy="369332"/>
          </a:xfrm>
          <a:prstGeom prst="rect">
            <a:avLst/>
          </a:prstGeom>
          <a:noFill/>
        </p:spPr>
        <p:txBody>
          <a:bodyPr wrap="square" rtlCol="0">
            <a:spAutoFit/>
          </a:bodyPr>
          <a:lstStyle/>
          <a:p>
            <a:r>
              <a:rPr lang="en-US" dirty="0"/>
              <a:t> </a:t>
            </a:r>
          </a:p>
        </p:txBody>
      </p:sp>
      <p:sp>
        <p:nvSpPr>
          <p:cNvPr id="3" name="TextBox 2"/>
          <p:cNvSpPr txBox="1"/>
          <p:nvPr/>
        </p:nvSpPr>
        <p:spPr>
          <a:xfrm>
            <a:off x="3049764" y="1273374"/>
            <a:ext cx="4579761" cy="2585323"/>
          </a:xfrm>
          <a:prstGeom prst="rect">
            <a:avLst/>
          </a:prstGeom>
          <a:noFill/>
        </p:spPr>
        <p:txBody>
          <a:bodyPr wrap="square" rtlCol="0">
            <a:spAutoFit/>
          </a:bodyPr>
          <a:lstStyle/>
          <a:p>
            <a:r>
              <a:rPr lang="en-GB" dirty="0"/>
              <a:t>Hegel’s calls his own project </a:t>
            </a:r>
            <a:r>
              <a:rPr lang="en-GB" i="1" dirty="0"/>
              <a:t>philosophical history</a:t>
            </a:r>
            <a:r>
              <a:rPr lang="en-GB" dirty="0"/>
              <a:t>. He maintains that with philosophical history the historian cannot be content with finding empirical expressions of past experiences (e.g. the archival sources). </a:t>
            </a:r>
          </a:p>
          <a:p>
            <a:r>
              <a:rPr lang="en-GB" dirty="0"/>
              <a:t>His task is to find the overall sense and the hidden ideas that created and drove such empirical expressions (and the sources there of) in the first place. </a:t>
            </a:r>
            <a:endParaRPr lang="en-US" b="1" dirty="0"/>
          </a:p>
        </p:txBody>
      </p:sp>
      <p:sp>
        <p:nvSpPr>
          <p:cNvPr id="5" name="TextBox 4">
            <a:extLst>
              <a:ext uri="{FF2B5EF4-FFF2-40B4-BE49-F238E27FC236}">
                <a16:creationId xmlns:a16="http://schemas.microsoft.com/office/drawing/2014/main" id="{E8A1845A-45FE-5340-8EA1-25BD72DBA66C}"/>
              </a:ext>
            </a:extLst>
          </p:cNvPr>
          <p:cNvSpPr txBox="1"/>
          <p:nvPr/>
        </p:nvSpPr>
        <p:spPr>
          <a:xfrm>
            <a:off x="485775" y="0"/>
            <a:ext cx="10801350" cy="1508105"/>
          </a:xfrm>
          <a:prstGeom prst="rect">
            <a:avLst/>
          </a:prstGeom>
          <a:noFill/>
        </p:spPr>
        <p:txBody>
          <a:bodyPr wrap="square" rtlCol="0">
            <a:spAutoFit/>
          </a:bodyPr>
          <a:lstStyle/>
          <a:p>
            <a:r>
              <a:rPr lang="en-US" dirty="0"/>
              <a:t>		</a:t>
            </a:r>
            <a:r>
              <a:rPr lang="en-US" sz="2000" b="1" dirty="0"/>
              <a:t>Marx as a student in Bonn and in Berlin</a:t>
            </a:r>
          </a:p>
          <a:p>
            <a:endParaRPr lang="en-US" b="1" dirty="0"/>
          </a:p>
          <a:p>
            <a:r>
              <a:rPr lang="en-US" b="1" dirty="0"/>
              <a:t>He was deeply influenced by Georg Friedrich Hegel, the then superstar of German intellectual life (idealism) </a:t>
            </a:r>
          </a:p>
          <a:p>
            <a:endParaRPr lang="en-US" dirty="0"/>
          </a:p>
        </p:txBody>
      </p:sp>
      <p:sp>
        <p:nvSpPr>
          <p:cNvPr id="10" name="TextBox 9">
            <a:extLst>
              <a:ext uri="{FF2B5EF4-FFF2-40B4-BE49-F238E27FC236}">
                <a16:creationId xmlns:a16="http://schemas.microsoft.com/office/drawing/2014/main" id="{BE0E7F1D-CACE-264A-2F9F-7E1730FF4C6F}"/>
              </a:ext>
            </a:extLst>
          </p:cNvPr>
          <p:cNvSpPr txBox="1"/>
          <p:nvPr/>
        </p:nvSpPr>
        <p:spPr>
          <a:xfrm>
            <a:off x="3049763" y="4374292"/>
            <a:ext cx="5479875" cy="1477328"/>
          </a:xfrm>
          <a:prstGeom prst="rect">
            <a:avLst/>
          </a:prstGeom>
          <a:noFill/>
        </p:spPr>
        <p:txBody>
          <a:bodyPr wrap="square" rtlCol="0">
            <a:spAutoFit/>
          </a:bodyPr>
          <a:lstStyle/>
          <a:p>
            <a:r>
              <a:rPr lang="en-GB" dirty="0"/>
              <a:t>The </a:t>
            </a:r>
            <a:r>
              <a:rPr lang="en-GB" i="1" dirty="0"/>
              <a:t>Geist</a:t>
            </a:r>
            <a:r>
              <a:rPr lang="en-GB" dirty="0"/>
              <a:t> (spirit) is similar to the culture of people at a time and is constantly reworking itself to keep up with the changes of that culture, while at the same time working to produce changes in the culture (moving history on towards its aim of ‘freedom’. </a:t>
            </a:r>
            <a:endParaRPr lang="en-US" dirty="0"/>
          </a:p>
        </p:txBody>
      </p:sp>
    </p:spTree>
    <p:extLst>
      <p:ext uri="{BB962C8B-B14F-4D97-AF65-F5344CB8AC3E}">
        <p14:creationId xmlns:p14="http://schemas.microsoft.com/office/powerpoint/2010/main" val="1117578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4C1DC08-0A9D-192D-E4BC-1E1AA38E9162}"/>
              </a:ext>
            </a:extLst>
          </p:cNvPr>
          <p:cNvSpPr txBox="1"/>
          <p:nvPr/>
        </p:nvSpPr>
        <p:spPr>
          <a:xfrm>
            <a:off x="2094807" y="1679172"/>
            <a:ext cx="6982691" cy="1477328"/>
          </a:xfrm>
          <a:prstGeom prst="rect">
            <a:avLst/>
          </a:prstGeom>
          <a:noFill/>
        </p:spPr>
        <p:txBody>
          <a:bodyPr wrap="square" rtlCol="0">
            <a:spAutoFit/>
          </a:bodyPr>
          <a:lstStyle/>
          <a:p>
            <a:r>
              <a:rPr lang="en-US" dirty="0"/>
              <a:t>‘World history... represents the development of the spirit's consciousness of its own freedom and of the consequent realization of this freedom.’</a:t>
            </a:r>
          </a:p>
          <a:p>
            <a:r>
              <a:rPr lang="en-US" dirty="0"/>
              <a:t>Hegel, </a:t>
            </a:r>
            <a:r>
              <a:rPr lang="en-US" i="1" dirty="0"/>
              <a:t>Lectures on the Philosophy of History</a:t>
            </a:r>
            <a:r>
              <a:rPr lang="en-US" dirty="0"/>
              <a:t>, 1831)</a:t>
            </a:r>
          </a:p>
          <a:p>
            <a:endParaRPr lang="en-US" dirty="0"/>
          </a:p>
        </p:txBody>
      </p:sp>
      <p:sp>
        <p:nvSpPr>
          <p:cNvPr id="9" name="TextBox 8">
            <a:extLst>
              <a:ext uri="{FF2B5EF4-FFF2-40B4-BE49-F238E27FC236}">
                <a16:creationId xmlns:a16="http://schemas.microsoft.com/office/drawing/2014/main" id="{261059FB-5B59-5F25-46FE-DB015E790BC3}"/>
              </a:ext>
            </a:extLst>
          </p:cNvPr>
          <p:cNvSpPr txBox="1"/>
          <p:nvPr/>
        </p:nvSpPr>
        <p:spPr>
          <a:xfrm>
            <a:off x="1030244" y="577397"/>
            <a:ext cx="10627589" cy="461665"/>
          </a:xfrm>
          <a:prstGeom prst="rect">
            <a:avLst/>
          </a:prstGeom>
          <a:noFill/>
        </p:spPr>
        <p:txBody>
          <a:bodyPr wrap="none" rtlCol="0">
            <a:spAutoFit/>
          </a:bodyPr>
          <a:lstStyle/>
          <a:p>
            <a:r>
              <a:rPr lang="en-US" sz="2400" b="1" dirty="0"/>
              <a:t>The development of spirit is progressive, aiming to achieve its own freedom</a:t>
            </a:r>
          </a:p>
        </p:txBody>
      </p:sp>
      <p:sp>
        <p:nvSpPr>
          <p:cNvPr id="11" name="TextBox 10">
            <a:extLst>
              <a:ext uri="{FF2B5EF4-FFF2-40B4-BE49-F238E27FC236}">
                <a16:creationId xmlns:a16="http://schemas.microsoft.com/office/drawing/2014/main" id="{D895C7B7-775F-B13E-42EE-D22029642AD4}"/>
              </a:ext>
            </a:extLst>
          </p:cNvPr>
          <p:cNvSpPr txBox="1"/>
          <p:nvPr/>
        </p:nvSpPr>
        <p:spPr>
          <a:xfrm>
            <a:off x="1030244" y="3274542"/>
            <a:ext cx="9113882" cy="2585323"/>
          </a:xfrm>
          <a:prstGeom prst="rect">
            <a:avLst/>
          </a:prstGeom>
          <a:noFill/>
        </p:spPr>
        <p:txBody>
          <a:bodyPr wrap="square" rtlCol="0">
            <a:spAutoFit/>
          </a:bodyPr>
          <a:lstStyle/>
          <a:p>
            <a:r>
              <a:rPr lang="en-GB" dirty="0"/>
              <a:t>Hegel maintains that the consciousness of freedom in history moves from despotism to a sense that freedom is a privilege of a few, to a robust notion that humanity is free in and of itself. </a:t>
            </a:r>
          </a:p>
          <a:p>
            <a:endParaRPr lang="en-GB" dirty="0"/>
          </a:p>
          <a:p>
            <a:r>
              <a:rPr lang="en-GB" dirty="0"/>
              <a:t>Hegel’s philosophical history is a history of ‘thought’. </a:t>
            </a:r>
          </a:p>
          <a:p>
            <a:endParaRPr lang="en-GB" b="1" dirty="0"/>
          </a:p>
          <a:p>
            <a:r>
              <a:rPr lang="en-GB" b="1" dirty="0"/>
              <a:t>Note: </a:t>
            </a:r>
            <a:r>
              <a:rPr lang="en-GB" dirty="0"/>
              <a:t>Hegel believes that the spirit of human freedom is best nurtured within a constitutional monarchy  in which the monarch embodies the spirit and desires of the governed.</a:t>
            </a:r>
            <a:endParaRPr lang="en-US" dirty="0"/>
          </a:p>
        </p:txBody>
      </p:sp>
    </p:spTree>
    <p:extLst>
      <p:ext uri="{BB962C8B-B14F-4D97-AF65-F5344CB8AC3E}">
        <p14:creationId xmlns:p14="http://schemas.microsoft.com/office/powerpoint/2010/main" val="60403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D34B35D-E07B-94B9-1364-1F1E4E0DD35B}"/>
              </a:ext>
            </a:extLst>
          </p:cNvPr>
          <p:cNvSpPr txBox="1"/>
          <p:nvPr/>
        </p:nvSpPr>
        <p:spPr>
          <a:xfrm rot="10800000" flipV="1">
            <a:off x="528638" y="1166684"/>
            <a:ext cx="9444037" cy="2585323"/>
          </a:xfrm>
          <a:prstGeom prst="rect">
            <a:avLst/>
          </a:prstGeom>
          <a:noFill/>
        </p:spPr>
        <p:txBody>
          <a:bodyPr wrap="square" rtlCol="0">
            <a:spAutoFit/>
          </a:bodyPr>
          <a:lstStyle/>
          <a:p>
            <a:r>
              <a:rPr lang="en-US" b="1" dirty="0"/>
              <a:t>How does the spirit of a people in a particular epoch move from one historical stage to its next, more sophisticated stage of freedom? </a:t>
            </a:r>
          </a:p>
          <a:p>
            <a:endParaRPr lang="en-US" dirty="0"/>
          </a:p>
          <a:p>
            <a:r>
              <a:rPr lang="en-GB" dirty="0"/>
              <a:t>Hegel's dialectic is a philosophical method of development and reasoning that involves a process of thesis, antithesis, and synthesis, where an initial idea (thesis) generates a contradictory opposing idea (antithesis), and their tension is resolved in a higher, more complex concept (synthesis) that preserves aspects of both. </a:t>
            </a:r>
          </a:p>
          <a:p>
            <a:r>
              <a:rPr lang="en-GB" dirty="0"/>
              <a:t>This cycle drives progress and understanding in history, thought, and consciousness, moving from less sophisticated to more sophisticated forms</a:t>
            </a:r>
            <a:endParaRPr lang="en-US" dirty="0"/>
          </a:p>
        </p:txBody>
      </p:sp>
      <p:sp>
        <p:nvSpPr>
          <p:cNvPr id="7" name="TextBox 6">
            <a:extLst>
              <a:ext uri="{FF2B5EF4-FFF2-40B4-BE49-F238E27FC236}">
                <a16:creationId xmlns:a16="http://schemas.microsoft.com/office/drawing/2014/main" id="{C2621399-86C0-D489-0BF1-1C828C180BA6}"/>
              </a:ext>
            </a:extLst>
          </p:cNvPr>
          <p:cNvSpPr txBox="1"/>
          <p:nvPr/>
        </p:nvSpPr>
        <p:spPr>
          <a:xfrm>
            <a:off x="528638" y="4053016"/>
            <a:ext cx="10415588" cy="2862322"/>
          </a:xfrm>
          <a:prstGeom prst="rect">
            <a:avLst/>
          </a:prstGeom>
          <a:noFill/>
        </p:spPr>
        <p:txBody>
          <a:bodyPr wrap="square" rtlCol="0">
            <a:spAutoFit/>
          </a:bodyPr>
          <a:lstStyle/>
          <a:p>
            <a:r>
              <a:rPr lang="en-GB" b="1" dirty="0"/>
              <a:t>Thesis:</a:t>
            </a:r>
            <a:r>
              <a:rPr lang="en-GB" dirty="0"/>
              <a:t> An initial concept, idea, or state of affairs  at a particular moment in time </a:t>
            </a:r>
          </a:p>
          <a:p>
            <a:r>
              <a:rPr lang="en-GB" b="1" dirty="0"/>
              <a:t>Antithesis:</a:t>
            </a:r>
            <a:r>
              <a:rPr lang="en-GB" dirty="0"/>
              <a:t> The contradiction or opposing concept that arises from the thesis, highlighting its limitations or one-sidedness. </a:t>
            </a:r>
          </a:p>
          <a:p>
            <a:r>
              <a:rPr lang="en-GB" b="1" dirty="0"/>
              <a:t>Synthesis (or Sublation):</a:t>
            </a:r>
            <a:r>
              <a:rPr lang="en-GB" dirty="0"/>
              <a:t> The resolution of the tension between the thesis and antithesis into a new, more comprehensive idea of spirit. This new concept "sublates" the previous stages, meaning it transcends them while also preserving their essential truths.</a:t>
            </a:r>
          </a:p>
          <a:p>
            <a:endParaRPr lang="en-GB" dirty="0"/>
          </a:p>
          <a:p>
            <a:r>
              <a:rPr lang="en-GB" b="1" dirty="0"/>
              <a:t>Note: In Hegel’s view the synthesis – the new stage of spirit of freedom – is reached through violent action (e.g. wars). </a:t>
            </a:r>
          </a:p>
          <a:p>
            <a:endParaRPr lang="en-US" dirty="0"/>
          </a:p>
        </p:txBody>
      </p:sp>
      <p:sp>
        <p:nvSpPr>
          <p:cNvPr id="2" name="TextBox 1">
            <a:extLst>
              <a:ext uri="{FF2B5EF4-FFF2-40B4-BE49-F238E27FC236}">
                <a16:creationId xmlns:a16="http://schemas.microsoft.com/office/drawing/2014/main" id="{5C262379-3A21-5C6B-EF94-1DAF38DEEC28}"/>
              </a:ext>
            </a:extLst>
          </p:cNvPr>
          <p:cNvSpPr txBox="1"/>
          <p:nvPr/>
        </p:nvSpPr>
        <p:spPr>
          <a:xfrm>
            <a:off x="3558746" y="308919"/>
            <a:ext cx="5239639" cy="400110"/>
          </a:xfrm>
          <a:prstGeom prst="rect">
            <a:avLst/>
          </a:prstGeom>
          <a:noFill/>
        </p:spPr>
        <p:txBody>
          <a:bodyPr wrap="none" rtlCol="0">
            <a:spAutoFit/>
          </a:bodyPr>
          <a:lstStyle/>
          <a:p>
            <a:r>
              <a:rPr lang="en-US" sz="2000" b="1" dirty="0"/>
              <a:t>Dialectic method of historical development</a:t>
            </a:r>
          </a:p>
        </p:txBody>
      </p:sp>
    </p:spTree>
    <p:extLst>
      <p:ext uri="{BB962C8B-B14F-4D97-AF65-F5344CB8AC3E}">
        <p14:creationId xmlns:p14="http://schemas.microsoft.com/office/powerpoint/2010/main" val="1363788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FBAD592-6DD1-3AD1-8DAE-3EA667EA41EA}"/>
              </a:ext>
            </a:extLst>
          </p:cNvPr>
          <p:cNvSpPr txBox="1"/>
          <p:nvPr/>
        </p:nvSpPr>
        <p:spPr>
          <a:xfrm>
            <a:off x="1945178" y="1695797"/>
            <a:ext cx="7082444" cy="2123658"/>
          </a:xfrm>
          <a:prstGeom prst="rect">
            <a:avLst/>
          </a:prstGeom>
          <a:noFill/>
        </p:spPr>
        <p:txBody>
          <a:bodyPr wrap="square" rtlCol="0">
            <a:spAutoFit/>
          </a:bodyPr>
          <a:lstStyle/>
          <a:p>
            <a:endParaRPr lang="en-US" sz="2400" b="1" dirty="0"/>
          </a:p>
          <a:p>
            <a:endParaRPr lang="en-US" sz="2400" b="1" dirty="0"/>
          </a:p>
          <a:p>
            <a:r>
              <a:rPr lang="en-US" sz="2800" b="1" dirty="0"/>
              <a:t>Marx remains vetted to Hegel’s dialect method of history all his life but will turn it on its head….</a:t>
            </a:r>
          </a:p>
        </p:txBody>
      </p:sp>
    </p:spTree>
    <p:extLst>
      <p:ext uri="{BB962C8B-B14F-4D97-AF65-F5344CB8AC3E}">
        <p14:creationId xmlns:p14="http://schemas.microsoft.com/office/powerpoint/2010/main" val="2317356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dirty="0"/>
              <a:t>Most famous works</a:t>
            </a:r>
          </a:p>
        </p:txBody>
      </p:sp>
      <p:pic>
        <p:nvPicPr>
          <p:cNvPr id="13" name="Content Placeholder 12" descr="11057943283_d5f2134334_b.jpg"/>
          <p:cNvPicPr>
            <a:picLocks noGrp="1" noChangeAspect="1"/>
          </p:cNvPicPr>
          <p:nvPr>
            <p:ph sz="half" idx="1"/>
          </p:nvPr>
        </p:nvPicPr>
        <p:blipFill>
          <a:blip r:embed="rId2">
            <a:extLst>
              <a:ext uri="{28A0092B-C50C-407E-A947-70E740481C1C}">
                <a14:useLocalDpi xmlns:a14="http://schemas.microsoft.com/office/drawing/2010/main" val="0"/>
              </a:ext>
            </a:extLst>
          </a:blip>
          <a:srcRect t="10568" b="10568"/>
          <a:stretch>
            <a:fillRect/>
          </a:stretch>
        </p:blipFill>
        <p:spPr>
          <a:xfrm>
            <a:off x="1223962" y="1524000"/>
            <a:ext cx="4059936" cy="4305905"/>
          </a:xfrm>
        </p:spPr>
      </p:pic>
      <p:pic>
        <p:nvPicPr>
          <p:cNvPr id="14" name="Content Placeholder 13" descr="download.jpg"/>
          <p:cNvPicPr>
            <a:picLocks noGrp="1" noChangeAspect="1"/>
          </p:cNvPicPr>
          <p:nvPr>
            <p:ph sz="half" idx="2"/>
          </p:nvPr>
        </p:nvPicPr>
        <p:blipFill>
          <a:blip r:embed="rId3">
            <a:extLst>
              <a:ext uri="{28A0092B-C50C-407E-A947-70E740481C1C}">
                <a14:useLocalDpi xmlns:a14="http://schemas.microsoft.com/office/drawing/2010/main" val="0"/>
              </a:ext>
            </a:extLst>
          </a:blip>
          <a:srcRect l="-15520" r="-15520"/>
          <a:stretch>
            <a:fillRect/>
          </a:stretch>
        </p:blipFill>
        <p:spPr>
          <a:xfrm>
            <a:off x="6172200" y="1524001"/>
            <a:ext cx="4059936" cy="4305905"/>
          </a:xfrm>
        </p:spPr>
      </p:pic>
      <p:sp>
        <p:nvSpPr>
          <p:cNvPr id="15" name="TextBox 14"/>
          <p:cNvSpPr txBox="1"/>
          <p:nvPr/>
        </p:nvSpPr>
        <p:spPr>
          <a:xfrm>
            <a:off x="2271714" y="5921216"/>
            <a:ext cx="2153728" cy="522140"/>
          </a:xfrm>
          <a:prstGeom prst="rect">
            <a:avLst/>
          </a:prstGeom>
          <a:noFill/>
        </p:spPr>
        <p:txBody>
          <a:bodyPr wrap="square" rtlCol="0">
            <a:spAutoFit/>
          </a:bodyPr>
          <a:lstStyle/>
          <a:p>
            <a:r>
              <a:rPr lang="en-GB" sz="2800" dirty="0"/>
              <a:t>1848</a:t>
            </a:r>
          </a:p>
        </p:txBody>
      </p:sp>
      <p:sp>
        <p:nvSpPr>
          <p:cNvPr id="16" name="TextBox 15"/>
          <p:cNvSpPr txBox="1"/>
          <p:nvPr/>
        </p:nvSpPr>
        <p:spPr>
          <a:xfrm>
            <a:off x="7470099" y="5921216"/>
            <a:ext cx="1586588" cy="830997"/>
          </a:xfrm>
          <a:prstGeom prst="rect">
            <a:avLst/>
          </a:prstGeom>
          <a:noFill/>
        </p:spPr>
        <p:txBody>
          <a:bodyPr wrap="none" rtlCol="0">
            <a:spAutoFit/>
          </a:bodyPr>
          <a:lstStyle/>
          <a:p>
            <a:r>
              <a:rPr lang="en-GB" sz="2400" dirty="0"/>
              <a:t>Vol. 1-3</a:t>
            </a:r>
          </a:p>
          <a:p>
            <a:r>
              <a:rPr lang="en-GB" sz="2400" dirty="0"/>
              <a:t>1867-1894</a:t>
            </a:r>
          </a:p>
        </p:txBody>
      </p:sp>
    </p:spTree>
    <p:extLst>
      <p:ext uri="{BB962C8B-B14F-4D97-AF65-F5344CB8AC3E}">
        <p14:creationId xmlns:p14="http://schemas.microsoft.com/office/powerpoint/2010/main" val="2713819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8435D-36E5-70A9-A72F-A258168FD7DB}"/>
              </a:ext>
            </a:extLst>
          </p:cNvPr>
          <p:cNvSpPr>
            <a:spLocks noGrp="1"/>
          </p:cNvSpPr>
          <p:nvPr>
            <p:ph type="title"/>
          </p:nvPr>
        </p:nvSpPr>
        <p:spPr/>
        <p:txBody>
          <a:bodyPr>
            <a:normAutofit/>
          </a:bodyPr>
          <a:lstStyle/>
          <a:p>
            <a:r>
              <a:rPr lang="en-US" dirty="0"/>
              <a:t>Karl Marx – influential works for historians</a:t>
            </a:r>
          </a:p>
        </p:txBody>
      </p:sp>
      <p:pic>
        <p:nvPicPr>
          <p:cNvPr id="6" name="Content Placeholder 5" descr="A book cover with red and white text&#10;&#10;Description automatically generated">
            <a:extLst>
              <a:ext uri="{FF2B5EF4-FFF2-40B4-BE49-F238E27FC236}">
                <a16:creationId xmlns:a16="http://schemas.microsoft.com/office/drawing/2014/main" id="{A93C408A-DCB7-35FA-AB7C-0ADA45A1B60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93353" y="1488790"/>
            <a:ext cx="2955167" cy="4572000"/>
          </a:xfrm>
        </p:spPr>
      </p:pic>
      <p:pic>
        <p:nvPicPr>
          <p:cNvPr id="8" name="Content Placeholder 7" descr="A book cover of a person&#10;&#10;Description automatically generated">
            <a:extLst>
              <a:ext uri="{FF2B5EF4-FFF2-40B4-BE49-F238E27FC236}">
                <a16:creationId xmlns:a16="http://schemas.microsoft.com/office/drawing/2014/main" id="{8EEA7719-2678-5142-1ED8-F34BEA94CF97}"/>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60010" y="1657350"/>
            <a:ext cx="2956560" cy="4572000"/>
          </a:xfrm>
        </p:spPr>
      </p:pic>
      <p:sp>
        <p:nvSpPr>
          <p:cNvPr id="3" name="TextBox 2">
            <a:extLst>
              <a:ext uri="{FF2B5EF4-FFF2-40B4-BE49-F238E27FC236}">
                <a16:creationId xmlns:a16="http://schemas.microsoft.com/office/drawing/2014/main" id="{788D4C0F-9068-6E79-E682-D9C05964A40E}"/>
              </a:ext>
            </a:extLst>
          </p:cNvPr>
          <p:cNvSpPr txBox="1"/>
          <p:nvPr/>
        </p:nvSpPr>
        <p:spPr>
          <a:xfrm>
            <a:off x="1928813" y="6229350"/>
            <a:ext cx="678391" cy="369332"/>
          </a:xfrm>
          <a:prstGeom prst="rect">
            <a:avLst/>
          </a:prstGeom>
          <a:noFill/>
        </p:spPr>
        <p:txBody>
          <a:bodyPr wrap="none" rtlCol="0">
            <a:spAutoFit/>
          </a:bodyPr>
          <a:lstStyle/>
          <a:p>
            <a:r>
              <a:rPr lang="en-US" dirty="0"/>
              <a:t>1844</a:t>
            </a:r>
          </a:p>
        </p:txBody>
      </p:sp>
      <p:sp>
        <p:nvSpPr>
          <p:cNvPr id="5" name="TextBox 4">
            <a:extLst>
              <a:ext uri="{FF2B5EF4-FFF2-40B4-BE49-F238E27FC236}">
                <a16:creationId xmlns:a16="http://schemas.microsoft.com/office/drawing/2014/main" id="{167D07BD-7136-E0DC-141A-8479EC004061}"/>
              </a:ext>
            </a:extLst>
          </p:cNvPr>
          <p:cNvSpPr txBox="1"/>
          <p:nvPr/>
        </p:nvSpPr>
        <p:spPr>
          <a:xfrm>
            <a:off x="7559899" y="6272011"/>
            <a:ext cx="678391" cy="369332"/>
          </a:xfrm>
          <a:prstGeom prst="rect">
            <a:avLst/>
          </a:prstGeom>
          <a:noFill/>
        </p:spPr>
        <p:txBody>
          <a:bodyPr wrap="none" rtlCol="0">
            <a:spAutoFit/>
          </a:bodyPr>
          <a:lstStyle/>
          <a:p>
            <a:r>
              <a:rPr lang="en-US" dirty="0"/>
              <a:t>1852</a:t>
            </a:r>
          </a:p>
        </p:txBody>
      </p:sp>
    </p:spTree>
    <p:extLst>
      <p:ext uri="{BB962C8B-B14F-4D97-AF65-F5344CB8AC3E}">
        <p14:creationId xmlns:p14="http://schemas.microsoft.com/office/powerpoint/2010/main" val="3714468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3" descr="The image “http://upload.wikimedia.org/wikipedia/en/0/0f/Engelss56fe1.jpg” cannot be displayed, because it contains errors.">
            <a:extLst>
              <a:ext uri="{FF2B5EF4-FFF2-40B4-BE49-F238E27FC236}">
                <a16:creationId xmlns:a16="http://schemas.microsoft.com/office/drawing/2014/main" id="{F84B0E65-FB55-12F9-CF73-BACD76B09A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25" y="311150"/>
            <a:ext cx="4514850" cy="554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Picture 9" descr="The image “http://www.marxists.org/archive/marx/works/cw/volume04/04-299.gif” cannot be displayed, because it contains errors.">
            <a:extLst>
              <a:ext uri="{FF2B5EF4-FFF2-40B4-BE49-F238E27FC236}">
                <a16:creationId xmlns:a16="http://schemas.microsoft.com/office/drawing/2014/main" id="{951225F1-5D04-73C8-D6A1-C8E27B15B3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0364" y="0"/>
            <a:ext cx="3957637" cy="616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C0BF012F-D64B-9365-F995-9E566A90ABEE}"/>
              </a:ext>
            </a:extLst>
          </p:cNvPr>
          <p:cNvSpPr txBox="1"/>
          <p:nvPr/>
        </p:nvSpPr>
        <p:spPr>
          <a:xfrm>
            <a:off x="4514851" y="414338"/>
            <a:ext cx="2085974" cy="3693319"/>
          </a:xfrm>
          <a:prstGeom prst="rect">
            <a:avLst/>
          </a:prstGeom>
          <a:noFill/>
        </p:spPr>
        <p:txBody>
          <a:bodyPr wrap="square" rtlCol="0">
            <a:spAutoFit/>
          </a:bodyPr>
          <a:lstStyle/>
          <a:p>
            <a:r>
              <a:rPr lang="en-US" b="1" dirty="0"/>
              <a:t>Marx has a lifelong </a:t>
            </a:r>
          </a:p>
          <a:p>
            <a:r>
              <a:rPr lang="en-US" b="1" dirty="0"/>
              <a:t>friendship and working</a:t>
            </a:r>
          </a:p>
          <a:p>
            <a:r>
              <a:rPr lang="en-US" b="1" dirty="0"/>
              <a:t>relationship with </a:t>
            </a:r>
          </a:p>
          <a:p>
            <a:r>
              <a:rPr lang="en-US" b="1" dirty="0"/>
              <a:t>Friedrich Engels</a:t>
            </a:r>
          </a:p>
          <a:p>
            <a:endParaRPr lang="en-US" b="1" dirty="0"/>
          </a:p>
          <a:p>
            <a:endParaRPr lang="en-US" b="1" dirty="0"/>
          </a:p>
          <a:p>
            <a:r>
              <a:rPr lang="en-US" dirty="0"/>
              <a:t>Engels edits and publishes most of Marx’s notes (e.g. 2</a:t>
            </a:r>
            <a:r>
              <a:rPr lang="en-US" baseline="30000" dirty="0"/>
              <a:t>nd</a:t>
            </a:r>
            <a:r>
              <a:rPr lang="en-US" dirty="0"/>
              <a:t>, 3</a:t>
            </a:r>
            <a:r>
              <a:rPr lang="en-US" baseline="30000" dirty="0"/>
              <a:t>rd</a:t>
            </a:r>
            <a:r>
              <a:rPr lang="en-US" dirty="0"/>
              <a:t> volume of the </a:t>
            </a:r>
            <a:r>
              <a:rPr lang="en-US" i="1" dirty="0"/>
              <a:t>Capital)</a:t>
            </a:r>
          </a:p>
        </p:txBody>
      </p:sp>
      <p:sp>
        <p:nvSpPr>
          <p:cNvPr id="3" name="TextBox 2">
            <a:extLst>
              <a:ext uri="{FF2B5EF4-FFF2-40B4-BE49-F238E27FC236}">
                <a16:creationId xmlns:a16="http://schemas.microsoft.com/office/drawing/2014/main" id="{855447E9-F952-782C-357A-592228595C29}"/>
              </a:ext>
            </a:extLst>
          </p:cNvPr>
          <p:cNvSpPr txBox="1"/>
          <p:nvPr/>
        </p:nvSpPr>
        <p:spPr>
          <a:xfrm>
            <a:off x="840259" y="5980670"/>
            <a:ext cx="2508422" cy="646331"/>
          </a:xfrm>
          <a:prstGeom prst="rect">
            <a:avLst/>
          </a:prstGeom>
          <a:noFill/>
        </p:spPr>
        <p:txBody>
          <a:bodyPr wrap="square" rtlCol="0">
            <a:spAutoFit/>
          </a:bodyPr>
          <a:lstStyle/>
          <a:p>
            <a:r>
              <a:rPr lang="en-GB" b="1" dirty="0"/>
              <a:t>Friedrich Engels</a:t>
            </a:r>
          </a:p>
          <a:p>
            <a:r>
              <a:rPr lang="en-GB" b="1" dirty="0"/>
              <a:t>     1820 – 1895</a:t>
            </a:r>
            <a:endParaRPr lang="en-US"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92" name="Text Box 32">
            <a:extLst>
              <a:ext uri="{FF2B5EF4-FFF2-40B4-BE49-F238E27FC236}">
                <a16:creationId xmlns:a16="http://schemas.microsoft.com/office/drawing/2014/main" id="{8CE50C0D-10C0-5EB0-820E-C5F88269D8EA}"/>
              </a:ext>
            </a:extLst>
          </p:cNvPr>
          <p:cNvSpPr txBox="1">
            <a:spLocks noChangeArrowheads="1"/>
          </p:cNvSpPr>
          <p:nvPr/>
        </p:nvSpPr>
        <p:spPr bwMode="auto">
          <a:xfrm>
            <a:off x="1314450" y="5949950"/>
            <a:ext cx="4565650" cy="7889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GB" altLang="en-US" sz="1800" b="1"/>
              <a:t>Primitive Communism</a:t>
            </a:r>
          </a:p>
          <a:p>
            <a:pPr algn="ctr" eaLnBrk="1" hangingPunct="1">
              <a:spcBef>
                <a:spcPct val="50000"/>
              </a:spcBef>
            </a:pPr>
            <a:r>
              <a:rPr lang="en-GB" altLang="en-US" sz="1800"/>
              <a:t>Hunter-gatherer societies</a:t>
            </a:r>
          </a:p>
        </p:txBody>
      </p:sp>
      <p:sp>
        <p:nvSpPr>
          <p:cNvPr id="424993" name="Text Box 33">
            <a:extLst>
              <a:ext uri="{FF2B5EF4-FFF2-40B4-BE49-F238E27FC236}">
                <a16:creationId xmlns:a16="http://schemas.microsoft.com/office/drawing/2014/main" id="{8C11A64D-9E40-49ED-9157-092F8E30C1F2}"/>
              </a:ext>
            </a:extLst>
          </p:cNvPr>
          <p:cNvSpPr txBox="1">
            <a:spLocks noChangeArrowheads="1"/>
          </p:cNvSpPr>
          <p:nvPr/>
        </p:nvSpPr>
        <p:spPr bwMode="auto">
          <a:xfrm>
            <a:off x="2566988" y="5013325"/>
            <a:ext cx="4176712" cy="7889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GB" altLang="en-US" sz="1800" b="1"/>
              <a:t>Slaveholder Society</a:t>
            </a:r>
          </a:p>
          <a:p>
            <a:pPr algn="ctr" eaLnBrk="1" hangingPunct="1">
              <a:spcBef>
                <a:spcPct val="50000"/>
              </a:spcBef>
            </a:pPr>
            <a:r>
              <a:rPr lang="de-DE" altLang="en-US" sz="1800"/>
              <a:t>Slaveholders against Slaves</a:t>
            </a:r>
            <a:endParaRPr lang="en-GB" altLang="en-US" sz="1800"/>
          </a:p>
        </p:txBody>
      </p:sp>
      <p:sp>
        <p:nvSpPr>
          <p:cNvPr id="424994" name="Text Box 34">
            <a:extLst>
              <a:ext uri="{FF2B5EF4-FFF2-40B4-BE49-F238E27FC236}">
                <a16:creationId xmlns:a16="http://schemas.microsoft.com/office/drawing/2014/main" id="{AEFD70A3-AFEF-454C-9911-3F8E6B148DEA}"/>
              </a:ext>
            </a:extLst>
          </p:cNvPr>
          <p:cNvSpPr txBox="1">
            <a:spLocks noChangeArrowheads="1"/>
          </p:cNvSpPr>
          <p:nvPr/>
        </p:nvSpPr>
        <p:spPr bwMode="auto">
          <a:xfrm>
            <a:off x="3575051" y="4076700"/>
            <a:ext cx="4176713" cy="7889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GB" altLang="en-US" sz="1800" b="1"/>
              <a:t>Feudalism</a:t>
            </a:r>
          </a:p>
          <a:p>
            <a:pPr algn="ctr" eaLnBrk="1" hangingPunct="1">
              <a:spcBef>
                <a:spcPct val="50000"/>
              </a:spcBef>
            </a:pPr>
            <a:r>
              <a:rPr lang="de-DE" altLang="en-US" sz="1800"/>
              <a:t>Feudal lords against Peasants</a:t>
            </a:r>
            <a:endParaRPr lang="en-GB" altLang="en-US" sz="1800"/>
          </a:p>
        </p:txBody>
      </p:sp>
      <p:sp>
        <p:nvSpPr>
          <p:cNvPr id="424995" name="Text Box 35">
            <a:extLst>
              <a:ext uri="{FF2B5EF4-FFF2-40B4-BE49-F238E27FC236}">
                <a16:creationId xmlns:a16="http://schemas.microsoft.com/office/drawing/2014/main" id="{D4BE10DF-4981-EDF2-657E-67236A54B66C}"/>
              </a:ext>
            </a:extLst>
          </p:cNvPr>
          <p:cNvSpPr txBox="1">
            <a:spLocks noChangeArrowheads="1"/>
          </p:cNvSpPr>
          <p:nvPr/>
        </p:nvSpPr>
        <p:spPr bwMode="auto">
          <a:xfrm>
            <a:off x="4440238" y="3141664"/>
            <a:ext cx="4176712" cy="7889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GB" altLang="en-US" sz="1800" b="1"/>
              <a:t>Capitalism</a:t>
            </a:r>
          </a:p>
          <a:p>
            <a:pPr algn="ctr" eaLnBrk="1" hangingPunct="1">
              <a:spcBef>
                <a:spcPct val="50000"/>
              </a:spcBef>
            </a:pPr>
            <a:r>
              <a:rPr lang="de-DE" altLang="en-US" sz="1800"/>
              <a:t>Bourgeoisie against Proletariat</a:t>
            </a:r>
            <a:endParaRPr lang="en-GB" altLang="en-US" sz="1800"/>
          </a:p>
        </p:txBody>
      </p:sp>
      <p:sp>
        <p:nvSpPr>
          <p:cNvPr id="424996" name="Text Box 36">
            <a:extLst>
              <a:ext uri="{FF2B5EF4-FFF2-40B4-BE49-F238E27FC236}">
                <a16:creationId xmlns:a16="http://schemas.microsoft.com/office/drawing/2014/main" id="{27D54E1D-DD6D-2F92-ADAC-02A6378945E6}"/>
              </a:ext>
            </a:extLst>
          </p:cNvPr>
          <p:cNvSpPr txBox="1">
            <a:spLocks noChangeArrowheads="1"/>
          </p:cNvSpPr>
          <p:nvPr/>
        </p:nvSpPr>
        <p:spPr bwMode="auto">
          <a:xfrm>
            <a:off x="1703388" y="2133601"/>
            <a:ext cx="4176712"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GB" altLang="en-US" sz="1800" b="1">
                <a:solidFill>
                  <a:srgbClr val="FF0000"/>
                </a:solidFill>
              </a:rPr>
              <a:t>SOCIALIST REVOLUTION</a:t>
            </a:r>
          </a:p>
          <a:p>
            <a:pPr algn="ctr" eaLnBrk="1" hangingPunct="1">
              <a:spcBef>
                <a:spcPct val="50000"/>
              </a:spcBef>
            </a:pPr>
            <a:r>
              <a:rPr lang="de-DE" altLang="en-US" sz="1800" b="1">
                <a:solidFill>
                  <a:srgbClr val="FF0000"/>
                </a:solidFill>
              </a:rPr>
              <a:t>Expropriation of Expropriators</a:t>
            </a:r>
            <a:endParaRPr lang="en-GB" altLang="en-US" sz="1800">
              <a:solidFill>
                <a:srgbClr val="FF0000"/>
              </a:solidFill>
            </a:endParaRPr>
          </a:p>
        </p:txBody>
      </p:sp>
      <p:sp>
        <p:nvSpPr>
          <p:cNvPr id="424997" name="Text Box 37">
            <a:extLst>
              <a:ext uri="{FF2B5EF4-FFF2-40B4-BE49-F238E27FC236}">
                <a16:creationId xmlns:a16="http://schemas.microsoft.com/office/drawing/2014/main" id="{311EEBE9-FF12-146D-B09A-74DBBB778D49}"/>
              </a:ext>
            </a:extLst>
          </p:cNvPr>
          <p:cNvSpPr txBox="1">
            <a:spLocks noChangeArrowheads="1"/>
          </p:cNvSpPr>
          <p:nvPr/>
        </p:nvSpPr>
        <p:spPr bwMode="auto">
          <a:xfrm>
            <a:off x="6095999" y="1350963"/>
            <a:ext cx="3889375" cy="7794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GB" altLang="en-US" sz="1800" b="1"/>
              <a:t>Socialism</a:t>
            </a:r>
          </a:p>
          <a:p>
            <a:pPr algn="ctr" eaLnBrk="1" hangingPunct="1">
              <a:spcBef>
                <a:spcPct val="50000"/>
              </a:spcBef>
            </a:pPr>
            <a:r>
              <a:rPr lang="de-DE" altLang="en-US" sz="1800"/>
              <a:t>Dictatorship of the Proletariat</a:t>
            </a:r>
            <a:endParaRPr lang="en-GB" altLang="en-US" sz="1800"/>
          </a:p>
        </p:txBody>
      </p:sp>
      <p:sp>
        <p:nvSpPr>
          <p:cNvPr id="424999" name="Text Box 39">
            <a:extLst>
              <a:ext uri="{FF2B5EF4-FFF2-40B4-BE49-F238E27FC236}">
                <a16:creationId xmlns:a16="http://schemas.microsoft.com/office/drawing/2014/main" id="{CCB2B63B-C6A2-E656-591C-96B5E768F83F}"/>
              </a:ext>
            </a:extLst>
          </p:cNvPr>
          <p:cNvSpPr txBox="1">
            <a:spLocks noChangeArrowheads="1"/>
          </p:cNvSpPr>
          <p:nvPr/>
        </p:nvSpPr>
        <p:spPr bwMode="auto">
          <a:xfrm>
            <a:off x="7329488" y="260350"/>
            <a:ext cx="3338512" cy="7889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GB" altLang="en-US" sz="1800" b="1" dirty="0"/>
              <a:t>Communism</a:t>
            </a:r>
          </a:p>
          <a:p>
            <a:pPr algn="ctr" eaLnBrk="1" hangingPunct="1">
              <a:spcBef>
                <a:spcPct val="50000"/>
              </a:spcBef>
            </a:pPr>
            <a:r>
              <a:rPr lang="de-DE" altLang="en-US" sz="1800" dirty="0" err="1"/>
              <a:t>Classless</a:t>
            </a:r>
            <a:r>
              <a:rPr lang="de-DE" altLang="en-US" sz="1800" dirty="0"/>
              <a:t> </a:t>
            </a:r>
            <a:r>
              <a:rPr lang="de-DE" altLang="en-US" sz="1800" dirty="0" err="1"/>
              <a:t>society</a:t>
            </a:r>
            <a:endParaRPr lang="en-GB" altLang="en-US" sz="1800" dirty="0"/>
          </a:p>
        </p:txBody>
      </p:sp>
      <p:sp>
        <p:nvSpPr>
          <p:cNvPr id="4" name="TextBox 3">
            <a:extLst>
              <a:ext uri="{FF2B5EF4-FFF2-40B4-BE49-F238E27FC236}">
                <a16:creationId xmlns:a16="http://schemas.microsoft.com/office/drawing/2014/main" id="{A87BA3FB-4D8C-A026-9123-BDC4313B641D}"/>
              </a:ext>
            </a:extLst>
          </p:cNvPr>
          <p:cNvSpPr txBox="1"/>
          <p:nvPr/>
        </p:nvSpPr>
        <p:spPr>
          <a:xfrm>
            <a:off x="77272" y="244698"/>
            <a:ext cx="6666428" cy="830997"/>
          </a:xfrm>
          <a:prstGeom prst="rect">
            <a:avLst/>
          </a:prstGeom>
          <a:noFill/>
        </p:spPr>
        <p:txBody>
          <a:bodyPr wrap="square" rtlCol="0">
            <a:spAutoFit/>
          </a:bodyPr>
          <a:lstStyle/>
          <a:p>
            <a:r>
              <a:rPr lang="en-US" sz="2400" b="1" dirty="0"/>
              <a:t>Progressive stages of history according to ‘historical materialism’ </a:t>
            </a:r>
          </a:p>
        </p:txBody>
      </p:sp>
    </p:spTree>
    <p:extLst>
      <p:ext uri="{BB962C8B-B14F-4D97-AF65-F5344CB8AC3E}">
        <p14:creationId xmlns:p14="http://schemas.microsoft.com/office/powerpoint/2010/main" val="33783681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24992"/>
                                        </p:tgtEl>
                                        <p:attrNameLst>
                                          <p:attrName>style.visibility</p:attrName>
                                        </p:attrNameLst>
                                      </p:cBhvr>
                                      <p:to>
                                        <p:strVal val="visible"/>
                                      </p:to>
                                    </p:set>
                                    <p:animEffect transition="in" filter="blinds(horizontal)">
                                      <p:cBhvr>
                                        <p:cTn id="7" dur="500"/>
                                        <p:tgtEl>
                                          <p:spTgt spid="4249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24993"/>
                                        </p:tgtEl>
                                        <p:attrNameLst>
                                          <p:attrName>style.visibility</p:attrName>
                                        </p:attrNameLst>
                                      </p:cBhvr>
                                      <p:to>
                                        <p:strVal val="visible"/>
                                      </p:to>
                                    </p:set>
                                    <p:animEffect transition="in" filter="blinds(horizontal)">
                                      <p:cBhvr>
                                        <p:cTn id="12" dur="500"/>
                                        <p:tgtEl>
                                          <p:spTgt spid="42499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24994"/>
                                        </p:tgtEl>
                                        <p:attrNameLst>
                                          <p:attrName>style.visibility</p:attrName>
                                        </p:attrNameLst>
                                      </p:cBhvr>
                                      <p:to>
                                        <p:strVal val="visible"/>
                                      </p:to>
                                    </p:set>
                                    <p:animEffect transition="in" filter="blinds(horizontal)">
                                      <p:cBhvr>
                                        <p:cTn id="17" dur="500"/>
                                        <p:tgtEl>
                                          <p:spTgt spid="42499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24995"/>
                                        </p:tgtEl>
                                        <p:attrNameLst>
                                          <p:attrName>style.visibility</p:attrName>
                                        </p:attrNameLst>
                                      </p:cBhvr>
                                      <p:to>
                                        <p:strVal val="visible"/>
                                      </p:to>
                                    </p:set>
                                    <p:animEffect transition="in" filter="blinds(horizontal)">
                                      <p:cBhvr>
                                        <p:cTn id="22" dur="500"/>
                                        <p:tgtEl>
                                          <p:spTgt spid="42499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24996"/>
                                        </p:tgtEl>
                                        <p:attrNameLst>
                                          <p:attrName>style.visibility</p:attrName>
                                        </p:attrNameLst>
                                      </p:cBhvr>
                                      <p:to>
                                        <p:strVal val="visible"/>
                                      </p:to>
                                    </p:set>
                                    <p:anim calcmode="lin" valueType="num">
                                      <p:cBhvr additive="base">
                                        <p:cTn id="27" dur="500" fill="hold"/>
                                        <p:tgtEl>
                                          <p:spTgt spid="424996"/>
                                        </p:tgtEl>
                                        <p:attrNameLst>
                                          <p:attrName>ppt_x</p:attrName>
                                        </p:attrNameLst>
                                      </p:cBhvr>
                                      <p:tavLst>
                                        <p:tav tm="0">
                                          <p:val>
                                            <p:strVal val="#ppt_x"/>
                                          </p:val>
                                        </p:tav>
                                        <p:tav tm="100000">
                                          <p:val>
                                            <p:strVal val="#ppt_x"/>
                                          </p:val>
                                        </p:tav>
                                      </p:tavLst>
                                    </p:anim>
                                    <p:anim calcmode="lin" valueType="num">
                                      <p:cBhvr additive="base">
                                        <p:cTn id="28" dur="500" fill="hold"/>
                                        <p:tgtEl>
                                          <p:spTgt spid="424996"/>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424997"/>
                                        </p:tgtEl>
                                        <p:attrNameLst>
                                          <p:attrName>style.visibility</p:attrName>
                                        </p:attrNameLst>
                                      </p:cBhvr>
                                      <p:to>
                                        <p:strVal val="visible"/>
                                      </p:to>
                                    </p:set>
                                    <p:animEffect transition="in" filter="blinds(horizontal)">
                                      <p:cBhvr>
                                        <p:cTn id="33" dur="500"/>
                                        <p:tgtEl>
                                          <p:spTgt spid="424997"/>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424999"/>
                                        </p:tgtEl>
                                        <p:attrNameLst>
                                          <p:attrName>style.visibility</p:attrName>
                                        </p:attrNameLst>
                                      </p:cBhvr>
                                      <p:to>
                                        <p:strVal val="visible"/>
                                      </p:to>
                                    </p:set>
                                    <p:animEffect transition="in" filter="blinds(horizontal)">
                                      <p:cBhvr>
                                        <p:cTn id="38" dur="500"/>
                                        <p:tgtEl>
                                          <p:spTgt spid="4249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4992" grpId="0" animBg="1"/>
      <p:bldP spid="424993" grpId="0" animBg="1"/>
      <p:bldP spid="424994" grpId="0" animBg="1"/>
      <p:bldP spid="424995" grpId="0" animBg="1"/>
      <p:bldP spid="424996" grpId="0"/>
      <p:bldP spid="424997" grpId="0" animBg="1"/>
      <p:bldP spid="42499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C75F55-5E3E-3ADE-0D41-D9EA1C7662DE}"/>
              </a:ext>
            </a:extLst>
          </p:cNvPr>
          <p:cNvSpPr txBox="1"/>
          <p:nvPr/>
        </p:nvSpPr>
        <p:spPr>
          <a:xfrm>
            <a:off x="1911927" y="2743200"/>
            <a:ext cx="8139792" cy="461665"/>
          </a:xfrm>
          <a:prstGeom prst="rect">
            <a:avLst/>
          </a:prstGeom>
          <a:noFill/>
        </p:spPr>
        <p:txBody>
          <a:bodyPr wrap="none" rtlCol="0">
            <a:spAutoFit/>
          </a:bodyPr>
          <a:lstStyle/>
          <a:p>
            <a:r>
              <a:rPr lang="en-US" sz="2400" b="1" dirty="0"/>
              <a:t>What causes historical change in historical materialism? </a:t>
            </a:r>
          </a:p>
        </p:txBody>
      </p:sp>
    </p:spTree>
    <p:extLst>
      <p:ext uri="{BB962C8B-B14F-4D97-AF65-F5344CB8AC3E}">
        <p14:creationId xmlns:p14="http://schemas.microsoft.com/office/powerpoint/2010/main" val="842125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C70C45C-EA3B-7BBE-CC7C-7D33691F121D}"/>
              </a:ext>
            </a:extLst>
          </p:cNvPr>
          <p:cNvSpPr txBox="1"/>
          <p:nvPr/>
        </p:nvSpPr>
        <p:spPr>
          <a:xfrm>
            <a:off x="1042988" y="542925"/>
            <a:ext cx="8258175" cy="5509200"/>
          </a:xfrm>
          <a:prstGeom prst="rect">
            <a:avLst/>
          </a:prstGeom>
          <a:noFill/>
        </p:spPr>
        <p:txBody>
          <a:bodyPr wrap="square" rtlCol="0">
            <a:spAutoFit/>
          </a:bodyPr>
          <a:lstStyle/>
          <a:p>
            <a:r>
              <a:rPr lang="en-US" b="1" dirty="0"/>
              <a:t>	</a:t>
            </a:r>
            <a:r>
              <a:rPr lang="en-US" sz="2000" b="1" dirty="0"/>
              <a:t>Historical Materialism </a:t>
            </a:r>
          </a:p>
          <a:p>
            <a:r>
              <a:rPr lang="en-US" sz="2000" b="1" dirty="0"/>
              <a:t>	</a:t>
            </a:r>
            <a:r>
              <a:rPr lang="en-US" sz="2000" dirty="0"/>
              <a:t>(note: Marx never used the term himself!)</a:t>
            </a:r>
          </a:p>
          <a:p>
            <a:endParaRPr lang="en-US" dirty="0"/>
          </a:p>
          <a:p>
            <a:r>
              <a:rPr lang="en-GB" sz="2000" dirty="0"/>
              <a:t>Historical materialism is Karl Marx's theory of history, which argues that economic conditions (the "mode of production") are the primary drivers of social, political, and intellectual change throughout history. </a:t>
            </a:r>
          </a:p>
          <a:p>
            <a:endParaRPr lang="en-GB" dirty="0"/>
          </a:p>
          <a:p>
            <a:r>
              <a:rPr lang="en-GB" sz="2000" dirty="0"/>
              <a:t>It posits that all societal institutions, from government and law to religion, family, and culture, are shaped by the underlying economic system and the resulting class struggles between those who own the means of production and those who do not. </a:t>
            </a:r>
          </a:p>
          <a:p>
            <a:endParaRPr lang="en-GB" sz="2000" dirty="0"/>
          </a:p>
          <a:p>
            <a:r>
              <a:rPr lang="en-GB" sz="2000" dirty="0"/>
              <a:t>Social change (and historical change) occur as contradictions within the mode of production lead to a new system, progressing history from one stage to the next.</a:t>
            </a:r>
          </a:p>
          <a:p>
            <a:endParaRPr lang="en-GB" sz="2000" b="1" dirty="0"/>
          </a:p>
          <a:p>
            <a:endParaRPr lang="en-GB" b="1" dirty="0"/>
          </a:p>
          <a:p>
            <a:r>
              <a:rPr lang="en-GB" b="1" dirty="0"/>
              <a:t>	</a:t>
            </a:r>
            <a:endParaRPr lang="en-US" b="1" dirty="0"/>
          </a:p>
        </p:txBody>
      </p:sp>
    </p:spTree>
    <p:extLst>
      <p:ext uri="{BB962C8B-B14F-4D97-AF65-F5344CB8AC3E}">
        <p14:creationId xmlns:p14="http://schemas.microsoft.com/office/powerpoint/2010/main" val="2497801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15">
            <a:extLst>
              <a:ext uri="{FF2B5EF4-FFF2-40B4-BE49-F238E27FC236}">
                <a16:creationId xmlns:a16="http://schemas.microsoft.com/office/drawing/2014/main" id="{BE78A4C5-B488-4F47-861E-1203EFAABC0A}"/>
              </a:ext>
            </a:extLst>
          </p:cNvPr>
          <p:cNvGrpSpPr>
            <a:grpSpLocks noChangeAspect="1"/>
          </p:cNvGrpSpPr>
          <p:nvPr/>
        </p:nvGrpSpPr>
        <p:grpSpPr bwMode="auto">
          <a:xfrm>
            <a:off x="0" y="-734748"/>
            <a:ext cx="10470438" cy="7403836"/>
            <a:chOff x="1467" y="744"/>
            <a:chExt cx="2782" cy="2776"/>
          </a:xfrm>
        </p:grpSpPr>
        <p:sp>
          <p:nvSpPr>
            <p:cNvPr id="34819" name="AutoShape 14">
              <a:extLst>
                <a:ext uri="{FF2B5EF4-FFF2-40B4-BE49-F238E27FC236}">
                  <a16:creationId xmlns:a16="http://schemas.microsoft.com/office/drawing/2014/main" id="{B7001957-14D2-5A55-E8FF-781D330B444A}"/>
                </a:ext>
              </a:extLst>
            </p:cNvPr>
            <p:cNvSpPr>
              <a:spLocks noChangeAspect="1" noChangeArrowheads="1" noTextEdit="1"/>
            </p:cNvSpPr>
            <p:nvPr/>
          </p:nvSpPr>
          <p:spPr bwMode="auto">
            <a:xfrm>
              <a:off x="1467" y="744"/>
              <a:ext cx="2782" cy="2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4820" name="_s436240">
              <a:extLst>
                <a:ext uri="{FF2B5EF4-FFF2-40B4-BE49-F238E27FC236}">
                  <a16:creationId xmlns:a16="http://schemas.microsoft.com/office/drawing/2014/main" id="{451A5643-18F5-9D66-2572-09C5446EA6C6}"/>
                </a:ext>
              </a:extLst>
            </p:cNvPr>
            <p:cNvSpPr>
              <a:spLocks noChangeArrowheads="1"/>
            </p:cNvSpPr>
            <p:nvPr/>
          </p:nvSpPr>
          <p:spPr bwMode="auto">
            <a:xfrm flipV="1">
              <a:off x="2405" y="956"/>
              <a:ext cx="906" cy="78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7200 w 21600"/>
                <a:gd name="T13" fmla="*/ 7191 h 21600"/>
                <a:gd name="T14" fmla="*/ 14400 w 21600"/>
                <a:gd name="T15" fmla="*/ 14409 h 21600"/>
              </a:gdLst>
              <a:ahLst/>
              <a:cxnLst>
                <a:cxn ang="T8">
                  <a:pos x="T0" y="T1"/>
                </a:cxn>
                <a:cxn ang="T9">
                  <a:pos x="T2" y="T3"/>
                </a:cxn>
                <a:cxn ang="T10">
                  <a:pos x="T4" y="T5"/>
                </a:cxn>
                <a:cxn ang="T11">
                  <a:pos x="T6" y="T7"/>
                </a:cxn>
              </a:cxnLst>
              <a:rect l="T12" t="T13" r="T14" b="T15"/>
              <a:pathLst>
                <a:path w="21600" h="21600">
                  <a:moveTo>
                    <a:pt x="0" y="0"/>
                  </a:moveTo>
                  <a:lnTo>
                    <a:pt x="10800" y="21600"/>
                  </a:lnTo>
                  <a:lnTo>
                    <a:pt x="21600" y="0"/>
                  </a:lnTo>
                  <a:close/>
                </a:path>
              </a:pathLst>
            </a:custGeom>
            <a:solidFill>
              <a:schemeClr val="accent1"/>
            </a:solidFill>
            <a:ln w="4670">
              <a:solidFill>
                <a:schemeClr val="tx1"/>
              </a:solidFill>
              <a:miter lim="800000"/>
              <a:headEnd/>
              <a:tailEnd/>
            </a:ln>
          </p:spPr>
          <p:txBody>
            <a:bodyPr rot="10800000" wrap="none"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GB" altLang="en-US" sz="2000" dirty="0"/>
            </a:p>
            <a:p>
              <a:pPr algn="ctr" eaLnBrk="1" hangingPunct="1"/>
              <a:endParaRPr lang="en-GB" altLang="en-US" sz="2000" dirty="0"/>
            </a:p>
            <a:p>
              <a:pPr algn="ctr" eaLnBrk="1" hangingPunct="1"/>
              <a:r>
                <a:rPr lang="en-GB" altLang="en-US" sz="1400" b="1" dirty="0"/>
                <a:t>Superstructure:</a:t>
              </a:r>
            </a:p>
          </p:txBody>
        </p:sp>
        <p:sp>
          <p:nvSpPr>
            <p:cNvPr id="34821" name="_s436241">
              <a:extLst>
                <a:ext uri="{FF2B5EF4-FFF2-40B4-BE49-F238E27FC236}">
                  <a16:creationId xmlns:a16="http://schemas.microsoft.com/office/drawing/2014/main" id="{F34B8ED0-A12C-A7F2-B5A4-A20DBBBCBE8F}"/>
                </a:ext>
              </a:extLst>
            </p:cNvPr>
            <p:cNvSpPr>
              <a:spLocks noChangeArrowheads="1"/>
            </p:cNvSpPr>
            <p:nvPr/>
          </p:nvSpPr>
          <p:spPr bwMode="auto">
            <a:xfrm flipV="1">
              <a:off x="1953" y="1740"/>
              <a:ext cx="1810" cy="78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9 w 21600"/>
                <a:gd name="T13" fmla="*/ 4491 h 21600"/>
                <a:gd name="T14" fmla="*/ 17101 w 21600"/>
                <a:gd name="T15" fmla="*/ 1710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4699">
              <a:solidFill>
                <a:schemeClr val="tx1"/>
              </a:solidFill>
              <a:miter lim="800000"/>
              <a:headEnd/>
              <a:tailEnd/>
            </a:ln>
          </p:spPr>
          <p:txBody>
            <a:bodyPr rot="10800000" wrap="none"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GB" altLang="en-US" sz="1700" dirty="0"/>
            </a:p>
            <a:p>
              <a:pPr algn="ctr" eaLnBrk="1" hangingPunct="1"/>
              <a:endParaRPr lang="en-GB" altLang="en-US" sz="1700" dirty="0"/>
            </a:p>
            <a:p>
              <a:pPr algn="ctr" eaLnBrk="1" hangingPunct="1"/>
              <a:endParaRPr lang="en-GB" altLang="en-US" sz="1700" dirty="0"/>
            </a:p>
            <a:p>
              <a:pPr algn="ctr" eaLnBrk="1" hangingPunct="1"/>
              <a:endParaRPr lang="en-GB" altLang="en-US" sz="1700" dirty="0"/>
            </a:p>
            <a:p>
              <a:pPr algn="ctr" eaLnBrk="1" hangingPunct="1"/>
              <a:endParaRPr lang="en-GB" altLang="en-US" sz="1700" dirty="0"/>
            </a:p>
            <a:p>
              <a:pPr algn="ctr" eaLnBrk="1" hangingPunct="1"/>
              <a:endParaRPr lang="en-GB" altLang="en-US" sz="1700" dirty="0"/>
            </a:p>
            <a:p>
              <a:pPr algn="ctr" eaLnBrk="1" hangingPunct="1"/>
              <a:r>
                <a:rPr lang="en-GB" altLang="en-US" sz="1600" b="1" dirty="0"/>
                <a:t>Relations of Production</a:t>
              </a:r>
            </a:p>
            <a:p>
              <a:pPr algn="ctr" eaLnBrk="1" hangingPunct="1"/>
              <a:endParaRPr lang="en-GB" altLang="en-US" sz="2000" dirty="0"/>
            </a:p>
            <a:p>
              <a:pPr algn="ctr" eaLnBrk="1" hangingPunct="1"/>
              <a:endParaRPr lang="en-GB" altLang="en-US" sz="1700" dirty="0"/>
            </a:p>
          </p:txBody>
        </p:sp>
        <p:sp>
          <p:nvSpPr>
            <p:cNvPr id="34822" name="_s436242">
              <a:extLst>
                <a:ext uri="{FF2B5EF4-FFF2-40B4-BE49-F238E27FC236}">
                  <a16:creationId xmlns:a16="http://schemas.microsoft.com/office/drawing/2014/main" id="{CF0EDB4D-8129-6F22-E278-73D7DC6D158E}"/>
                </a:ext>
              </a:extLst>
            </p:cNvPr>
            <p:cNvSpPr>
              <a:spLocks noChangeArrowheads="1"/>
            </p:cNvSpPr>
            <p:nvPr/>
          </p:nvSpPr>
          <p:spPr bwMode="auto">
            <a:xfrm flipV="1">
              <a:off x="1500" y="2524"/>
              <a:ext cx="2716" cy="784"/>
            </a:xfrm>
            <a:custGeom>
              <a:avLst/>
              <a:gdLst>
                <a:gd name="T0" fmla="*/ 1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603 w 21600"/>
                <a:gd name="T13" fmla="*/ 3609 h 21600"/>
                <a:gd name="T14" fmla="*/ 17997 w 21600"/>
                <a:gd name="T15" fmla="*/ 17991 h 21600"/>
              </a:gdLst>
              <a:ahLst/>
              <a:cxnLst>
                <a:cxn ang="T8">
                  <a:pos x="T0" y="T1"/>
                </a:cxn>
                <a:cxn ang="T9">
                  <a:pos x="T2" y="T3"/>
                </a:cxn>
                <a:cxn ang="T10">
                  <a:pos x="T4" y="T5"/>
                </a:cxn>
                <a:cxn ang="T11">
                  <a:pos x="T6" y="T7"/>
                </a:cxn>
              </a:cxnLst>
              <a:rect l="T12" t="T13" r="T14" b="T15"/>
              <a:pathLst>
                <a:path w="21600" h="21600">
                  <a:moveTo>
                    <a:pt x="0" y="0"/>
                  </a:moveTo>
                  <a:lnTo>
                    <a:pt x="3600" y="21600"/>
                  </a:lnTo>
                  <a:lnTo>
                    <a:pt x="18000" y="21600"/>
                  </a:lnTo>
                  <a:lnTo>
                    <a:pt x="21600" y="0"/>
                  </a:lnTo>
                  <a:close/>
                </a:path>
              </a:pathLst>
            </a:custGeom>
            <a:solidFill>
              <a:srgbClr val="FF0000"/>
            </a:solidFill>
            <a:ln w="4699">
              <a:solidFill>
                <a:schemeClr val="tx1"/>
              </a:solidFill>
              <a:miter lim="800000"/>
              <a:headEnd/>
              <a:tailEnd/>
            </a:ln>
          </p:spPr>
          <p:txBody>
            <a:bodyPr rot="10800000" wrap="none"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GB" altLang="en-US" sz="1800" b="1" dirty="0"/>
                <a:t>Forces of Production</a:t>
              </a:r>
              <a:endParaRPr lang="en-GB" altLang="en-US" sz="1800" dirty="0"/>
            </a:p>
          </p:txBody>
        </p:sp>
      </p:grpSp>
      <p:sp>
        <p:nvSpPr>
          <p:cNvPr id="2" name="TextBox 1">
            <a:extLst>
              <a:ext uri="{FF2B5EF4-FFF2-40B4-BE49-F238E27FC236}">
                <a16:creationId xmlns:a16="http://schemas.microsoft.com/office/drawing/2014/main" id="{F1D09862-4ACC-A7E9-975A-A012F5400D7F}"/>
              </a:ext>
            </a:extLst>
          </p:cNvPr>
          <p:cNvSpPr txBox="1"/>
          <p:nvPr/>
        </p:nvSpPr>
        <p:spPr>
          <a:xfrm>
            <a:off x="-115910" y="188912"/>
            <a:ext cx="4417454" cy="1200329"/>
          </a:xfrm>
          <a:prstGeom prst="rect">
            <a:avLst/>
          </a:prstGeom>
          <a:noFill/>
        </p:spPr>
        <p:txBody>
          <a:bodyPr wrap="square" rtlCol="0">
            <a:spAutoFit/>
          </a:bodyPr>
          <a:lstStyle/>
          <a:p>
            <a:r>
              <a:rPr lang="en-US" b="1" dirty="0"/>
              <a:t>Societies in each stage are organized from ‘the bottom up’. The ‘modes’ of production’ produce social reality of people (superstructure)</a:t>
            </a:r>
          </a:p>
        </p:txBody>
      </p:sp>
      <p:sp>
        <p:nvSpPr>
          <p:cNvPr id="4" name="TextBox 3">
            <a:extLst>
              <a:ext uri="{FF2B5EF4-FFF2-40B4-BE49-F238E27FC236}">
                <a16:creationId xmlns:a16="http://schemas.microsoft.com/office/drawing/2014/main" id="{49840C1E-1C1F-F38B-5383-53E1C5922D81}"/>
              </a:ext>
            </a:extLst>
          </p:cNvPr>
          <p:cNvSpPr txBox="1"/>
          <p:nvPr/>
        </p:nvSpPr>
        <p:spPr>
          <a:xfrm>
            <a:off x="7546934" y="0"/>
            <a:ext cx="4056932" cy="3046988"/>
          </a:xfrm>
          <a:prstGeom prst="rect">
            <a:avLst/>
          </a:prstGeom>
          <a:noFill/>
        </p:spPr>
        <p:txBody>
          <a:bodyPr wrap="square" rtlCol="0">
            <a:spAutoFit/>
          </a:bodyPr>
          <a:lstStyle/>
          <a:p>
            <a:r>
              <a:rPr lang="en-US" sz="1600" b="1" dirty="0"/>
              <a:t>Superstructure:   </a:t>
            </a:r>
          </a:p>
          <a:p>
            <a:r>
              <a:rPr lang="en-GB" sz="1600" dirty="0"/>
              <a:t>comprises the cultural, ideological, political, legal, and social institutions (like governmental agencies, culture, family, or religion, ideology, etc.) that are shaped and determined by the economic base (the mode of production and class relations). The superstructure's primary function is to reproduce and legitimize the interests of the ruling class by promoting ideologies that obscure class conflict and maintain the existing power structure. </a:t>
            </a:r>
            <a:endParaRPr lang="en-US" sz="1600" dirty="0"/>
          </a:p>
        </p:txBody>
      </p:sp>
      <p:sp>
        <p:nvSpPr>
          <p:cNvPr id="5" name="TextBox 4">
            <a:extLst>
              <a:ext uri="{FF2B5EF4-FFF2-40B4-BE49-F238E27FC236}">
                <a16:creationId xmlns:a16="http://schemas.microsoft.com/office/drawing/2014/main" id="{35422EFC-742C-288E-81D9-CF3D82EB67E6}"/>
              </a:ext>
            </a:extLst>
          </p:cNvPr>
          <p:cNvSpPr txBox="1"/>
          <p:nvPr/>
        </p:nvSpPr>
        <p:spPr>
          <a:xfrm>
            <a:off x="0" y="1777230"/>
            <a:ext cx="2537139" cy="3293209"/>
          </a:xfrm>
          <a:prstGeom prst="rect">
            <a:avLst/>
          </a:prstGeom>
          <a:noFill/>
        </p:spPr>
        <p:txBody>
          <a:bodyPr wrap="square" rtlCol="0">
            <a:spAutoFit/>
          </a:bodyPr>
          <a:lstStyle/>
          <a:p>
            <a:r>
              <a:rPr lang="en-US" sz="1600" b="1" dirty="0"/>
              <a:t>Relations of production</a:t>
            </a:r>
            <a:r>
              <a:rPr lang="en-US" sz="1600" dirty="0"/>
              <a:t>: </a:t>
            </a:r>
            <a:r>
              <a:rPr lang="en-GB" sz="1600" dirty="0"/>
              <a:t>the social relationships that emerge between people during the process of production, distribution, and exchange of material wealth, fundamentally based on the owner-</a:t>
            </a:r>
          </a:p>
          <a:p>
            <a:r>
              <a:rPr lang="en-GB" sz="1600" dirty="0"/>
              <a:t>ship or lack of owner-</a:t>
            </a:r>
          </a:p>
          <a:p>
            <a:r>
              <a:rPr lang="en-GB" sz="1600" dirty="0"/>
              <a:t>ship of the </a:t>
            </a:r>
          </a:p>
          <a:p>
            <a:r>
              <a:rPr lang="en-GB" sz="1600" dirty="0"/>
              <a:t>means of </a:t>
            </a:r>
          </a:p>
          <a:p>
            <a:r>
              <a:rPr lang="en-GB" sz="1600" dirty="0"/>
              <a:t>production</a:t>
            </a:r>
            <a:endParaRPr lang="en-US" sz="1600" dirty="0"/>
          </a:p>
        </p:txBody>
      </p:sp>
      <p:sp>
        <p:nvSpPr>
          <p:cNvPr id="6" name="TextBox 5">
            <a:extLst>
              <a:ext uri="{FF2B5EF4-FFF2-40B4-BE49-F238E27FC236}">
                <a16:creationId xmlns:a16="http://schemas.microsoft.com/office/drawing/2014/main" id="{5911B809-54FC-34F8-39EE-3F3838D16933}"/>
              </a:ext>
            </a:extLst>
          </p:cNvPr>
          <p:cNvSpPr txBox="1"/>
          <p:nvPr/>
        </p:nvSpPr>
        <p:spPr>
          <a:xfrm>
            <a:off x="1014153" y="6103665"/>
            <a:ext cx="9842737" cy="646331"/>
          </a:xfrm>
          <a:prstGeom prst="rect">
            <a:avLst/>
          </a:prstGeom>
          <a:noFill/>
        </p:spPr>
        <p:txBody>
          <a:bodyPr wrap="square" rtlCol="0">
            <a:spAutoFit/>
          </a:bodyPr>
          <a:lstStyle/>
          <a:p>
            <a:r>
              <a:rPr lang="en-US" b="1" dirty="0"/>
              <a:t>Forces and means of production</a:t>
            </a:r>
            <a:r>
              <a:rPr lang="en-US" dirty="0"/>
              <a:t>: </a:t>
            </a:r>
            <a:r>
              <a:rPr lang="en-GB" dirty="0"/>
              <a:t>These are the tools, technology, and raw materials society uses to produce goods, as well as the collective labour and knowledge of the labouring people. </a:t>
            </a:r>
            <a:endParaRPr lang="en-US" dirty="0"/>
          </a:p>
        </p:txBody>
      </p:sp>
      <p:sp>
        <p:nvSpPr>
          <p:cNvPr id="8" name="TextBox 7">
            <a:extLst>
              <a:ext uri="{FF2B5EF4-FFF2-40B4-BE49-F238E27FC236}">
                <a16:creationId xmlns:a16="http://schemas.microsoft.com/office/drawing/2014/main" id="{3C01D1E4-1F7B-A85A-7348-21690D713DA6}"/>
              </a:ext>
            </a:extLst>
          </p:cNvPr>
          <p:cNvSpPr txBox="1"/>
          <p:nvPr/>
        </p:nvSpPr>
        <p:spPr>
          <a:xfrm>
            <a:off x="9551534" y="3286124"/>
            <a:ext cx="2412938" cy="2062103"/>
          </a:xfrm>
          <a:prstGeom prst="rect">
            <a:avLst/>
          </a:prstGeom>
          <a:noFill/>
        </p:spPr>
        <p:txBody>
          <a:bodyPr wrap="square" rtlCol="0">
            <a:spAutoFit/>
          </a:bodyPr>
          <a:lstStyle/>
          <a:p>
            <a:r>
              <a:rPr lang="en-US" sz="1600" b="1" dirty="0"/>
              <a:t>Class</a:t>
            </a:r>
            <a:r>
              <a:rPr lang="en-US" sz="1600" dirty="0"/>
              <a:t>: </a:t>
            </a:r>
            <a:r>
              <a:rPr lang="en-GB" sz="1600" dirty="0"/>
              <a:t>class is defined by a person’s/groups relationship to the forces of production—either owning them or selling their labour to survive (in capitalism: </a:t>
            </a:r>
            <a:r>
              <a:rPr lang="en-GB" sz="1600" dirty="0" err="1"/>
              <a:t>proletaria</a:t>
            </a:r>
            <a:r>
              <a:rPr lang="en-GB" sz="1600" dirty="0"/>
              <a:t> -</a:t>
            </a:r>
          </a:p>
          <a:p>
            <a:r>
              <a:rPr lang="en-GB" sz="1600" dirty="0"/>
              <a:t>bourgeoisie)</a:t>
            </a:r>
            <a:endParaRPr lang="en-US" sz="1600" dirty="0"/>
          </a:p>
        </p:txBody>
      </p:sp>
    </p:spTree>
    <p:extLst>
      <p:ext uri="{BB962C8B-B14F-4D97-AF65-F5344CB8AC3E}">
        <p14:creationId xmlns:p14="http://schemas.microsoft.com/office/powerpoint/2010/main" val="33793796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2EE9A69-E104-B6F6-B8D5-AA44081DD4F1}"/>
              </a:ext>
            </a:extLst>
          </p:cNvPr>
          <p:cNvSpPr txBox="1"/>
          <p:nvPr/>
        </p:nvSpPr>
        <p:spPr>
          <a:xfrm>
            <a:off x="1300163" y="1928813"/>
            <a:ext cx="7612017" cy="4524315"/>
          </a:xfrm>
          <a:prstGeom prst="rect">
            <a:avLst/>
          </a:prstGeom>
          <a:noFill/>
        </p:spPr>
        <p:txBody>
          <a:bodyPr wrap="square" rtlCol="0">
            <a:spAutoFit/>
          </a:bodyPr>
          <a:lstStyle/>
          <a:p>
            <a:endParaRPr lang="en-GB" b="1" dirty="0"/>
          </a:p>
          <a:p>
            <a:r>
              <a:rPr lang="en-GB" b="1" dirty="0"/>
              <a:t>‘</a:t>
            </a:r>
            <a:r>
              <a:rPr lang="en-GB" dirty="0"/>
              <a:t>In direct contrast to German philosophy, which descends from heaven to earth, here we ascend from earth to heaven. That is to say, we do not set out from what men imagine, conceive, nor from men as narrated, thought of, in order to arrive to men in flesh. </a:t>
            </a:r>
            <a:r>
              <a:rPr lang="en-GB" b="1" i="1" dirty="0"/>
              <a:t>We set out from real, active men and on the basis of their real life process we demonstrate the development of the ideological reflexes and echoes of this life process.’ (German Ideology, p. 7)</a:t>
            </a:r>
          </a:p>
          <a:p>
            <a:endParaRPr lang="en-GB" b="1" i="1" dirty="0"/>
          </a:p>
          <a:p>
            <a:endParaRPr lang="en-GB" b="1" i="1" dirty="0"/>
          </a:p>
          <a:p>
            <a:endParaRPr lang="en-GB" b="1" i="1" dirty="0"/>
          </a:p>
          <a:p>
            <a:r>
              <a:rPr lang="en-GB" i="1" dirty="0"/>
              <a:t>Note: Marx does not consider capitalism to be outcome of some sort of essential human nature and the motivation of man in capitalism to be universal motivation of humanity </a:t>
            </a:r>
            <a:r>
              <a:rPr lang="en-GB" dirty="0"/>
              <a:t>(as many intellectuals of his time did, including those who came to believe in Darwinism which spread at his time</a:t>
            </a:r>
            <a:r>
              <a:rPr lang="en-GB" i="1" dirty="0"/>
              <a:t>). </a:t>
            </a:r>
            <a:endParaRPr lang="en-US" dirty="0"/>
          </a:p>
        </p:txBody>
      </p:sp>
      <p:sp>
        <p:nvSpPr>
          <p:cNvPr id="7" name="TextBox 6">
            <a:extLst>
              <a:ext uri="{FF2B5EF4-FFF2-40B4-BE49-F238E27FC236}">
                <a16:creationId xmlns:a16="http://schemas.microsoft.com/office/drawing/2014/main" id="{71DF6BD6-2663-ED34-DC86-46CBC7D0F379}"/>
              </a:ext>
            </a:extLst>
          </p:cNvPr>
          <p:cNvSpPr txBox="1"/>
          <p:nvPr/>
        </p:nvSpPr>
        <p:spPr>
          <a:xfrm>
            <a:off x="442913" y="342900"/>
            <a:ext cx="11572063" cy="923330"/>
          </a:xfrm>
          <a:prstGeom prst="rect">
            <a:avLst/>
          </a:prstGeom>
          <a:noFill/>
        </p:spPr>
        <p:txBody>
          <a:bodyPr wrap="square" rtlCol="0">
            <a:spAutoFit/>
          </a:bodyPr>
          <a:lstStyle/>
          <a:p>
            <a:r>
              <a:rPr lang="en-US" b="1" dirty="0"/>
              <a:t>				Human agency  and causation</a:t>
            </a:r>
          </a:p>
          <a:p>
            <a:endParaRPr lang="en-US" b="1" dirty="0"/>
          </a:p>
          <a:p>
            <a:r>
              <a:rPr lang="en-US" b="1" dirty="0"/>
              <a:t>‘Men make their own history! And all human ‘thinking’ is the outcome of their active real lives!’</a:t>
            </a:r>
          </a:p>
        </p:txBody>
      </p:sp>
      <p:sp>
        <p:nvSpPr>
          <p:cNvPr id="8" name="TextBox 7">
            <a:extLst>
              <a:ext uri="{FF2B5EF4-FFF2-40B4-BE49-F238E27FC236}">
                <a16:creationId xmlns:a16="http://schemas.microsoft.com/office/drawing/2014/main" id="{416C1D64-B559-92B5-A439-7AF040947B5A}"/>
              </a:ext>
            </a:extLst>
          </p:cNvPr>
          <p:cNvSpPr txBox="1"/>
          <p:nvPr/>
        </p:nvSpPr>
        <p:spPr>
          <a:xfrm>
            <a:off x="314325" y="1443039"/>
            <a:ext cx="26522969" cy="646331"/>
          </a:xfrm>
          <a:prstGeom prst="rect">
            <a:avLst/>
          </a:prstGeom>
          <a:noFill/>
        </p:spPr>
        <p:txBody>
          <a:bodyPr wrap="square" rtlCol="0">
            <a:spAutoFit/>
          </a:bodyPr>
          <a:lstStyle/>
          <a:p>
            <a:r>
              <a:rPr lang="en-US" b="1" i="0" u="none" strike="noStrike" dirty="0">
                <a:solidFill>
                  <a:srgbClr val="1F1F1F"/>
                </a:solidFill>
                <a:effectLst/>
                <a:latin typeface="Google Sans"/>
              </a:rPr>
              <a:t>‘</a:t>
            </a:r>
            <a:r>
              <a:rPr lang="en-GB" b="1" i="0" u="none" strike="noStrike" dirty="0">
                <a:solidFill>
                  <a:srgbClr val="1F1F1F"/>
                </a:solidFill>
                <a:effectLst/>
                <a:latin typeface="Google Sans"/>
              </a:rPr>
              <a:t>The philosophers have only interpreted the world in various ways; the point, however, is to change it’ </a:t>
            </a:r>
          </a:p>
          <a:p>
            <a:r>
              <a:rPr lang="en-GB" b="1" i="0" u="none" strike="noStrike" dirty="0">
                <a:solidFill>
                  <a:srgbClr val="1F1F1F"/>
                </a:solidFill>
                <a:effectLst/>
                <a:latin typeface="Google Sans"/>
              </a:rPr>
              <a:t>(</a:t>
            </a:r>
            <a:r>
              <a:rPr lang="en-GB" dirty="0"/>
              <a:t>Karl Marx's 11th and final note in his  </a:t>
            </a:r>
            <a:r>
              <a:rPr lang="en-GB" i="1" dirty="0"/>
              <a:t>Thesis on Feuerbach, </a:t>
            </a:r>
            <a:r>
              <a:rPr lang="en-GB" dirty="0"/>
              <a:t>written in 1845 and published posthumously in 1888)</a:t>
            </a:r>
            <a:endParaRPr lang="en-US" dirty="0"/>
          </a:p>
        </p:txBody>
      </p:sp>
    </p:spTree>
    <p:extLst>
      <p:ext uri="{BB962C8B-B14F-4D97-AF65-F5344CB8AC3E}">
        <p14:creationId xmlns:p14="http://schemas.microsoft.com/office/powerpoint/2010/main" val="20234460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51F015A-4D54-BC13-0F6E-3C4873977BB8}"/>
              </a:ext>
            </a:extLst>
          </p:cNvPr>
          <p:cNvSpPr txBox="1"/>
          <p:nvPr/>
        </p:nvSpPr>
        <p:spPr>
          <a:xfrm>
            <a:off x="1635617" y="850006"/>
            <a:ext cx="7328077" cy="5663089"/>
          </a:xfrm>
          <a:prstGeom prst="rect">
            <a:avLst/>
          </a:prstGeom>
          <a:noFill/>
        </p:spPr>
        <p:txBody>
          <a:bodyPr wrap="square" rtlCol="0">
            <a:spAutoFit/>
          </a:bodyPr>
          <a:lstStyle/>
          <a:p>
            <a:r>
              <a:rPr lang="en-US" sz="2000" b="1" dirty="0"/>
              <a:t>Marx’s understanding of ’Man’ agency and historical change</a:t>
            </a:r>
          </a:p>
          <a:p>
            <a:endParaRPr lang="en-US" b="1" dirty="0"/>
          </a:p>
          <a:p>
            <a:r>
              <a:rPr lang="en-US" b="1" dirty="0"/>
              <a:t>What is man ? </a:t>
            </a:r>
            <a:r>
              <a:rPr lang="en-US" dirty="0"/>
              <a:t>He uses the term ‘man’ (germ. Mensch); stands for mankind/humankind.  For Marx, man (which includes all human beings) is born with an inner invisible </a:t>
            </a:r>
            <a:r>
              <a:rPr lang="en-US" i="1" dirty="0"/>
              <a:t>potential</a:t>
            </a:r>
            <a:r>
              <a:rPr lang="en-US" dirty="0"/>
              <a:t> which differs from its </a:t>
            </a:r>
            <a:r>
              <a:rPr lang="en-US" i="1" dirty="0"/>
              <a:t>raw material </a:t>
            </a:r>
            <a:r>
              <a:rPr lang="en-US" dirty="0"/>
              <a:t>(we might say today human biology), which, as such, cannot be changed. </a:t>
            </a:r>
          </a:p>
          <a:p>
            <a:endParaRPr lang="en-US" dirty="0"/>
          </a:p>
          <a:p>
            <a:r>
              <a:rPr lang="en-US" dirty="0"/>
              <a:t>Yet, humans do change in the course of history, Marx argues, they develop and transform themselves. </a:t>
            </a:r>
          </a:p>
          <a:p>
            <a:endParaRPr lang="en-US" dirty="0"/>
          </a:p>
          <a:p>
            <a:r>
              <a:rPr lang="en-US" dirty="0"/>
              <a:t>Since humans makes their own history, humans are their very own product.  </a:t>
            </a:r>
          </a:p>
          <a:p>
            <a:endParaRPr lang="en-US" dirty="0"/>
          </a:p>
          <a:p>
            <a:r>
              <a:rPr lang="en-US" dirty="0"/>
              <a:t>History, is the history of man’s very own self-realization. All humans are born with this potential of self-realization.  </a:t>
            </a:r>
          </a:p>
          <a:p>
            <a:r>
              <a:rPr lang="en-US" dirty="0"/>
              <a:t>They activate this inherent potential through their labor, work and production. </a:t>
            </a:r>
          </a:p>
          <a:p>
            <a:endParaRPr lang="en-US" dirty="0"/>
          </a:p>
          <a:p>
            <a:r>
              <a:rPr lang="en-US" b="1" dirty="0"/>
              <a:t>History is nothing but the self-creation of humans through the process of their labor. </a:t>
            </a:r>
          </a:p>
        </p:txBody>
      </p:sp>
    </p:spTree>
    <p:extLst>
      <p:ext uri="{BB962C8B-B14F-4D97-AF65-F5344CB8AC3E}">
        <p14:creationId xmlns:p14="http://schemas.microsoft.com/office/powerpoint/2010/main" val="40636860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CF752CD-425D-AEB2-51F4-9B70F6F887C9}"/>
              </a:ext>
            </a:extLst>
          </p:cNvPr>
          <p:cNvSpPr txBox="1"/>
          <p:nvPr/>
        </p:nvSpPr>
        <p:spPr>
          <a:xfrm>
            <a:off x="373488" y="927279"/>
            <a:ext cx="10830426" cy="6186309"/>
          </a:xfrm>
          <a:prstGeom prst="rect">
            <a:avLst/>
          </a:prstGeom>
          <a:noFill/>
        </p:spPr>
        <p:txBody>
          <a:bodyPr wrap="square" rtlCol="0">
            <a:spAutoFit/>
          </a:bodyPr>
          <a:lstStyle/>
          <a:p>
            <a:r>
              <a:rPr lang="en-US" dirty="0"/>
              <a:t>Labor is the self-expression of man, an expression of his individual physical and mental power.</a:t>
            </a:r>
          </a:p>
          <a:p>
            <a:r>
              <a:rPr lang="en-US" dirty="0"/>
              <a:t>In this process of genuine activity man develops himself, becomes himself; work is not only a means to an end – the product – but an end in itself, the meaningful expression of human energy; hence, work, should be  enjoyable. </a:t>
            </a:r>
          </a:p>
          <a:p>
            <a:endParaRPr lang="en-US" dirty="0"/>
          </a:p>
          <a:p>
            <a:r>
              <a:rPr lang="en-US" dirty="0"/>
              <a:t>Marx critiques of  capitalism is not the injustice in the distribution of wealth; </a:t>
            </a:r>
            <a:r>
              <a:rPr lang="en-US" b="1" dirty="0"/>
              <a:t>it is the perversion of labor into forced, meaningless labor, hence the transformation of man into a ‘crippled </a:t>
            </a:r>
            <a:r>
              <a:rPr lang="en-US" b="1" dirty="0" err="1"/>
              <a:t>monstrocity</a:t>
            </a:r>
            <a:r>
              <a:rPr lang="en-US" b="1" dirty="0"/>
              <a:t>’. </a:t>
            </a:r>
          </a:p>
          <a:p>
            <a:endParaRPr lang="en-US" b="1" dirty="0"/>
          </a:p>
          <a:p>
            <a:r>
              <a:rPr lang="en-US" dirty="0"/>
              <a:t>					</a:t>
            </a:r>
            <a:r>
              <a:rPr lang="en-US" b="1" dirty="0"/>
              <a:t>Alienation </a:t>
            </a:r>
          </a:p>
          <a:p>
            <a:endParaRPr lang="en-US" dirty="0"/>
          </a:p>
          <a:p>
            <a:r>
              <a:rPr lang="en-US" dirty="0"/>
              <a:t>Alienation (or estrangement) means that man does not experience himself as the acting agent in his grasp of the world but that the world (nature, others, and he himself) remain </a:t>
            </a:r>
            <a:r>
              <a:rPr lang="en-US" i="1" dirty="0"/>
              <a:t>alien </a:t>
            </a:r>
            <a:r>
              <a:rPr lang="en-US" dirty="0"/>
              <a:t>to himself. They stand above and against him as objects, even through they may be objects of his own creation e.g. invented concepts) </a:t>
            </a:r>
          </a:p>
          <a:p>
            <a:endParaRPr lang="en-US" dirty="0"/>
          </a:p>
          <a:p>
            <a:r>
              <a:rPr lang="en-US" dirty="0"/>
              <a:t>Alienation mean that man  essentially experiences  the world and himself passively, receptively; he is not in control of his world. </a:t>
            </a:r>
          </a:p>
          <a:p>
            <a:endParaRPr lang="en-US" dirty="0"/>
          </a:p>
          <a:p>
            <a:r>
              <a:rPr lang="en-US" dirty="0"/>
              <a:t>To be in an alienated state allows no grows, not development.</a:t>
            </a:r>
          </a:p>
          <a:p>
            <a:endParaRPr lang="en-US" dirty="0"/>
          </a:p>
          <a:p>
            <a:r>
              <a:rPr lang="en-US" dirty="0"/>
              <a:t>			</a:t>
            </a:r>
            <a:r>
              <a:rPr lang="en-US" b="1" dirty="0"/>
              <a:t>In his alienated state man doesn’t make his own history.</a:t>
            </a:r>
          </a:p>
          <a:p>
            <a:endParaRPr lang="en-US" dirty="0"/>
          </a:p>
          <a:p>
            <a:r>
              <a:rPr lang="en-US" dirty="0"/>
              <a:t> </a:t>
            </a:r>
          </a:p>
        </p:txBody>
      </p:sp>
      <p:sp>
        <p:nvSpPr>
          <p:cNvPr id="7" name="TextBox 6">
            <a:extLst>
              <a:ext uri="{FF2B5EF4-FFF2-40B4-BE49-F238E27FC236}">
                <a16:creationId xmlns:a16="http://schemas.microsoft.com/office/drawing/2014/main" id="{646A5792-FA1A-39D6-8355-91556A82FAAD}"/>
              </a:ext>
            </a:extLst>
          </p:cNvPr>
          <p:cNvSpPr txBox="1"/>
          <p:nvPr/>
        </p:nvSpPr>
        <p:spPr>
          <a:xfrm>
            <a:off x="3863662" y="412124"/>
            <a:ext cx="4732899" cy="400110"/>
          </a:xfrm>
          <a:prstGeom prst="rect">
            <a:avLst/>
          </a:prstGeom>
          <a:noFill/>
        </p:spPr>
        <p:txBody>
          <a:bodyPr wrap="none" rtlCol="0">
            <a:spAutoFit/>
          </a:bodyPr>
          <a:lstStyle/>
          <a:p>
            <a:r>
              <a:rPr lang="en-US" sz="2000" b="1" dirty="0"/>
              <a:t>Concept of Labor and Man’s Alienation </a:t>
            </a:r>
          </a:p>
        </p:txBody>
      </p:sp>
    </p:spTree>
    <p:extLst>
      <p:ext uri="{BB962C8B-B14F-4D97-AF65-F5344CB8AC3E}">
        <p14:creationId xmlns:p14="http://schemas.microsoft.com/office/powerpoint/2010/main" val="22642656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466AE6A-83CE-EA6D-E7EB-407334A057CE}"/>
              </a:ext>
            </a:extLst>
          </p:cNvPr>
          <p:cNvSpPr txBox="1"/>
          <p:nvPr/>
        </p:nvSpPr>
        <p:spPr>
          <a:xfrm>
            <a:off x="2099256" y="978794"/>
            <a:ext cx="4608441" cy="369332"/>
          </a:xfrm>
          <a:prstGeom prst="rect">
            <a:avLst/>
          </a:prstGeom>
          <a:noFill/>
        </p:spPr>
        <p:txBody>
          <a:bodyPr wrap="none" rtlCol="0">
            <a:spAutoFit/>
          </a:bodyPr>
          <a:lstStyle/>
          <a:p>
            <a:r>
              <a:rPr lang="en-US" b="1" dirty="0"/>
              <a:t>                                         Alienation in capitalism </a:t>
            </a:r>
          </a:p>
        </p:txBody>
      </p:sp>
      <p:sp>
        <p:nvSpPr>
          <p:cNvPr id="6" name="TextBox 5">
            <a:extLst>
              <a:ext uri="{FF2B5EF4-FFF2-40B4-BE49-F238E27FC236}">
                <a16:creationId xmlns:a16="http://schemas.microsoft.com/office/drawing/2014/main" id="{22087E19-2B4B-4C5E-5DAD-EFFB38FF4F9E}"/>
              </a:ext>
            </a:extLst>
          </p:cNvPr>
          <p:cNvSpPr txBox="1"/>
          <p:nvPr/>
        </p:nvSpPr>
        <p:spPr>
          <a:xfrm>
            <a:off x="332510" y="2846249"/>
            <a:ext cx="10895816" cy="4247317"/>
          </a:xfrm>
          <a:prstGeom prst="rect">
            <a:avLst/>
          </a:prstGeom>
          <a:noFill/>
        </p:spPr>
        <p:txBody>
          <a:bodyPr wrap="square" rtlCol="0">
            <a:spAutoFit/>
          </a:bodyPr>
          <a:lstStyle/>
          <a:p>
            <a:r>
              <a:rPr lang="en-US" dirty="0"/>
              <a:t>As private property and division of labor develop in capitalism (machinery, industries but also AI) , labor loses its character of being an inner expression of man’s potential. </a:t>
            </a:r>
          </a:p>
          <a:p>
            <a:endParaRPr lang="en-US" dirty="0"/>
          </a:p>
          <a:p>
            <a:r>
              <a:rPr lang="en-US" dirty="0"/>
              <a:t>Power labor and his products assume an existence separate from man, his will and his planning. </a:t>
            </a:r>
          </a:p>
          <a:p>
            <a:endParaRPr lang="en-US" dirty="0"/>
          </a:p>
          <a:p>
            <a:r>
              <a:rPr lang="en-US" dirty="0"/>
              <a:t>Labor is alienated because the work has ceased to be a part of the worker’s nature. </a:t>
            </a:r>
          </a:p>
          <a:p>
            <a:endParaRPr lang="en-US" dirty="0"/>
          </a:p>
          <a:p>
            <a:r>
              <a:rPr lang="en-US" dirty="0"/>
              <a:t>Consequently, he does not fulfill himself in his work but denies himself, has a feeling of misery rather than well-being, does not develop freely his mental and physical energies but is physically exhausted and mentally debased. The worker therefore feels himself at home only during his leisure time, whereas at work he feels homeless. </a:t>
            </a:r>
          </a:p>
          <a:p>
            <a:endParaRPr lang="en-US" dirty="0"/>
          </a:p>
          <a:p>
            <a:pPr lvl="4"/>
            <a:r>
              <a:rPr lang="en-US" dirty="0"/>
              <a:t>The superstructure is organized so to create ‘false consciousness’ in people, so that they alienate themselves.</a:t>
            </a:r>
          </a:p>
          <a:p>
            <a:r>
              <a:rPr lang="en-US" dirty="0"/>
              <a:t> </a:t>
            </a:r>
          </a:p>
        </p:txBody>
      </p:sp>
      <p:sp>
        <p:nvSpPr>
          <p:cNvPr id="3" name="TextBox 2">
            <a:extLst>
              <a:ext uri="{FF2B5EF4-FFF2-40B4-BE49-F238E27FC236}">
                <a16:creationId xmlns:a16="http://schemas.microsoft.com/office/drawing/2014/main" id="{EAC68393-7A65-A020-2148-210417E76753}"/>
              </a:ext>
            </a:extLst>
          </p:cNvPr>
          <p:cNvSpPr txBox="1"/>
          <p:nvPr/>
        </p:nvSpPr>
        <p:spPr>
          <a:xfrm>
            <a:off x="498765" y="1645920"/>
            <a:ext cx="11504814" cy="1200329"/>
          </a:xfrm>
          <a:prstGeom prst="rect">
            <a:avLst/>
          </a:prstGeom>
          <a:noFill/>
        </p:spPr>
        <p:txBody>
          <a:bodyPr wrap="square" rtlCol="0">
            <a:spAutoFit/>
          </a:bodyPr>
          <a:lstStyle/>
          <a:p>
            <a:r>
              <a:rPr lang="en-GB" dirty="0"/>
              <a:t>Marx viewed man not as an isolated or fixed biological creature, but as a </a:t>
            </a:r>
            <a:r>
              <a:rPr lang="en-GB" b="1" dirty="0"/>
              <a:t>"species-being" (</a:t>
            </a:r>
            <a:r>
              <a:rPr lang="en-GB" b="1" i="1" dirty="0" err="1"/>
              <a:t>Gattungswesen</a:t>
            </a:r>
            <a:r>
              <a:rPr lang="en-GB" b="1" dirty="0"/>
              <a:t>)</a:t>
            </a:r>
            <a:r>
              <a:rPr lang="en-GB" dirty="0"/>
              <a:t> whose nature is fundamentally social, cooperative, and shaped through active </a:t>
            </a:r>
            <a:r>
              <a:rPr lang="en-GB" dirty="0" err="1"/>
              <a:t>labor</a:t>
            </a:r>
            <a:endParaRPr lang="en-US" dirty="0"/>
          </a:p>
          <a:p>
            <a:endParaRPr lang="en-US" dirty="0"/>
          </a:p>
          <a:p>
            <a:endParaRPr lang="en-US" dirty="0"/>
          </a:p>
        </p:txBody>
      </p:sp>
    </p:spTree>
    <p:extLst>
      <p:ext uri="{BB962C8B-B14F-4D97-AF65-F5344CB8AC3E}">
        <p14:creationId xmlns:p14="http://schemas.microsoft.com/office/powerpoint/2010/main" val="14145213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2FE5B32-A44B-29C1-CDB2-22289220E3B3}"/>
              </a:ext>
            </a:extLst>
          </p:cNvPr>
          <p:cNvSpPr txBox="1"/>
          <p:nvPr/>
        </p:nvSpPr>
        <p:spPr>
          <a:xfrm>
            <a:off x="897775" y="216132"/>
            <a:ext cx="11348527" cy="5632311"/>
          </a:xfrm>
          <a:prstGeom prst="rect">
            <a:avLst/>
          </a:prstGeom>
          <a:noFill/>
        </p:spPr>
        <p:txBody>
          <a:bodyPr wrap="square" rtlCol="0">
            <a:spAutoFit/>
          </a:bodyPr>
          <a:lstStyle/>
          <a:p>
            <a:r>
              <a:rPr lang="en-US" dirty="0"/>
              <a:t>			</a:t>
            </a:r>
            <a:r>
              <a:rPr lang="en-US" b="1" dirty="0"/>
              <a:t>The aim of socialism (and communism)</a:t>
            </a:r>
          </a:p>
          <a:p>
            <a:endParaRPr lang="en-US" dirty="0"/>
          </a:p>
          <a:p>
            <a:r>
              <a:rPr lang="en-US" dirty="0"/>
              <a:t>Marx looked at socialism as </a:t>
            </a:r>
            <a:r>
              <a:rPr lang="en-US" i="1" dirty="0"/>
              <a:t>the condition </a:t>
            </a:r>
            <a:r>
              <a:rPr lang="en-US" dirty="0"/>
              <a:t>of human freedom and creativity, not as in itself</a:t>
            </a:r>
          </a:p>
          <a:p>
            <a:r>
              <a:rPr lang="en-US" dirty="0"/>
              <a:t>the goal of man’s life. </a:t>
            </a:r>
          </a:p>
          <a:p>
            <a:endParaRPr lang="en-US" dirty="0"/>
          </a:p>
          <a:p>
            <a:r>
              <a:rPr lang="en-US" dirty="0"/>
              <a:t>It is the first real emergence, the genuine actualization of man’s nature as something real. Socialism </a:t>
            </a:r>
          </a:p>
          <a:p>
            <a:r>
              <a:rPr lang="en-US" dirty="0"/>
              <a:t>or communism is a society which permits the </a:t>
            </a:r>
            <a:r>
              <a:rPr lang="en-US" i="1" dirty="0"/>
              <a:t>actualization</a:t>
            </a:r>
            <a:r>
              <a:rPr lang="en-US" dirty="0"/>
              <a:t> of man’s inherent essence, by overcoming</a:t>
            </a:r>
          </a:p>
          <a:p>
            <a:r>
              <a:rPr lang="en-US" dirty="0"/>
              <a:t>his alienation. It is nothing less than creating the conditions for the truly free, rational, active and </a:t>
            </a:r>
          </a:p>
          <a:p>
            <a:r>
              <a:rPr lang="en-US" dirty="0"/>
              <a:t>independent man.  </a:t>
            </a:r>
          </a:p>
          <a:p>
            <a:endParaRPr lang="en-US" dirty="0"/>
          </a:p>
          <a:p>
            <a:r>
              <a:rPr lang="en-US" dirty="0"/>
              <a:t>It is a society that </a:t>
            </a:r>
            <a:r>
              <a:rPr lang="en-US" i="1" dirty="0"/>
              <a:t>serves the needs of man. </a:t>
            </a:r>
          </a:p>
          <a:p>
            <a:endParaRPr lang="en-US" dirty="0"/>
          </a:p>
          <a:p>
            <a:r>
              <a:rPr lang="en-US" dirty="0"/>
              <a:t>Question: Well, doesn’t modern capitalism serve our </a:t>
            </a:r>
            <a:r>
              <a:rPr lang="en-US" i="1" dirty="0"/>
              <a:t>needs</a:t>
            </a:r>
            <a:r>
              <a:rPr lang="en-US" dirty="0"/>
              <a:t>? </a:t>
            </a:r>
          </a:p>
          <a:p>
            <a:r>
              <a:rPr lang="en-US" dirty="0"/>
              <a:t>Aren’t big cooperation serving our needs  (e.g. consumption)? Aren’t political elites endlessly trying to find out what  our needs are, to understand us, and serve our needs? Or does religion serves our real needs? </a:t>
            </a:r>
          </a:p>
          <a:p>
            <a:endParaRPr lang="en-US" dirty="0"/>
          </a:p>
          <a:p>
            <a:r>
              <a:rPr lang="en-US" dirty="0"/>
              <a:t>Well, no, Marx would argue </a:t>
            </a:r>
          </a:p>
          <a:p>
            <a:endParaRPr lang="en-US" dirty="0"/>
          </a:p>
          <a:p>
            <a:r>
              <a:rPr lang="en-US" dirty="0"/>
              <a:t>Marx believed in </a:t>
            </a:r>
            <a:r>
              <a:rPr lang="en-US" i="1" dirty="0"/>
              <a:t>true</a:t>
            </a:r>
            <a:r>
              <a:rPr lang="en-US" dirty="0"/>
              <a:t> needs of humans and </a:t>
            </a:r>
            <a:r>
              <a:rPr lang="en-US" i="1" dirty="0"/>
              <a:t>artificially produced </a:t>
            </a:r>
            <a:r>
              <a:rPr lang="en-US" dirty="0"/>
              <a:t>needs of man (as capitalism does). Capitalism makes humans forget their </a:t>
            </a:r>
            <a:r>
              <a:rPr lang="en-US" i="1" dirty="0"/>
              <a:t>true </a:t>
            </a:r>
            <a:r>
              <a:rPr lang="en-US" dirty="0"/>
              <a:t>needs.</a:t>
            </a:r>
          </a:p>
        </p:txBody>
      </p:sp>
    </p:spTree>
    <p:extLst>
      <p:ext uri="{BB962C8B-B14F-4D97-AF65-F5344CB8AC3E}">
        <p14:creationId xmlns:p14="http://schemas.microsoft.com/office/powerpoint/2010/main" val="658747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F6188E0-6101-3D8C-5CED-A27D264791DF}"/>
              </a:ext>
            </a:extLst>
          </p:cNvPr>
          <p:cNvPicPr>
            <a:picLocks noChangeAspect="1"/>
          </p:cNvPicPr>
          <p:nvPr/>
        </p:nvPicPr>
        <p:blipFill>
          <a:blip r:embed="rId2"/>
          <a:stretch>
            <a:fillRect/>
          </a:stretch>
        </p:blipFill>
        <p:spPr>
          <a:xfrm>
            <a:off x="0" y="424543"/>
            <a:ext cx="3408576" cy="4608000"/>
          </a:xfrm>
          <a:prstGeom prst="rect">
            <a:avLst/>
          </a:prstGeom>
        </p:spPr>
      </p:pic>
      <p:sp>
        <p:nvSpPr>
          <p:cNvPr id="3" name="TextBox 2">
            <a:extLst>
              <a:ext uri="{FF2B5EF4-FFF2-40B4-BE49-F238E27FC236}">
                <a16:creationId xmlns:a16="http://schemas.microsoft.com/office/drawing/2014/main" id="{10923486-C919-3AFC-81CC-F8E9332C3A9D}"/>
              </a:ext>
            </a:extLst>
          </p:cNvPr>
          <p:cNvSpPr txBox="1"/>
          <p:nvPr/>
        </p:nvSpPr>
        <p:spPr>
          <a:xfrm>
            <a:off x="5128055" y="424543"/>
            <a:ext cx="6071416" cy="400110"/>
          </a:xfrm>
          <a:prstGeom prst="rect">
            <a:avLst/>
          </a:prstGeom>
          <a:noFill/>
        </p:spPr>
        <p:txBody>
          <a:bodyPr wrap="square" rtlCol="0">
            <a:spAutoFit/>
          </a:bodyPr>
          <a:lstStyle/>
          <a:p>
            <a:r>
              <a:rPr lang="en-US" sz="2000" b="1" dirty="0"/>
              <a:t>Adapting Marx’s Framework to Modern Times </a:t>
            </a:r>
          </a:p>
        </p:txBody>
      </p:sp>
      <p:sp>
        <p:nvSpPr>
          <p:cNvPr id="4" name="TextBox 3">
            <a:extLst>
              <a:ext uri="{FF2B5EF4-FFF2-40B4-BE49-F238E27FC236}">
                <a16:creationId xmlns:a16="http://schemas.microsoft.com/office/drawing/2014/main" id="{6DC93DA6-2DF8-AFF3-9868-F5F39C8E6CDD}"/>
              </a:ext>
            </a:extLst>
          </p:cNvPr>
          <p:cNvSpPr txBox="1"/>
          <p:nvPr/>
        </p:nvSpPr>
        <p:spPr>
          <a:xfrm>
            <a:off x="304800" y="5384800"/>
            <a:ext cx="1845377" cy="646331"/>
          </a:xfrm>
          <a:prstGeom prst="rect">
            <a:avLst/>
          </a:prstGeom>
          <a:noFill/>
        </p:spPr>
        <p:txBody>
          <a:bodyPr wrap="none" rtlCol="0">
            <a:spAutoFit/>
          </a:bodyPr>
          <a:lstStyle/>
          <a:p>
            <a:r>
              <a:rPr lang="en-US" dirty="0"/>
              <a:t>Antonio Gramsci</a:t>
            </a:r>
          </a:p>
          <a:p>
            <a:endParaRPr lang="en-US" dirty="0"/>
          </a:p>
        </p:txBody>
      </p:sp>
      <p:sp>
        <p:nvSpPr>
          <p:cNvPr id="6" name="TextBox 5">
            <a:extLst>
              <a:ext uri="{FF2B5EF4-FFF2-40B4-BE49-F238E27FC236}">
                <a16:creationId xmlns:a16="http://schemas.microsoft.com/office/drawing/2014/main" id="{5B1A93C9-8C1C-1EA7-7B0B-3225541182BE}"/>
              </a:ext>
            </a:extLst>
          </p:cNvPr>
          <p:cNvSpPr txBox="1"/>
          <p:nvPr/>
        </p:nvSpPr>
        <p:spPr>
          <a:xfrm>
            <a:off x="3818239" y="1519882"/>
            <a:ext cx="7488194" cy="1200329"/>
          </a:xfrm>
          <a:prstGeom prst="rect">
            <a:avLst/>
          </a:prstGeom>
          <a:noFill/>
        </p:spPr>
        <p:txBody>
          <a:bodyPr wrap="square" rtlCol="0">
            <a:spAutoFit/>
          </a:bodyPr>
          <a:lstStyle/>
          <a:p>
            <a:r>
              <a:rPr lang="en-GB" dirty="0"/>
              <a:t>Gramsci was a founding member and leader of the Italian Communist Party. An outspoken critic of Benito Mussolini and fascism, he was imprisoned in 1926 and remained in prison until shortly before his death in 1937.</a:t>
            </a:r>
            <a:endParaRPr lang="en-US" dirty="0"/>
          </a:p>
        </p:txBody>
      </p:sp>
      <p:sp>
        <p:nvSpPr>
          <p:cNvPr id="7" name="TextBox 6">
            <a:extLst>
              <a:ext uri="{FF2B5EF4-FFF2-40B4-BE49-F238E27FC236}">
                <a16:creationId xmlns:a16="http://schemas.microsoft.com/office/drawing/2014/main" id="{5632A206-70F3-8D45-0446-68D21FA50367}"/>
              </a:ext>
            </a:extLst>
          </p:cNvPr>
          <p:cNvSpPr txBox="1"/>
          <p:nvPr/>
        </p:nvSpPr>
        <p:spPr>
          <a:xfrm>
            <a:off x="4114801" y="3138617"/>
            <a:ext cx="7352270" cy="2585323"/>
          </a:xfrm>
          <a:prstGeom prst="rect">
            <a:avLst/>
          </a:prstGeom>
          <a:noFill/>
        </p:spPr>
        <p:txBody>
          <a:bodyPr wrap="square" rtlCol="0">
            <a:spAutoFit/>
          </a:bodyPr>
          <a:lstStyle/>
          <a:p>
            <a:r>
              <a:rPr lang="en-GB" dirty="0"/>
              <a:t>During his imprisonment, Gramsci wrote more than 30 notebooks and 3,000 pages of history and Marxist analysis. Later published as his </a:t>
            </a:r>
            <a:r>
              <a:rPr lang="en-GB" i="1" dirty="0"/>
              <a:t>Prison Notebooks, </a:t>
            </a:r>
            <a:r>
              <a:rPr lang="en-GB" dirty="0"/>
              <a:t>they are considered one of the most original contribution to Marxist theory in the 20</a:t>
            </a:r>
            <a:r>
              <a:rPr lang="en-GB" baseline="30000" dirty="0"/>
              <a:t>th</a:t>
            </a:r>
            <a:r>
              <a:rPr lang="en-GB" dirty="0"/>
              <a:t> century. </a:t>
            </a:r>
          </a:p>
          <a:p>
            <a:endParaRPr lang="en-GB" dirty="0"/>
          </a:p>
          <a:p>
            <a:r>
              <a:rPr lang="en-GB" dirty="0"/>
              <a:t>The </a:t>
            </a:r>
            <a:r>
              <a:rPr lang="en-GB" i="1" dirty="0"/>
              <a:t>Prison Notebooks </a:t>
            </a:r>
            <a:r>
              <a:rPr lang="en-GB" dirty="0"/>
              <a:t>were first published in English in 1971 and fundamentally shaped what Marxist historians at the time Marxism to be.</a:t>
            </a:r>
          </a:p>
          <a:p>
            <a:r>
              <a:rPr lang="en-GB" dirty="0"/>
              <a:t>They are fundamental to the new social history, postcolonial history, gender history, and the history of race.  </a:t>
            </a:r>
            <a:endParaRPr lang="en-US" dirty="0"/>
          </a:p>
        </p:txBody>
      </p:sp>
    </p:spTree>
    <p:extLst>
      <p:ext uri="{BB962C8B-B14F-4D97-AF65-F5344CB8AC3E}">
        <p14:creationId xmlns:p14="http://schemas.microsoft.com/office/powerpoint/2010/main" val="9353206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DA7BC-FBB0-F10D-6BE5-EF57CA607B71}"/>
            </a:ext>
          </a:extLst>
        </p:cNvPr>
        <p:cNvGrpSpPr/>
        <p:nvPr/>
      </p:nvGrpSpPr>
      <p:grpSpPr>
        <a:xfrm>
          <a:off x="0" y="0"/>
          <a:ext cx="0" cy="0"/>
          <a:chOff x="0" y="0"/>
          <a:chExt cx="0" cy="0"/>
        </a:xfrm>
      </p:grpSpPr>
      <p:grpSp>
        <p:nvGrpSpPr>
          <p:cNvPr id="34818" name="Group 15">
            <a:extLst>
              <a:ext uri="{FF2B5EF4-FFF2-40B4-BE49-F238E27FC236}">
                <a16:creationId xmlns:a16="http://schemas.microsoft.com/office/drawing/2014/main" id="{C8F496D0-C22E-0836-B3E0-6811F9FA0EFD}"/>
              </a:ext>
            </a:extLst>
          </p:cNvPr>
          <p:cNvGrpSpPr>
            <a:grpSpLocks noChangeAspect="1"/>
          </p:cNvGrpSpPr>
          <p:nvPr/>
        </p:nvGrpSpPr>
        <p:grpSpPr bwMode="auto">
          <a:xfrm>
            <a:off x="1133428" y="-653840"/>
            <a:ext cx="10470438" cy="7403836"/>
            <a:chOff x="1467" y="744"/>
            <a:chExt cx="2782" cy="2776"/>
          </a:xfrm>
        </p:grpSpPr>
        <p:sp>
          <p:nvSpPr>
            <p:cNvPr id="34819" name="AutoShape 14">
              <a:extLst>
                <a:ext uri="{FF2B5EF4-FFF2-40B4-BE49-F238E27FC236}">
                  <a16:creationId xmlns:a16="http://schemas.microsoft.com/office/drawing/2014/main" id="{E0F76FD4-60A3-E111-F9ED-855B0D4735FB}"/>
                </a:ext>
              </a:extLst>
            </p:cNvPr>
            <p:cNvSpPr>
              <a:spLocks noChangeAspect="1" noChangeArrowheads="1" noTextEdit="1"/>
            </p:cNvSpPr>
            <p:nvPr/>
          </p:nvSpPr>
          <p:spPr bwMode="auto">
            <a:xfrm>
              <a:off x="1467" y="744"/>
              <a:ext cx="2782" cy="2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4820" name="_s436240">
              <a:extLst>
                <a:ext uri="{FF2B5EF4-FFF2-40B4-BE49-F238E27FC236}">
                  <a16:creationId xmlns:a16="http://schemas.microsoft.com/office/drawing/2014/main" id="{A0E7289E-316D-DEE9-AD00-54418B3D4E49}"/>
                </a:ext>
              </a:extLst>
            </p:cNvPr>
            <p:cNvSpPr>
              <a:spLocks noChangeArrowheads="1"/>
            </p:cNvSpPr>
            <p:nvPr/>
          </p:nvSpPr>
          <p:spPr bwMode="auto">
            <a:xfrm flipV="1">
              <a:off x="2405" y="956"/>
              <a:ext cx="906" cy="78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7200 w 21600"/>
                <a:gd name="T13" fmla="*/ 7191 h 21600"/>
                <a:gd name="T14" fmla="*/ 14400 w 21600"/>
                <a:gd name="T15" fmla="*/ 14409 h 21600"/>
              </a:gdLst>
              <a:ahLst/>
              <a:cxnLst>
                <a:cxn ang="T8">
                  <a:pos x="T0" y="T1"/>
                </a:cxn>
                <a:cxn ang="T9">
                  <a:pos x="T2" y="T3"/>
                </a:cxn>
                <a:cxn ang="T10">
                  <a:pos x="T4" y="T5"/>
                </a:cxn>
                <a:cxn ang="T11">
                  <a:pos x="T6" y="T7"/>
                </a:cxn>
              </a:cxnLst>
              <a:rect l="T12" t="T13" r="T14" b="T15"/>
              <a:pathLst>
                <a:path w="21600" h="21600">
                  <a:moveTo>
                    <a:pt x="0" y="0"/>
                  </a:moveTo>
                  <a:lnTo>
                    <a:pt x="10800" y="21600"/>
                  </a:lnTo>
                  <a:lnTo>
                    <a:pt x="21600" y="0"/>
                  </a:lnTo>
                  <a:close/>
                </a:path>
              </a:pathLst>
            </a:custGeom>
            <a:solidFill>
              <a:schemeClr val="accent1"/>
            </a:solidFill>
            <a:ln w="4670">
              <a:solidFill>
                <a:schemeClr val="tx1"/>
              </a:solidFill>
              <a:miter lim="800000"/>
              <a:headEnd/>
              <a:tailEnd/>
            </a:ln>
          </p:spPr>
          <p:txBody>
            <a:bodyPr rot="10800000" wrap="none"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GB" altLang="en-US" sz="2000" dirty="0"/>
            </a:p>
            <a:p>
              <a:pPr algn="ctr" eaLnBrk="1" hangingPunct="1"/>
              <a:endParaRPr lang="en-GB" altLang="en-US" sz="2000" dirty="0"/>
            </a:p>
            <a:p>
              <a:pPr algn="ctr" eaLnBrk="1" hangingPunct="1"/>
              <a:r>
                <a:rPr lang="en-GB" altLang="en-US" sz="1400" b="1" dirty="0"/>
                <a:t>Superstructure:</a:t>
              </a:r>
            </a:p>
          </p:txBody>
        </p:sp>
        <p:sp>
          <p:nvSpPr>
            <p:cNvPr id="34821" name="_s436241">
              <a:extLst>
                <a:ext uri="{FF2B5EF4-FFF2-40B4-BE49-F238E27FC236}">
                  <a16:creationId xmlns:a16="http://schemas.microsoft.com/office/drawing/2014/main" id="{D992B6C2-6E7F-90C1-C417-D899FEF0B08E}"/>
                </a:ext>
              </a:extLst>
            </p:cNvPr>
            <p:cNvSpPr>
              <a:spLocks noChangeArrowheads="1"/>
            </p:cNvSpPr>
            <p:nvPr/>
          </p:nvSpPr>
          <p:spPr bwMode="auto">
            <a:xfrm flipV="1">
              <a:off x="1953" y="1740"/>
              <a:ext cx="1810" cy="78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9 w 21600"/>
                <a:gd name="T13" fmla="*/ 4491 h 21600"/>
                <a:gd name="T14" fmla="*/ 17101 w 21600"/>
                <a:gd name="T15" fmla="*/ 1710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4699">
              <a:solidFill>
                <a:schemeClr val="tx1"/>
              </a:solidFill>
              <a:miter lim="800000"/>
              <a:headEnd/>
              <a:tailEnd/>
            </a:ln>
          </p:spPr>
          <p:txBody>
            <a:bodyPr rot="10800000" wrap="none"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GB" altLang="en-US" sz="1700" dirty="0"/>
            </a:p>
            <a:p>
              <a:pPr algn="ctr" eaLnBrk="1" hangingPunct="1"/>
              <a:endParaRPr lang="en-GB" altLang="en-US" sz="1700" dirty="0"/>
            </a:p>
            <a:p>
              <a:pPr algn="ctr" eaLnBrk="1" hangingPunct="1"/>
              <a:endParaRPr lang="en-GB" altLang="en-US" sz="1700" dirty="0"/>
            </a:p>
            <a:p>
              <a:pPr algn="ctr" eaLnBrk="1" hangingPunct="1"/>
              <a:endParaRPr lang="en-GB" altLang="en-US" sz="1700" dirty="0"/>
            </a:p>
            <a:p>
              <a:pPr algn="ctr" eaLnBrk="1" hangingPunct="1"/>
              <a:endParaRPr lang="en-GB" altLang="en-US" sz="1700" dirty="0"/>
            </a:p>
            <a:p>
              <a:pPr algn="ctr" eaLnBrk="1" hangingPunct="1"/>
              <a:endParaRPr lang="en-GB" altLang="en-US" sz="1700" dirty="0"/>
            </a:p>
            <a:p>
              <a:pPr algn="ctr" eaLnBrk="1" hangingPunct="1"/>
              <a:r>
                <a:rPr lang="en-GB" altLang="en-US" sz="1600" b="1" dirty="0"/>
                <a:t>Relations of Production</a:t>
              </a:r>
            </a:p>
            <a:p>
              <a:pPr algn="ctr" eaLnBrk="1" hangingPunct="1"/>
              <a:endParaRPr lang="en-GB" altLang="en-US" sz="2000" dirty="0"/>
            </a:p>
            <a:p>
              <a:pPr algn="ctr" eaLnBrk="1" hangingPunct="1"/>
              <a:endParaRPr lang="en-GB" altLang="en-US" sz="1700" dirty="0"/>
            </a:p>
          </p:txBody>
        </p:sp>
        <p:sp>
          <p:nvSpPr>
            <p:cNvPr id="34822" name="_s436242">
              <a:extLst>
                <a:ext uri="{FF2B5EF4-FFF2-40B4-BE49-F238E27FC236}">
                  <a16:creationId xmlns:a16="http://schemas.microsoft.com/office/drawing/2014/main" id="{7B673E68-6128-6185-DCAE-15CD6300BFEA}"/>
                </a:ext>
              </a:extLst>
            </p:cNvPr>
            <p:cNvSpPr>
              <a:spLocks noChangeArrowheads="1"/>
            </p:cNvSpPr>
            <p:nvPr/>
          </p:nvSpPr>
          <p:spPr bwMode="auto">
            <a:xfrm flipV="1">
              <a:off x="1500" y="2524"/>
              <a:ext cx="2716" cy="784"/>
            </a:xfrm>
            <a:custGeom>
              <a:avLst/>
              <a:gdLst>
                <a:gd name="T0" fmla="*/ 1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603 w 21600"/>
                <a:gd name="T13" fmla="*/ 3609 h 21600"/>
                <a:gd name="T14" fmla="*/ 17997 w 21600"/>
                <a:gd name="T15" fmla="*/ 17991 h 21600"/>
              </a:gdLst>
              <a:ahLst/>
              <a:cxnLst>
                <a:cxn ang="T8">
                  <a:pos x="T0" y="T1"/>
                </a:cxn>
                <a:cxn ang="T9">
                  <a:pos x="T2" y="T3"/>
                </a:cxn>
                <a:cxn ang="T10">
                  <a:pos x="T4" y="T5"/>
                </a:cxn>
                <a:cxn ang="T11">
                  <a:pos x="T6" y="T7"/>
                </a:cxn>
              </a:cxnLst>
              <a:rect l="T12" t="T13" r="T14" b="T15"/>
              <a:pathLst>
                <a:path w="21600" h="21600">
                  <a:moveTo>
                    <a:pt x="0" y="0"/>
                  </a:moveTo>
                  <a:lnTo>
                    <a:pt x="3600" y="21600"/>
                  </a:lnTo>
                  <a:lnTo>
                    <a:pt x="18000" y="21600"/>
                  </a:lnTo>
                  <a:lnTo>
                    <a:pt x="21600" y="0"/>
                  </a:lnTo>
                  <a:close/>
                </a:path>
              </a:pathLst>
            </a:custGeom>
            <a:solidFill>
              <a:srgbClr val="FF0000"/>
            </a:solidFill>
            <a:ln w="4699">
              <a:solidFill>
                <a:schemeClr val="tx1"/>
              </a:solidFill>
              <a:miter lim="800000"/>
              <a:headEnd/>
              <a:tailEnd/>
            </a:ln>
          </p:spPr>
          <p:txBody>
            <a:bodyPr rot="10800000" wrap="none"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GB" altLang="en-US" sz="1800" b="1" dirty="0"/>
                <a:t>Forces of Production</a:t>
              </a:r>
              <a:endParaRPr lang="en-GB" altLang="en-US" sz="1800" dirty="0"/>
            </a:p>
          </p:txBody>
        </p:sp>
      </p:grpSp>
      <p:sp>
        <p:nvSpPr>
          <p:cNvPr id="3" name="TextBox 2">
            <a:extLst>
              <a:ext uri="{FF2B5EF4-FFF2-40B4-BE49-F238E27FC236}">
                <a16:creationId xmlns:a16="http://schemas.microsoft.com/office/drawing/2014/main" id="{E764BFBE-A341-0FED-7A1B-2E705B6E7C49}"/>
              </a:ext>
            </a:extLst>
          </p:cNvPr>
          <p:cNvSpPr txBox="1"/>
          <p:nvPr/>
        </p:nvSpPr>
        <p:spPr>
          <a:xfrm>
            <a:off x="46202" y="1"/>
            <a:ext cx="3097637" cy="3046988"/>
          </a:xfrm>
          <a:prstGeom prst="rect">
            <a:avLst/>
          </a:prstGeom>
          <a:noFill/>
        </p:spPr>
        <p:txBody>
          <a:bodyPr wrap="square" rtlCol="0">
            <a:spAutoFit/>
          </a:bodyPr>
          <a:lstStyle/>
          <a:p>
            <a:endParaRPr lang="en-US" sz="1600" dirty="0"/>
          </a:p>
          <a:p>
            <a:endParaRPr lang="en-US" sz="1600" dirty="0"/>
          </a:p>
          <a:p>
            <a:endParaRPr lang="en-US" sz="1600" dirty="0"/>
          </a:p>
          <a:p>
            <a:r>
              <a:rPr lang="en-US" sz="1600" dirty="0"/>
              <a:t>Mainly because his own country</a:t>
            </a:r>
          </a:p>
          <a:p>
            <a:r>
              <a:rPr lang="en-US" sz="1600" dirty="0"/>
              <a:t>Italy was still not </a:t>
            </a:r>
            <a:r>
              <a:rPr lang="en-US" sz="1600" dirty="0" err="1"/>
              <a:t>industrialised</a:t>
            </a:r>
            <a:r>
              <a:rPr lang="en-US" sz="1600" dirty="0"/>
              <a:t> at </a:t>
            </a:r>
          </a:p>
          <a:p>
            <a:r>
              <a:rPr lang="en-US" sz="1600" dirty="0"/>
              <a:t>Gramsci’s his own lifetime; there </a:t>
            </a:r>
          </a:p>
          <a:p>
            <a:r>
              <a:rPr lang="en-US" sz="1600" dirty="0"/>
              <a:t>is proletariat in Italy which is mainly agricultural. Coins the term ‘subaltern’ for all excluded groups.</a:t>
            </a:r>
          </a:p>
          <a:p>
            <a:endParaRPr lang="en-US" sz="1600" dirty="0"/>
          </a:p>
          <a:p>
            <a:endParaRPr lang="en-US" sz="1600" dirty="0"/>
          </a:p>
        </p:txBody>
      </p:sp>
      <p:sp>
        <p:nvSpPr>
          <p:cNvPr id="7" name="TextBox 6">
            <a:extLst>
              <a:ext uri="{FF2B5EF4-FFF2-40B4-BE49-F238E27FC236}">
                <a16:creationId xmlns:a16="http://schemas.microsoft.com/office/drawing/2014/main" id="{0ECA1F42-1D42-D3B5-8352-1B73FD962CE1}"/>
              </a:ext>
            </a:extLst>
          </p:cNvPr>
          <p:cNvSpPr txBox="1"/>
          <p:nvPr/>
        </p:nvSpPr>
        <p:spPr>
          <a:xfrm>
            <a:off x="321276" y="2458995"/>
            <a:ext cx="184731" cy="369332"/>
          </a:xfrm>
          <a:prstGeom prst="rect">
            <a:avLst/>
          </a:prstGeom>
          <a:noFill/>
        </p:spPr>
        <p:txBody>
          <a:bodyPr wrap="none" rtlCol="0">
            <a:spAutoFit/>
          </a:bodyPr>
          <a:lstStyle/>
          <a:p>
            <a:endParaRPr lang="en-US" dirty="0"/>
          </a:p>
        </p:txBody>
      </p:sp>
      <p:sp>
        <p:nvSpPr>
          <p:cNvPr id="9" name="TextBox 8">
            <a:extLst>
              <a:ext uri="{FF2B5EF4-FFF2-40B4-BE49-F238E27FC236}">
                <a16:creationId xmlns:a16="http://schemas.microsoft.com/office/drawing/2014/main" id="{4BA83DE2-7878-4315-A626-811A3567BDFD}"/>
              </a:ext>
            </a:extLst>
          </p:cNvPr>
          <p:cNvSpPr txBox="1"/>
          <p:nvPr/>
        </p:nvSpPr>
        <p:spPr>
          <a:xfrm>
            <a:off x="46202" y="2458995"/>
            <a:ext cx="1782925" cy="3816429"/>
          </a:xfrm>
          <a:prstGeom prst="rect">
            <a:avLst/>
          </a:prstGeom>
          <a:noFill/>
        </p:spPr>
        <p:txBody>
          <a:bodyPr wrap="square" rtlCol="0">
            <a:spAutoFit/>
          </a:bodyPr>
          <a:lstStyle/>
          <a:p>
            <a:endParaRPr lang="en-GB" sz="1600" dirty="0"/>
          </a:p>
          <a:p>
            <a:r>
              <a:rPr lang="en-GB" sz="1600" dirty="0"/>
              <a:t>Also, by the early 20th century, no promised revolution had occurred in the most advanced nations, and those revolution of 1917-1923, such as in Germany or the </a:t>
            </a:r>
            <a:r>
              <a:rPr lang="en-GB" sz="1600" dirty="0" err="1"/>
              <a:t>Bienno</a:t>
            </a:r>
            <a:r>
              <a:rPr lang="en-GB" sz="1600" dirty="0"/>
              <a:t> Rosso in Italy, had failed.</a:t>
            </a:r>
            <a:endParaRPr lang="en-US" sz="1600" dirty="0"/>
          </a:p>
          <a:p>
            <a:endParaRPr lang="en-US" dirty="0"/>
          </a:p>
        </p:txBody>
      </p:sp>
      <p:sp>
        <p:nvSpPr>
          <p:cNvPr id="10" name="TextBox 9">
            <a:extLst>
              <a:ext uri="{FF2B5EF4-FFF2-40B4-BE49-F238E27FC236}">
                <a16:creationId xmlns:a16="http://schemas.microsoft.com/office/drawing/2014/main" id="{95E00017-FACD-3095-070B-D59E4BBF8021}"/>
              </a:ext>
            </a:extLst>
          </p:cNvPr>
          <p:cNvSpPr txBox="1"/>
          <p:nvPr/>
        </p:nvSpPr>
        <p:spPr>
          <a:xfrm>
            <a:off x="8073574" y="210066"/>
            <a:ext cx="4072224" cy="2031325"/>
          </a:xfrm>
          <a:prstGeom prst="rect">
            <a:avLst/>
          </a:prstGeom>
          <a:noFill/>
        </p:spPr>
        <p:txBody>
          <a:bodyPr wrap="square" rtlCol="0">
            <a:spAutoFit/>
          </a:bodyPr>
          <a:lstStyle/>
          <a:p>
            <a:r>
              <a:rPr lang="en-US" dirty="0"/>
              <a:t>Superstructure isn’t simply producing lies or fake news or ‘false consciousness’ – as classic Marxism had it. </a:t>
            </a:r>
          </a:p>
          <a:p>
            <a:r>
              <a:rPr lang="en-GB" dirty="0"/>
              <a:t>It is it is a practical, lived worldview that organizes human </a:t>
            </a:r>
            <a:r>
              <a:rPr lang="en-GB" dirty="0" err="1"/>
              <a:t>behavior</a:t>
            </a:r>
            <a:r>
              <a:rPr lang="en-GB" dirty="0"/>
              <a:t>, culture, and institutions. It is ‘common sense’. </a:t>
            </a:r>
            <a:endParaRPr lang="en-US" dirty="0"/>
          </a:p>
        </p:txBody>
      </p:sp>
      <p:sp>
        <p:nvSpPr>
          <p:cNvPr id="11" name="TextBox 10">
            <a:extLst>
              <a:ext uri="{FF2B5EF4-FFF2-40B4-BE49-F238E27FC236}">
                <a16:creationId xmlns:a16="http://schemas.microsoft.com/office/drawing/2014/main" id="{15CFCFDD-2CB9-D134-9813-DE204520D886}"/>
              </a:ext>
            </a:extLst>
          </p:cNvPr>
          <p:cNvSpPr txBox="1"/>
          <p:nvPr/>
        </p:nvSpPr>
        <p:spPr>
          <a:xfrm>
            <a:off x="3143839" y="108005"/>
            <a:ext cx="2626766" cy="1200329"/>
          </a:xfrm>
          <a:prstGeom prst="rect">
            <a:avLst/>
          </a:prstGeom>
          <a:noFill/>
        </p:spPr>
        <p:txBody>
          <a:bodyPr wrap="square" rtlCol="0">
            <a:spAutoFit/>
          </a:bodyPr>
          <a:lstStyle/>
          <a:p>
            <a:r>
              <a:rPr lang="en-US" b="1" dirty="0"/>
              <a:t>Gramsci identifies problems with Marx’ ‘classical’ model</a:t>
            </a:r>
          </a:p>
          <a:p>
            <a:endParaRPr lang="en-US" dirty="0"/>
          </a:p>
        </p:txBody>
      </p:sp>
    </p:spTree>
    <p:extLst>
      <p:ext uri="{BB962C8B-B14F-4D97-AF65-F5344CB8AC3E}">
        <p14:creationId xmlns:p14="http://schemas.microsoft.com/office/powerpoint/2010/main" val="12358950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F7AFB0E-C0AF-6D33-D47D-E6D79FCBB863}"/>
              </a:ext>
            </a:extLst>
          </p:cNvPr>
          <p:cNvSpPr txBox="1"/>
          <p:nvPr/>
        </p:nvSpPr>
        <p:spPr>
          <a:xfrm>
            <a:off x="2706130" y="123568"/>
            <a:ext cx="8118389" cy="461665"/>
          </a:xfrm>
          <a:prstGeom prst="rect">
            <a:avLst/>
          </a:prstGeom>
          <a:noFill/>
        </p:spPr>
        <p:txBody>
          <a:bodyPr wrap="square" rtlCol="0">
            <a:spAutoFit/>
          </a:bodyPr>
          <a:lstStyle/>
          <a:p>
            <a:pPr algn="ctr"/>
            <a:r>
              <a:rPr lang="en-GB" sz="2400" b="1" dirty="0"/>
              <a:t>Hegemony</a:t>
            </a:r>
            <a:endParaRPr lang="en-US" sz="2400" dirty="0"/>
          </a:p>
        </p:txBody>
      </p:sp>
      <p:sp>
        <p:nvSpPr>
          <p:cNvPr id="6" name="TextBox 5">
            <a:extLst>
              <a:ext uri="{FF2B5EF4-FFF2-40B4-BE49-F238E27FC236}">
                <a16:creationId xmlns:a16="http://schemas.microsoft.com/office/drawing/2014/main" id="{51A40165-DCFF-5E43-38A8-F349B30B15F7}"/>
              </a:ext>
            </a:extLst>
          </p:cNvPr>
          <p:cNvSpPr txBox="1"/>
          <p:nvPr/>
        </p:nvSpPr>
        <p:spPr>
          <a:xfrm>
            <a:off x="939115" y="778476"/>
            <a:ext cx="10293178" cy="6186309"/>
          </a:xfrm>
          <a:prstGeom prst="rect">
            <a:avLst/>
          </a:prstGeom>
          <a:noFill/>
        </p:spPr>
        <p:txBody>
          <a:bodyPr wrap="square" rtlCol="0">
            <a:spAutoFit/>
          </a:bodyPr>
          <a:lstStyle/>
          <a:p>
            <a:pPr marL="285750" indent="-285750">
              <a:buFont typeface="Arial" panose="020B0604020202020204" pitchFamily="34" charset="0"/>
              <a:buChar char="•"/>
            </a:pPr>
            <a:r>
              <a:rPr lang="en-GB" dirty="0"/>
              <a:t>The term was first used by Marxists such as Vladimir Lenin to denote the political leadership of the working class in a democratic revolution.</a:t>
            </a:r>
            <a:r>
              <a:rPr lang="en-GB" baseline="30000" dirty="0"/>
              <a:t> </a:t>
            </a:r>
            <a:r>
              <a:rPr lang="en-GB" dirty="0"/>
              <a:t> </a:t>
            </a:r>
          </a:p>
          <a:p>
            <a:pPr marL="285750" indent="-285750">
              <a:buFont typeface="Arial" panose="020B0604020202020204" pitchFamily="34" charset="0"/>
              <a:buChar char="•"/>
            </a:pPr>
            <a:r>
              <a:rPr lang="en-GB" dirty="0"/>
              <a:t>Gramsci greatly expanded this concept, developing a detailed analysis of how the ruling capitalist class—the bourgeoisie -- establishes and maintains its control over the masses.</a:t>
            </a:r>
          </a:p>
          <a:p>
            <a:endParaRPr lang="en-GB" dirty="0"/>
          </a:p>
          <a:p>
            <a:pPr marL="285750" indent="-285750">
              <a:buFont typeface="Arial" panose="020B0604020202020204" pitchFamily="34" charset="0"/>
              <a:buChar char="•"/>
            </a:pPr>
            <a:r>
              <a:rPr lang="en-GB" dirty="0"/>
              <a:t>As capitalism seemed more entrenched than ever, Gramsci suggested that it maintained control not just through violence and political and economic coercion but also through </a:t>
            </a:r>
            <a:r>
              <a:rPr lang="en-GB" b="1" dirty="0"/>
              <a:t>ideology</a:t>
            </a:r>
            <a:r>
              <a:rPr lang="en-GB" dirty="0"/>
              <a:t>. </a:t>
            </a:r>
          </a:p>
          <a:p>
            <a:r>
              <a:rPr lang="en-GB" dirty="0"/>
              <a:t>	</a:t>
            </a:r>
          </a:p>
          <a:p>
            <a:r>
              <a:rPr lang="en-GB" b="1" dirty="0"/>
              <a:t>	ideology  (according to Gramsci)</a:t>
            </a:r>
            <a:r>
              <a:rPr lang="en-GB" dirty="0"/>
              <a:t>:  a living, organized system of worldviews, values, 	and 	social practices that shapes how people understand reality and gives the ruling class 	cultural and intellectual leadership (e.g. via individuals but also institutions such as the 	media, schools, university etc.) </a:t>
            </a:r>
          </a:p>
          <a:p>
            <a:endParaRPr lang="en-GB" dirty="0"/>
          </a:p>
          <a:p>
            <a:r>
              <a:rPr lang="en-GB" dirty="0"/>
              <a:t>The bourgeoisie developed a hegemonic culture, which propagated its own values and norms so that they became the </a:t>
            </a:r>
            <a:r>
              <a:rPr lang="en-GB" b="1" dirty="0"/>
              <a:t>common sense </a:t>
            </a:r>
            <a:r>
              <a:rPr lang="en-GB" dirty="0"/>
              <a:t>values of all. People in the working class and other classes identified their own good with the good of the bourgeoisie and helped to maintain the </a:t>
            </a:r>
            <a:r>
              <a:rPr lang="en-GB" i="1" dirty="0"/>
              <a:t>status quo</a:t>
            </a:r>
            <a:r>
              <a:rPr lang="en-GB" dirty="0"/>
              <a:t> rather than revolting. </a:t>
            </a:r>
          </a:p>
          <a:p>
            <a:endParaRPr lang="en-GB" dirty="0"/>
          </a:p>
          <a:p>
            <a:br>
              <a:rPr lang="en-GB" dirty="0"/>
            </a:br>
            <a:r>
              <a:rPr lang="en-GB" dirty="0"/>
              <a:t>Capitalist power needed to be challenged by building a  </a:t>
            </a:r>
            <a:r>
              <a:rPr lang="en-GB" b="1" dirty="0"/>
              <a:t>counter-hegemony.</a:t>
            </a:r>
          </a:p>
          <a:p>
            <a:br>
              <a:rPr lang="en-GB" dirty="0"/>
            </a:br>
            <a:endParaRPr lang="en-US" dirty="0"/>
          </a:p>
        </p:txBody>
      </p:sp>
    </p:spTree>
    <p:extLst>
      <p:ext uri="{BB962C8B-B14F-4D97-AF65-F5344CB8AC3E}">
        <p14:creationId xmlns:p14="http://schemas.microsoft.com/office/powerpoint/2010/main" val="26746496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1FA75AF-6841-5654-ABCA-4EED3611645B}"/>
              </a:ext>
            </a:extLst>
          </p:cNvPr>
          <p:cNvSpPr txBox="1"/>
          <p:nvPr/>
        </p:nvSpPr>
        <p:spPr>
          <a:xfrm>
            <a:off x="1915297" y="345990"/>
            <a:ext cx="10779499" cy="461665"/>
          </a:xfrm>
          <a:prstGeom prst="rect">
            <a:avLst/>
          </a:prstGeom>
          <a:noFill/>
        </p:spPr>
        <p:txBody>
          <a:bodyPr wrap="square" rtlCol="0">
            <a:spAutoFit/>
          </a:bodyPr>
          <a:lstStyle/>
          <a:p>
            <a:r>
              <a:rPr lang="en-US" sz="2400" b="1" dirty="0"/>
              <a:t>What is the role of intellectuals in establishing a counter-hegemony</a:t>
            </a:r>
          </a:p>
        </p:txBody>
      </p:sp>
      <p:sp>
        <p:nvSpPr>
          <p:cNvPr id="6" name="TextBox 5">
            <a:extLst>
              <a:ext uri="{FF2B5EF4-FFF2-40B4-BE49-F238E27FC236}">
                <a16:creationId xmlns:a16="http://schemas.microsoft.com/office/drawing/2014/main" id="{66D330E3-9A30-9FEB-3172-2D8B06791C07}"/>
              </a:ext>
            </a:extLst>
          </p:cNvPr>
          <p:cNvSpPr txBox="1"/>
          <p:nvPr/>
        </p:nvSpPr>
        <p:spPr>
          <a:xfrm>
            <a:off x="803189" y="1186250"/>
            <a:ext cx="8748584" cy="7017306"/>
          </a:xfrm>
          <a:prstGeom prst="rect">
            <a:avLst/>
          </a:prstGeom>
          <a:noFill/>
        </p:spPr>
        <p:txBody>
          <a:bodyPr wrap="square" rtlCol="0">
            <a:spAutoFit/>
          </a:bodyPr>
          <a:lstStyle/>
          <a:p>
            <a:r>
              <a:rPr lang="en-GB" dirty="0"/>
              <a:t>Gramsci believed  that all men are intellectuals, in that all have intellectual and rational faculties, but not all men have the social function of intellectuals. </a:t>
            </a:r>
          </a:p>
          <a:p>
            <a:endParaRPr lang="en-GB" dirty="0"/>
          </a:p>
          <a:p>
            <a:r>
              <a:rPr lang="en-GB" dirty="0"/>
              <a:t>	He argues against traditional views of intellectuals as a professional groups 	who see themselves as </a:t>
            </a:r>
            <a:r>
              <a:rPr lang="en-GB" b="1" dirty="0"/>
              <a:t>independent, autonomous, and neutral</a:t>
            </a:r>
            <a:r>
              <a:rPr lang="en-GB" dirty="0"/>
              <a:t>—standing 	above daily class struggles</a:t>
            </a:r>
          </a:p>
          <a:p>
            <a:endParaRPr lang="en-GB" dirty="0"/>
          </a:p>
          <a:p>
            <a:r>
              <a:rPr lang="en-GB" dirty="0"/>
              <a:t>He saw modern intellectuals not as thinkers and talkers (above daily </a:t>
            </a:r>
            <a:r>
              <a:rPr lang="en-GB" dirty="0" err="1"/>
              <a:t>politis</a:t>
            </a:r>
            <a:r>
              <a:rPr lang="en-GB" dirty="0"/>
              <a:t> and class struggle) but as practical-minded directors and organisers who produced hegemony through ideological apparatuses such as education and the media.</a:t>
            </a:r>
          </a:p>
          <a:p>
            <a:endParaRPr lang="en-GB" dirty="0"/>
          </a:p>
          <a:p>
            <a:r>
              <a:rPr lang="en-GB" b="1" dirty="0"/>
              <a:t>Organic intellectuals </a:t>
            </a:r>
            <a:r>
              <a:rPr lang="en-GB" dirty="0"/>
              <a:t>of the dominant class help build "consent" for the ruling order. </a:t>
            </a:r>
          </a:p>
          <a:p>
            <a:endParaRPr lang="en-GB" dirty="0"/>
          </a:p>
          <a:p>
            <a:r>
              <a:rPr lang="en-GB" dirty="0"/>
              <a:t>Conversely, </a:t>
            </a:r>
            <a:r>
              <a:rPr lang="en-GB" b="1" dirty="0"/>
              <a:t>counter-hegemonic organic intellectuals </a:t>
            </a:r>
            <a:r>
              <a:rPr lang="en-GB" dirty="0"/>
              <a:t>help oppressed or marginalized groups develop class consciousness and challenge ruling ideologies through a ‘war of position’</a:t>
            </a:r>
          </a:p>
          <a:p>
            <a:endParaRPr lang="en-GB" dirty="0"/>
          </a:p>
          <a:p>
            <a:r>
              <a:rPr lang="en-GB" dirty="0"/>
              <a:t>Particularly Gramsci fans of the 1960s understood themselves as counter-hegemonic </a:t>
            </a:r>
            <a:r>
              <a:rPr lang="en-GB" dirty="0" err="1"/>
              <a:t>intelectuals</a:t>
            </a:r>
            <a:r>
              <a:rPr lang="en-GB" dirty="0"/>
              <a:t>.</a:t>
            </a:r>
          </a:p>
          <a:p>
            <a:endParaRPr lang="en-GB" dirty="0"/>
          </a:p>
          <a:p>
            <a:endParaRPr lang="en-GB" dirty="0"/>
          </a:p>
          <a:p>
            <a:endParaRPr lang="en-GB" dirty="0"/>
          </a:p>
          <a:p>
            <a:endParaRPr lang="en-GB" dirty="0"/>
          </a:p>
          <a:p>
            <a:endParaRPr lang="en-GB" dirty="0"/>
          </a:p>
          <a:p>
            <a:endParaRPr lang="en-US" dirty="0"/>
          </a:p>
        </p:txBody>
      </p:sp>
    </p:spTree>
    <p:extLst>
      <p:ext uri="{BB962C8B-B14F-4D97-AF65-F5344CB8AC3E}">
        <p14:creationId xmlns:p14="http://schemas.microsoft.com/office/powerpoint/2010/main" val="34437602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E3F7526-2761-C9A6-00F8-DC01F834BBE6}"/>
              </a:ext>
            </a:extLst>
          </p:cNvPr>
          <p:cNvSpPr txBox="1"/>
          <p:nvPr/>
        </p:nvSpPr>
        <p:spPr>
          <a:xfrm>
            <a:off x="3558746" y="2693773"/>
            <a:ext cx="5572897" cy="523220"/>
          </a:xfrm>
          <a:prstGeom prst="rect">
            <a:avLst/>
          </a:prstGeom>
          <a:noFill/>
        </p:spPr>
        <p:txBody>
          <a:bodyPr wrap="square" rtlCol="0">
            <a:spAutoFit/>
          </a:bodyPr>
          <a:lstStyle/>
          <a:p>
            <a:pPr algn="ctr"/>
            <a:r>
              <a:rPr lang="en-US" sz="2800" b="1" dirty="0"/>
              <a:t>The end </a:t>
            </a:r>
          </a:p>
        </p:txBody>
      </p:sp>
    </p:spTree>
    <p:extLst>
      <p:ext uri="{BB962C8B-B14F-4D97-AF65-F5344CB8AC3E}">
        <p14:creationId xmlns:p14="http://schemas.microsoft.com/office/powerpoint/2010/main" val="42213268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5281</TotalTime>
  <Words>3195</Words>
  <Application>Microsoft Macintosh PowerPoint</Application>
  <PresentationFormat>Widescreen</PresentationFormat>
  <Paragraphs>258</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Aptos</vt:lpstr>
      <vt:lpstr>Aptos Display</vt:lpstr>
      <vt:lpstr>Arial</vt:lpstr>
      <vt:lpstr>Google Sans</vt:lpstr>
      <vt:lpstr>Office Theme</vt:lpstr>
      <vt:lpstr>Causality</vt:lpstr>
      <vt:lpstr>PowerPoint Presentation</vt:lpstr>
      <vt:lpstr>Marx’s Life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Most famous works</vt:lpstr>
      <vt:lpstr>Karl Marx – influential works for historians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Stein, Claudia</dc:creator>
  <cp:lastModifiedBy>Stein, Claudia</cp:lastModifiedBy>
  <cp:revision>2</cp:revision>
  <dcterms:created xsi:type="dcterms:W3CDTF">2025-10-10T12:20:05Z</dcterms:created>
  <dcterms:modified xsi:type="dcterms:W3CDTF">2026-10-12T10:05:29Z</dcterms:modified>
</cp:coreProperties>
</file>