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4" r:id="rId3"/>
    <p:sldId id="257" r:id="rId4"/>
    <p:sldId id="271" r:id="rId5"/>
    <p:sldId id="258" r:id="rId6"/>
    <p:sldId id="259" r:id="rId7"/>
    <p:sldId id="261" r:id="rId8"/>
    <p:sldId id="262" r:id="rId9"/>
    <p:sldId id="278" r:id="rId10"/>
    <p:sldId id="274" r:id="rId11"/>
    <p:sldId id="260" r:id="rId12"/>
    <p:sldId id="268" r:id="rId13"/>
    <p:sldId id="269" r:id="rId14"/>
    <p:sldId id="275" r:id="rId15"/>
    <p:sldId id="280" r:id="rId16"/>
    <p:sldId id="281" r:id="rId17"/>
    <p:sldId id="272" r:id="rId18"/>
    <p:sldId id="28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9606E3-CD3D-4688-8E6C-C432AA8D7D8E}" v="21" dt="2025-12-01T16:05:18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696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7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75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07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11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049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423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475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419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88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98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393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328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741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0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778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855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74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096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48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69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48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CED68-5E54-49B8-A202-6DC17A11FF4C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F0C89-12A1-4034-B185-165A4BE16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79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31454-6D77-49C0-9B0C-4493027FFDFA}" type="datetimeFigureOut">
              <a:rPr lang="en-GB" smtClean="0"/>
              <a:t>01/12/2025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F90B3-8A80-46B8-B4C1-F7C5FFA9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85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Postcolonial Theory and Subaltern Studies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8C49B15-17B8-32AA-676E-66990F1F2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90507"/>
            <a:ext cx="9144000" cy="1655762"/>
          </a:xfrm>
        </p:spPr>
        <p:txBody>
          <a:bodyPr/>
          <a:lstStyle/>
          <a:p>
            <a:r>
              <a:rPr lang="en-GB" sz="2800" dirty="0"/>
              <a:t>HI2K9, week 9</a:t>
            </a:r>
          </a:p>
          <a:p>
            <a:r>
              <a:rPr lang="en-GB" sz="2800" dirty="0"/>
              <a:t>Aditya Sarkar with Michael Bycroft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551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1980s India – socio-economic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533" y="1791432"/>
            <a:ext cx="109728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radical </a:t>
            </a:r>
            <a:r>
              <a:rPr lang="en-GB" dirty="0">
                <a:solidFill>
                  <a:srgbClr val="0070C0"/>
                </a:solidFill>
              </a:rPr>
              <a:t>differences</a:t>
            </a:r>
            <a:r>
              <a:rPr lang="en-GB" dirty="0"/>
              <a:t> between colonial/post-colonial Indian society and industrialized West: </a:t>
            </a:r>
          </a:p>
          <a:p>
            <a:pPr marL="514350" indent="-514350">
              <a:buAutoNum type="arabicPeriod"/>
            </a:pPr>
            <a:r>
              <a:rPr lang="en-GB" dirty="0"/>
              <a:t>much weaker bourgeoisie and proletariat</a:t>
            </a:r>
          </a:p>
          <a:p>
            <a:pPr marL="514350" indent="-514350">
              <a:buAutoNum type="arabicPeriod"/>
            </a:pPr>
            <a:r>
              <a:rPr lang="en-GB" dirty="0"/>
              <a:t>largely agrarian society</a:t>
            </a:r>
          </a:p>
          <a:p>
            <a:pPr marL="514350" indent="-514350">
              <a:buAutoNum type="arabicPeriod"/>
            </a:pPr>
            <a:r>
              <a:rPr lang="en-GB" dirty="0"/>
              <a:t>vast range of social identities</a:t>
            </a:r>
          </a:p>
          <a:p>
            <a:pPr marL="514350" indent="-514350">
              <a:buAutoNum type="arabicPeriod"/>
            </a:pPr>
            <a:r>
              <a:rPr lang="en-GB" dirty="0"/>
              <a:t>much smaller ‘civil society’ in the Western European sense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All this linked to the peculiar conditions of </a:t>
            </a:r>
            <a:r>
              <a:rPr lang="en-GB" i="1" dirty="0">
                <a:solidFill>
                  <a:srgbClr val="0070C0"/>
                </a:solidFill>
              </a:rPr>
              <a:t>colonial modernity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754973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645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1980s India – political 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512" y="1876645"/>
            <a:ext cx="9650819" cy="4525963"/>
          </a:xfrm>
        </p:spPr>
        <p:txBody>
          <a:bodyPr/>
          <a:lstStyle/>
          <a:p>
            <a:pPr marL="0" lvl="0" indent="0">
              <a:buNone/>
            </a:pPr>
            <a:endParaRPr lang="en-GB" sz="2800" b="1" dirty="0">
              <a:solidFill>
                <a:prstClr val="black"/>
              </a:solidFill>
            </a:endParaRP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Disillusionment in 1970s after early hopes invested in decolonization seemed to fade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Authoritarianism, crippling poverty, widespread corruption, bitter and violent social struggles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Emergence of new forms of often violent militancy among subaltern classes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564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765" y="115148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1980s India – intellectual 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701" y="1527581"/>
            <a:ext cx="10005239" cy="5055781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GB" sz="2800" dirty="0">
                <a:solidFill>
                  <a:prstClr val="black"/>
                </a:solidFill>
              </a:rPr>
              <a:t>History-writing</a:t>
            </a:r>
            <a:r>
              <a:rPr lang="en-GB" sz="2800" b="1" dirty="0">
                <a:solidFill>
                  <a:prstClr val="black"/>
                </a:solidFill>
              </a:rPr>
              <a:t> </a:t>
            </a:r>
            <a:r>
              <a:rPr lang="en-GB" sz="2800" dirty="0">
                <a:solidFill>
                  <a:prstClr val="black"/>
                </a:solidFill>
              </a:rPr>
              <a:t>by the 1970s dominated by the theme of the </a:t>
            </a:r>
            <a:r>
              <a:rPr lang="en-GB" sz="2800" dirty="0">
                <a:solidFill>
                  <a:srgbClr val="FF0000"/>
                </a:solidFill>
              </a:rPr>
              <a:t>clash between colonialism and nationalism</a:t>
            </a:r>
          </a:p>
          <a:p>
            <a:pPr marL="0" lvl="0" indent="0">
              <a:buNone/>
            </a:pPr>
            <a:endParaRPr lang="en-GB" sz="2800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GB" sz="2800" dirty="0">
                <a:solidFill>
                  <a:prstClr val="black"/>
                </a:solidFill>
              </a:rPr>
              <a:t>‘</a:t>
            </a:r>
            <a:r>
              <a:rPr lang="en-GB" sz="2800" b="1" dirty="0">
                <a:solidFill>
                  <a:prstClr val="black"/>
                </a:solidFill>
              </a:rPr>
              <a:t>Cambridge School’ approach</a:t>
            </a:r>
            <a:r>
              <a:rPr lang="en-GB" sz="2800" dirty="0">
                <a:solidFill>
                  <a:prstClr val="black"/>
                </a:solidFill>
              </a:rPr>
              <a:t>: colonialism v nationalism as a </a:t>
            </a:r>
            <a:r>
              <a:rPr lang="en-GB" sz="2800" dirty="0">
                <a:solidFill>
                  <a:srgbClr val="FF0000"/>
                </a:solidFill>
              </a:rPr>
              <a:t>cynical power-play</a:t>
            </a:r>
            <a:r>
              <a:rPr lang="en-GB" sz="2800" dirty="0">
                <a:solidFill>
                  <a:prstClr val="black"/>
                </a:solidFill>
              </a:rPr>
              <a:t> between a colonial elite and a middle and upper-class Indian elite</a:t>
            </a:r>
          </a:p>
          <a:p>
            <a:pPr marL="0" lvl="0" indent="0">
              <a:buNone/>
            </a:pPr>
            <a:endParaRPr lang="en-GB" sz="2800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GB" sz="2800" b="1" dirty="0">
                <a:solidFill>
                  <a:prstClr val="black"/>
                </a:solidFill>
              </a:rPr>
              <a:t>Left-nationalist narrative: </a:t>
            </a:r>
            <a:r>
              <a:rPr lang="en-GB" sz="2800" dirty="0">
                <a:solidFill>
                  <a:prstClr val="black"/>
                </a:solidFill>
              </a:rPr>
              <a:t>impoverishment of India by colonialism and capitalism; nation ‘</a:t>
            </a:r>
            <a:r>
              <a:rPr lang="en-GB" sz="2800" dirty="0">
                <a:solidFill>
                  <a:srgbClr val="FF0000"/>
                </a:solidFill>
              </a:rPr>
              <a:t>came into its own</a:t>
            </a:r>
            <a:r>
              <a:rPr lang="en-GB" sz="2800" dirty="0">
                <a:solidFill>
                  <a:prstClr val="black"/>
                </a:solidFill>
              </a:rPr>
              <a:t>’ as a result of the inspirational leadership of Gandhi and other nationalist leaders</a:t>
            </a:r>
          </a:p>
          <a:p>
            <a:pPr marL="0" lvl="0" indent="0">
              <a:buNone/>
            </a:pPr>
            <a:endParaRPr lang="en-GB" sz="28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GB" sz="2800" dirty="0">
                <a:solidFill>
                  <a:srgbClr val="0070C0"/>
                </a:solidFill>
              </a:rPr>
              <a:t>Marxist scholars dissatisfied with </a:t>
            </a:r>
            <a:r>
              <a:rPr lang="en-GB" sz="2800" i="1" dirty="0">
                <a:solidFill>
                  <a:srgbClr val="0070C0"/>
                </a:solidFill>
              </a:rPr>
              <a:t>both </a:t>
            </a:r>
            <a:r>
              <a:rPr lang="en-GB" sz="2800" dirty="0">
                <a:solidFill>
                  <a:srgbClr val="0070C0"/>
                </a:solidFill>
              </a:rPr>
              <a:t>approaches by 1980</a:t>
            </a:r>
            <a:endParaRPr lang="en-GB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07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The emergence of the Subaltern Studies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721" y="1653362"/>
            <a:ext cx="10972800" cy="4855572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Ranajit Guha </a:t>
            </a:r>
            <a:r>
              <a:rPr lang="en-GB" dirty="0"/>
              <a:t>(b. Bengal 1926, d. Vienna 2023)</a:t>
            </a:r>
          </a:p>
          <a:p>
            <a:r>
              <a:rPr lang="en-GB" dirty="0"/>
              <a:t>By 1950s, established as a major heterodox Marxist historian</a:t>
            </a:r>
          </a:p>
          <a:p>
            <a:r>
              <a:rPr lang="en-GB" dirty="0"/>
              <a:t>1970s, while teaching at the </a:t>
            </a:r>
            <a:r>
              <a:rPr lang="en-GB" dirty="0">
                <a:solidFill>
                  <a:srgbClr val="FF0000"/>
                </a:solidFill>
              </a:rPr>
              <a:t>University of Sussex</a:t>
            </a:r>
            <a:r>
              <a:rPr lang="en-GB" dirty="0"/>
              <a:t>, begins to gather like-minded scholars around him</a:t>
            </a:r>
          </a:p>
          <a:p>
            <a:r>
              <a:rPr lang="en-GB" dirty="0"/>
              <a:t>Forms </a:t>
            </a:r>
            <a:r>
              <a:rPr lang="en-GB" dirty="0">
                <a:solidFill>
                  <a:srgbClr val="FF0000"/>
                </a:solidFill>
              </a:rPr>
              <a:t>international network </a:t>
            </a:r>
            <a:r>
              <a:rPr lang="en-GB" dirty="0"/>
              <a:t>with scholars in Delhi, Calcutta, Canberra, Sussex, Warwick</a:t>
            </a:r>
          </a:p>
          <a:p>
            <a:r>
              <a:rPr lang="en-GB" dirty="0">
                <a:solidFill>
                  <a:srgbClr val="FF0000"/>
                </a:solidFill>
              </a:rPr>
              <a:t>Key members </a:t>
            </a:r>
            <a:r>
              <a:rPr lang="en-GB" dirty="0"/>
              <a:t>include Partha Chatterjee, Shahid Amin, Dipesh Chakrabarty, Gautam Bhadra, Sumit Sarkar, Gyanendra Pandey, David Hardiman, David Arnold</a:t>
            </a:r>
          </a:p>
          <a:p>
            <a:r>
              <a:rPr lang="en-GB" dirty="0"/>
              <a:t>Core publication is 12 volumes of </a:t>
            </a:r>
            <a:r>
              <a:rPr lang="en-GB" i="1" dirty="0">
                <a:solidFill>
                  <a:srgbClr val="FF0000"/>
                </a:solidFill>
              </a:rPr>
              <a:t>Subaltern Studies </a:t>
            </a:r>
            <a:r>
              <a:rPr lang="en-GB" dirty="0"/>
              <a:t>published between 1982 and 2005</a:t>
            </a:r>
          </a:p>
        </p:txBody>
      </p:sp>
    </p:spTree>
    <p:extLst>
      <p:ext uri="{BB962C8B-B14F-4D97-AF65-F5344CB8AC3E}">
        <p14:creationId xmlns:p14="http://schemas.microsoft.com/office/powerpoint/2010/main" val="3836415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CCE4C-28A0-761E-9B0C-69606B155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ACFDD-BF97-33D9-4CAF-7801F93B0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917"/>
            <a:ext cx="10972800" cy="1143000"/>
          </a:xfrm>
        </p:spPr>
        <p:txBody>
          <a:bodyPr/>
          <a:lstStyle/>
          <a:p>
            <a:pPr algn="ctr"/>
            <a:r>
              <a:rPr lang="en-GB" dirty="0"/>
              <a:t>The founding argument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C4B58-BE3D-015B-36C6-22C43E137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8577" y="1600201"/>
            <a:ext cx="10756605" cy="5108943"/>
          </a:xfrm>
        </p:spPr>
        <p:txBody>
          <a:bodyPr>
            <a:normAutofit/>
          </a:bodyPr>
          <a:lstStyle/>
          <a:p>
            <a:r>
              <a:rPr lang="en-GB" dirty="0"/>
              <a:t>starts as critique of </a:t>
            </a:r>
            <a:r>
              <a:rPr lang="en-GB" dirty="0">
                <a:solidFill>
                  <a:srgbClr val="FF0000"/>
                </a:solidFill>
              </a:rPr>
              <a:t>elitism</a:t>
            </a:r>
            <a:r>
              <a:rPr lang="en-GB" dirty="0"/>
              <a:t> of historiography of modern India</a:t>
            </a:r>
          </a:p>
          <a:p>
            <a:r>
              <a:rPr lang="en-GB" dirty="0"/>
              <a:t>focus on peasants, industrial workers, tribal groups, agricultural workers, lower-middle classes...</a:t>
            </a:r>
          </a:p>
          <a:p>
            <a:r>
              <a:rPr lang="en-GB" dirty="0"/>
              <a:t>their anti-colonial actions very </a:t>
            </a:r>
            <a:r>
              <a:rPr lang="en-GB" dirty="0">
                <a:solidFill>
                  <a:srgbClr val="FF0000"/>
                </a:solidFill>
              </a:rPr>
              <a:t>different</a:t>
            </a:r>
            <a:r>
              <a:rPr lang="en-GB" dirty="0"/>
              <a:t> from those of middle-class activists</a:t>
            </a:r>
          </a:p>
          <a:p>
            <a:r>
              <a:rPr lang="en-GB" dirty="0"/>
              <a:t>different </a:t>
            </a:r>
            <a:r>
              <a:rPr lang="en-GB" dirty="0">
                <a:solidFill>
                  <a:srgbClr val="FF0000"/>
                </a:solidFill>
              </a:rPr>
              <a:t>culture</a:t>
            </a:r>
            <a:r>
              <a:rPr lang="en-GB" dirty="0"/>
              <a:t>: beliefs, customs, symbols, myths, traditions</a:t>
            </a:r>
          </a:p>
          <a:p>
            <a:r>
              <a:rPr lang="en-GB" dirty="0"/>
              <a:t>this sometimes leads to </a:t>
            </a:r>
            <a:r>
              <a:rPr lang="en-GB" dirty="0">
                <a:solidFill>
                  <a:srgbClr val="FF0000"/>
                </a:solidFill>
              </a:rPr>
              <a:t>tensions and struggles </a:t>
            </a:r>
            <a:r>
              <a:rPr lang="en-GB" dirty="0"/>
              <a:t>between elite and subaltern groups</a:t>
            </a:r>
          </a:p>
        </p:txBody>
      </p:sp>
    </p:spTree>
    <p:extLst>
      <p:ext uri="{BB962C8B-B14F-4D97-AF65-F5344CB8AC3E}">
        <p14:creationId xmlns:p14="http://schemas.microsoft.com/office/powerpoint/2010/main" val="3675302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B5777-66FE-9C58-B3EF-61A9420DF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C2E05-DCBA-0C0E-5C4E-25422DF29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591"/>
            <a:ext cx="10972800" cy="1143000"/>
          </a:xfrm>
        </p:spPr>
        <p:txBody>
          <a:bodyPr/>
          <a:lstStyle/>
          <a:p>
            <a:pPr algn="ctr"/>
            <a:r>
              <a:rPr lang="en-GB" dirty="0"/>
              <a:t>Further arguments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9317A-C16D-9309-DBC9-F9A427B3D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795" y="1504507"/>
            <a:ext cx="10756605" cy="5108943"/>
          </a:xfrm>
        </p:spPr>
        <p:txBody>
          <a:bodyPr>
            <a:normAutofit/>
          </a:bodyPr>
          <a:lstStyle/>
          <a:p>
            <a:r>
              <a:rPr lang="en-GB" dirty="0"/>
              <a:t>Focus on </a:t>
            </a:r>
            <a:r>
              <a:rPr lang="en-GB" dirty="0">
                <a:solidFill>
                  <a:srgbClr val="FF0000"/>
                </a:solidFill>
              </a:rPr>
              <a:t>peasant insurgency </a:t>
            </a:r>
            <a:r>
              <a:rPr lang="en-GB" dirty="0"/>
              <a:t>and </a:t>
            </a:r>
            <a:r>
              <a:rPr lang="en-GB" dirty="0">
                <a:solidFill>
                  <a:srgbClr val="FF0000"/>
                </a:solidFill>
              </a:rPr>
              <a:t>reading against the grain </a:t>
            </a:r>
            <a:r>
              <a:rPr lang="en-GB" dirty="0"/>
              <a:t>to solve the primary-source problem (Ranajit Guha, 1982)</a:t>
            </a:r>
          </a:p>
          <a:p>
            <a:r>
              <a:rPr lang="en-GB" dirty="0"/>
              <a:t>“Can the </a:t>
            </a:r>
            <a:r>
              <a:rPr lang="en-GB" dirty="0">
                <a:solidFill>
                  <a:srgbClr val="FF0000"/>
                </a:solidFill>
              </a:rPr>
              <a:t>Subaltern Speak</a:t>
            </a:r>
            <a:r>
              <a:rPr lang="en-GB" dirty="0"/>
              <a:t>?” (Gayatri Chakravorty Spivak, 1983)</a:t>
            </a:r>
          </a:p>
          <a:p>
            <a:r>
              <a:rPr lang="en-GB" dirty="0"/>
              <a:t>The disunity of the subaltern and the role of </a:t>
            </a:r>
            <a:r>
              <a:rPr lang="en-GB" dirty="0">
                <a:solidFill>
                  <a:srgbClr val="FF0000"/>
                </a:solidFill>
              </a:rPr>
              <a:t>women</a:t>
            </a:r>
            <a:r>
              <a:rPr lang="en-GB" dirty="0"/>
              <a:t> (Spivak)</a:t>
            </a:r>
          </a:p>
          <a:p>
            <a:r>
              <a:rPr lang="en-GB" i="1" dirty="0"/>
              <a:t>Nationalist Thought And The Colonial World: A </a:t>
            </a:r>
            <a:r>
              <a:rPr lang="en-GB" i="1" dirty="0">
                <a:solidFill>
                  <a:srgbClr val="FF0000"/>
                </a:solidFill>
              </a:rPr>
              <a:t>Derivative</a:t>
            </a:r>
            <a:r>
              <a:rPr lang="en-GB" i="1" dirty="0"/>
              <a:t> Discourse? </a:t>
            </a:r>
            <a:r>
              <a:rPr lang="en-GB" dirty="0"/>
              <a:t>(Partha Chatterjee, 1986)</a:t>
            </a:r>
          </a:p>
          <a:p>
            <a:r>
              <a:rPr lang="en-GB" dirty="0"/>
              <a:t>“The </a:t>
            </a:r>
            <a:r>
              <a:rPr lang="en-GB" dirty="0">
                <a:solidFill>
                  <a:srgbClr val="FF0000"/>
                </a:solidFill>
              </a:rPr>
              <a:t>Decline</a:t>
            </a:r>
            <a:r>
              <a:rPr lang="en-GB" dirty="0"/>
              <a:t> of the Subaltern in </a:t>
            </a:r>
            <a:r>
              <a:rPr lang="en-GB" i="1" dirty="0"/>
              <a:t>Subaltern Studies</a:t>
            </a:r>
            <a:r>
              <a:rPr lang="en-GB" dirty="0"/>
              <a:t>,” (Sumit Sarkar, 1997)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858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0D17B-F009-17A9-77A5-A0B7052B0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1982" y="566184"/>
            <a:ext cx="9831572" cy="54624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“…the trajectory that has been outlined with considerable precision and frankness by [Dipesh] Chakrabarty has been </a:t>
            </a:r>
            <a:r>
              <a:rPr lang="en-GB" dirty="0">
                <a:solidFill>
                  <a:srgbClr val="FF0000"/>
                </a:solidFill>
              </a:rPr>
              <a:t>debilitating</a:t>
            </a:r>
            <a:r>
              <a:rPr lang="en-GB" dirty="0"/>
              <a:t> in both academic and political terms.”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“The decisive shift in critical registers from capitalist and colonial exploitation to Enlightenment rationality, from multinationals to [Thomas Babington, d. 1859] Macaulay, has opened the way for a </a:t>
            </a:r>
            <a:r>
              <a:rPr lang="en-GB" dirty="0">
                <a:solidFill>
                  <a:srgbClr val="FF0000"/>
                </a:solidFill>
              </a:rPr>
              <a:t>vague nostalgia </a:t>
            </a:r>
            <a:r>
              <a:rPr lang="en-GB" dirty="0"/>
              <a:t>that identifies the authentic with the indigenous, and locates both in the pasts of an ever-receding community, or a present than can consist of fragments alone.”  </a:t>
            </a:r>
            <a:r>
              <a:rPr lang="en-GB" sz="2400" dirty="0"/>
              <a:t>-- Sarkar, 1997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708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C8D2E-F291-02D6-575E-D1DE88CF6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C67D9F6-6BBF-09F8-6906-8167E478521C}"/>
              </a:ext>
            </a:extLst>
          </p:cNvPr>
          <p:cNvSpPr txBox="1"/>
          <p:nvPr/>
        </p:nvSpPr>
        <p:spPr>
          <a:xfrm>
            <a:off x="7727915" y="4994987"/>
            <a:ext cx="4233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Penguin Modern Classics edition of Said’s </a:t>
            </a:r>
            <a:r>
              <a:rPr lang="en-GB" sz="2400" i="1" dirty="0"/>
              <a:t>Orientalism</a:t>
            </a:r>
            <a:r>
              <a:rPr lang="en-GB" sz="2400" dirty="0"/>
              <a:t>, first published 1978 (pictured edition published 2019)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DC75F9-1FEB-C783-3E84-4B0EA5078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222" y="-167120"/>
            <a:ext cx="76107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338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6481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Critical history after World War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3695"/>
            <a:ext cx="10846981" cy="46921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Much history-writing moved in a broadly ‘leftward’ and ‘critical’ direction: increasingly linked with critiques of social and political power, especially from 1960s</a:t>
            </a:r>
          </a:p>
          <a:p>
            <a:pPr marL="514350" indent="-514350">
              <a:buAutoNum type="alphaLcParenR"/>
            </a:pPr>
            <a:r>
              <a:rPr lang="en-GB" dirty="0"/>
              <a:t>from ‘elitist’ histories focused on great events and personalities to forms of </a:t>
            </a:r>
            <a:r>
              <a:rPr lang="en-GB" dirty="0">
                <a:solidFill>
                  <a:srgbClr val="FF0000"/>
                </a:solidFill>
              </a:rPr>
              <a:t>history from below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from narrative, empirically focused history to more theoretically </a:t>
            </a:r>
            <a:r>
              <a:rPr lang="en-GB" dirty="0">
                <a:solidFill>
                  <a:srgbClr val="FF0000"/>
                </a:solidFill>
              </a:rPr>
              <a:t>self-conscious</a:t>
            </a:r>
            <a:r>
              <a:rPr lang="en-GB" i="1" dirty="0"/>
              <a:t> </a:t>
            </a:r>
            <a:r>
              <a:rPr lang="en-GB" dirty="0"/>
              <a:t>histories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AutoNum type="alphaLcParenR"/>
            </a:pPr>
            <a:r>
              <a:rPr lang="en-GB" dirty="0"/>
              <a:t>From 1970s onward, a shift from social history to histories of </a:t>
            </a:r>
            <a:r>
              <a:rPr lang="en-GB" dirty="0">
                <a:solidFill>
                  <a:srgbClr val="FF0000"/>
                </a:solidFill>
              </a:rPr>
              <a:t>culture and discourse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i="1" dirty="0">
                <a:solidFill>
                  <a:schemeClr val="accent1"/>
                </a:solidFill>
              </a:rPr>
              <a:t>Postcolonialism</a:t>
            </a:r>
            <a:r>
              <a:rPr lang="en-GB" i="1" dirty="0">
                <a:solidFill>
                  <a:schemeClr val="accent1"/>
                </a:solidFill>
              </a:rPr>
              <a:t> was one of the great ‘critical’ shifts in post-1960s history</a:t>
            </a:r>
          </a:p>
        </p:txBody>
      </p:sp>
    </p:spTree>
    <p:extLst>
      <p:ext uri="{BB962C8B-B14F-4D97-AF65-F5344CB8AC3E}">
        <p14:creationId xmlns:p14="http://schemas.microsoft.com/office/powerpoint/2010/main" val="3681876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A85E14F-3B1D-FDFD-2644-C22DCF069FDC}"/>
              </a:ext>
            </a:extLst>
          </p:cNvPr>
          <p:cNvSpPr txBox="1"/>
          <p:nvPr/>
        </p:nvSpPr>
        <p:spPr>
          <a:xfrm>
            <a:off x="7727915" y="4994987"/>
            <a:ext cx="4233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Penguin Modern Classics edition of Said’s </a:t>
            </a:r>
            <a:r>
              <a:rPr lang="en-GB" sz="2400" i="1" dirty="0"/>
              <a:t>Orientalism</a:t>
            </a:r>
            <a:r>
              <a:rPr lang="en-GB" sz="2400" dirty="0"/>
              <a:t>, first published 1978 (pictured edition published 2019)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E0D416-D899-92AD-930C-867C89D6D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222" y="-167120"/>
            <a:ext cx="76107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995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470" y="113333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Anti-colonial origins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470" y="1544914"/>
            <a:ext cx="10515600" cy="4944028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FF0000"/>
                </a:solidFill>
              </a:rPr>
              <a:t>Economic</a:t>
            </a:r>
            <a:r>
              <a:rPr lang="en-GB" dirty="0"/>
              <a:t> critiques of colonial rule, from 19</a:t>
            </a:r>
            <a:r>
              <a:rPr lang="en-GB" baseline="30000" dirty="0"/>
              <a:t>th</a:t>
            </a:r>
            <a:r>
              <a:rPr lang="en-GB" dirty="0"/>
              <a:t> century onwards</a:t>
            </a:r>
          </a:p>
          <a:p>
            <a:r>
              <a:rPr lang="en-GB" dirty="0">
                <a:solidFill>
                  <a:srgbClr val="FF0000"/>
                </a:solidFill>
              </a:rPr>
              <a:t>Marxist</a:t>
            </a:r>
            <a:r>
              <a:rPr lang="en-GB" dirty="0"/>
              <a:t> anti-imperialism: a major impetus to anti-colonial struggles</a:t>
            </a:r>
          </a:p>
          <a:p>
            <a:r>
              <a:rPr lang="en-GB" dirty="0">
                <a:solidFill>
                  <a:srgbClr val="FF0000"/>
                </a:solidFill>
              </a:rPr>
              <a:t>Francophone</a:t>
            </a:r>
            <a:r>
              <a:rPr lang="en-GB" dirty="0"/>
              <a:t> anti-colonial writers in 1940s and 1950s, notably Frantz Fanon, </a:t>
            </a:r>
            <a:r>
              <a:rPr lang="en-GB" i="1" dirty="0"/>
              <a:t>The Wretched of the Earth </a:t>
            </a:r>
            <a:r>
              <a:rPr lang="en-GB" dirty="0"/>
              <a:t>(1961)</a:t>
            </a:r>
          </a:p>
          <a:p>
            <a:r>
              <a:rPr lang="en-GB" dirty="0"/>
              <a:t>Fanon focused on the </a:t>
            </a:r>
            <a:r>
              <a:rPr lang="en-GB" dirty="0">
                <a:solidFill>
                  <a:srgbClr val="FF0000"/>
                </a:solidFill>
              </a:rPr>
              <a:t>psychological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/>
              <a:t>deformities produced by colonialism in both colonizer and colonized. </a:t>
            </a:r>
          </a:p>
          <a:p>
            <a:r>
              <a:rPr lang="en-GB" dirty="0"/>
              <a:t>Common theme: </a:t>
            </a:r>
            <a:r>
              <a:rPr lang="en-GB" dirty="0">
                <a:solidFill>
                  <a:srgbClr val="FF0000"/>
                </a:solidFill>
              </a:rPr>
              <a:t>hopes for decolonization </a:t>
            </a:r>
            <a:r>
              <a:rPr lang="en-GB" dirty="0"/>
              <a:t>as key to a more equal world</a:t>
            </a:r>
          </a:p>
          <a:p>
            <a:r>
              <a:rPr lang="en-GB" dirty="0">
                <a:solidFill>
                  <a:srgbClr val="FF0000"/>
                </a:solidFill>
              </a:rPr>
              <a:t>Frustration</a:t>
            </a:r>
            <a:r>
              <a:rPr lang="en-GB" dirty="0"/>
              <a:t> by end of 1970s: persistence of Western power; authoritarian rule and widespread corruption and poverty in decolonized societies</a:t>
            </a:r>
          </a:p>
          <a:p>
            <a:r>
              <a:rPr lang="en-GB" b="1" i="1" dirty="0">
                <a:solidFill>
                  <a:schemeClr val="accent1"/>
                </a:solidFill>
              </a:rPr>
              <a:t>Postcolonial theory</a:t>
            </a:r>
            <a:r>
              <a:rPr lang="en-GB" i="1" dirty="0">
                <a:solidFill>
                  <a:schemeClr val="accent1"/>
                </a:solidFill>
              </a:rPr>
              <a:t> a response to this much more fraught and complex world</a:t>
            </a:r>
          </a:p>
        </p:txBody>
      </p:sp>
    </p:spTree>
    <p:extLst>
      <p:ext uri="{BB962C8B-B14F-4D97-AF65-F5344CB8AC3E}">
        <p14:creationId xmlns:p14="http://schemas.microsoft.com/office/powerpoint/2010/main" val="3410414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Edward Said, </a:t>
            </a:r>
            <a:r>
              <a:rPr lang="en-GB" i="1" dirty="0"/>
              <a:t>Orientalism </a:t>
            </a:r>
            <a:r>
              <a:rPr lang="en-GB" dirty="0"/>
              <a:t>(1978)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Traces the ways in which an immense </a:t>
            </a:r>
            <a:r>
              <a:rPr lang="en-GB" dirty="0">
                <a:solidFill>
                  <a:srgbClr val="FF0000"/>
                </a:solidFill>
              </a:rPr>
              <a:t>body of written and visual knowledge </a:t>
            </a:r>
            <a:r>
              <a:rPr lang="en-GB" dirty="0"/>
              <a:t>about the ‘Orient’ was produced by the West</a:t>
            </a:r>
          </a:p>
          <a:p>
            <a:r>
              <a:rPr lang="en-GB" dirty="0"/>
              <a:t>West and East come to be defined as fixed, </a:t>
            </a:r>
            <a:r>
              <a:rPr lang="en-GB" dirty="0">
                <a:solidFill>
                  <a:srgbClr val="FF0000"/>
                </a:solidFill>
              </a:rPr>
              <a:t>polar opposites </a:t>
            </a:r>
            <a:r>
              <a:rPr lang="en-GB" dirty="0"/>
              <a:t>of each other</a:t>
            </a:r>
          </a:p>
          <a:p>
            <a:r>
              <a:rPr lang="en-GB" dirty="0"/>
              <a:t>Within this body of knowledge, ‘Oriental’ histories, cultures, languages and customs interpreted in ways which invariably foreground the theme of </a:t>
            </a:r>
            <a:r>
              <a:rPr lang="en-GB" dirty="0">
                <a:solidFill>
                  <a:srgbClr val="FF0000"/>
                </a:solidFill>
              </a:rPr>
              <a:t>Western superiority</a:t>
            </a:r>
          </a:p>
          <a:p>
            <a:r>
              <a:rPr lang="en-GB" dirty="0"/>
              <a:t>Orientalism a ‘</a:t>
            </a:r>
            <a:r>
              <a:rPr lang="en-GB" i="1" dirty="0"/>
              <a:t>distribution </a:t>
            </a:r>
            <a:r>
              <a:rPr lang="en-GB" dirty="0"/>
              <a:t>of </a:t>
            </a:r>
            <a:r>
              <a:rPr lang="en-GB" dirty="0">
                <a:solidFill>
                  <a:srgbClr val="FF0000"/>
                </a:solidFill>
              </a:rPr>
              <a:t>geopolitical awareness </a:t>
            </a:r>
            <a:r>
              <a:rPr lang="en-GB" dirty="0"/>
              <a:t>into aesthetic, scholarly, economic, sociological and philological texts’ (seminar reading, p. 12)</a:t>
            </a:r>
          </a:p>
        </p:txBody>
      </p:sp>
    </p:spTree>
    <p:extLst>
      <p:ext uri="{BB962C8B-B14F-4D97-AF65-F5344CB8AC3E}">
        <p14:creationId xmlns:p14="http://schemas.microsoft.com/office/powerpoint/2010/main" val="1440696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6539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/>
              <a:t>Sources of Said’s critique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500" y="1398955"/>
            <a:ext cx="10806224" cy="4975341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Political anger</a:t>
            </a:r>
            <a:r>
              <a:rPr lang="en-GB" dirty="0"/>
              <a:t>, esp. at the predicament of Palestinians, and the pervasiveness of racist stereotypes about Islam and the ‘Arab world’ in Western discourse</a:t>
            </a:r>
          </a:p>
          <a:p>
            <a:r>
              <a:rPr lang="en-GB" dirty="0"/>
              <a:t>Said himself was a </a:t>
            </a:r>
            <a:r>
              <a:rPr lang="en-GB" dirty="0">
                <a:solidFill>
                  <a:srgbClr val="FF0000"/>
                </a:solidFill>
              </a:rPr>
              <a:t>Palestinian exile </a:t>
            </a:r>
            <a:r>
              <a:rPr lang="en-GB" dirty="0"/>
              <a:t>working in US universities</a:t>
            </a:r>
          </a:p>
          <a:p>
            <a:r>
              <a:rPr lang="en-GB" dirty="0"/>
              <a:t>Michel </a:t>
            </a:r>
            <a:r>
              <a:rPr lang="en-GB" dirty="0">
                <a:solidFill>
                  <a:srgbClr val="FF0000"/>
                </a:solidFill>
              </a:rPr>
              <a:t>Foucault</a:t>
            </a:r>
            <a:r>
              <a:rPr lang="en-GB" dirty="0"/>
              <a:t>, ‘power/knowledge’ and the study of discourse</a:t>
            </a:r>
          </a:p>
          <a:p>
            <a:r>
              <a:rPr lang="en-GB" dirty="0"/>
              <a:t>Antonio </a:t>
            </a:r>
            <a:r>
              <a:rPr lang="en-GB" dirty="0">
                <a:solidFill>
                  <a:srgbClr val="FF0000"/>
                </a:solidFill>
              </a:rPr>
              <a:t>Gramsci</a:t>
            </a:r>
            <a:r>
              <a:rPr lang="en-GB" dirty="0"/>
              <a:t> and the concept of ‘hegemony’</a:t>
            </a:r>
          </a:p>
          <a:p>
            <a:r>
              <a:rPr lang="en-GB" dirty="0"/>
              <a:t>Ultimately, however, Said is attached to </a:t>
            </a:r>
            <a:r>
              <a:rPr lang="en-GB" dirty="0">
                <a:solidFill>
                  <a:srgbClr val="FF0000"/>
                </a:solidFill>
              </a:rPr>
              <a:t>liberal humanism and European culture </a:t>
            </a:r>
            <a:r>
              <a:rPr lang="en-GB" dirty="0"/>
              <a:t>(even while critiquing them)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6026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0336"/>
            <a:ext cx="10972800" cy="1143000"/>
          </a:xfrm>
        </p:spPr>
        <p:txBody>
          <a:bodyPr/>
          <a:lstStyle/>
          <a:p>
            <a:r>
              <a:rPr lang="en-GB" dirty="0"/>
              <a:t>Reception of </a:t>
            </a:r>
            <a:r>
              <a:rPr lang="en-GB" i="1" dirty="0"/>
              <a:t>Orientalism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848" y="1722399"/>
            <a:ext cx="10972800" cy="4525963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Founding text </a:t>
            </a:r>
            <a:r>
              <a:rPr lang="en-GB" dirty="0"/>
              <a:t>of ‘postcolonial studies’: significant impact across the humanities from the 1980s onward</a:t>
            </a:r>
          </a:p>
          <a:p>
            <a:r>
              <a:rPr lang="en-GB" dirty="0"/>
              <a:t>Right-wing criticisms: paint Said as an ‘</a:t>
            </a:r>
            <a:r>
              <a:rPr lang="en-GB" dirty="0">
                <a:solidFill>
                  <a:srgbClr val="0070C0"/>
                </a:solidFill>
              </a:rPr>
              <a:t>enemy of the West</a:t>
            </a:r>
            <a:r>
              <a:rPr lang="en-GB" dirty="0"/>
              <a:t>’</a:t>
            </a:r>
          </a:p>
          <a:p>
            <a:r>
              <a:rPr lang="en-GB" dirty="0"/>
              <a:t>Defensive criticism by </a:t>
            </a:r>
            <a:r>
              <a:rPr lang="en-GB" dirty="0">
                <a:solidFill>
                  <a:srgbClr val="0070C0"/>
                </a:solidFill>
              </a:rPr>
              <a:t>Orientalist scholars </a:t>
            </a:r>
            <a:r>
              <a:rPr lang="en-GB" dirty="0"/>
              <a:t>– </a:t>
            </a:r>
            <a:r>
              <a:rPr lang="en-GB" dirty="0" err="1"/>
              <a:t>eg</a:t>
            </a:r>
            <a:r>
              <a:rPr lang="en-GB" dirty="0"/>
              <a:t>. Bernard Lewis.</a:t>
            </a:r>
          </a:p>
          <a:p>
            <a:r>
              <a:rPr lang="en-GB" dirty="0"/>
              <a:t>From the left: critiques of the ‘</a:t>
            </a:r>
            <a:r>
              <a:rPr lang="en-GB" dirty="0">
                <a:solidFill>
                  <a:srgbClr val="0070C0"/>
                </a:solidFill>
              </a:rPr>
              <a:t>discursive turn</a:t>
            </a:r>
            <a:r>
              <a:rPr lang="en-GB" dirty="0"/>
              <a:t>’ in anti-colonial critique, as well as of Said’s handling of Marx</a:t>
            </a:r>
          </a:p>
          <a:p>
            <a:r>
              <a:rPr lang="en-GB" dirty="0"/>
              <a:t>Single biggest idea? </a:t>
            </a:r>
            <a:r>
              <a:rPr lang="en-GB" dirty="0">
                <a:solidFill>
                  <a:srgbClr val="FF0000"/>
                </a:solidFill>
              </a:rPr>
              <a:t>Imperialism has a cultural dimension</a:t>
            </a:r>
          </a:p>
        </p:txBody>
      </p:sp>
    </p:spTree>
    <p:extLst>
      <p:ext uri="{BB962C8B-B14F-4D97-AF65-F5344CB8AC3E}">
        <p14:creationId xmlns:p14="http://schemas.microsoft.com/office/powerpoint/2010/main" val="3913983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5CD9C-D620-C12D-1469-5B0558E02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343C3-6570-6D91-DC44-633A4609D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099" y="492718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Postcolonial Theory and Subaltern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FD9FA-A467-4730-32CD-C549F1397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526" y="2133972"/>
            <a:ext cx="10515600" cy="3990380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Edward Said’s </a:t>
            </a:r>
            <a:r>
              <a:rPr lang="en-GB" i="1" dirty="0">
                <a:solidFill>
                  <a:srgbClr val="FF0000"/>
                </a:solidFill>
              </a:rPr>
              <a:t>Orientalism </a:t>
            </a:r>
            <a:r>
              <a:rPr lang="en-GB" dirty="0"/>
              <a:t>(1978) focuses on European ideas behind imperial power over the ‘East’</a:t>
            </a:r>
          </a:p>
          <a:p>
            <a:r>
              <a:rPr lang="en-GB" dirty="0"/>
              <a:t>Said steered clear of events inside</a:t>
            </a:r>
            <a:r>
              <a:rPr lang="en-GB" i="1" dirty="0"/>
              <a:t> </a:t>
            </a:r>
            <a:r>
              <a:rPr lang="en-GB" dirty="0"/>
              <a:t>colonized (and later decolonized societies) societies</a:t>
            </a:r>
          </a:p>
          <a:p>
            <a:r>
              <a:rPr lang="en-GB" dirty="0">
                <a:solidFill>
                  <a:srgbClr val="FF0000"/>
                </a:solidFill>
              </a:rPr>
              <a:t>Subaltern Studies</a:t>
            </a:r>
            <a:r>
              <a:rPr lang="en-GB" dirty="0"/>
              <a:t> emerges among Marxist scholars in India beginning in early 1980s – gets </a:t>
            </a:r>
            <a:r>
              <a:rPr lang="en-GB" i="1" dirty="0"/>
              <a:t>inside </a:t>
            </a:r>
            <a:r>
              <a:rPr lang="en-GB" dirty="0"/>
              <a:t>colonial and post-colonial India</a:t>
            </a:r>
          </a:p>
          <a:p>
            <a:r>
              <a:rPr lang="en-GB" dirty="0"/>
              <a:t>Subaltern Studies becomes, in time, perhaps the most influential imprint of ‘postcolonial studies’ within historical research</a:t>
            </a:r>
          </a:p>
        </p:txBody>
      </p:sp>
    </p:spTree>
    <p:extLst>
      <p:ext uri="{BB962C8B-B14F-4D97-AF65-F5344CB8AC3E}">
        <p14:creationId xmlns:p14="http://schemas.microsoft.com/office/powerpoint/2010/main" val="1891652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Antonio Gramsci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939" y="1330566"/>
            <a:ext cx="10903227" cy="5191863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Italian Marxist thinker </a:t>
            </a:r>
            <a:r>
              <a:rPr lang="en-GB" dirty="0"/>
              <a:t>who died in jail in Fascist Italy in 1937</a:t>
            </a:r>
          </a:p>
          <a:p>
            <a:r>
              <a:rPr lang="en-GB" dirty="0"/>
              <a:t>Very influential on Anglophone history-writing </a:t>
            </a:r>
            <a:r>
              <a:rPr lang="en-GB" dirty="0">
                <a:solidFill>
                  <a:srgbClr val="0070C0"/>
                </a:solidFill>
              </a:rPr>
              <a:t>from 1960s</a:t>
            </a:r>
          </a:p>
          <a:p>
            <a:r>
              <a:rPr lang="en-GB" dirty="0">
                <a:solidFill>
                  <a:srgbClr val="0070C0"/>
                </a:solidFill>
              </a:rPr>
              <a:t>‘subaltern’ </a:t>
            </a:r>
            <a:r>
              <a:rPr lang="en-GB" dirty="0"/>
              <a:t>sometimes a code-word for the industrial proletariat</a:t>
            </a:r>
          </a:p>
          <a:p>
            <a:r>
              <a:rPr lang="en-GB" dirty="0"/>
              <a:t>also, subordination which </a:t>
            </a:r>
            <a:r>
              <a:rPr lang="en-GB" dirty="0">
                <a:solidFill>
                  <a:srgbClr val="0070C0"/>
                </a:solidFill>
              </a:rPr>
              <a:t>defies strict Marxist </a:t>
            </a:r>
            <a:r>
              <a:rPr lang="en-GB" dirty="0"/>
              <a:t>class categories, e.g. peasant societies</a:t>
            </a:r>
          </a:p>
          <a:p>
            <a:r>
              <a:rPr lang="en-GB" dirty="0"/>
              <a:t>the subaltern is </a:t>
            </a:r>
            <a:r>
              <a:rPr lang="en-GB" dirty="0">
                <a:solidFill>
                  <a:srgbClr val="0070C0"/>
                </a:solidFill>
              </a:rPr>
              <a:t>fractured and heterogeneous</a:t>
            </a:r>
          </a:p>
          <a:p>
            <a:r>
              <a:rPr lang="en-GB" dirty="0"/>
              <a:t>but subaltern culture needs to be </a:t>
            </a:r>
            <a:r>
              <a:rPr lang="en-GB" dirty="0">
                <a:solidFill>
                  <a:srgbClr val="0070C0"/>
                </a:solidFill>
              </a:rPr>
              <a:t>taken seriously </a:t>
            </a:r>
            <a:r>
              <a:rPr lang="en-GB" dirty="0"/>
              <a:t>by Marxists</a:t>
            </a:r>
          </a:p>
          <a:p>
            <a:r>
              <a:rPr lang="en-GB" dirty="0"/>
              <a:t>In part because it counters the cultural power or </a:t>
            </a:r>
            <a:r>
              <a:rPr lang="en-GB" dirty="0">
                <a:solidFill>
                  <a:srgbClr val="0070C0"/>
                </a:solidFill>
              </a:rPr>
              <a:t>‘hegemony’ </a:t>
            </a:r>
            <a:r>
              <a:rPr lang="en-GB" dirty="0"/>
              <a:t>of the ruling classes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522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1169</Words>
  <Application>Microsoft Macintosh PowerPoint</Application>
  <PresentationFormat>Widescreen</PresentationFormat>
  <Paragraphs>96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1_Office Theme</vt:lpstr>
      <vt:lpstr>Postcolonial Theory and Subaltern Studies</vt:lpstr>
      <vt:lpstr>Critical history after World War II</vt:lpstr>
      <vt:lpstr>PowerPoint Presentation</vt:lpstr>
      <vt:lpstr>Anti-colonial origins</vt:lpstr>
      <vt:lpstr>Edward Said, Orientalism (1978)</vt:lpstr>
      <vt:lpstr>Sources of Said’s critique</vt:lpstr>
      <vt:lpstr>Reception of Orientalism</vt:lpstr>
      <vt:lpstr>Postcolonial Theory and Subaltern Studies</vt:lpstr>
      <vt:lpstr>Antonio Gramsci</vt:lpstr>
      <vt:lpstr>1980s India – socio-economic context</vt:lpstr>
      <vt:lpstr>1980s India – political context</vt:lpstr>
      <vt:lpstr>1980s India – intellectual context</vt:lpstr>
      <vt:lpstr>The emergence of the Subaltern Studies Group</vt:lpstr>
      <vt:lpstr>The founding argument</vt:lpstr>
      <vt:lpstr>Further arguments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Postcolonialism And Subaltern Studies</dc:title>
  <dc:creator>Sarkar, Aditya</dc:creator>
  <cp:lastModifiedBy>Mann, Sophie</cp:lastModifiedBy>
  <cp:revision>16</cp:revision>
  <dcterms:created xsi:type="dcterms:W3CDTF">2022-01-10T20:26:15Z</dcterms:created>
  <dcterms:modified xsi:type="dcterms:W3CDTF">2025-12-01T17:35:39Z</dcterms:modified>
</cp:coreProperties>
</file>