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46" r:id="rId2"/>
    <p:sldId id="357" r:id="rId3"/>
    <p:sldId id="273" r:id="rId4"/>
    <p:sldId id="351" r:id="rId5"/>
    <p:sldId id="352" r:id="rId6"/>
    <p:sldId id="353" r:id="rId7"/>
    <p:sldId id="348" r:id="rId8"/>
    <p:sldId id="349" r:id="rId9"/>
    <p:sldId id="350" r:id="rId10"/>
    <p:sldId id="358" r:id="rId11"/>
    <p:sldId id="359" r:id="rId12"/>
    <p:sldId id="354" r:id="rId13"/>
    <p:sldId id="355" r:id="rId14"/>
    <p:sldId id="356" r:id="rId15"/>
    <p:sldId id="343" r:id="rId16"/>
    <p:sldId id="344" r:id="rId17"/>
    <p:sldId id="345" r:id="rId18"/>
    <p:sldId id="258" r:id="rId19"/>
    <p:sldId id="337" r:id="rId20"/>
    <p:sldId id="259" r:id="rId21"/>
    <p:sldId id="338" r:id="rId22"/>
    <p:sldId id="342" r:id="rId23"/>
    <p:sldId id="257" r:id="rId24"/>
    <p:sldId id="26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0" autoAdjust="0"/>
    <p:restoredTop sz="94640"/>
  </p:normalViewPr>
  <p:slideViewPr>
    <p:cSldViewPr snapToGrid="0">
      <p:cViewPr varScale="1">
        <p:scale>
          <a:sx n="107" d="100"/>
          <a:sy n="107" d="100"/>
        </p:scale>
        <p:origin x="544"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23EBD7-DA24-3847-9687-5E4E7396B923}" type="datetimeFigureOut">
              <a:rPr lang="en-US" smtClean="0"/>
              <a:t>2/7/26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BBB39-0313-274C-9C97-6903BD7633FC}" type="slidenum">
              <a:rPr lang="en-US" smtClean="0"/>
              <a:t>‹#›</a:t>
            </a:fld>
            <a:endParaRPr lang="en-US"/>
          </a:p>
        </p:txBody>
      </p:sp>
    </p:spTree>
    <p:extLst>
      <p:ext uri="{BB962C8B-B14F-4D97-AF65-F5344CB8AC3E}">
        <p14:creationId xmlns:p14="http://schemas.microsoft.com/office/powerpoint/2010/main" val="109504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4BBB39-0313-274C-9C97-6903BD7633FC}" type="slidenum">
              <a:rPr lang="en-US" smtClean="0"/>
              <a:t>4</a:t>
            </a:fld>
            <a:endParaRPr lang="en-US"/>
          </a:p>
        </p:txBody>
      </p:sp>
    </p:spTree>
    <p:extLst>
      <p:ext uri="{BB962C8B-B14F-4D97-AF65-F5344CB8AC3E}">
        <p14:creationId xmlns:p14="http://schemas.microsoft.com/office/powerpoint/2010/main" val="48487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2BB15-CBAA-C518-0756-58A0C700F3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3C75822-C67B-E92A-824A-FB2EF39510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2C8800-F50B-1E55-F301-F40F0080F096}"/>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5" name="Footer Placeholder 4">
            <a:extLst>
              <a:ext uri="{FF2B5EF4-FFF2-40B4-BE49-F238E27FC236}">
                <a16:creationId xmlns:a16="http://schemas.microsoft.com/office/drawing/2014/main" id="{039E8A8F-9248-7C10-B298-234BEBCA2B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2ACBE-BB8C-4C4D-1395-261F05FC89FD}"/>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1814861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402B8-1D2B-FC40-22BB-0E6BFAC007C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FCB10BE-86AB-0F7D-55C7-D2B3578D6A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B22BBD-6700-327E-1424-23E17A9EF7B3}"/>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5" name="Footer Placeholder 4">
            <a:extLst>
              <a:ext uri="{FF2B5EF4-FFF2-40B4-BE49-F238E27FC236}">
                <a16:creationId xmlns:a16="http://schemas.microsoft.com/office/drawing/2014/main" id="{E2577BEF-F0B2-A692-B627-CD70622C8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1D6DBA-614E-557D-4CE9-A5B35AFE01EC}"/>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3691900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68E4EB-7330-1C95-14D5-61BE82D563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5672FB-343F-40DD-CE7E-AE92984D9C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517371-D6A2-B243-3D16-74347FDC1A5F}"/>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5" name="Footer Placeholder 4">
            <a:extLst>
              <a:ext uri="{FF2B5EF4-FFF2-40B4-BE49-F238E27FC236}">
                <a16:creationId xmlns:a16="http://schemas.microsoft.com/office/drawing/2014/main" id="{59AC6C85-C236-3037-7DD9-561FCEB051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EFC9F1-622A-9D7C-3FD4-F62F815530F8}"/>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3949768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418F0-CEB3-C2F2-B00C-9C44D87138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3DF07E5-9A87-A8BA-C835-D8C4891658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7A71BF-676E-0A56-C505-B621431C98FC}"/>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5" name="Footer Placeholder 4">
            <a:extLst>
              <a:ext uri="{FF2B5EF4-FFF2-40B4-BE49-F238E27FC236}">
                <a16:creationId xmlns:a16="http://schemas.microsoft.com/office/drawing/2014/main" id="{0F0CFC93-7234-D1D3-4A3F-C8C687A984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F4A100-F000-43C0-2F6B-18FB3ED7CA4B}"/>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249231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FD0E0-7824-24C6-0F38-2677BFB9B3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CA2FD57-DD79-E38E-33EE-D97B241115C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7D323A-1B56-DE60-1103-A881256E31AF}"/>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5" name="Footer Placeholder 4">
            <a:extLst>
              <a:ext uri="{FF2B5EF4-FFF2-40B4-BE49-F238E27FC236}">
                <a16:creationId xmlns:a16="http://schemas.microsoft.com/office/drawing/2014/main" id="{607145A2-6B1B-667A-2494-E63F67D46B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BCABED-F2D6-5A19-6E5D-256E06510A74}"/>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3883951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35D12-38E8-D2EC-C08E-D62F72364B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45A1AD5-FF07-6838-6FA4-670445CA0B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35DC452-0BAC-F98C-76AB-8DB6DC3EBA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0BC0F21-F6DC-0C2E-2A80-BD211068171A}"/>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6" name="Footer Placeholder 5">
            <a:extLst>
              <a:ext uri="{FF2B5EF4-FFF2-40B4-BE49-F238E27FC236}">
                <a16:creationId xmlns:a16="http://schemas.microsoft.com/office/drawing/2014/main" id="{D017671E-76C5-BBF7-C46A-BA4BA62E7E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F3A9AF-2234-A013-6463-131D9037B4DA}"/>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692426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A9C26-20E3-28E4-D18B-C269B847B19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06F60E-FC12-BE86-22C3-E7491AB933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BC5F3A-D121-F432-5FAF-264AEE8C7A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384704D-492E-F748-D929-8C9B2C6A80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B3910A-5600-89D7-A663-003964ED7A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ED7CD6C-F9E6-B82B-4005-757C99733ACD}"/>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8" name="Footer Placeholder 7">
            <a:extLst>
              <a:ext uri="{FF2B5EF4-FFF2-40B4-BE49-F238E27FC236}">
                <a16:creationId xmlns:a16="http://schemas.microsoft.com/office/drawing/2014/main" id="{C772DC7E-D4CD-845F-E93C-3531B499036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E761AF-AFA7-A52C-9B80-436FD10B7B03}"/>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3823120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5A37B-B5E7-AC8F-87C2-90E0152EE33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736EAD4-9BFA-C7CF-E8E9-747056B4B058}"/>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4" name="Footer Placeholder 3">
            <a:extLst>
              <a:ext uri="{FF2B5EF4-FFF2-40B4-BE49-F238E27FC236}">
                <a16:creationId xmlns:a16="http://schemas.microsoft.com/office/drawing/2014/main" id="{F6652F91-81D5-2373-C767-D5ABA7901E3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80EED23-5197-FC6D-35B7-5F03B5561C62}"/>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766926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C585BD-107A-8617-86B5-092A20E32CAA}"/>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3" name="Footer Placeholder 2">
            <a:extLst>
              <a:ext uri="{FF2B5EF4-FFF2-40B4-BE49-F238E27FC236}">
                <a16:creationId xmlns:a16="http://schemas.microsoft.com/office/drawing/2014/main" id="{20A73722-D03B-E8CE-2BC5-44569223A6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9197F41-2E97-C862-5EF1-091FD2E9622F}"/>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2867936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0B9E6-8507-1B6A-8467-1F07671589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33E2539-0857-83A1-CF5D-AF3D8D8D1B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E078D44-1605-5D2A-7ED0-A931E95810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A97F11-7057-4C9E-9291-9E7C5DF617CA}"/>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6" name="Footer Placeholder 5">
            <a:extLst>
              <a:ext uri="{FF2B5EF4-FFF2-40B4-BE49-F238E27FC236}">
                <a16:creationId xmlns:a16="http://schemas.microsoft.com/office/drawing/2014/main" id="{502F8468-28FC-ABFC-637F-C62157D3C1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004BF5-AF02-072B-929B-92D3B50FADFC}"/>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1452278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4322-717D-98B1-44A6-6C23AEE448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15CEF5A-7926-95AF-0588-33083DFBB6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21C4AB1-221F-F80C-0AAC-F90D255C6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62FB48-C7AD-F213-B43B-CFBE2D3BFE60}"/>
              </a:ext>
            </a:extLst>
          </p:cNvPr>
          <p:cNvSpPr>
            <a:spLocks noGrp="1"/>
          </p:cNvSpPr>
          <p:nvPr>
            <p:ph type="dt" sz="half" idx="10"/>
          </p:nvPr>
        </p:nvSpPr>
        <p:spPr/>
        <p:txBody>
          <a:bodyPr/>
          <a:lstStyle/>
          <a:p>
            <a:fld id="{DFE18DC4-F69D-4240-9F93-39F43E67F31E}" type="datetimeFigureOut">
              <a:rPr lang="en-GB" smtClean="0"/>
              <a:t>07/02/2026</a:t>
            </a:fld>
            <a:endParaRPr lang="en-GB"/>
          </a:p>
        </p:txBody>
      </p:sp>
      <p:sp>
        <p:nvSpPr>
          <p:cNvPr id="6" name="Footer Placeholder 5">
            <a:extLst>
              <a:ext uri="{FF2B5EF4-FFF2-40B4-BE49-F238E27FC236}">
                <a16:creationId xmlns:a16="http://schemas.microsoft.com/office/drawing/2014/main" id="{1DCF26BD-18A2-6FBC-B7EB-81F4612B85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71EEC1-416B-02E6-B2C9-76BBF7960DDC}"/>
              </a:ext>
            </a:extLst>
          </p:cNvPr>
          <p:cNvSpPr>
            <a:spLocks noGrp="1"/>
          </p:cNvSpPr>
          <p:nvPr>
            <p:ph type="sldNum" sz="quarter" idx="12"/>
          </p:nvPr>
        </p:nvSpPr>
        <p:spPr/>
        <p:txBody>
          <a:bodyPr/>
          <a:lstStyle/>
          <a:p>
            <a:fld id="{06CDF5EB-3399-4A77-AC45-18BA39DF4028}" type="slidenum">
              <a:rPr lang="en-GB" smtClean="0"/>
              <a:t>‹#›</a:t>
            </a:fld>
            <a:endParaRPr lang="en-GB"/>
          </a:p>
        </p:txBody>
      </p:sp>
    </p:spTree>
    <p:extLst>
      <p:ext uri="{BB962C8B-B14F-4D97-AF65-F5344CB8AC3E}">
        <p14:creationId xmlns:p14="http://schemas.microsoft.com/office/powerpoint/2010/main" val="1516185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3B8D13-875E-D11A-BCB5-2DCC180A18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A7A6318-8590-E4F2-9500-2292333B65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D97123-7E32-582D-8532-D9D464D1F6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FE18DC4-F69D-4240-9F93-39F43E67F31E}" type="datetimeFigureOut">
              <a:rPr lang="en-GB" smtClean="0"/>
              <a:t>07/02/2026</a:t>
            </a:fld>
            <a:endParaRPr lang="en-GB"/>
          </a:p>
        </p:txBody>
      </p:sp>
      <p:sp>
        <p:nvSpPr>
          <p:cNvPr id="5" name="Footer Placeholder 4">
            <a:extLst>
              <a:ext uri="{FF2B5EF4-FFF2-40B4-BE49-F238E27FC236}">
                <a16:creationId xmlns:a16="http://schemas.microsoft.com/office/drawing/2014/main" id="{0C8A45B3-D244-9444-0592-ABD8986817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39CF98C-7748-12EC-5EB9-57D8155710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6CDF5EB-3399-4A77-AC45-18BA39DF4028}" type="slidenum">
              <a:rPr lang="en-GB" smtClean="0"/>
              <a:t>‹#›</a:t>
            </a:fld>
            <a:endParaRPr lang="en-GB"/>
          </a:p>
        </p:txBody>
      </p:sp>
    </p:spTree>
    <p:extLst>
      <p:ext uri="{BB962C8B-B14F-4D97-AF65-F5344CB8AC3E}">
        <p14:creationId xmlns:p14="http://schemas.microsoft.com/office/powerpoint/2010/main" val="2570183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ebba.english.ucsb.edu/"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0EFD753D-6A49-46DD-9E82-AA6E2C62B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8" name="Rectangle 47">
            <a:extLst>
              <a:ext uri="{FF2B5EF4-FFF2-40B4-BE49-F238E27FC236}">
                <a16:creationId xmlns:a16="http://schemas.microsoft.com/office/drawing/2014/main" id="{138A5824-1F4A-4EE7-BC13-5BB48FC080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044" y="321732"/>
            <a:ext cx="4568741" cy="6192603"/>
          </a:xfrm>
          <a:prstGeom prst="rect">
            <a:avLst/>
          </a:prstGeom>
          <a:solidFill>
            <a:srgbClr val="333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449BF0-5518-583D-E86E-3F16FF6E5D4D}"/>
              </a:ext>
            </a:extLst>
          </p:cNvPr>
          <p:cNvSpPr>
            <a:spLocks noGrp="1"/>
          </p:cNvSpPr>
          <p:nvPr>
            <p:ph type="title"/>
          </p:nvPr>
        </p:nvSpPr>
        <p:spPr>
          <a:xfrm>
            <a:off x="798257" y="637523"/>
            <a:ext cx="3608896" cy="1690993"/>
          </a:xfrm>
        </p:spPr>
        <p:txBody>
          <a:bodyPr anchor="b">
            <a:normAutofit/>
          </a:bodyPr>
          <a:lstStyle/>
          <a:p>
            <a:r>
              <a:rPr lang="en-US" sz="3600" dirty="0">
                <a:solidFill>
                  <a:srgbClr val="FFFFFF"/>
                </a:solidFill>
              </a:rPr>
              <a:t>How to Use and Interpret Textual Sources</a:t>
            </a:r>
          </a:p>
        </p:txBody>
      </p:sp>
      <p:pic>
        <p:nvPicPr>
          <p:cNvPr id="6" name="Picture 5" descr="A close-up of a book&#10;&#10;Description automatically generated">
            <a:extLst>
              <a:ext uri="{FF2B5EF4-FFF2-40B4-BE49-F238E27FC236}">
                <a16:creationId xmlns:a16="http://schemas.microsoft.com/office/drawing/2014/main" id="{A32A05E1-1DD6-9B16-27F7-C72ACD193C3A}"/>
              </a:ext>
            </a:extLst>
          </p:cNvPr>
          <p:cNvPicPr>
            <a:picLocks noChangeAspect="1"/>
          </p:cNvPicPr>
          <p:nvPr/>
        </p:nvPicPr>
        <p:blipFill>
          <a:blip r:embed="rId2"/>
          <a:srcRect l="874" r="-2" b="-2"/>
          <a:stretch>
            <a:fillRect/>
          </a:stretch>
        </p:blipFill>
        <p:spPr>
          <a:xfrm>
            <a:off x="4968250" y="325905"/>
            <a:ext cx="2249424" cy="2002611"/>
          </a:xfrm>
          <a:prstGeom prst="rect">
            <a:avLst/>
          </a:prstGeom>
        </p:spPr>
      </p:pic>
      <p:sp>
        <p:nvSpPr>
          <p:cNvPr id="3" name="Content Placeholder 2">
            <a:extLst>
              <a:ext uri="{FF2B5EF4-FFF2-40B4-BE49-F238E27FC236}">
                <a16:creationId xmlns:a16="http://schemas.microsoft.com/office/drawing/2014/main" id="{779BBEAA-E4AA-6A23-1DD5-36D71CABED13}"/>
              </a:ext>
            </a:extLst>
          </p:cNvPr>
          <p:cNvSpPr>
            <a:spLocks noGrp="1"/>
          </p:cNvSpPr>
          <p:nvPr>
            <p:ph idx="1"/>
          </p:nvPr>
        </p:nvSpPr>
        <p:spPr>
          <a:xfrm>
            <a:off x="798256" y="2474260"/>
            <a:ext cx="3607930" cy="3677158"/>
          </a:xfrm>
        </p:spPr>
        <p:txBody>
          <a:bodyPr anchor="t">
            <a:normAutofit/>
          </a:bodyPr>
          <a:lstStyle/>
          <a:p>
            <a:pPr marL="0" indent="0">
              <a:buNone/>
            </a:pPr>
            <a:r>
              <a:rPr lang="en-US" sz="2000" dirty="0">
                <a:solidFill>
                  <a:srgbClr val="FFFFFF"/>
                </a:solidFill>
              </a:rPr>
              <a:t>Sophie Mann and Lydia Plath</a:t>
            </a:r>
          </a:p>
          <a:p>
            <a:pPr marL="0" indent="0">
              <a:buNone/>
            </a:pPr>
            <a:r>
              <a:rPr lang="en-US" sz="2000" dirty="0">
                <a:solidFill>
                  <a:srgbClr val="FFFFFF"/>
                </a:solidFill>
              </a:rPr>
              <a:t>Historical Research (HI2K9)</a:t>
            </a:r>
          </a:p>
          <a:p>
            <a:pPr marL="0" indent="0">
              <a:buNone/>
            </a:pPr>
            <a:endParaRPr lang="en-US" sz="2000" dirty="0">
              <a:solidFill>
                <a:srgbClr val="FFFFFF"/>
              </a:solidFill>
            </a:endParaRPr>
          </a:p>
          <a:p>
            <a:pPr marL="0" indent="0">
              <a:buNone/>
            </a:pPr>
            <a:endParaRPr lang="en-US" sz="2000" dirty="0">
              <a:solidFill>
                <a:srgbClr val="FFFFFF"/>
              </a:solidFill>
            </a:endParaRPr>
          </a:p>
        </p:txBody>
      </p:sp>
      <p:pic>
        <p:nvPicPr>
          <p:cNvPr id="5" name="Picture 4" descr="A close-up of a book&#10;&#10;Description automatically generated">
            <a:extLst>
              <a:ext uri="{FF2B5EF4-FFF2-40B4-BE49-F238E27FC236}">
                <a16:creationId xmlns:a16="http://schemas.microsoft.com/office/drawing/2014/main" id="{F003D54D-0F4A-8F34-DC00-8CE274866247}"/>
              </a:ext>
            </a:extLst>
          </p:cNvPr>
          <p:cNvPicPr>
            <a:picLocks noChangeAspect="1"/>
          </p:cNvPicPr>
          <p:nvPr/>
        </p:nvPicPr>
        <p:blipFill>
          <a:blip r:embed="rId3"/>
          <a:srcRect t="528" r="8" b="8"/>
          <a:stretch>
            <a:fillRect/>
          </a:stretch>
        </p:blipFill>
        <p:spPr>
          <a:xfrm>
            <a:off x="4968251" y="2419956"/>
            <a:ext cx="2249424" cy="2002611"/>
          </a:xfrm>
          <a:prstGeom prst="rect">
            <a:avLst/>
          </a:prstGeom>
        </p:spPr>
      </p:pic>
      <p:pic>
        <p:nvPicPr>
          <p:cNvPr id="4" name="Picture 3" descr="A close up of a letter&#10;&#10;Description automatically generated">
            <a:extLst>
              <a:ext uri="{FF2B5EF4-FFF2-40B4-BE49-F238E27FC236}">
                <a16:creationId xmlns:a16="http://schemas.microsoft.com/office/drawing/2014/main" id="{56D9EC33-5A4F-2524-4332-6A4B4AB4FC72}"/>
              </a:ext>
            </a:extLst>
          </p:cNvPr>
          <p:cNvPicPr>
            <a:picLocks noChangeAspect="1"/>
          </p:cNvPicPr>
          <p:nvPr/>
        </p:nvPicPr>
        <p:blipFill>
          <a:blip r:embed="rId4"/>
          <a:srcRect l="27022" r="8120" b="-1"/>
          <a:stretch>
            <a:fillRect/>
          </a:stretch>
        </p:blipFill>
        <p:spPr>
          <a:xfrm>
            <a:off x="7295203" y="325904"/>
            <a:ext cx="4570677" cy="3065565"/>
          </a:xfrm>
          <a:prstGeom prst="rect">
            <a:avLst/>
          </a:prstGeom>
        </p:spPr>
      </p:pic>
      <p:pic>
        <p:nvPicPr>
          <p:cNvPr id="8" name="Picture 7" descr="A close-up of a letter&#10;&#10;Description automatically generated">
            <a:extLst>
              <a:ext uri="{FF2B5EF4-FFF2-40B4-BE49-F238E27FC236}">
                <a16:creationId xmlns:a16="http://schemas.microsoft.com/office/drawing/2014/main" id="{80FE4C5D-FC6B-04A1-CCD3-AFD3CEAC5C19}"/>
              </a:ext>
            </a:extLst>
          </p:cNvPr>
          <p:cNvPicPr>
            <a:picLocks noChangeAspect="1"/>
          </p:cNvPicPr>
          <p:nvPr/>
        </p:nvPicPr>
        <p:blipFill>
          <a:blip r:embed="rId5">
            <a:extLst>
              <a:ext uri="{28A0092B-C50C-407E-A947-70E740481C1C}">
                <a14:useLocalDpi xmlns:a14="http://schemas.microsoft.com/office/drawing/2010/main" val="0"/>
              </a:ext>
            </a:extLst>
          </a:blip>
          <a:srcRect l="5191" r="10561" b="-2"/>
          <a:stretch>
            <a:fillRect/>
          </a:stretch>
        </p:blipFill>
        <p:spPr>
          <a:xfrm>
            <a:off x="4976656" y="4511800"/>
            <a:ext cx="2249424" cy="2002536"/>
          </a:xfrm>
          <a:prstGeom prst="rect">
            <a:avLst/>
          </a:prstGeom>
        </p:spPr>
      </p:pic>
      <p:pic>
        <p:nvPicPr>
          <p:cNvPr id="7" name="Picture 6" descr="A newspaper with a few newspapers&#10;&#10;Description automatically generated with medium confidence">
            <a:extLst>
              <a:ext uri="{FF2B5EF4-FFF2-40B4-BE49-F238E27FC236}">
                <a16:creationId xmlns:a16="http://schemas.microsoft.com/office/drawing/2014/main" id="{409046B7-EDD3-1D66-2332-9335317CA47C}"/>
              </a:ext>
            </a:extLst>
          </p:cNvPr>
          <p:cNvPicPr>
            <a:picLocks noChangeAspect="1"/>
          </p:cNvPicPr>
          <p:nvPr/>
        </p:nvPicPr>
        <p:blipFill>
          <a:blip r:embed="rId6"/>
          <a:srcRect r="3" b="14354"/>
          <a:stretch>
            <a:fillRect/>
          </a:stretch>
        </p:blipFill>
        <p:spPr>
          <a:xfrm>
            <a:off x="7295203" y="3474720"/>
            <a:ext cx="4570677" cy="3053487"/>
          </a:xfrm>
          <a:prstGeom prst="rect">
            <a:avLst/>
          </a:prstGeom>
        </p:spPr>
      </p:pic>
    </p:spTree>
    <p:extLst>
      <p:ext uri="{BB962C8B-B14F-4D97-AF65-F5344CB8AC3E}">
        <p14:creationId xmlns:p14="http://schemas.microsoft.com/office/powerpoint/2010/main" val="13672610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6A1261-11AB-1FFF-206E-6512FE142DEC}"/>
              </a:ext>
            </a:extLst>
          </p:cNvPr>
          <p:cNvSpPr>
            <a:spLocks noGrp="1"/>
          </p:cNvSpPr>
          <p:nvPr>
            <p:ph idx="1"/>
          </p:nvPr>
        </p:nvSpPr>
        <p:spPr>
          <a:xfrm>
            <a:off x="640080" y="2706624"/>
            <a:ext cx="6894576" cy="3483864"/>
          </a:xfrm>
        </p:spPr>
        <p:txBody>
          <a:bodyPr>
            <a:normAutofit lnSpcReduction="10000"/>
          </a:bodyPr>
          <a:lstStyle/>
          <a:p>
            <a:pPr marL="0" indent="0">
              <a:buNone/>
            </a:pPr>
            <a:r>
              <a:rPr lang="en-US" sz="2400" dirty="0"/>
              <a:t>Printed texts:</a:t>
            </a:r>
          </a:p>
          <a:p>
            <a:pPr marL="0" indent="0">
              <a:buNone/>
            </a:pPr>
            <a:r>
              <a:rPr lang="en-US" sz="2000" dirty="0"/>
              <a:t>Genre: Ballads</a:t>
            </a:r>
          </a:p>
          <a:p>
            <a:pPr marL="0" indent="0">
              <a:buNone/>
            </a:pPr>
            <a:endParaRPr lang="en-US" sz="1500" dirty="0"/>
          </a:p>
          <a:p>
            <a:r>
              <a:rPr lang="en-US" sz="1500" dirty="0"/>
              <a:t>Researchers interested in ordinary people’s beliefs and ideas often turn to ballads.</a:t>
            </a:r>
          </a:p>
          <a:p>
            <a:r>
              <a:rPr lang="en-US" sz="1500" dirty="0"/>
              <a:t>Printed by the thousands. Single sheets costing as little as half a penny on a variety of topics: love, sex, marriage, politics, religion, plague.</a:t>
            </a:r>
          </a:p>
          <a:p>
            <a:r>
              <a:rPr lang="en-US" sz="1500" dirty="0"/>
              <a:t>Many heard them sung, but did not or could not read them (close relationship between oral and literate culture). </a:t>
            </a:r>
          </a:p>
          <a:p>
            <a:r>
              <a:rPr lang="en-US" sz="1500" dirty="0"/>
              <a:t>Ballads were a literary text, but they were not consumed passively on the printed page, they were performed. Sung in streets and pinned to walls of taverns and alehouses.</a:t>
            </a:r>
          </a:p>
          <a:p>
            <a:pPr marL="0" indent="0">
              <a:buNone/>
            </a:pPr>
            <a:endParaRPr lang="en-US" sz="1500" dirty="0"/>
          </a:p>
        </p:txBody>
      </p:sp>
      <p:pic>
        <p:nvPicPr>
          <p:cNvPr id="5" name="Picture 4" descr="A close-up of a newspaper&#10;&#10;Description automatically generated">
            <a:extLst>
              <a:ext uri="{FF2B5EF4-FFF2-40B4-BE49-F238E27FC236}">
                <a16:creationId xmlns:a16="http://schemas.microsoft.com/office/drawing/2014/main" id="{E80101C6-0A61-CD6B-A7EB-6DAD754B43BA}"/>
              </a:ext>
            </a:extLst>
          </p:cNvPr>
          <p:cNvPicPr>
            <a:picLocks noChangeAspect="1"/>
          </p:cNvPicPr>
          <p:nvPr/>
        </p:nvPicPr>
        <p:blipFill>
          <a:blip r:embed="rId2"/>
          <a:stretch>
            <a:fillRect/>
          </a:stretch>
        </p:blipFill>
        <p:spPr>
          <a:xfrm>
            <a:off x="8687609" y="329183"/>
            <a:ext cx="2366678" cy="3429969"/>
          </a:xfrm>
          <a:prstGeom prst="rect">
            <a:avLst/>
          </a:prstGeom>
        </p:spPr>
      </p:pic>
      <p:pic>
        <p:nvPicPr>
          <p:cNvPr id="4" name="Picture 3" descr="A close-up of a book&#10;&#10;Description automatically generated">
            <a:extLst>
              <a:ext uri="{FF2B5EF4-FFF2-40B4-BE49-F238E27FC236}">
                <a16:creationId xmlns:a16="http://schemas.microsoft.com/office/drawing/2014/main" id="{82709E9F-BF2C-483F-B730-DA0C5DE97A7B}"/>
              </a:ext>
            </a:extLst>
          </p:cNvPr>
          <p:cNvPicPr>
            <a:picLocks noChangeAspect="1"/>
          </p:cNvPicPr>
          <p:nvPr/>
        </p:nvPicPr>
        <p:blipFill>
          <a:blip r:embed="rId3"/>
          <a:stretch>
            <a:fillRect/>
          </a:stretch>
        </p:blipFill>
        <p:spPr>
          <a:xfrm>
            <a:off x="8628788" y="4079193"/>
            <a:ext cx="2466031" cy="2176272"/>
          </a:xfrm>
          <a:prstGeom prst="rect">
            <a:avLst/>
          </a:prstGeom>
        </p:spPr>
      </p:pic>
    </p:spTree>
    <p:extLst>
      <p:ext uri="{BB962C8B-B14F-4D97-AF65-F5344CB8AC3E}">
        <p14:creationId xmlns:p14="http://schemas.microsoft.com/office/powerpoint/2010/main" val="428453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20464C7-654C-C487-7AA1-9830904E91A0}"/>
              </a:ext>
            </a:extLst>
          </p:cNvPr>
          <p:cNvSpPr>
            <a:spLocks noGrp="1"/>
          </p:cNvSpPr>
          <p:nvPr>
            <p:ph idx="1"/>
          </p:nvPr>
        </p:nvSpPr>
        <p:spPr>
          <a:xfrm>
            <a:off x="630936" y="2807208"/>
            <a:ext cx="3429000" cy="3410712"/>
          </a:xfrm>
        </p:spPr>
        <p:txBody>
          <a:bodyPr anchor="t">
            <a:normAutofit fontScale="92500" lnSpcReduction="10000"/>
          </a:bodyPr>
          <a:lstStyle/>
          <a:p>
            <a:pPr marL="0" indent="0">
              <a:buNone/>
            </a:pPr>
            <a:r>
              <a:rPr lang="en-US" sz="1900" dirty="0"/>
              <a:t>Ballads</a:t>
            </a:r>
          </a:p>
          <a:p>
            <a:pPr marL="0" indent="0">
              <a:buNone/>
            </a:pPr>
            <a:endParaRPr lang="en-US" sz="1900" dirty="0"/>
          </a:p>
          <a:p>
            <a:pPr marL="0" indent="0">
              <a:buNone/>
            </a:pPr>
            <a:r>
              <a:rPr lang="en-US" sz="1900" dirty="0"/>
              <a:t>Digital humanities has </a:t>
            </a:r>
            <a:r>
              <a:rPr lang="en-US" sz="1900" dirty="0" err="1"/>
              <a:t>revolutionised</a:t>
            </a:r>
            <a:r>
              <a:rPr lang="en-US" sz="1900" dirty="0"/>
              <a:t> the study of this genre.</a:t>
            </a:r>
          </a:p>
          <a:p>
            <a:pPr marL="0" indent="0">
              <a:buNone/>
            </a:pPr>
            <a:endParaRPr lang="en-US" sz="1900" dirty="0"/>
          </a:p>
          <a:p>
            <a:pPr marL="0" indent="0">
              <a:buNone/>
            </a:pPr>
            <a:r>
              <a:rPr lang="en-US" sz="1900" dirty="0">
                <a:hlinkClick r:id="rId2"/>
              </a:rPr>
              <a:t>https://ebba.english.ucsb.edu/</a:t>
            </a:r>
            <a:r>
              <a:rPr lang="en-US" sz="1900" dirty="0"/>
              <a:t> </a:t>
            </a:r>
          </a:p>
          <a:p>
            <a:pPr marL="0" indent="0">
              <a:buNone/>
            </a:pPr>
            <a:r>
              <a:rPr lang="en-US" sz="1900" dirty="0"/>
              <a:t>EBBA holds 9912 ballads that can be searched thematically, melodies can be traced, and sound clips of modern renditions are available. </a:t>
            </a:r>
          </a:p>
        </p:txBody>
      </p:sp>
      <p:pic>
        <p:nvPicPr>
          <p:cNvPr id="4" name="Picture 3" descr="A screenshot of a computer&#10;&#10;Description automatically generated">
            <a:extLst>
              <a:ext uri="{FF2B5EF4-FFF2-40B4-BE49-F238E27FC236}">
                <a16:creationId xmlns:a16="http://schemas.microsoft.com/office/drawing/2014/main" id="{9F39704E-AE5F-BA02-C5E1-EC588C8BD07D}"/>
              </a:ext>
            </a:extLst>
          </p:cNvPr>
          <p:cNvPicPr>
            <a:picLocks noChangeAspect="1"/>
          </p:cNvPicPr>
          <p:nvPr/>
        </p:nvPicPr>
        <p:blipFill>
          <a:blip r:embed="rId3"/>
          <a:stretch>
            <a:fillRect/>
          </a:stretch>
        </p:blipFill>
        <p:spPr>
          <a:xfrm>
            <a:off x="4654296" y="1720329"/>
            <a:ext cx="6903720" cy="3417341"/>
          </a:xfrm>
          <a:prstGeom prst="rect">
            <a:avLst/>
          </a:prstGeom>
        </p:spPr>
      </p:pic>
    </p:spTree>
    <p:extLst>
      <p:ext uri="{BB962C8B-B14F-4D97-AF65-F5344CB8AC3E}">
        <p14:creationId xmlns:p14="http://schemas.microsoft.com/office/powerpoint/2010/main" val="12439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7C1AFD-3389-6121-2E32-8D4A6CA10A74}"/>
              </a:ext>
            </a:extLst>
          </p:cNvPr>
          <p:cNvSpPr>
            <a:spLocks noGrp="1"/>
          </p:cNvSpPr>
          <p:nvPr>
            <p:ph idx="1"/>
          </p:nvPr>
        </p:nvSpPr>
        <p:spPr>
          <a:xfrm>
            <a:off x="876694" y="1070147"/>
            <a:ext cx="2833324" cy="4911161"/>
          </a:xfrm>
        </p:spPr>
        <p:txBody>
          <a:bodyPr anchor="t">
            <a:normAutofit/>
          </a:bodyPr>
          <a:lstStyle/>
          <a:p>
            <a:pPr marL="0" indent="0">
              <a:buNone/>
            </a:pPr>
            <a:r>
              <a:rPr lang="en-US" dirty="0"/>
              <a:t>Printed texts</a:t>
            </a:r>
          </a:p>
          <a:p>
            <a:pPr marL="0" indent="0">
              <a:buNone/>
            </a:pPr>
            <a:endParaRPr lang="en-US" sz="2000" dirty="0"/>
          </a:p>
          <a:p>
            <a:pPr marL="0" indent="0">
              <a:buNone/>
            </a:pPr>
            <a:r>
              <a:rPr lang="en-US" sz="2000" dirty="0"/>
              <a:t>Genre: Newspapers</a:t>
            </a:r>
          </a:p>
          <a:p>
            <a:pPr marL="0" indent="0">
              <a:buNone/>
            </a:pPr>
            <a:endParaRPr lang="en-US" sz="2000" dirty="0"/>
          </a:p>
          <a:p>
            <a:pPr marL="0" indent="0">
              <a:buNone/>
            </a:pPr>
            <a:r>
              <a:rPr lang="en-US" sz="2000" dirty="0"/>
              <a:t>Circulation, authorship and readership?</a:t>
            </a:r>
          </a:p>
          <a:p>
            <a:pPr marL="0" indent="0">
              <a:buNone/>
            </a:pPr>
            <a:endParaRPr lang="en-US" sz="2000" dirty="0"/>
          </a:p>
          <a:p>
            <a:pPr marL="0" indent="0">
              <a:buNone/>
            </a:pPr>
            <a:r>
              <a:rPr lang="en-US" sz="2000" dirty="0"/>
              <a:t>A useful source for recovering aspects of popular opinion and everyday life?</a:t>
            </a:r>
          </a:p>
          <a:p>
            <a:pPr marL="0" indent="0">
              <a:buNone/>
            </a:pPr>
            <a:endParaRPr lang="en-US" sz="2000" dirty="0"/>
          </a:p>
          <a:p>
            <a:pPr marL="0" indent="0">
              <a:buNone/>
            </a:pPr>
            <a:endParaRPr lang="en-US" sz="2000" dirty="0"/>
          </a:p>
          <a:p>
            <a:pPr marL="0" indent="0">
              <a:buNone/>
            </a:pPr>
            <a:endParaRPr lang="en-US" sz="2000" dirty="0"/>
          </a:p>
        </p:txBody>
      </p:sp>
      <p:pic>
        <p:nvPicPr>
          <p:cNvPr id="4" name="Picture 3">
            <a:extLst>
              <a:ext uri="{FF2B5EF4-FFF2-40B4-BE49-F238E27FC236}">
                <a16:creationId xmlns:a16="http://schemas.microsoft.com/office/drawing/2014/main" id="{6308FD99-E6FC-7B21-F8E8-25B4C809B503}"/>
              </a:ext>
            </a:extLst>
          </p:cNvPr>
          <p:cNvPicPr>
            <a:picLocks noChangeAspect="1"/>
          </p:cNvPicPr>
          <p:nvPr/>
        </p:nvPicPr>
        <p:blipFill>
          <a:blip r:embed="rId2"/>
          <a:srcRect l="3839" r="3046" b="-3"/>
          <a:stretch>
            <a:fillRect/>
          </a:stretch>
        </p:blipFill>
        <p:spPr>
          <a:xfrm>
            <a:off x="4285839" y="1070147"/>
            <a:ext cx="3393840" cy="4672927"/>
          </a:xfrm>
          <a:prstGeom prst="rect">
            <a:avLst/>
          </a:prstGeom>
        </p:spPr>
      </p:pic>
      <p:pic>
        <p:nvPicPr>
          <p:cNvPr id="5" name="Picture 4">
            <a:extLst>
              <a:ext uri="{FF2B5EF4-FFF2-40B4-BE49-F238E27FC236}">
                <a16:creationId xmlns:a16="http://schemas.microsoft.com/office/drawing/2014/main" id="{EBF119D2-ADA3-108D-651C-1CFEDCDC46D0}"/>
              </a:ext>
            </a:extLst>
          </p:cNvPr>
          <p:cNvPicPr>
            <a:picLocks noChangeAspect="1"/>
          </p:cNvPicPr>
          <p:nvPr/>
        </p:nvPicPr>
        <p:blipFill>
          <a:blip r:embed="rId3"/>
          <a:srcRect r="10512" b="-3"/>
          <a:stretch>
            <a:fillRect/>
          </a:stretch>
        </p:blipFill>
        <p:spPr>
          <a:xfrm>
            <a:off x="7679652" y="1070147"/>
            <a:ext cx="3439354" cy="4672927"/>
          </a:xfrm>
          <a:prstGeom prst="rect">
            <a:avLst/>
          </a:prstGeom>
        </p:spPr>
      </p:pic>
      <p:sp>
        <p:nvSpPr>
          <p:cNvPr id="18" name="Rectangle 17">
            <a:extLst>
              <a:ext uri="{FF2B5EF4-FFF2-40B4-BE49-F238E27FC236}">
                <a16:creationId xmlns:a16="http://schemas.microsoft.com/office/drawing/2014/main" id="{068E5CCC-C8B4-1C26-7EEC-22D3D6E6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640742" y="2309584"/>
            <a:ext cx="123362" cy="6833167"/>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AA4F2E6-C9E1-359F-FAB8-8E34321074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72516" y="4941359"/>
            <a:ext cx="123362" cy="1569619"/>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7935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5D04B5-047C-43F5-5A25-59FADB3A231C}"/>
              </a:ext>
            </a:extLst>
          </p:cNvPr>
          <p:cNvSpPr>
            <a:spLocks noGrp="1"/>
          </p:cNvSpPr>
          <p:nvPr>
            <p:ph idx="1"/>
          </p:nvPr>
        </p:nvSpPr>
        <p:spPr>
          <a:xfrm>
            <a:off x="876692" y="359763"/>
            <a:ext cx="5219307" cy="6231041"/>
          </a:xfrm>
        </p:spPr>
        <p:txBody>
          <a:bodyPr anchor="t">
            <a:normAutofit fontScale="85000" lnSpcReduction="20000"/>
          </a:bodyPr>
          <a:lstStyle/>
          <a:p>
            <a:pPr marL="0" indent="0">
              <a:buNone/>
            </a:pPr>
            <a:r>
              <a:rPr lang="en-US" sz="2000" dirty="0"/>
              <a:t>Example: British and French Caribbean Newspaper Adverts</a:t>
            </a:r>
          </a:p>
          <a:p>
            <a:pPr marL="0" indent="0">
              <a:buNone/>
            </a:pPr>
            <a:endParaRPr lang="en-US" sz="1200" dirty="0"/>
          </a:p>
          <a:p>
            <a:pPr marL="0" indent="0">
              <a:buNone/>
            </a:pPr>
            <a:r>
              <a:rPr lang="en-US" sz="1600" dirty="0"/>
              <a:t>How to read them to reconstruct aspects of everyday life</a:t>
            </a:r>
          </a:p>
          <a:p>
            <a:pPr marL="0" indent="0">
              <a:buNone/>
            </a:pPr>
            <a:endParaRPr lang="en-US" sz="1600" dirty="0"/>
          </a:p>
          <a:p>
            <a:pPr marL="0" indent="0">
              <a:buNone/>
            </a:pPr>
            <a:r>
              <a:rPr lang="en-US" sz="1600" dirty="0"/>
              <a:t>The method of triangulation</a:t>
            </a:r>
          </a:p>
          <a:p>
            <a:pPr marL="0" indent="0">
              <a:buNone/>
            </a:pPr>
            <a:endParaRPr lang="en-US" sz="1600" dirty="0"/>
          </a:p>
          <a:p>
            <a:pPr marL="0" indent="0">
              <a:buNone/>
            </a:pPr>
            <a:endParaRPr lang="en-US" sz="1600" dirty="0"/>
          </a:p>
          <a:p>
            <a:pPr marL="0" indent="0">
              <a:buNone/>
            </a:pPr>
            <a:r>
              <a:rPr lang="en-US" sz="1600" dirty="0"/>
              <a:t>Extract:</a:t>
            </a:r>
          </a:p>
          <a:p>
            <a:pPr marL="0" indent="0">
              <a:buNone/>
            </a:pPr>
            <a:r>
              <a:rPr lang="en-US" sz="1600" i="1" dirty="0"/>
              <a:t>The Weekly Jamaica Courant</a:t>
            </a:r>
            <a:r>
              <a:rPr lang="en-US" sz="1600" dirty="0"/>
              <a:t>, 1719</a:t>
            </a:r>
          </a:p>
          <a:p>
            <a:pPr marL="0" indent="0">
              <a:buNone/>
            </a:pPr>
            <a:r>
              <a:rPr lang="en-GB" sz="1600" dirty="0">
                <a:effectLst/>
              </a:rPr>
              <a:t>To be Sold</a:t>
            </a:r>
            <a:br>
              <a:rPr lang="en-GB" sz="1600" dirty="0">
                <a:effectLst/>
              </a:rPr>
            </a:br>
            <a:r>
              <a:rPr lang="en-GB" sz="1600" dirty="0">
                <a:effectLst/>
              </a:rPr>
              <a:t>A </a:t>
            </a:r>
            <a:r>
              <a:rPr lang="en-GB" sz="1600" dirty="0" err="1">
                <a:effectLst/>
              </a:rPr>
              <a:t>Negroe</a:t>
            </a:r>
            <a:r>
              <a:rPr lang="en-GB" sz="1600" dirty="0">
                <a:effectLst/>
              </a:rPr>
              <a:t> Man Boy, named Monmouth, who has been brought up under a Surgeon for Three Years past, aged about 20. Whoever has a mind to Buy him, may apply to his Master, Mr. Michael </a:t>
            </a:r>
            <a:r>
              <a:rPr lang="en-GB" sz="1600" dirty="0" err="1">
                <a:effectLst/>
              </a:rPr>
              <a:t>Diore</a:t>
            </a:r>
            <a:r>
              <a:rPr lang="en-GB" sz="1600" dirty="0">
                <a:effectLst/>
              </a:rPr>
              <a:t>, Surgeon at the Plantation of Daniel </a:t>
            </a:r>
            <a:r>
              <a:rPr lang="en-GB" sz="1600" dirty="0" err="1">
                <a:effectLst/>
              </a:rPr>
              <a:t>Gotier</a:t>
            </a:r>
            <a:r>
              <a:rPr lang="en-GB" sz="1600" dirty="0">
                <a:effectLst/>
              </a:rPr>
              <a:t> </a:t>
            </a:r>
            <a:r>
              <a:rPr lang="en-GB" sz="1600" dirty="0" err="1">
                <a:effectLst/>
              </a:rPr>
              <a:t>Esqe</a:t>
            </a:r>
            <a:r>
              <a:rPr lang="en-GB" sz="1600" dirty="0">
                <a:effectLst/>
              </a:rPr>
              <a:t>. in </a:t>
            </a:r>
            <a:r>
              <a:rPr lang="en-GB" sz="1600" dirty="0" err="1">
                <a:effectLst/>
              </a:rPr>
              <a:t>Liguanea</a:t>
            </a:r>
            <a:r>
              <a:rPr lang="en-GB" sz="1600" dirty="0">
                <a:effectLst/>
              </a:rPr>
              <a:t>, he intending to go off the island </a:t>
            </a:r>
            <a:endParaRPr lang="en-GB" sz="1600" dirty="0"/>
          </a:p>
          <a:p>
            <a:pPr marL="0" indent="0">
              <a:buNone/>
            </a:pPr>
            <a:endParaRPr lang="en-US" sz="1600" i="1" dirty="0"/>
          </a:p>
          <a:p>
            <a:pPr marL="0" indent="0">
              <a:buNone/>
            </a:pPr>
            <a:r>
              <a:rPr lang="en-US" sz="1600" dirty="0"/>
              <a:t>Strengths and Limitations</a:t>
            </a:r>
          </a:p>
          <a:p>
            <a:pPr marL="0" indent="0">
              <a:buNone/>
            </a:pPr>
            <a:r>
              <a:rPr lang="en-GB" sz="1600" dirty="0">
                <a:effectLst/>
              </a:rPr>
              <a:t>Enslaved people’s representation in newspaper advertisements was never within their control. Their appearances in advertisements, as property for sale, as </a:t>
            </a:r>
            <a:r>
              <a:rPr lang="en-GB" sz="1600" dirty="0"/>
              <a:t>test subjects, or as runaways, reflect the priorities of enslavers rather than those of the enslaved themselves. </a:t>
            </a:r>
          </a:p>
          <a:p>
            <a:pPr marL="0" indent="0">
              <a:buNone/>
            </a:pPr>
            <a:r>
              <a:rPr lang="en-GB" sz="1600" dirty="0"/>
              <a:t>Even so, social and cultural historians have argued that when read critically, these sources can shed valuable light on the lives and interactions of elites, the middling and poor, as well as the enslaved themselves. </a:t>
            </a:r>
            <a:endParaRPr lang="en-US" sz="1600" dirty="0"/>
          </a:p>
        </p:txBody>
      </p:sp>
      <p:pic>
        <p:nvPicPr>
          <p:cNvPr id="4" name="Picture 3">
            <a:extLst>
              <a:ext uri="{FF2B5EF4-FFF2-40B4-BE49-F238E27FC236}">
                <a16:creationId xmlns:a16="http://schemas.microsoft.com/office/drawing/2014/main" id="{723BDE79-4353-883B-1165-820166EC8211}"/>
              </a:ext>
            </a:extLst>
          </p:cNvPr>
          <p:cNvPicPr>
            <a:picLocks noChangeAspect="1"/>
          </p:cNvPicPr>
          <p:nvPr/>
        </p:nvPicPr>
        <p:blipFill>
          <a:blip r:embed="rId2"/>
          <a:stretch>
            <a:fillRect/>
          </a:stretch>
        </p:blipFill>
        <p:spPr>
          <a:xfrm>
            <a:off x="7645481" y="787114"/>
            <a:ext cx="2998539" cy="5283772"/>
          </a:xfrm>
          <a:prstGeom prst="rect">
            <a:avLst/>
          </a:prstGeom>
        </p:spPr>
      </p:pic>
      <p:grpSp>
        <p:nvGrpSpPr>
          <p:cNvPr id="22" name="Group 21">
            <a:extLst>
              <a:ext uri="{FF2B5EF4-FFF2-40B4-BE49-F238E27FC236}">
                <a16:creationId xmlns:a16="http://schemas.microsoft.com/office/drawing/2014/main" id="{C54A2A4D-19EF-3552-F383-6AD9587C8AF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0" name="Rectangle 9">
              <a:extLst>
                <a:ext uri="{FF2B5EF4-FFF2-40B4-BE49-F238E27FC236}">
                  <a16:creationId xmlns:a16="http://schemas.microsoft.com/office/drawing/2014/main" id="{A9208F0F-2734-3945-8FD0-EEB19CF41A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2CFF5D9-43B9-9D58-6F3F-25041716D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77314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2468898-5A6E-4D55-85EC-308E785EE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E23A947-2D45-4208-AE2B-64948C87A3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845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Picture 3">
            <a:extLst>
              <a:ext uri="{FF2B5EF4-FFF2-40B4-BE49-F238E27FC236}">
                <a16:creationId xmlns:a16="http://schemas.microsoft.com/office/drawing/2014/main" id="{7CDA9EEC-6F6B-2CB6-EB5D-6EB37ADA4C09}"/>
              </a:ext>
            </a:extLst>
          </p:cNvPr>
          <p:cNvPicPr>
            <a:picLocks noChangeAspect="1"/>
          </p:cNvPicPr>
          <p:nvPr/>
        </p:nvPicPr>
        <p:blipFill>
          <a:blip r:embed="rId2"/>
          <a:srcRect l="255"/>
          <a:stretch>
            <a:fillRect/>
          </a:stretch>
        </p:blipFill>
        <p:spPr>
          <a:xfrm>
            <a:off x="431142" y="1719072"/>
            <a:ext cx="6699803" cy="4517136"/>
          </a:xfrm>
          <a:prstGeom prst="rect">
            <a:avLst/>
          </a:prstGeom>
        </p:spPr>
      </p:pic>
      <p:sp useBgFill="1">
        <p:nvSpPr>
          <p:cNvPr id="24" name="Rectangle 23">
            <a:extLst>
              <a:ext uri="{FF2B5EF4-FFF2-40B4-BE49-F238E27FC236}">
                <a16:creationId xmlns:a16="http://schemas.microsoft.com/office/drawing/2014/main" id="{E5BBB0F9-6A59-4D02-A9C7-A2D6516684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3801" y="1721922"/>
            <a:ext cx="4218432" cy="4520560"/>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01AAAF7-3056-7E77-2C16-50B5E7664386}"/>
              </a:ext>
            </a:extLst>
          </p:cNvPr>
          <p:cNvSpPr>
            <a:spLocks noGrp="1"/>
          </p:cNvSpPr>
          <p:nvPr>
            <p:ph idx="1"/>
          </p:nvPr>
        </p:nvSpPr>
        <p:spPr>
          <a:xfrm>
            <a:off x="7925468" y="2002526"/>
            <a:ext cx="3455097" cy="3959352"/>
          </a:xfrm>
        </p:spPr>
        <p:txBody>
          <a:bodyPr anchor="ctr">
            <a:normAutofit fontScale="92500" lnSpcReduction="10000"/>
          </a:bodyPr>
          <a:lstStyle/>
          <a:p>
            <a:pPr marL="0" indent="0">
              <a:buNone/>
            </a:pPr>
            <a:r>
              <a:rPr lang="en-US" sz="1600" dirty="0"/>
              <a:t>Newspaper advertisements for runaways</a:t>
            </a:r>
          </a:p>
          <a:p>
            <a:pPr marL="0" indent="0">
              <a:buNone/>
            </a:pPr>
            <a:endParaRPr lang="en-US" sz="1600" dirty="0"/>
          </a:p>
          <a:p>
            <a:pPr marL="0" indent="0">
              <a:buNone/>
            </a:pPr>
            <a:r>
              <a:rPr lang="en-US" sz="1600" dirty="0"/>
              <a:t>Through the aggregation of thousands of runaway advertisements historians have traced </a:t>
            </a:r>
            <a:r>
              <a:rPr lang="en-GB" sz="1600" dirty="0">
                <a:effectLst/>
              </a:rPr>
              <a:t>histories of emerging racial discourses, the incidence of injuries, diseases, and disabilities, and histories of the surveillance and violence used against the enslaved. </a:t>
            </a:r>
            <a:endParaRPr lang="en-GB" sz="1600" dirty="0"/>
          </a:p>
          <a:p>
            <a:pPr marL="0" indent="0">
              <a:buNone/>
            </a:pPr>
            <a:endParaRPr lang="en-US" sz="1600" dirty="0"/>
          </a:p>
          <a:p>
            <a:pPr marL="0" indent="0">
              <a:buNone/>
            </a:pPr>
            <a:r>
              <a:rPr lang="en-GB" sz="1600" dirty="0"/>
              <a:t>D</a:t>
            </a:r>
            <a:r>
              <a:rPr lang="en-GB" sz="1600" dirty="0">
                <a:effectLst/>
              </a:rPr>
              <a:t>igital humanists have used these advertisements to develop databases of advertisements and mapping projects that locate the origins and destinations of fugitive slaves.</a:t>
            </a:r>
          </a:p>
          <a:p>
            <a:pPr marL="0" indent="0">
              <a:buNone/>
            </a:pPr>
            <a:r>
              <a:rPr lang="en-GB" sz="1600" dirty="0">
                <a:effectLst/>
              </a:rPr>
              <a:t> https://</a:t>
            </a:r>
            <a:r>
              <a:rPr lang="en-GB" sz="1600" dirty="0" err="1">
                <a:effectLst/>
              </a:rPr>
              <a:t>runaways.gla.ac.uk</a:t>
            </a:r>
            <a:r>
              <a:rPr lang="en-GB" sz="1600" dirty="0">
                <a:effectLst/>
              </a:rPr>
              <a:t>/database/</a:t>
            </a:r>
            <a:endParaRPr lang="en-GB" sz="1600" dirty="0"/>
          </a:p>
          <a:p>
            <a:pPr marL="0" indent="0">
              <a:buNone/>
            </a:pPr>
            <a:endParaRPr lang="en-US" sz="1500" dirty="0"/>
          </a:p>
        </p:txBody>
      </p:sp>
    </p:spTree>
    <p:extLst>
      <p:ext uri="{BB962C8B-B14F-4D97-AF65-F5344CB8AC3E}">
        <p14:creationId xmlns:p14="http://schemas.microsoft.com/office/powerpoint/2010/main" val="2953858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A5182E2-8188-FC24-F746-4F1ED8F231D4}"/>
            </a:ext>
          </a:extLst>
        </p:cNvPr>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E5B37D52-DA18-D145-2C1C-A0FF8ECA7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F9BB68EE-5E93-ABDF-F093-85B2FFD28072}"/>
              </a:ext>
            </a:extLst>
          </p:cNvPr>
          <p:cNvSpPr>
            <a:spLocks noGrp="1"/>
          </p:cNvSpPr>
          <p:nvPr>
            <p:ph type="title"/>
          </p:nvPr>
        </p:nvSpPr>
        <p:spPr>
          <a:xfrm>
            <a:off x="572493" y="238539"/>
            <a:ext cx="11018520" cy="1434415"/>
          </a:xfrm>
        </p:spPr>
        <p:txBody>
          <a:bodyPr anchor="b">
            <a:normAutofit/>
          </a:bodyPr>
          <a:lstStyle/>
          <a:p>
            <a:r>
              <a:rPr lang="en-GB" sz="4800"/>
              <a:t>Reading for “agency”</a:t>
            </a:r>
            <a:endParaRPr lang="en-GB" sz="4600"/>
          </a:p>
        </p:txBody>
      </p:sp>
      <p:sp>
        <p:nvSpPr>
          <p:cNvPr id="2057" name="sketchy line">
            <a:extLst>
              <a:ext uri="{FF2B5EF4-FFF2-40B4-BE49-F238E27FC236}">
                <a16:creationId xmlns:a16="http://schemas.microsoft.com/office/drawing/2014/main" id="{A5A6E9F8-AD9E-354F-40B3-CC3C01EE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D9219448-538B-5DD1-0CF8-78431AC2ABE2}"/>
              </a:ext>
            </a:extLst>
          </p:cNvPr>
          <p:cNvSpPr>
            <a:spLocks noGrp="1"/>
          </p:cNvSpPr>
          <p:nvPr>
            <p:ph idx="1"/>
          </p:nvPr>
        </p:nvSpPr>
        <p:spPr>
          <a:xfrm>
            <a:off x="572493" y="2071316"/>
            <a:ext cx="11018520" cy="4119172"/>
          </a:xfrm>
        </p:spPr>
        <p:txBody>
          <a:bodyPr anchor="t">
            <a:normAutofit lnSpcReduction="10000"/>
          </a:bodyPr>
          <a:lstStyle/>
          <a:p>
            <a:r>
              <a:rPr lang="en-GB"/>
              <a:t>Sources written </a:t>
            </a:r>
            <a:r>
              <a:rPr lang="en-GB" i="1"/>
              <a:t>by</a:t>
            </a:r>
            <a:r>
              <a:rPr lang="en-GB"/>
              <a:t> marginalised people</a:t>
            </a:r>
          </a:p>
          <a:p>
            <a:pPr lvl="1"/>
            <a:r>
              <a:rPr lang="en-GB"/>
              <a:t>How does the author describe their experience or motivations, in their own words?</a:t>
            </a:r>
          </a:p>
          <a:p>
            <a:pPr lvl="1"/>
            <a:r>
              <a:rPr lang="en-GB"/>
              <a:t>Is the existence of the source, in itself, evidence of agency?</a:t>
            </a:r>
          </a:p>
          <a:p>
            <a:r>
              <a:rPr lang="en-GB"/>
              <a:t>Sources written </a:t>
            </a:r>
            <a:r>
              <a:rPr lang="en-GB" i="1"/>
              <a:t>about</a:t>
            </a:r>
            <a:r>
              <a:rPr lang="en-GB"/>
              <a:t> marginalised people</a:t>
            </a:r>
          </a:p>
          <a:p>
            <a:pPr lvl="1"/>
            <a:r>
              <a:rPr lang="en-GB"/>
              <a:t>Often official, fleeting, or unflattering records! </a:t>
            </a:r>
          </a:p>
          <a:p>
            <a:pPr lvl="1"/>
            <a:r>
              <a:rPr lang="en-GB"/>
              <a:t>How does the author describe the marginalised person? </a:t>
            </a:r>
          </a:p>
          <a:p>
            <a:pPr lvl="2"/>
            <a:r>
              <a:rPr lang="en-GB"/>
              <a:t>How can we read “between the lines” or “against the grain” to uncover the experience or motivations of the person being described?</a:t>
            </a:r>
          </a:p>
          <a:p>
            <a:r>
              <a:rPr lang="en-GB"/>
              <a:t>Reading for silence </a:t>
            </a:r>
          </a:p>
          <a:p>
            <a:pPr lvl="1"/>
            <a:r>
              <a:rPr lang="en-GB"/>
              <a:t>What does the source </a:t>
            </a:r>
            <a:r>
              <a:rPr lang="en-GB" i="1"/>
              <a:t>not</a:t>
            </a:r>
            <a:r>
              <a:rPr lang="en-GB"/>
              <a:t> say. Why? What might that tell us? </a:t>
            </a:r>
          </a:p>
        </p:txBody>
      </p:sp>
    </p:spTree>
    <p:extLst>
      <p:ext uri="{BB962C8B-B14F-4D97-AF65-F5344CB8AC3E}">
        <p14:creationId xmlns:p14="http://schemas.microsoft.com/office/powerpoint/2010/main" val="207969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88BF1F1-C01D-88B3-D776-8431F3439671}"/>
            </a:ext>
          </a:extLst>
        </p:cNvPr>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63BED6DD-5651-7E42-2FE2-0BC5A768B0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8EF5C28-9F4B-14AD-5097-CB169490C871}"/>
              </a:ext>
            </a:extLst>
          </p:cNvPr>
          <p:cNvSpPr>
            <a:spLocks noGrp="1"/>
          </p:cNvSpPr>
          <p:nvPr>
            <p:ph type="title"/>
          </p:nvPr>
        </p:nvSpPr>
        <p:spPr>
          <a:xfrm>
            <a:off x="572493" y="238539"/>
            <a:ext cx="11018520" cy="1434415"/>
          </a:xfrm>
        </p:spPr>
        <p:txBody>
          <a:bodyPr anchor="b">
            <a:normAutofit/>
          </a:bodyPr>
          <a:lstStyle/>
          <a:p>
            <a:r>
              <a:rPr lang="en-GB" sz="4800"/>
              <a:t>Reading “against the grain”</a:t>
            </a:r>
            <a:endParaRPr lang="en-GB" sz="4600"/>
          </a:p>
        </p:txBody>
      </p:sp>
      <p:sp>
        <p:nvSpPr>
          <p:cNvPr id="2057" name="sketchy line">
            <a:extLst>
              <a:ext uri="{FF2B5EF4-FFF2-40B4-BE49-F238E27FC236}">
                <a16:creationId xmlns:a16="http://schemas.microsoft.com/office/drawing/2014/main" id="{FBF2428F-F9F0-1829-6BBB-ADF9B6883A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564162D3-3546-9A42-64D2-90137A3D7B71}"/>
              </a:ext>
            </a:extLst>
          </p:cNvPr>
          <p:cNvSpPr>
            <a:spLocks noGrp="1"/>
          </p:cNvSpPr>
          <p:nvPr>
            <p:ph idx="1"/>
          </p:nvPr>
        </p:nvSpPr>
        <p:spPr>
          <a:xfrm>
            <a:off x="572493" y="2071316"/>
            <a:ext cx="11018520" cy="4119172"/>
          </a:xfrm>
        </p:spPr>
        <p:txBody>
          <a:bodyPr anchor="t">
            <a:normAutofit fontScale="77500" lnSpcReduction="20000"/>
          </a:bodyPr>
          <a:lstStyle/>
          <a:p>
            <a:r>
              <a:rPr lang="en-GB" b="1"/>
              <a:t>Ranajit Guha</a:t>
            </a:r>
            <a:r>
              <a:rPr lang="en-GB"/>
              <a:t>: “it is of course true that the [official evidence] hostile to insurgency register their sentiments, amount to a representation of their will. But these documents do not get their content from that will alone, for the latter is predicated on another will—that of the insurgent. </a:t>
            </a:r>
            <a:r>
              <a:rPr lang="en-GB" b="1"/>
              <a:t>It should be possible therefore to read the presence of a rebel consciousness as a necessary and pervasive element within that body of evidence</a:t>
            </a:r>
            <a:r>
              <a:rPr lang="en-GB"/>
              <a:t>… The words, phrases, and indeed, whole chunks of prose… are designed primarily to indicate the immorality, illegality, undesirability, barbarity, etc. of insurgent practice and to announce by contrast the superiority of the elite on each count. A measure of the difference between two mutually contradictory perceptions, they have much to tell us not only about elite mentality but also about that to which it is opposed—namely, subaltern mentality. The antagonism is indeed so complete and so firmly structured that from the terms stated for one it should be possible, by reversing their values, to derive the implicit terms of the other.”</a:t>
            </a:r>
          </a:p>
          <a:p>
            <a:r>
              <a:rPr lang="en-GB" b="1"/>
              <a:t>Marisa Fuentes</a:t>
            </a:r>
            <a:r>
              <a:rPr lang="en-GB"/>
              <a:t>: “[I use] archival sources at times “for contrary purposes.” I stretch archival fragments by reading </a:t>
            </a:r>
            <a:r>
              <a:rPr lang="en-GB" i="1"/>
              <a:t>along the bias grain </a:t>
            </a:r>
            <a:r>
              <a:rPr lang="en-GB"/>
              <a:t>to eke out extinguished and invisible but no less historically important lives”</a:t>
            </a:r>
          </a:p>
          <a:p>
            <a:endParaRPr lang="en-GB"/>
          </a:p>
        </p:txBody>
      </p:sp>
    </p:spTree>
    <p:extLst>
      <p:ext uri="{BB962C8B-B14F-4D97-AF65-F5344CB8AC3E}">
        <p14:creationId xmlns:p14="http://schemas.microsoft.com/office/powerpoint/2010/main" val="225427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92C21ED-6013-FF79-ECE6-FF002D4826E6}"/>
            </a:ext>
          </a:extLst>
        </p:cNvPr>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3425F336-79FA-6119-716F-2EA78BD79D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FAA39055-A7B0-D1DD-585C-D3CCD062446C}"/>
              </a:ext>
            </a:extLst>
          </p:cNvPr>
          <p:cNvSpPr>
            <a:spLocks noGrp="1"/>
          </p:cNvSpPr>
          <p:nvPr>
            <p:ph type="title"/>
          </p:nvPr>
        </p:nvSpPr>
        <p:spPr>
          <a:xfrm>
            <a:off x="572493" y="238539"/>
            <a:ext cx="11018520" cy="1434415"/>
          </a:xfrm>
        </p:spPr>
        <p:txBody>
          <a:bodyPr anchor="b">
            <a:normAutofit/>
          </a:bodyPr>
          <a:lstStyle/>
          <a:p>
            <a:r>
              <a:rPr lang="en-GB" sz="4800"/>
              <a:t>Reading “against the grain”</a:t>
            </a:r>
            <a:endParaRPr lang="en-GB" sz="4600"/>
          </a:p>
        </p:txBody>
      </p:sp>
      <p:sp>
        <p:nvSpPr>
          <p:cNvPr id="2057" name="sketchy line">
            <a:extLst>
              <a:ext uri="{FF2B5EF4-FFF2-40B4-BE49-F238E27FC236}">
                <a16:creationId xmlns:a16="http://schemas.microsoft.com/office/drawing/2014/main" id="{2E49CC85-327A-B520-449D-02F35BA15E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EB072D3E-7A6B-B9F4-2CC2-BC69211FBD39}"/>
              </a:ext>
            </a:extLst>
          </p:cNvPr>
          <p:cNvSpPr>
            <a:spLocks noGrp="1"/>
          </p:cNvSpPr>
          <p:nvPr>
            <p:ph idx="1"/>
          </p:nvPr>
        </p:nvSpPr>
        <p:spPr>
          <a:xfrm>
            <a:off x="572493" y="2071316"/>
            <a:ext cx="11018520" cy="4119172"/>
          </a:xfrm>
        </p:spPr>
        <p:txBody>
          <a:bodyPr anchor="t">
            <a:normAutofit fontScale="92500" lnSpcReduction="10000"/>
          </a:bodyPr>
          <a:lstStyle/>
          <a:p>
            <a:r>
              <a:rPr lang="en-GB"/>
              <a:t>Instead of:</a:t>
            </a:r>
          </a:p>
          <a:p>
            <a:pPr lvl="1"/>
            <a:r>
              <a:rPr lang="en-GB"/>
              <a:t>Who wrote it?</a:t>
            </a:r>
          </a:p>
          <a:p>
            <a:pPr lvl="1"/>
            <a:r>
              <a:rPr lang="en-GB"/>
              <a:t>What does it say?</a:t>
            </a:r>
          </a:p>
          <a:p>
            <a:pPr lvl="1"/>
            <a:r>
              <a:rPr lang="en-GB"/>
              <a:t>Why did they write it?</a:t>
            </a:r>
          </a:p>
          <a:p>
            <a:pPr lvl="1"/>
            <a:r>
              <a:rPr lang="en-GB"/>
              <a:t>In what context were they writing?</a:t>
            </a:r>
          </a:p>
          <a:p>
            <a:r>
              <a:rPr lang="en-GB"/>
              <a:t>Think about:</a:t>
            </a:r>
          </a:p>
          <a:p>
            <a:pPr lvl="1"/>
            <a:r>
              <a:rPr lang="en-GB"/>
              <a:t>Who is the source about - who is being described – and what can we learn about </a:t>
            </a:r>
            <a:r>
              <a:rPr lang="en-GB" i="1"/>
              <a:t>them</a:t>
            </a:r>
            <a:r>
              <a:rPr lang="en-GB"/>
              <a:t>?</a:t>
            </a:r>
          </a:p>
          <a:p>
            <a:pPr lvl="1"/>
            <a:r>
              <a:rPr lang="en-GB"/>
              <a:t>What does the source reveal that it does not </a:t>
            </a:r>
            <a:r>
              <a:rPr lang="en-GB" i="1"/>
              <a:t>intend</a:t>
            </a:r>
            <a:r>
              <a:rPr lang="en-GB"/>
              <a:t> to reveal? </a:t>
            </a:r>
          </a:p>
          <a:p>
            <a:pPr lvl="1"/>
            <a:r>
              <a:rPr lang="en-GB"/>
              <a:t>What glimpses of alternative perspectives, or otherwise unexplored lives, can we gain from the source? </a:t>
            </a:r>
          </a:p>
          <a:p>
            <a:pPr lvl="1"/>
            <a:r>
              <a:rPr lang="en-GB"/>
              <a:t>What other contexts might be relevant here?</a:t>
            </a:r>
          </a:p>
        </p:txBody>
      </p:sp>
    </p:spTree>
    <p:extLst>
      <p:ext uri="{BB962C8B-B14F-4D97-AF65-F5344CB8AC3E}">
        <p14:creationId xmlns:p14="http://schemas.microsoft.com/office/powerpoint/2010/main" val="596175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93A74C-1527-65D9-8DB8-B7A3F6722F3C}"/>
              </a:ext>
            </a:extLst>
          </p:cNvPr>
          <p:cNvSpPr>
            <a:spLocks noGrp="1"/>
          </p:cNvSpPr>
          <p:nvPr>
            <p:ph type="title"/>
          </p:nvPr>
        </p:nvSpPr>
        <p:spPr>
          <a:xfrm>
            <a:off x="572493" y="238539"/>
            <a:ext cx="11018520" cy="1434415"/>
          </a:xfrm>
        </p:spPr>
        <p:txBody>
          <a:bodyPr anchor="b">
            <a:normAutofit/>
          </a:bodyPr>
          <a:lstStyle/>
          <a:p>
            <a:r>
              <a:rPr lang="en-GB" sz="4600"/>
              <a:t>Letter (public): </a:t>
            </a:r>
            <a:r>
              <a:rPr lang="en-GB" sz="4600" i="1"/>
              <a:t>Chicago Defender</a:t>
            </a:r>
            <a:r>
              <a:rPr lang="en-GB" sz="4600"/>
              <a:t> (1917)</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943C7B0-C41B-6FBA-DF7A-912F1D879AF1}"/>
              </a:ext>
            </a:extLst>
          </p:cNvPr>
          <p:cNvSpPr>
            <a:spLocks noGrp="1"/>
          </p:cNvSpPr>
          <p:nvPr>
            <p:ph idx="1"/>
          </p:nvPr>
        </p:nvSpPr>
        <p:spPr>
          <a:xfrm>
            <a:off x="572493" y="2071316"/>
            <a:ext cx="6713552" cy="4119172"/>
          </a:xfrm>
        </p:spPr>
        <p:txBody>
          <a:bodyPr anchor="t">
            <a:normAutofit/>
          </a:bodyPr>
          <a:lstStyle/>
          <a:p>
            <a:pPr marL="0" indent="0">
              <a:buNone/>
            </a:pPr>
            <a:r>
              <a:rPr lang="en-GB" sz="2200" i="1"/>
              <a:t>Houston, Tx. April 30, 1917</a:t>
            </a:r>
            <a:br>
              <a:rPr lang="en-GB" sz="2200" i="1"/>
            </a:br>
            <a:r>
              <a:rPr lang="en-GB" sz="2200"/>
              <a:t>Dear Sir: wanted to leave the South and Go any Place where a man will be any thing Except a Ker I thought I would write you for Advise as where would be a Good Place for a Comporedly young man That want to Better his Standing who has a very Promising young Family.</a:t>
            </a:r>
          </a:p>
          <a:p>
            <a:pPr marL="0" indent="0">
              <a:buNone/>
            </a:pPr>
            <a:r>
              <a:rPr lang="en-GB" sz="2200"/>
              <a:t>I am 30 years old and have Good Experience in Freight Handler and Can fill Position from Truck to Agt. would like Chicago or Philadelphia But I dont Care where so long as I Go where a man is a man. </a:t>
            </a:r>
          </a:p>
        </p:txBody>
      </p:sp>
      <p:pic>
        <p:nvPicPr>
          <p:cNvPr id="5" name="Picture 4">
            <a:extLst>
              <a:ext uri="{FF2B5EF4-FFF2-40B4-BE49-F238E27FC236}">
                <a16:creationId xmlns:a16="http://schemas.microsoft.com/office/drawing/2014/main" id="{7CF6EEAC-64E5-5600-B5CF-CFB11C4BCDD4}"/>
              </a:ext>
            </a:extLst>
          </p:cNvPr>
          <p:cNvPicPr>
            <a:picLocks noChangeAspect="1"/>
          </p:cNvPicPr>
          <p:nvPr/>
        </p:nvPicPr>
        <p:blipFill>
          <a:blip r:embed="rId2"/>
          <a:srcRect r="24961" b="1"/>
          <a:stretch>
            <a:fillRect/>
          </a:stretch>
        </p:blipFill>
        <p:spPr>
          <a:xfrm>
            <a:off x="7675658" y="2093976"/>
            <a:ext cx="3941064" cy="4096512"/>
          </a:xfrm>
          <a:prstGeom prst="rect">
            <a:avLst/>
          </a:prstGeom>
        </p:spPr>
      </p:pic>
    </p:spTree>
    <p:extLst>
      <p:ext uri="{BB962C8B-B14F-4D97-AF65-F5344CB8AC3E}">
        <p14:creationId xmlns:p14="http://schemas.microsoft.com/office/powerpoint/2010/main" val="7683607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8159D1-708F-748B-28E4-8BB1BF5EC241}"/>
              </a:ext>
            </a:extLst>
          </p:cNvPr>
          <p:cNvSpPr>
            <a:spLocks noGrp="1"/>
          </p:cNvSpPr>
          <p:nvPr>
            <p:ph type="title"/>
          </p:nvPr>
        </p:nvSpPr>
        <p:spPr>
          <a:xfrm>
            <a:off x="572493" y="238539"/>
            <a:ext cx="11018520" cy="1434415"/>
          </a:xfrm>
        </p:spPr>
        <p:txBody>
          <a:bodyPr anchor="b">
            <a:normAutofit/>
          </a:bodyPr>
          <a:lstStyle/>
          <a:p>
            <a:r>
              <a:rPr lang="en-GB" sz="4600"/>
              <a:t>Newspaper Advertisement: </a:t>
            </a:r>
            <a:r>
              <a:rPr lang="en-GB" sz="4600" i="1"/>
              <a:t>Charleston Mercury </a:t>
            </a:r>
            <a:r>
              <a:rPr lang="en-GB" sz="4600"/>
              <a:t>(3 July 1829)</a:t>
            </a:r>
          </a:p>
        </p:txBody>
      </p:sp>
      <p:sp>
        <p:nvSpPr>
          <p:cNvPr id="205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EE476A-C960-B5A3-A001-96481ECFC988}"/>
              </a:ext>
            </a:extLst>
          </p:cNvPr>
          <p:cNvSpPr>
            <a:spLocks noGrp="1"/>
          </p:cNvSpPr>
          <p:nvPr>
            <p:ph idx="1"/>
          </p:nvPr>
        </p:nvSpPr>
        <p:spPr>
          <a:xfrm>
            <a:off x="572493" y="2071316"/>
            <a:ext cx="6281849" cy="4119172"/>
          </a:xfrm>
        </p:spPr>
        <p:txBody>
          <a:bodyPr anchor="t">
            <a:normAutofit lnSpcReduction="10000"/>
          </a:bodyPr>
          <a:lstStyle/>
          <a:p>
            <a:pPr marL="0" indent="0" algn="ctr">
              <a:buNone/>
            </a:pPr>
            <a:r>
              <a:rPr lang="en-GB" sz="1800"/>
              <a:t>Fifty Dollars Reward.</a:t>
            </a:r>
          </a:p>
          <a:p>
            <a:pPr marL="0" indent="0">
              <a:buNone/>
            </a:pPr>
            <a:r>
              <a:rPr lang="en-GB" sz="1800"/>
              <a:t>Ran away from the subscriber in September last, a light Mulatto Girl named SARY, and her female child named SELENA. Said Wench is 5 feet 3 or 4 inches high, spare made, about 25 years of age and her child, if living, 18 months old. She has a scar under one of her breasts resembling the cut from a whip, another on her right fore finger, occasioned by the fall of a window sash; has lost one of her upper front teeth. Said Wench and Child are supposed to be in the city of Charleston or its vicinity. All persons are forewarned </a:t>
            </a:r>
            <a:r>
              <a:rPr lang="en-GB" sz="1800" err="1"/>
              <a:t>harboring</a:t>
            </a:r>
            <a:r>
              <a:rPr lang="en-GB" sz="1800"/>
              <a:t> said Wench, as the law will be rigidly enforced. The above Reward will be paid to any person who will apprehend and lodge said Wench and Child in any Jail in this State, that the owner may get her. </a:t>
            </a:r>
          </a:p>
          <a:p>
            <a:pPr marL="0" indent="0" algn="r">
              <a:buNone/>
            </a:pPr>
            <a:r>
              <a:rPr lang="en-GB" sz="1800"/>
              <a:t>MARY ROBINSON</a:t>
            </a:r>
          </a:p>
          <a:p>
            <a:pPr marL="0" indent="0">
              <a:buNone/>
            </a:pPr>
            <a:r>
              <a:rPr lang="en-GB" sz="1800"/>
              <a:t>June30</a:t>
            </a:r>
          </a:p>
        </p:txBody>
      </p:sp>
      <p:pic>
        <p:nvPicPr>
          <p:cNvPr id="2050" name="Picture 2" descr="Advertisement: Fifty Dollars Reward.&#10;Ran away from the subscriber in September last, a light Mulatto Girl named SARY, and her female child named SELENA. Said Wench is 5 feet 3 or 4 inches high, spare made, about 25 years of age and her child, if living, 18 months old. She has a scar under one of her breasts resembling the cut from a whip, another on her right fore finger, occasioned by the fall of a window sash; has lost one of her upper front teeth. Said Wench and Child are supposed to be in the city of Charleston or its vicinity. All persons are forewarned harboring said Wench, as the law will be rigidly enforced. The above Reward will be paid to any person who will apprehend and lodge said Wench and Child in any Jail in this State, that the owner may get her. &#10;MARY ROBINSON&#10;June30">
            <a:extLst>
              <a:ext uri="{FF2B5EF4-FFF2-40B4-BE49-F238E27FC236}">
                <a16:creationId xmlns:a16="http://schemas.microsoft.com/office/drawing/2014/main" id="{F7D49846-1C2D-1EDA-ECEA-553FCA0AFD6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8" t="553" r="140" b="-553"/>
          <a:stretch>
            <a:fillRect/>
          </a:stretch>
        </p:blipFill>
        <p:spPr bwMode="auto">
          <a:xfrm>
            <a:off x="7009975" y="2082646"/>
            <a:ext cx="4891856"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7203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4A17D-F473-B724-D4E2-5DB369899D1E}"/>
              </a:ext>
            </a:extLst>
          </p:cNvPr>
          <p:cNvSpPr>
            <a:spLocks noGrp="1"/>
          </p:cNvSpPr>
          <p:nvPr>
            <p:ph type="title"/>
          </p:nvPr>
        </p:nvSpPr>
        <p:spPr/>
        <p:txBody>
          <a:bodyPr/>
          <a:lstStyle/>
          <a:p>
            <a:r>
              <a:rPr lang="en-US" dirty="0"/>
              <a:t>Lecture Structure</a:t>
            </a:r>
          </a:p>
        </p:txBody>
      </p:sp>
      <p:sp>
        <p:nvSpPr>
          <p:cNvPr id="3" name="Content Placeholder 2">
            <a:extLst>
              <a:ext uri="{FF2B5EF4-FFF2-40B4-BE49-F238E27FC236}">
                <a16:creationId xmlns:a16="http://schemas.microsoft.com/office/drawing/2014/main" id="{2F8A5569-C8C9-B980-6013-E0F7132735AC}"/>
              </a:ext>
            </a:extLst>
          </p:cNvPr>
          <p:cNvSpPr>
            <a:spLocks noGrp="1"/>
          </p:cNvSpPr>
          <p:nvPr>
            <p:ph idx="1"/>
          </p:nvPr>
        </p:nvSpPr>
        <p:spPr/>
        <p:txBody>
          <a:bodyPr>
            <a:normAutofit lnSpcReduction="10000"/>
          </a:bodyPr>
          <a:lstStyle/>
          <a:p>
            <a:pPr marL="0" indent="0">
              <a:buNone/>
            </a:pPr>
            <a:r>
              <a:rPr lang="en-US" sz="1800" dirty="0"/>
              <a:t>1. </a:t>
            </a:r>
            <a:r>
              <a:rPr lang="en-US" sz="1800" dirty="0" err="1"/>
              <a:t>Analysing</a:t>
            </a:r>
            <a:r>
              <a:rPr lang="en-US" sz="1800" dirty="0"/>
              <a:t> sources</a:t>
            </a:r>
          </a:p>
          <a:p>
            <a:pPr marL="0" indent="0">
              <a:buNone/>
            </a:pPr>
            <a:endParaRPr lang="en-US" sz="1800" dirty="0"/>
          </a:p>
          <a:p>
            <a:pPr marL="0" indent="0">
              <a:buNone/>
            </a:pPr>
            <a:r>
              <a:rPr lang="en-US" sz="1800" dirty="0"/>
              <a:t>2. Early modern examples</a:t>
            </a:r>
          </a:p>
          <a:p>
            <a:r>
              <a:rPr lang="en-US" sz="1800" dirty="0"/>
              <a:t>Manuscript texts: diaries and letters</a:t>
            </a:r>
          </a:p>
          <a:p>
            <a:r>
              <a:rPr lang="en-US" sz="1800" dirty="0"/>
              <a:t>Printed texts: books of instruction, ballads and newspapers</a:t>
            </a:r>
          </a:p>
          <a:p>
            <a:r>
              <a:rPr lang="en-US" sz="1800" dirty="0"/>
              <a:t>Key themes: how to </a:t>
            </a:r>
            <a:r>
              <a:rPr lang="en-US" sz="1800" dirty="0" err="1"/>
              <a:t>contextualise</a:t>
            </a:r>
            <a:r>
              <a:rPr lang="en-US" sz="1800" dirty="0"/>
              <a:t> sources, how to gauge authorial intention and reader response, to what extent do these sources permit us access to past ideas, practices and experiences?</a:t>
            </a:r>
          </a:p>
          <a:p>
            <a:pPr marL="0" indent="0">
              <a:buNone/>
            </a:pPr>
            <a:endParaRPr lang="en-US" sz="1800" dirty="0"/>
          </a:p>
          <a:p>
            <a:pPr marL="0" indent="0">
              <a:buNone/>
            </a:pPr>
            <a:r>
              <a:rPr lang="en-US" sz="1800" dirty="0"/>
              <a:t>3. Modern examples</a:t>
            </a:r>
          </a:p>
          <a:p>
            <a:r>
              <a:rPr lang="en-US" sz="1800" dirty="0"/>
              <a:t>Printed texts: public letters, newspapers, autobiography, published speeches</a:t>
            </a:r>
          </a:p>
          <a:p>
            <a:r>
              <a:rPr lang="en-US" sz="1800" dirty="0"/>
              <a:t>Manuscript texts: letters</a:t>
            </a:r>
          </a:p>
          <a:p>
            <a:r>
              <a:rPr lang="en-US" sz="1800" dirty="0"/>
              <a:t>Key themes: Reading against the grain, reading for agency, reading texts that aren’t really texts (e.g. published speeches)</a:t>
            </a:r>
          </a:p>
        </p:txBody>
      </p:sp>
    </p:spTree>
    <p:extLst>
      <p:ext uri="{BB962C8B-B14F-4D97-AF65-F5344CB8AC3E}">
        <p14:creationId xmlns:p14="http://schemas.microsoft.com/office/powerpoint/2010/main" val="596995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2885E4-1318-3009-E24A-8E62A4DB1091}"/>
              </a:ext>
            </a:extLst>
          </p:cNvPr>
          <p:cNvSpPr>
            <a:spLocks noGrp="1"/>
          </p:cNvSpPr>
          <p:nvPr>
            <p:ph type="title"/>
          </p:nvPr>
        </p:nvSpPr>
        <p:spPr>
          <a:xfrm>
            <a:off x="572493" y="238539"/>
            <a:ext cx="11018520" cy="1434415"/>
          </a:xfrm>
        </p:spPr>
        <p:txBody>
          <a:bodyPr anchor="b">
            <a:noAutofit/>
          </a:bodyPr>
          <a:lstStyle/>
          <a:p>
            <a:r>
              <a:rPr lang="en-GB" sz="4000"/>
              <a:t>Letter (private): archival document (Martha Fox to Elizabeth Neal, Fayette County [MS] 2 July 1835) </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A0B8EA-8F5D-0779-C1DA-5EB6A989BC9B}"/>
              </a:ext>
            </a:extLst>
          </p:cNvPr>
          <p:cNvSpPr>
            <a:spLocks noGrp="1"/>
          </p:cNvSpPr>
          <p:nvPr>
            <p:ph idx="1"/>
          </p:nvPr>
        </p:nvSpPr>
        <p:spPr>
          <a:xfrm>
            <a:off x="572493" y="2071316"/>
            <a:ext cx="6272704" cy="4119172"/>
          </a:xfrm>
        </p:spPr>
        <p:txBody>
          <a:bodyPr anchor="t">
            <a:noAutofit/>
          </a:bodyPr>
          <a:lstStyle/>
          <a:p>
            <a:pPr marL="0" indent="0">
              <a:lnSpc>
                <a:spcPct val="100000"/>
              </a:lnSpc>
              <a:buNone/>
            </a:pPr>
            <a:r>
              <a:rPr lang="en-GB" sz="1800"/>
              <a:t>Dear Sister</a:t>
            </a:r>
            <a:br>
              <a:rPr lang="en-GB" sz="1800"/>
            </a:br>
            <a:r>
              <a:rPr lang="en-GB" sz="1800"/>
              <a:t>	I have now an opportunity of sending you a few lines though I have nothing very particular to write you more than to let you know of our health situation and how I am pleased we are all well but little Helen she has been in bad health and has not grown much but has improved a great deal she even begin to talk and is very interesting but I am sometimes afraid we shall lose her… I continued at Mr Neals while Mr Fox could hire his negroes and go to Mississippi he has been to Brothers and was very much pleased with that section of country but thinks it rather sickly Brother was very anxious for us to come and live with him and Mr Fox had a thought of doing so but there is a great talk of insurrection there and the people are so cruel and doing so much murder he has rather declined the idea…</a:t>
            </a:r>
          </a:p>
          <a:p>
            <a:pPr marL="0" indent="0">
              <a:lnSpc>
                <a:spcPct val="100000"/>
              </a:lnSpc>
              <a:buNone/>
            </a:pPr>
            <a:endParaRPr lang="en-GB" sz="1800"/>
          </a:p>
        </p:txBody>
      </p:sp>
      <p:pic>
        <p:nvPicPr>
          <p:cNvPr id="6" name="Picture 5">
            <a:extLst>
              <a:ext uri="{FF2B5EF4-FFF2-40B4-BE49-F238E27FC236}">
                <a16:creationId xmlns:a16="http://schemas.microsoft.com/office/drawing/2014/main" id="{0FA12320-F032-5AA0-BD0C-92B57ED649A9}"/>
              </a:ext>
            </a:extLst>
          </p:cNvPr>
          <p:cNvPicPr>
            <a:picLocks noChangeAspect="1"/>
          </p:cNvPicPr>
          <p:nvPr/>
        </p:nvPicPr>
        <p:blipFill>
          <a:blip r:embed="rId2">
            <a:extLst>
              <a:ext uri="{28A0092B-C50C-407E-A947-70E740481C1C}">
                <a14:useLocalDpi xmlns:a14="http://schemas.microsoft.com/office/drawing/2010/main" val="0"/>
              </a:ext>
            </a:extLst>
          </a:blip>
          <a:srcRect l="4549" r="897" b="11027"/>
          <a:stretch>
            <a:fillRect/>
          </a:stretch>
        </p:blipFill>
        <p:spPr>
          <a:xfrm>
            <a:off x="6934809" y="2308503"/>
            <a:ext cx="5164531" cy="3644798"/>
          </a:xfrm>
          <a:prstGeom prst="rect">
            <a:avLst/>
          </a:prstGeom>
        </p:spPr>
      </p:pic>
    </p:spTree>
    <p:extLst>
      <p:ext uri="{BB962C8B-B14F-4D97-AF65-F5344CB8AC3E}">
        <p14:creationId xmlns:p14="http://schemas.microsoft.com/office/powerpoint/2010/main" val="4071363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6" name="Rectangle 4115">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662F9A0-01E8-96E5-69C8-88FBF566C1BA}"/>
              </a:ext>
            </a:extLst>
          </p:cNvPr>
          <p:cNvSpPr>
            <a:spLocks noGrp="1"/>
          </p:cNvSpPr>
          <p:nvPr>
            <p:ph type="title"/>
          </p:nvPr>
        </p:nvSpPr>
        <p:spPr>
          <a:xfrm>
            <a:off x="630935" y="640080"/>
            <a:ext cx="7459675" cy="1481328"/>
          </a:xfrm>
        </p:spPr>
        <p:txBody>
          <a:bodyPr anchor="b">
            <a:noAutofit/>
          </a:bodyPr>
          <a:lstStyle/>
          <a:p>
            <a:r>
              <a:rPr lang="en-GB" sz="3800"/>
              <a:t>Publication: [Harriet Jacobs], </a:t>
            </a:r>
            <a:r>
              <a:rPr lang="en-GB" sz="3800" i="1"/>
              <a:t>Incidents in the Life of a Slave Girl. Written By Herself </a:t>
            </a:r>
            <a:r>
              <a:rPr lang="en-GB" sz="3800"/>
              <a:t>(1861)</a:t>
            </a:r>
          </a:p>
        </p:txBody>
      </p:sp>
      <p:sp>
        <p:nvSpPr>
          <p:cNvPr id="4117"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FA510E5-058F-7506-7750-9FE74610CF58}"/>
              </a:ext>
            </a:extLst>
          </p:cNvPr>
          <p:cNvSpPr>
            <a:spLocks noGrp="1"/>
          </p:cNvSpPr>
          <p:nvPr>
            <p:ph idx="1"/>
          </p:nvPr>
        </p:nvSpPr>
        <p:spPr>
          <a:xfrm>
            <a:off x="643278" y="2521915"/>
            <a:ext cx="7459674" cy="3547872"/>
          </a:xfrm>
        </p:spPr>
        <p:txBody>
          <a:bodyPr anchor="t">
            <a:noAutofit/>
          </a:bodyPr>
          <a:lstStyle/>
          <a:p>
            <a:pPr marL="0" indent="0">
              <a:buNone/>
            </a:pPr>
            <a:r>
              <a:rPr lang="en-GB" sz="1800"/>
              <a:t>But I now entered on my fifteenth year—a sad epoch in the life of a slave girl. My master began to whisper foul words in my ear. Young as I was, I could not remain ignorant of their import. I tried to treat them with indifference or contempt. The master's age, my extreme youth, and the fear that his conduct would be reported to my grandmother, made him bear this treatment for many months. He was a crafty man, and resorted to many means to accomplish his purposes. Sometimes he had stormy, terrific ways, that made his victims tremble; sometimes he assumed a gentleness that he thought must surely subdue. Of the two, I preferred his stormy moods, although they left me trembling. He tried his utmost to corrupt the pure principles my grandmother had instilled. He peopled my young mind with unclean images, such as only a vile monster could think of. I turned from him with disgust and hatred. But he was my master. I was compelled to live under the same roof with him—where I saw a man forty years my senior daily violating the most sacred commandments of nature. He told me I was his property; that I must be subject to his will in all things.</a:t>
            </a:r>
          </a:p>
          <a:p>
            <a:pPr marL="0" indent="0">
              <a:buNone/>
            </a:pPr>
            <a:endParaRPr lang="en-GB" sz="1800"/>
          </a:p>
        </p:txBody>
      </p:sp>
      <p:pic>
        <p:nvPicPr>
          <p:cNvPr id="4098" name="Picture 2" descr="Illustration">
            <a:extLst>
              <a:ext uri="{FF2B5EF4-FFF2-40B4-BE49-F238E27FC236}">
                <a16:creationId xmlns:a16="http://schemas.microsoft.com/office/drawing/2014/main" id="{3CBDB3DB-CADF-AB56-75FD-FA347B2B071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452371" y="640080"/>
            <a:ext cx="3444316"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7186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69E899D-2943-3BDC-90EB-A809AEFF88A8}"/>
            </a:ext>
          </a:extLst>
        </p:cNvPr>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52F2935E-3661-47A3-27D0-F5829855D8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78EDBBC3-766C-D0AC-BA49-E3D9083B1EAF}"/>
              </a:ext>
            </a:extLst>
          </p:cNvPr>
          <p:cNvSpPr>
            <a:spLocks noGrp="1"/>
          </p:cNvSpPr>
          <p:nvPr>
            <p:ph type="title"/>
          </p:nvPr>
        </p:nvSpPr>
        <p:spPr>
          <a:xfrm>
            <a:off x="572493" y="238539"/>
            <a:ext cx="11018520" cy="1434415"/>
          </a:xfrm>
        </p:spPr>
        <p:txBody>
          <a:bodyPr anchor="b">
            <a:normAutofit/>
          </a:bodyPr>
          <a:lstStyle/>
          <a:p>
            <a:r>
              <a:rPr lang="en-GB" sz="4800"/>
              <a:t>Reading “texts” that aren’t really “texts”</a:t>
            </a:r>
            <a:endParaRPr lang="en-GB" sz="4600"/>
          </a:p>
        </p:txBody>
      </p:sp>
      <p:sp>
        <p:nvSpPr>
          <p:cNvPr id="2057" name="sketchy line">
            <a:extLst>
              <a:ext uri="{FF2B5EF4-FFF2-40B4-BE49-F238E27FC236}">
                <a16:creationId xmlns:a16="http://schemas.microsoft.com/office/drawing/2014/main" id="{162E7444-C85D-890B-F45C-2A806CB98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89B90725-27C1-3186-4337-E534C2360BBF}"/>
              </a:ext>
            </a:extLst>
          </p:cNvPr>
          <p:cNvSpPr>
            <a:spLocks noGrp="1"/>
          </p:cNvSpPr>
          <p:nvPr>
            <p:ph idx="1"/>
          </p:nvPr>
        </p:nvSpPr>
        <p:spPr>
          <a:xfrm>
            <a:off x="572493" y="2071316"/>
            <a:ext cx="11018520" cy="4119172"/>
          </a:xfrm>
        </p:spPr>
        <p:txBody>
          <a:bodyPr anchor="t">
            <a:normAutofit/>
          </a:bodyPr>
          <a:lstStyle/>
          <a:p>
            <a:r>
              <a:rPr lang="en-GB"/>
              <a:t>Speeches, oral histories, testimonies… many sources we encounter in writing, that were originally spoken</a:t>
            </a:r>
          </a:p>
          <a:p>
            <a:r>
              <a:rPr lang="en-GB"/>
              <a:t>We </a:t>
            </a:r>
            <a:r>
              <a:rPr lang="en-GB" b="1"/>
              <a:t>also</a:t>
            </a:r>
            <a:r>
              <a:rPr lang="en-GB"/>
              <a:t> need to consider:</a:t>
            </a:r>
          </a:p>
          <a:p>
            <a:pPr lvl="1"/>
            <a:r>
              <a:rPr lang="en-GB"/>
              <a:t>In what tone was it delivered? </a:t>
            </a:r>
          </a:p>
          <a:p>
            <a:pPr lvl="1"/>
            <a:r>
              <a:rPr lang="en-GB"/>
              <a:t>Who were the audience / listeners and how did they engage with it?</a:t>
            </a:r>
          </a:p>
          <a:p>
            <a:pPr lvl="1"/>
            <a:r>
              <a:rPr lang="en-GB"/>
              <a:t>Transcription – is it accurate?</a:t>
            </a:r>
          </a:p>
          <a:p>
            <a:pPr lvl="1"/>
            <a:r>
              <a:rPr lang="en-GB"/>
              <a:t>Is a recording available? (or other versions)? </a:t>
            </a:r>
          </a:p>
          <a:p>
            <a:pPr marL="0" indent="0" algn="ctr">
              <a:buNone/>
            </a:pPr>
            <a:endParaRPr lang="en-GB" sz="1800"/>
          </a:p>
        </p:txBody>
      </p:sp>
    </p:spTree>
    <p:extLst>
      <p:ext uri="{BB962C8B-B14F-4D97-AF65-F5344CB8AC3E}">
        <p14:creationId xmlns:p14="http://schemas.microsoft.com/office/powerpoint/2010/main" val="20739389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96ABD2-9611-44C8-DA7B-27FF5ABF127B}"/>
              </a:ext>
            </a:extLst>
          </p:cNvPr>
          <p:cNvSpPr>
            <a:spLocks noGrp="1"/>
          </p:cNvSpPr>
          <p:nvPr>
            <p:ph type="title"/>
          </p:nvPr>
        </p:nvSpPr>
        <p:spPr>
          <a:xfrm>
            <a:off x="572493" y="238539"/>
            <a:ext cx="11018520" cy="1434415"/>
          </a:xfrm>
        </p:spPr>
        <p:txBody>
          <a:bodyPr anchor="b">
            <a:normAutofit/>
          </a:bodyPr>
          <a:lstStyle/>
          <a:p>
            <a:r>
              <a:rPr lang="en-GB" sz="3000"/>
              <a:t>Political Speech: Booker T. Washington’s Address to the Atlanta Exposition (18 September 1895) aka the “Atlanta Compromise”</a:t>
            </a:r>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D05AB6C-5782-D212-79CB-21E797ADB5EB}"/>
              </a:ext>
            </a:extLst>
          </p:cNvPr>
          <p:cNvSpPr>
            <a:spLocks noGrp="1"/>
          </p:cNvSpPr>
          <p:nvPr>
            <p:ph idx="1"/>
          </p:nvPr>
        </p:nvSpPr>
        <p:spPr>
          <a:xfrm>
            <a:off x="572492" y="1911493"/>
            <a:ext cx="7369431" cy="4532664"/>
          </a:xfrm>
        </p:spPr>
        <p:txBody>
          <a:bodyPr anchor="t">
            <a:noAutofit/>
          </a:bodyPr>
          <a:lstStyle/>
          <a:p>
            <a:pPr marL="0" indent="0" fontAlgn="base">
              <a:buNone/>
            </a:pPr>
            <a:r>
              <a:rPr lang="en-GB" sz="1800"/>
              <a:t>…I but convey to you, Mr. President and Directors, the sentiment of the masses of my race when I say that in no way has the value and manhood of the American Negro been more fittingly and generously recognized than by the managers of this magnificent Exposition at every stage of its progress. It is a recognition that will do more to cement the friendship of the two races than any occurrence since the dawn of our freedom. Not only this, but the opportunity here afforded will awaken among us a new era of industrial progress…. Ignorant and inexperienced, it is not strange that in the first years of our new life we began at the top instead of at the bottom; that a seat in Congress or the state legislature was more sought than real estate or industrial skill; that the political convention or stump speaking had more attractions than starting a dairy farm or a truck garden… To those of my race who depend on bettering their condition in a foreign land or who underestimate the importance of cultivating friendly relations with the southern white man who is their next-door </a:t>
            </a:r>
            <a:r>
              <a:rPr lang="en-GB" sz="1800" err="1"/>
              <a:t>neighbor</a:t>
            </a:r>
            <a:r>
              <a:rPr lang="en-GB" sz="1800"/>
              <a:t>, I would say, "Cast down your bucket where you are. Cast it down in making friends in every manly way of the people of all races by whom you are surrounded...</a:t>
            </a:r>
          </a:p>
        </p:txBody>
      </p:sp>
      <p:pic>
        <p:nvPicPr>
          <p:cNvPr id="1026" name="Picture 2">
            <a:extLst>
              <a:ext uri="{FF2B5EF4-FFF2-40B4-BE49-F238E27FC236}">
                <a16:creationId xmlns:a16="http://schemas.microsoft.com/office/drawing/2014/main" id="{6E537988-6EF5-4AE4-2B24-D4351FCC25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7996" r="18749" b="-1"/>
          <a:stretch>
            <a:fillRect/>
          </a:stretch>
        </p:blipFill>
        <p:spPr bwMode="auto">
          <a:xfrm>
            <a:off x="8159690" y="2597100"/>
            <a:ext cx="3457032" cy="359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851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AF11B8-8E04-7016-0145-CF1977C7FAA6}"/>
              </a:ext>
            </a:extLst>
          </p:cNvPr>
          <p:cNvSpPr>
            <a:spLocks noGrp="1"/>
          </p:cNvSpPr>
          <p:nvPr>
            <p:ph type="title"/>
          </p:nvPr>
        </p:nvSpPr>
        <p:spPr>
          <a:xfrm>
            <a:off x="640080" y="329184"/>
            <a:ext cx="6894576" cy="1783080"/>
          </a:xfrm>
        </p:spPr>
        <p:txBody>
          <a:bodyPr anchor="b">
            <a:normAutofit/>
          </a:bodyPr>
          <a:lstStyle/>
          <a:p>
            <a:r>
              <a:rPr lang="en-GB" sz="3800"/>
              <a:t>Oral History: Works Progress Administration interview (1930s)</a:t>
            </a:r>
          </a:p>
        </p:txBody>
      </p:sp>
      <p:sp>
        <p:nvSpPr>
          <p:cNvPr id="14"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25A0D3-8141-D5FE-BF6F-891F7FD01DD9}"/>
              </a:ext>
            </a:extLst>
          </p:cNvPr>
          <p:cNvSpPr>
            <a:spLocks noGrp="1"/>
          </p:cNvSpPr>
          <p:nvPr>
            <p:ph idx="1"/>
          </p:nvPr>
        </p:nvSpPr>
        <p:spPr>
          <a:xfrm>
            <a:off x="640080" y="2706624"/>
            <a:ext cx="6894576" cy="3483864"/>
          </a:xfrm>
        </p:spPr>
        <p:txBody>
          <a:bodyPr>
            <a:noAutofit/>
          </a:bodyPr>
          <a:lstStyle/>
          <a:p>
            <a:pPr marL="0" indent="0">
              <a:buNone/>
            </a:pPr>
            <a:r>
              <a:rPr lang="en-GB" sz="1800" err="1"/>
              <a:t>W’en</a:t>
            </a:r>
            <a:r>
              <a:rPr lang="en-GB" sz="1800"/>
              <a:t> gun fust shoot on Hilton Head </a:t>
            </a:r>
            <a:r>
              <a:rPr lang="en-GB" sz="1800" err="1"/>
              <a:t>Islandt</a:t>
            </a:r>
            <a:r>
              <a:rPr lang="en-GB" sz="1800"/>
              <a:t>, I been 22 year old. Muh Pa name Tony MacKnight and he </a:t>
            </a:r>
            <a:r>
              <a:rPr lang="en-GB" sz="1800" err="1"/>
              <a:t>b’long</a:t>
            </a:r>
            <a:r>
              <a:rPr lang="en-GB" sz="1800"/>
              <a:t> to Mr. Stephen Elliott. My Ma name Venus MacKnight and she </a:t>
            </a:r>
            <a:r>
              <a:rPr lang="en-GB" sz="1800" err="1"/>
              <a:t>b’long</a:t>
            </a:r>
            <a:r>
              <a:rPr lang="en-GB" sz="1800"/>
              <a:t> to Mr. Joe Eddings, who had uh plantation on Parri (Parris) </a:t>
            </a:r>
            <a:r>
              <a:rPr lang="en-GB" sz="1800" err="1"/>
              <a:t>Islandt</a:t>
            </a:r>
            <a:r>
              <a:rPr lang="en-GB" sz="1800"/>
              <a:t>. De overseer been Edward Blunt. He been poor white trash, but he </a:t>
            </a:r>
            <a:r>
              <a:rPr lang="en-GB" sz="1800" err="1"/>
              <a:t>wuk</a:t>
            </a:r>
            <a:r>
              <a:rPr lang="en-GB" sz="1800"/>
              <a:t> </a:t>
            </a:r>
            <a:r>
              <a:rPr lang="en-GB" sz="1800" err="1"/>
              <a:t>haa’d</a:t>
            </a:r>
            <a:r>
              <a:rPr lang="en-GB" sz="1800"/>
              <a:t> and save he money and buy slave. He buy my Ma and bring she to Beaufort to </a:t>
            </a:r>
            <a:r>
              <a:rPr lang="en-GB" sz="1800" err="1"/>
              <a:t>wuk</a:t>
            </a:r>
            <a:r>
              <a:rPr lang="en-GB" sz="1800"/>
              <a:t> in de house by de Baptist </a:t>
            </a:r>
            <a:r>
              <a:rPr lang="en-GB" sz="1800" err="1"/>
              <a:t>chu’ch</a:t>
            </a:r>
            <a:r>
              <a:rPr lang="en-GB" sz="1800"/>
              <a:t>. I been born den. I </a:t>
            </a:r>
            <a:r>
              <a:rPr lang="en-GB" sz="1800" err="1"/>
              <a:t>hab</a:t>
            </a:r>
            <a:r>
              <a:rPr lang="en-GB" sz="1800"/>
              <a:t> seven </a:t>
            </a:r>
            <a:r>
              <a:rPr lang="en-GB" sz="1800" err="1"/>
              <a:t>brudder</a:t>
            </a:r>
            <a:r>
              <a:rPr lang="en-GB" sz="1800"/>
              <a:t> name Jacob, Tony, Robert, Moses – I can’t ‘member de </a:t>
            </a:r>
            <a:r>
              <a:rPr lang="en-GB" sz="1800" err="1"/>
              <a:t>odders</a:t>
            </a:r>
            <a:r>
              <a:rPr lang="en-GB" sz="1800"/>
              <a:t>, it been so long ago. I </a:t>
            </a:r>
            <a:r>
              <a:rPr lang="en-GB" sz="1800" err="1"/>
              <a:t>hab</a:t>
            </a:r>
            <a:r>
              <a:rPr lang="en-GB" sz="1800"/>
              <a:t> one sister Eliza – she die de odder day.</a:t>
            </a:r>
          </a:p>
          <a:p>
            <a:pPr marL="0" indent="0">
              <a:buNone/>
            </a:pPr>
            <a:r>
              <a:rPr lang="en-GB" sz="1800"/>
              <a:t>	</a:t>
            </a:r>
            <a:r>
              <a:rPr lang="en-GB" sz="1800" err="1"/>
              <a:t>W’en</a:t>
            </a:r>
            <a:r>
              <a:rPr lang="en-GB" sz="1800"/>
              <a:t> I been little gal, I </a:t>
            </a:r>
            <a:r>
              <a:rPr lang="en-GB" sz="1800" err="1"/>
              <a:t>wuk</a:t>
            </a:r>
            <a:r>
              <a:rPr lang="en-GB" sz="1800"/>
              <a:t> in de house. Wuk all day. I polish knife and fork, </a:t>
            </a:r>
            <a:r>
              <a:rPr lang="en-GB" sz="1800" err="1"/>
              <a:t>mek</a:t>
            </a:r>
            <a:r>
              <a:rPr lang="en-GB" sz="1800"/>
              <a:t> bed, sweep floor, </a:t>
            </a:r>
            <a:r>
              <a:rPr lang="en-GB" sz="1800" err="1"/>
              <a:t>nebber</a:t>
            </a:r>
            <a:r>
              <a:rPr lang="en-GB" sz="1800"/>
              <a:t> </a:t>
            </a:r>
            <a:r>
              <a:rPr lang="en-GB" sz="1800" err="1"/>
              <a:t>hab</a:t>
            </a:r>
            <a:r>
              <a:rPr lang="en-GB" sz="1800"/>
              <a:t> time for play game… Does I hate Mr. Blunt? No, I </a:t>
            </a:r>
            <a:r>
              <a:rPr lang="en-GB" sz="1800" err="1"/>
              <a:t>ain’t</a:t>
            </a:r>
            <a:r>
              <a:rPr lang="en-GB" sz="1800"/>
              <a:t> hate um. He poor white trash but he </a:t>
            </a:r>
            <a:r>
              <a:rPr lang="en-GB" sz="1800" err="1"/>
              <a:t>daid</a:t>
            </a:r>
            <a:r>
              <a:rPr lang="en-GB" sz="1800"/>
              <a:t> now. He </a:t>
            </a:r>
            <a:r>
              <a:rPr lang="en-GB" sz="1800" err="1"/>
              <a:t>hab</a:t>
            </a:r>
            <a:r>
              <a:rPr lang="en-GB" sz="1800"/>
              <a:t> he self to look out for </a:t>
            </a:r>
            <a:r>
              <a:rPr lang="en-GB" sz="1800" err="1"/>
              <a:t>enty</a:t>
            </a:r>
            <a:r>
              <a:rPr lang="en-GB" sz="1800"/>
              <a:t>? </a:t>
            </a:r>
          </a:p>
        </p:txBody>
      </p:sp>
      <p:pic>
        <p:nvPicPr>
          <p:cNvPr id="7" name="Picture 6">
            <a:extLst>
              <a:ext uri="{FF2B5EF4-FFF2-40B4-BE49-F238E27FC236}">
                <a16:creationId xmlns:a16="http://schemas.microsoft.com/office/drawing/2014/main" id="{3E8EC3EE-18D7-3880-4B79-E4F0A835CD1B}"/>
              </a:ext>
            </a:extLst>
          </p:cNvPr>
          <p:cNvPicPr>
            <a:picLocks noChangeAspect="1"/>
          </p:cNvPicPr>
          <p:nvPr/>
        </p:nvPicPr>
        <p:blipFill>
          <a:blip r:embed="rId2"/>
          <a:stretch>
            <a:fillRect/>
          </a:stretch>
        </p:blipFill>
        <p:spPr>
          <a:xfrm>
            <a:off x="7863840" y="694387"/>
            <a:ext cx="4014216" cy="2699560"/>
          </a:xfrm>
          <a:prstGeom prst="rect">
            <a:avLst/>
          </a:prstGeom>
        </p:spPr>
      </p:pic>
      <p:pic>
        <p:nvPicPr>
          <p:cNvPr id="5" name="Picture 4">
            <a:extLst>
              <a:ext uri="{FF2B5EF4-FFF2-40B4-BE49-F238E27FC236}">
                <a16:creationId xmlns:a16="http://schemas.microsoft.com/office/drawing/2014/main" id="{AD615ED2-45B6-E816-923B-8377AC069B8A}"/>
              </a:ext>
            </a:extLst>
          </p:cNvPr>
          <p:cNvPicPr>
            <a:picLocks noChangeAspect="1"/>
          </p:cNvPicPr>
          <p:nvPr/>
        </p:nvPicPr>
        <p:blipFill>
          <a:blip r:embed="rId3"/>
          <a:stretch>
            <a:fillRect/>
          </a:stretch>
        </p:blipFill>
        <p:spPr>
          <a:xfrm>
            <a:off x="8063232" y="4079193"/>
            <a:ext cx="3597143" cy="2176272"/>
          </a:xfrm>
          <a:prstGeom prst="rect">
            <a:avLst/>
          </a:prstGeom>
        </p:spPr>
      </p:pic>
    </p:spTree>
    <p:extLst>
      <p:ext uri="{BB962C8B-B14F-4D97-AF65-F5344CB8AC3E}">
        <p14:creationId xmlns:p14="http://schemas.microsoft.com/office/powerpoint/2010/main" val="3545637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AF699-A3B7-F21C-69B6-AC5728F59874}"/>
              </a:ext>
            </a:extLst>
          </p:cNvPr>
          <p:cNvSpPr>
            <a:spLocks noGrp="1"/>
          </p:cNvSpPr>
          <p:nvPr>
            <p:ph type="title"/>
          </p:nvPr>
        </p:nvSpPr>
        <p:spPr>
          <a:xfrm>
            <a:off x="1333502" y="609600"/>
            <a:ext cx="8596668" cy="1320800"/>
          </a:xfrm>
        </p:spPr>
        <p:txBody>
          <a:bodyPr>
            <a:normAutofit/>
          </a:bodyPr>
          <a:lstStyle/>
          <a:p>
            <a:r>
              <a:rPr lang="en-US" dirty="0"/>
              <a:t>Sources are not evidence until they are </a:t>
            </a:r>
            <a:r>
              <a:rPr lang="en-US" i="1" dirty="0" err="1"/>
              <a:t>analysed</a:t>
            </a:r>
            <a:endParaRPr lang="en-US" i="1" dirty="0"/>
          </a:p>
        </p:txBody>
      </p:sp>
      <p:sp>
        <p:nvSpPr>
          <p:cNvPr id="3" name="Content Placeholder 2">
            <a:extLst>
              <a:ext uri="{FF2B5EF4-FFF2-40B4-BE49-F238E27FC236}">
                <a16:creationId xmlns:a16="http://schemas.microsoft.com/office/drawing/2014/main" id="{3B66679F-8B5A-2E91-F3C3-29EBE7B06127}"/>
              </a:ext>
            </a:extLst>
          </p:cNvPr>
          <p:cNvSpPr>
            <a:spLocks noGrp="1"/>
          </p:cNvSpPr>
          <p:nvPr>
            <p:ph idx="1"/>
          </p:nvPr>
        </p:nvSpPr>
        <p:spPr>
          <a:xfrm>
            <a:off x="1333502" y="2160590"/>
            <a:ext cx="8470898" cy="3429260"/>
          </a:xfrm>
        </p:spPr>
        <p:txBody>
          <a:bodyPr>
            <a:normAutofit/>
          </a:bodyPr>
          <a:lstStyle/>
          <a:p>
            <a:pPr marL="0" lvl="0" indent="0">
              <a:lnSpc>
                <a:spcPct val="90000"/>
              </a:lnSpc>
              <a:buSzPts val="1000"/>
              <a:buNone/>
              <a:tabLst>
                <a:tab pos="457200" algn="l"/>
              </a:tabLst>
            </a:pPr>
            <a:r>
              <a:rPr lang="en-GB" sz="1400" b="1" dirty="0">
                <a:effectLst/>
                <a:ea typeface="Times New Roman" panose="02020603050405020304" pitchFamily="18" charset="0"/>
                <a:cs typeface="Times New Roman" panose="02020603050405020304" pitchFamily="18" charset="0"/>
              </a:rPr>
              <a:t>Description:</a:t>
            </a:r>
            <a:r>
              <a:rPr lang="en-GB" sz="1400" dirty="0">
                <a:effectLst/>
                <a:ea typeface="Times New Roman" panose="02020603050405020304" pitchFamily="18" charset="0"/>
                <a:cs typeface="Times New Roman" panose="02020603050405020304" pitchFamily="18" charset="0"/>
              </a:rPr>
              <a:t> What does the source say?</a:t>
            </a:r>
            <a:endParaRPr lang="en-GB" sz="1400" dirty="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b="1" dirty="0">
                <a:effectLst/>
                <a:ea typeface="Times New Roman" panose="02020603050405020304" pitchFamily="18" charset="0"/>
                <a:cs typeface="Times New Roman" panose="02020603050405020304" pitchFamily="18" charset="0"/>
              </a:rPr>
              <a:t>Analysis:</a:t>
            </a:r>
            <a:r>
              <a:rPr lang="en-GB" sz="1400" dirty="0">
                <a:effectLst/>
                <a:ea typeface="Times New Roman" panose="02020603050405020304" pitchFamily="18" charset="0"/>
                <a:cs typeface="Times New Roman" panose="02020603050405020304" pitchFamily="18" charset="0"/>
              </a:rPr>
              <a:t> What is the source doing, and why?</a:t>
            </a:r>
            <a:endParaRPr lang="en-GB" sz="1400" dirty="0">
              <a:effectLst/>
              <a:ea typeface="Calibri" panose="020F0502020204030204" pitchFamily="34" charset="0"/>
              <a:cs typeface="Times New Roman" panose="02020603050405020304" pitchFamily="18" charset="0"/>
            </a:endParaRPr>
          </a:p>
          <a:p>
            <a:pPr marL="0" indent="0">
              <a:lnSpc>
                <a:spcPct val="90000"/>
              </a:lnSpc>
              <a:buNone/>
            </a:pPr>
            <a:endParaRPr lang="en-GB" sz="1400" dirty="0">
              <a:ea typeface="Times New Roman" panose="02020603050405020304" pitchFamily="18" charset="0"/>
              <a:cs typeface="Times New Roman" panose="02020603050405020304" pitchFamily="18" charset="0"/>
            </a:endParaRPr>
          </a:p>
          <a:p>
            <a:pPr marL="0" indent="0">
              <a:lnSpc>
                <a:spcPct val="90000"/>
              </a:lnSpc>
              <a:buNone/>
            </a:pPr>
            <a:r>
              <a:rPr lang="en-GB" sz="1400" b="1" dirty="0">
                <a:ea typeface="Times New Roman" panose="02020603050405020304" pitchFamily="18" charset="0"/>
                <a:cs typeface="Times New Roman" panose="02020603050405020304" pitchFamily="18" charset="0"/>
              </a:rPr>
              <a:t>Examples of </a:t>
            </a:r>
            <a:r>
              <a:rPr lang="en-GB" sz="1400" b="1" dirty="0">
                <a:effectLst/>
                <a:ea typeface="Times New Roman" panose="02020603050405020304" pitchFamily="18" charset="0"/>
                <a:cs typeface="Times New Roman" panose="02020603050405020304" pitchFamily="18" charset="0"/>
              </a:rPr>
              <a:t>analytical questions:</a:t>
            </a:r>
            <a:endParaRPr lang="en-GB" sz="1400" b="1" dirty="0">
              <a:effectLst/>
              <a:ea typeface="Calibri" panose="020F0502020204030204" pitchFamily="34" charset="0"/>
              <a:cs typeface="Times New Roman" panose="02020603050405020304" pitchFamily="18" charset="0"/>
            </a:endParaRPr>
          </a:p>
          <a:p>
            <a:pPr marL="0" indent="0">
              <a:lnSpc>
                <a:spcPct val="90000"/>
              </a:lnSpc>
              <a:buSzPts val="1000"/>
              <a:buNone/>
              <a:tabLst>
                <a:tab pos="457200" algn="l"/>
              </a:tabLst>
            </a:pPr>
            <a:r>
              <a:rPr lang="en-GB" sz="1400" dirty="0">
                <a:effectLst/>
                <a:ea typeface="Times New Roman" panose="02020603050405020304" pitchFamily="18" charset="0"/>
                <a:cs typeface="Times New Roman" panose="02020603050405020304" pitchFamily="18" charset="0"/>
              </a:rPr>
              <a:t>Who produced this source? </a:t>
            </a:r>
          </a:p>
          <a:p>
            <a:pPr marL="0" indent="0">
              <a:lnSpc>
                <a:spcPct val="90000"/>
              </a:lnSpc>
              <a:buSzPts val="1000"/>
              <a:buNone/>
              <a:tabLst>
                <a:tab pos="457200" algn="l"/>
              </a:tabLst>
            </a:pPr>
            <a:r>
              <a:rPr lang="en-GB" sz="1400" dirty="0">
                <a:ea typeface="Calibri" panose="020F0502020204030204" pitchFamily="34" charset="0"/>
                <a:cs typeface="Times New Roman" panose="02020603050405020304" pitchFamily="18" charset="0"/>
              </a:rPr>
              <a:t>H</a:t>
            </a:r>
            <a:r>
              <a:rPr lang="en-GB" sz="1400" dirty="0">
                <a:effectLst/>
                <a:ea typeface="Calibri" panose="020F0502020204030204" pitchFamily="34" charset="0"/>
                <a:cs typeface="Times New Roman" panose="02020603050405020304" pitchFamily="18" charset="0"/>
              </a:rPr>
              <a:t>ow might the author’s gender, beliefs, age, marital status, economic background, race, and so on shape what is being produced?</a:t>
            </a:r>
          </a:p>
          <a:p>
            <a:pPr marL="0" lvl="0" indent="0">
              <a:lnSpc>
                <a:spcPct val="90000"/>
              </a:lnSpc>
              <a:buSzPts val="1000"/>
              <a:buNone/>
              <a:tabLst>
                <a:tab pos="457200" algn="l"/>
              </a:tabLst>
            </a:pPr>
            <a:r>
              <a:rPr lang="en-GB" sz="1400" dirty="0">
                <a:effectLst/>
                <a:ea typeface="Times New Roman" panose="02020603050405020304" pitchFamily="18" charset="0"/>
                <a:cs typeface="Times New Roman" panose="02020603050405020304" pitchFamily="18" charset="0"/>
              </a:rPr>
              <a:t>Under what conditions was it created?</a:t>
            </a:r>
            <a:endParaRPr lang="en-GB" sz="1400" dirty="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dirty="0">
                <a:effectLst/>
                <a:ea typeface="Times New Roman" panose="02020603050405020304" pitchFamily="18" charset="0"/>
                <a:cs typeface="Times New Roman" panose="02020603050405020304" pitchFamily="18" charset="0"/>
              </a:rPr>
              <a:t>For what purpose and audience?</a:t>
            </a:r>
            <a:endParaRPr lang="en-GB" sz="1400" dirty="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dirty="0">
                <a:effectLst/>
                <a:ea typeface="Times New Roman" panose="02020603050405020304" pitchFamily="18" charset="0"/>
                <a:cs typeface="Times New Roman" panose="02020603050405020304" pitchFamily="18" charset="0"/>
              </a:rPr>
              <a:t>What assumptions or norms shape it?</a:t>
            </a:r>
            <a:endParaRPr lang="en-GB" sz="1400" dirty="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dirty="0">
                <a:effectLst/>
                <a:ea typeface="Times New Roman" panose="02020603050405020304" pitchFamily="18" charset="0"/>
                <a:cs typeface="Times New Roman" panose="02020603050405020304" pitchFamily="18" charset="0"/>
              </a:rPr>
              <a:t>What does it leave unsaid?</a:t>
            </a:r>
          </a:p>
          <a:p>
            <a:pPr marL="0" indent="0">
              <a:lnSpc>
                <a:spcPct val="90000"/>
              </a:lnSpc>
              <a:buNone/>
            </a:pPr>
            <a:endParaRPr lang="en-US" sz="1400" dirty="0"/>
          </a:p>
        </p:txBody>
      </p:sp>
    </p:spTree>
    <p:extLst>
      <p:ext uri="{BB962C8B-B14F-4D97-AF65-F5344CB8AC3E}">
        <p14:creationId xmlns:p14="http://schemas.microsoft.com/office/powerpoint/2010/main" val="220321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D537A-3DEB-8109-FDE2-3901B32F42B6}"/>
              </a:ext>
            </a:extLst>
          </p:cNvPr>
          <p:cNvSpPr>
            <a:spLocks noGrp="1"/>
          </p:cNvSpPr>
          <p:nvPr>
            <p:ph type="title"/>
          </p:nvPr>
        </p:nvSpPr>
        <p:spPr>
          <a:xfrm>
            <a:off x="876694" y="284434"/>
            <a:ext cx="3339046" cy="1616203"/>
          </a:xfrm>
        </p:spPr>
        <p:txBody>
          <a:bodyPr anchor="b">
            <a:normAutofit/>
          </a:bodyPr>
          <a:lstStyle/>
          <a:p>
            <a:r>
              <a:rPr lang="en-US" sz="2800" dirty="0"/>
              <a:t>Manuscript Texts</a:t>
            </a:r>
            <a:br>
              <a:rPr lang="en-US" sz="2800" dirty="0"/>
            </a:br>
            <a:br>
              <a:rPr lang="en-US" sz="2800" dirty="0"/>
            </a:br>
            <a:r>
              <a:rPr lang="en-US" sz="2800" dirty="0"/>
              <a:t>Genre: Life-Writing</a:t>
            </a:r>
          </a:p>
        </p:txBody>
      </p:sp>
      <p:sp>
        <p:nvSpPr>
          <p:cNvPr id="3" name="Content Placeholder 2">
            <a:extLst>
              <a:ext uri="{FF2B5EF4-FFF2-40B4-BE49-F238E27FC236}">
                <a16:creationId xmlns:a16="http://schemas.microsoft.com/office/drawing/2014/main" id="{4BC679F2-E574-0148-2BC6-99F2657CA8FB}"/>
              </a:ext>
            </a:extLst>
          </p:cNvPr>
          <p:cNvSpPr>
            <a:spLocks noGrp="1"/>
          </p:cNvSpPr>
          <p:nvPr>
            <p:ph idx="1"/>
          </p:nvPr>
        </p:nvSpPr>
        <p:spPr>
          <a:xfrm>
            <a:off x="876694" y="2533476"/>
            <a:ext cx="2833324" cy="3447832"/>
          </a:xfrm>
        </p:spPr>
        <p:txBody>
          <a:bodyPr anchor="t">
            <a:normAutofit/>
          </a:bodyPr>
          <a:lstStyle/>
          <a:p>
            <a:pPr marL="0" indent="0">
              <a:buNone/>
            </a:pPr>
            <a:r>
              <a:rPr lang="en-US" sz="2000" dirty="0"/>
              <a:t>Examples:</a:t>
            </a:r>
          </a:p>
          <a:p>
            <a:pPr marL="0" indent="0">
              <a:buNone/>
            </a:pPr>
            <a:r>
              <a:rPr lang="en-US" sz="2000" dirty="0"/>
              <a:t>Diaries</a:t>
            </a:r>
          </a:p>
          <a:p>
            <a:pPr marL="0" indent="0">
              <a:buNone/>
            </a:pPr>
            <a:r>
              <a:rPr lang="en-US" sz="2000" dirty="0"/>
              <a:t>Letters</a:t>
            </a:r>
          </a:p>
          <a:p>
            <a:pPr marL="0" indent="0">
              <a:buNone/>
            </a:pPr>
            <a:endParaRPr lang="en-US" sz="2000" dirty="0"/>
          </a:p>
          <a:p>
            <a:pPr marL="0" indent="0">
              <a:buNone/>
            </a:pPr>
            <a:r>
              <a:rPr lang="en-US" sz="2000" dirty="0"/>
              <a:t>To what degree do these forms of life-writing grant us privileged access to subjectivity and lived experience?</a:t>
            </a:r>
          </a:p>
          <a:p>
            <a:pPr marL="0" indent="0">
              <a:buNone/>
            </a:pPr>
            <a:endParaRPr lang="en-US" sz="2000" dirty="0"/>
          </a:p>
          <a:p>
            <a:pPr marL="0" indent="0">
              <a:buNone/>
            </a:pPr>
            <a:endParaRPr lang="en-US" sz="2000" dirty="0"/>
          </a:p>
          <a:p>
            <a:pPr marL="0" indent="0">
              <a:buNone/>
            </a:pPr>
            <a:endParaRPr lang="en-US" sz="2000" dirty="0"/>
          </a:p>
        </p:txBody>
      </p:sp>
      <p:pic>
        <p:nvPicPr>
          <p:cNvPr id="5" name="Picture 4">
            <a:extLst>
              <a:ext uri="{FF2B5EF4-FFF2-40B4-BE49-F238E27FC236}">
                <a16:creationId xmlns:a16="http://schemas.microsoft.com/office/drawing/2014/main" id="{AB7B225E-DB1C-EAC2-3D77-79DB437F80DB}"/>
              </a:ext>
            </a:extLst>
          </p:cNvPr>
          <p:cNvPicPr>
            <a:picLocks noChangeAspect="1"/>
          </p:cNvPicPr>
          <p:nvPr/>
        </p:nvPicPr>
        <p:blipFill>
          <a:blip r:embed="rId3"/>
          <a:srcRect t="8002" r="2" b="2"/>
          <a:stretch>
            <a:fillRect/>
          </a:stretch>
        </p:blipFill>
        <p:spPr>
          <a:xfrm>
            <a:off x="5054745" y="1092536"/>
            <a:ext cx="2755566" cy="4672927"/>
          </a:xfrm>
          <a:prstGeom prst="rect">
            <a:avLst/>
          </a:prstGeom>
        </p:spPr>
      </p:pic>
      <p:pic>
        <p:nvPicPr>
          <p:cNvPr id="4" name="Picture 3">
            <a:extLst>
              <a:ext uri="{FF2B5EF4-FFF2-40B4-BE49-F238E27FC236}">
                <a16:creationId xmlns:a16="http://schemas.microsoft.com/office/drawing/2014/main" id="{7A2A04FF-59F7-F97D-61D2-AF1BCD5CCB08}"/>
              </a:ext>
            </a:extLst>
          </p:cNvPr>
          <p:cNvPicPr>
            <a:picLocks noChangeAspect="1"/>
          </p:cNvPicPr>
          <p:nvPr/>
        </p:nvPicPr>
        <p:blipFill>
          <a:blip r:embed="rId4"/>
          <a:srcRect l="23911" r="3" b="3"/>
          <a:stretch>
            <a:fillRect/>
          </a:stretch>
        </p:blipFill>
        <p:spPr>
          <a:xfrm>
            <a:off x="8271768" y="1092536"/>
            <a:ext cx="2755549" cy="4672927"/>
          </a:xfrm>
          <a:prstGeom prst="rect">
            <a:avLst/>
          </a:prstGeom>
        </p:spPr>
      </p:pic>
      <p:grpSp>
        <p:nvGrpSpPr>
          <p:cNvPr id="25" name="Group 24">
            <a:extLst>
              <a:ext uri="{FF2B5EF4-FFF2-40B4-BE49-F238E27FC236}">
                <a16:creationId xmlns:a16="http://schemas.microsoft.com/office/drawing/2014/main" id="{792AA144-DDFF-C43B-6866-516C9091D0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6737460"/>
            <a:ext cx="12192000" cy="123364"/>
            <a:chOff x="1" y="6737460"/>
            <a:chExt cx="12192000" cy="123364"/>
          </a:xfrm>
        </p:grpSpPr>
        <p:sp>
          <p:nvSpPr>
            <p:cNvPr id="26" name="Rectangle 25">
              <a:extLst>
                <a:ext uri="{FF2B5EF4-FFF2-40B4-BE49-F238E27FC236}">
                  <a16:creationId xmlns:a16="http://schemas.microsoft.com/office/drawing/2014/main" id="{56557A69-9517-26A8-EF3F-E65057EEC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320" y="703141"/>
              <a:ext cx="123362" cy="12192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7C5987E-7AB5-0A21-D727-68B38B342C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40559" y="4909383"/>
              <a:ext cx="123362" cy="3779520"/>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7653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D537A-3DEB-8109-FDE2-3901B32F42B6}"/>
              </a:ext>
            </a:extLst>
          </p:cNvPr>
          <p:cNvSpPr>
            <a:spLocks noGrp="1"/>
          </p:cNvSpPr>
          <p:nvPr>
            <p:ph type="title"/>
          </p:nvPr>
        </p:nvSpPr>
        <p:spPr>
          <a:xfrm>
            <a:off x="876693" y="569729"/>
            <a:ext cx="2833324" cy="1045614"/>
          </a:xfrm>
        </p:spPr>
        <p:txBody>
          <a:bodyPr anchor="b">
            <a:normAutofit/>
          </a:bodyPr>
          <a:lstStyle/>
          <a:p>
            <a:r>
              <a:rPr lang="en-US" sz="3600" dirty="0"/>
              <a:t>Life-Writing</a:t>
            </a:r>
          </a:p>
        </p:txBody>
      </p:sp>
      <p:sp>
        <p:nvSpPr>
          <p:cNvPr id="3" name="Content Placeholder 2">
            <a:extLst>
              <a:ext uri="{FF2B5EF4-FFF2-40B4-BE49-F238E27FC236}">
                <a16:creationId xmlns:a16="http://schemas.microsoft.com/office/drawing/2014/main" id="{4BC679F2-E574-0148-2BC6-99F2657CA8FB}"/>
              </a:ext>
            </a:extLst>
          </p:cNvPr>
          <p:cNvSpPr>
            <a:spLocks noGrp="1"/>
          </p:cNvSpPr>
          <p:nvPr>
            <p:ph idx="1"/>
          </p:nvPr>
        </p:nvSpPr>
        <p:spPr>
          <a:xfrm>
            <a:off x="876693" y="1785043"/>
            <a:ext cx="3861561" cy="4503228"/>
          </a:xfrm>
        </p:spPr>
        <p:txBody>
          <a:bodyPr anchor="t">
            <a:normAutofit fontScale="85000" lnSpcReduction="20000"/>
          </a:bodyPr>
          <a:lstStyle/>
          <a:p>
            <a:pPr marL="0" indent="0">
              <a:buNone/>
            </a:pPr>
            <a:r>
              <a:rPr lang="en-US" sz="2000" dirty="0"/>
              <a:t>How to work </a:t>
            </a:r>
            <a:r>
              <a:rPr lang="en-US" sz="2000" i="1" dirty="0"/>
              <a:t>with </a:t>
            </a:r>
            <a:r>
              <a:rPr lang="en-US" sz="2000" dirty="0"/>
              <a:t>the complexity of first-person narratives…</a:t>
            </a:r>
          </a:p>
          <a:p>
            <a:pPr marL="0" indent="0">
              <a:buNone/>
            </a:pPr>
            <a:endParaRPr lang="en-US" sz="2000" dirty="0"/>
          </a:p>
          <a:p>
            <a:pPr marL="0" indent="0">
              <a:buNone/>
            </a:pPr>
            <a:r>
              <a:rPr lang="en-US" sz="2000" dirty="0"/>
              <a:t>Attend to genre conventions</a:t>
            </a:r>
          </a:p>
          <a:p>
            <a:pPr marL="0" indent="0">
              <a:buNone/>
            </a:pPr>
            <a:endParaRPr lang="en-US" sz="2000" dirty="0"/>
          </a:p>
          <a:p>
            <a:pPr marL="0" indent="0">
              <a:buNone/>
            </a:pPr>
            <a:r>
              <a:rPr lang="en-US" sz="2000" dirty="0"/>
              <a:t>Diaries</a:t>
            </a:r>
          </a:p>
          <a:p>
            <a:pPr marL="0" indent="0">
              <a:buNone/>
            </a:pPr>
            <a:r>
              <a:rPr lang="en-US" sz="2000" dirty="0"/>
              <a:t>Most diaries in the early modern period were written for public or semi-public consumption.</a:t>
            </a:r>
          </a:p>
          <a:p>
            <a:pPr marL="0" indent="0">
              <a:buNone/>
            </a:pPr>
            <a:r>
              <a:rPr lang="en-US" sz="2000" dirty="0"/>
              <a:t>Many diaries were composed retrospectively.</a:t>
            </a:r>
          </a:p>
          <a:p>
            <a:pPr marL="0" indent="0">
              <a:buNone/>
            </a:pPr>
            <a:endParaRPr lang="en-US" sz="2000" dirty="0"/>
          </a:p>
          <a:p>
            <a:pPr marL="0" indent="0">
              <a:buNone/>
            </a:pPr>
            <a:r>
              <a:rPr lang="en-US" sz="2000" dirty="0"/>
              <a:t>Letters</a:t>
            </a:r>
          </a:p>
          <a:p>
            <a:pPr marL="0" indent="0">
              <a:buNone/>
            </a:pPr>
            <a:r>
              <a:rPr lang="en-US" sz="2000" dirty="0"/>
              <a:t>All letters are a form of self-presentation. Authors moderated their words, anticipated reader response, and drew upon literary patterns and conventions.</a:t>
            </a:r>
          </a:p>
          <a:p>
            <a:pPr marL="0" indent="0">
              <a:buNone/>
            </a:pPr>
            <a:endParaRPr lang="en-US" sz="2000" dirty="0"/>
          </a:p>
          <a:p>
            <a:pPr marL="0" indent="0">
              <a:buNone/>
            </a:pPr>
            <a:endParaRPr lang="en-US" sz="2000" dirty="0"/>
          </a:p>
        </p:txBody>
      </p:sp>
      <p:pic>
        <p:nvPicPr>
          <p:cNvPr id="5" name="Picture 4">
            <a:extLst>
              <a:ext uri="{FF2B5EF4-FFF2-40B4-BE49-F238E27FC236}">
                <a16:creationId xmlns:a16="http://schemas.microsoft.com/office/drawing/2014/main" id="{AB7B225E-DB1C-EAC2-3D77-79DB437F80DB}"/>
              </a:ext>
            </a:extLst>
          </p:cNvPr>
          <p:cNvPicPr>
            <a:picLocks noChangeAspect="1"/>
          </p:cNvPicPr>
          <p:nvPr/>
        </p:nvPicPr>
        <p:blipFill>
          <a:blip r:embed="rId2"/>
          <a:srcRect t="8002" r="2" b="2"/>
          <a:stretch>
            <a:fillRect/>
          </a:stretch>
        </p:blipFill>
        <p:spPr>
          <a:xfrm>
            <a:off x="5054745" y="1092536"/>
            <a:ext cx="2755566" cy="4672927"/>
          </a:xfrm>
          <a:prstGeom prst="rect">
            <a:avLst/>
          </a:prstGeom>
        </p:spPr>
      </p:pic>
      <p:pic>
        <p:nvPicPr>
          <p:cNvPr id="4" name="Picture 3">
            <a:extLst>
              <a:ext uri="{FF2B5EF4-FFF2-40B4-BE49-F238E27FC236}">
                <a16:creationId xmlns:a16="http://schemas.microsoft.com/office/drawing/2014/main" id="{7A2A04FF-59F7-F97D-61D2-AF1BCD5CCB08}"/>
              </a:ext>
            </a:extLst>
          </p:cNvPr>
          <p:cNvPicPr>
            <a:picLocks noChangeAspect="1"/>
          </p:cNvPicPr>
          <p:nvPr/>
        </p:nvPicPr>
        <p:blipFill>
          <a:blip r:embed="rId3"/>
          <a:srcRect l="23911" r="3" b="3"/>
          <a:stretch>
            <a:fillRect/>
          </a:stretch>
        </p:blipFill>
        <p:spPr>
          <a:xfrm>
            <a:off x="8271768" y="1092536"/>
            <a:ext cx="2755549" cy="4672927"/>
          </a:xfrm>
          <a:prstGeom prst="rect">
            <a:avLst/>
          </a:prstGeom>
        </p:spPr>
      </p:pic>
    </p:spTree>
    <p:extLst>
      <p:ext uri="{BB962C8B-B14F-4D97-AF65-F5344CB8AC3E}">
        <p14:creationId xmlns:p14="http://schemas.microsoft.com/office/powerpoint/2010/main" val="1698286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D537A-3DEB-8109-FDE2-3901B32F42B6}"/>
              </a:ext>
            </a:extLst>
          </p:cNvPr>
          <p:cNvSpPr>
            <a:spLocks noGrp="1"/>
          </p:cNvSpPr>
          <p:nvPr>
            <p:ph type="title"/>
          </p:nvPr>
        </p:nvSpPr>
        <p:spPr>
          <a:xfrm>
            <a:off x="142504" y="445324"/>
            <a:ext cx="2833324" cy="522807"/>
          </a:xfrm>
        </p:spPr>
        <p:txBody>
          <a:bodyPr anchor="b">
            <a:normAutofit fontScale="90000"/>
          </a:bodyPr>
          <a:lstStyle/>
          <a:p>
            <a:br>
              <a:rPr lang="en-US" sz="2800" dirty="0"/>
            </a:br>
            <a:br>
              <a:rPr lang="en-US" sz="2800" dirty="0"/>
            </a:br>
            <a:r>
              <a:rPr lang="en-US" sz="2200" dirty="0"/>
              <a:t>Life-Writing</a:t>
            </a:r>
          </a:p>
        </p:txBody>
      </p:sp>
      <p:sp>
        <p:nvSpPr>
          <p:cNvPr id="3" name="Content Placeholder 2">
            <a:extLst>
              <a:ext uri="{FF2B5EF4-FFF2-40B4-BE49-F238E27FC236}">
                <a16:creationId xmlns:a16="http://schemas.microsoft.com/office/drawing/2014/main" id="{4BC679F2-E574-0148-2BC6-99F2657CA8FB}"/>
              </a:ext>
            </a:extLst>
          </p:cNvPr>
          <p:cNvSpPr>
            <a:spLocks noGrp="1"/>
          </p:cNvSpPr>
          <p:nvPr>
            <p:ph idx="1"/>
          </p:nvPr>
        </p:nvSpPr>
        <p:spPr>
          <a:xfrm>
            <a:off x="142504" y="831132"/>
            <a:ext cx="5745175" cy="5866551"/>
          </a:xfrm>
        </p:spPr>
        <p:txBody>
          <a:bodyPr anchor="t">
            <a:normAutofit lnSpcReduction="10000"/>
          </a:bodyPr>
          <a:lstStyle/>
          <a:p>
            <a:pPr marL="0" indent="0">
              <a:buNone/>
            </a:pPr>
            <a:endParaRPr lang="en-US" sz="1200" dirty="0"/>
          </a:p>
          <a:p>
            <a:pPr marL="0" indent="0">
              <a:buNone/>
            </a:pPr>
            <a:r>
              <a:rPr lang="en-US" sz="1200" dirty="0"/>
              <a:t>What life-writing can and can’t tell us…</a:t>
            </a:r>
          </a:p>
          <a:p>
            <a:pPr marL="0" indent="0">
              <a:buNone/>
            </a:pPr>
            <a:endParaRPr lang="en-US" sz="1200" dirty="0"/>
          </a:p>
          <a:p>
            <a:pPr marL="0" indent="0">
              <a:buNone/>
            </a:pPr>
            <a:r>
              <a:rPr lang="en-US" sz="1200" dirty="0"/>
              <a:t>Diaries</a:t>
            </a:r>
          </a:p>
          <a:p>
            <a:pPr marL="0" indent="0">
              <a:buNone/>
            </a:pPr>
            <a:r>
              <a:rPr lang="en-US" sz="1200" dirty="0"/>
              <a:t>Spiritual diaries and autobiographies are highly performative kinds of life-writing. </a:t>
            </a:r>
            <a:r>
              <a:rPr lang="en-GB" sz="1200" dirty="0">
                <a:solidFill>
                  <a:srgbClr val="000000"/>
                </a:solidFill>
                <a:effectLst/>
                <a:ea typeface="Times New Roman" panose="02020603050405020304" pitchFamily="18" charset="0"/>
              </a:rPr>
              <a:t>While self-writing does not offer us immediate access to past experiences and practices, it does permit access to the ways in which experiences were articulated and ascribed meaning by individuals</a:t>
            </a:r>
            <a:r>
              <a:rPr lang="en-GB" sz="1200" dirty="0">
                <a:solidFill>
                  <a:srgbClr val="000000"/>
                </a:solidFill>
                <a:ea typeface="Times New Roman" panose="02020603050405020304" pitchFamily="18" charset="0"/>
              </a:rPr>
              <a:t>.</a:t>
            </a:r>
          </a:p>
          <a:p>
            <a:pPr marL="0" indent="0">
              <a:buNone/>
            </a:pPr>
            <a:r>
              <a:rPr lang="en-US" sz="1200" dirty="0"/>
              <a:t>Olivia Weisser: ‘</a:t>
            </a:r>
            <a:r>
              <a:rPr lang="en-GB" sz="1200" kern="50" dirty="0">
                <a:effectLst/>
                <a:ea typeface="Calibri" panose="020F0502020204030204" pitchFamily="34" charset="0"/>
                <a:cs typeface="Times New Roman" panose="02020603050405020304" pitchFamily="18" charset="0"/>
              </a:rPr>
              <a:t>I do not approach first-hand accounts as clear reflections of experience but instead analyse the role of writing in constructing experience… self-writing is perhaps most valuable for revealing how gender operated in individuals written constructions of their lives – the nuanced ways patients chose to articulate their experiences on the page – metaphors they employed and scripts they appropriated – expose the impact of gender on bodily perceptions most clearly’.</a:t>
            </a:r>
          </a:p>
          <a:p>
            <a:pPr marL="0" indent="0">
              <a:buNone/>
            </a:pPr>
            <a:r>
              <a:rPr lang="en-GB" sz="1200" i="1" dirty="0">
                <a:effectLst/>
                <a:ea typeface="Calibri" panose="020F0502020204030204" pitchFamily="34" charset="0"/>
                <a:cs typeface="Times New Roman" panose="02020603050405020304" pitchFamily="18" charset="0"/>
              </a:rPr>
              <a:t>Ill Composed: Sickness, Gender and Belief in Early Modern England </a:t>
            </a:r>
            <a:r>
              <a:rPr lang="en-GB" sz="1200" dirty="0">
                <a:effectLst/>
                <a:ea typeface="Calibri" panose="020F0502020204030204" pitchFamily="34" charset="0"/>
                <a:cs typeface="Times New Roman" panose="02020603050405020304" pitchFamily="18" charset="0"/>
              </a:rPr>
              <a:t>(2016).</a:t>
            </a:r>
            <a:endParaRPr lang="en-GB" sz="1200" i="1" dirty="0">
              <a:effectLst/>
              <a:ea typeface="Calibri" panose="020F0502020204030204" pitchFamily="34" charset="0"/>
              <a:cs typeface="Times New Roman" panose="02020603050405020304" pitchFamily="18" charset="0"/>
            </a:endParaRPr>
          </a:p>
          <a:p>
            <a:pPr marL="0" indent="0">
              <a:buNone/>
            </a:pPr>
            <a:endParaRPr lang="en-US" sz="1200" dirty="0"/>
          </a:p>
          <a:p>
            <a:pPr marL="0" indent="0">
              <a:buNone/>
            </a:pPr>
            <a:r>
              <a:rPr lang="en-US" sz="1200" dirty="0"/>
              <a:t>Letters</a:t>
            </a:r>
          </a:p>
          <a:p>
            <a:pPr marL="0" indent="0">
              <a:buNone/>
            </a:pPr>
            <a:r>
              <a:rPr lang="en-US" sz="1200" dirty="0"/>
              <a:t>All letters are a form of self-presentation. Authors moderated their words, anticipated reader response, and drew upon literary patterns and conventions. Historians argue we can expect more transparency in letters exchanged between members of a household.</a:t>
            </a:r>
          </a:p>
          <a:p>
            <a:pPr marL="0" indent="0">
              <a:buNone/>
            </a:pPr>
            <a:r>
              <a:rPr lang="en-US" sz="1200" dirty="0"/>
              <a:t>Sandra Cavallo: ‘</a:t>
            </a:r>
            <a:r>
              <a:rPr lang="en-GB" sz="1200" dirty="0">
                <a:effectLst/>
              </a:rPr>
              <a:t>Family letters are one of the few sources capable of providing vivid descriptions of everyday medical practice, thus offering a wealth of rare information about the perception of serious and less serious disorders, the way in which pathogenic logics were conceptualised, and how the various ailments were treated. They also help us reconstruct the medical vocabulary in use and what early modern people meant with expressions such as “fluxes” or “</a:t>
            </a:r>
            <a:r>
              <a:rPr lang="en-GB" sz="1200" dirty="0" err="1">
                <a:effectLst/>
              </a:rPr>
              <a:t>vapors</a:t>
            </a:r>
            <a:r>
              <a:rPr lang="en-GB" sz="1200" dirty="0"/>
              <a:t>”’.</a:t>
            </a:r>
          </a:p>
          <a:p>
            <a:pPr marL="0" indent="0">
              <a:buNone/>
            </a:pPr>
            <a:r>
              <a:rPr lang="en-GB" sz="1200" dirty="0"/>
              <a:t>“Family Letters” in </a:t>
            </a:r>
            <a:r>
              <a:rPr lang="en-GB" sz="1200" i="1" dirty="0"/>
              <a:t>Early Modern Medicine: An Introduction to Source Analysis </a:t>
            </a:r>
            <a:r>
              <a:rPr lang="en-GB" sz="1200" dirty="0"/>
              <a:t>(2024).</a:t>
            </a:r>
          </a:p>
          <a:p>
            <a:pPr marL="0" indent="0">
              <a:buNone/>
            </a:pPr>
            <a:endParaRPr lang="en-US" sz="1400" dirty="0"/>
          </a:p>
          <a:p>
            <a:pPr marL="0" indent="0">
              <a:buNone/>
            </a:pPr>
            <a:endParaRPr lang="en-US" sz="2000" dirty="0"/>
          </a:p>
          <a:p>
            <a:pPr marL="0" indent="0">
              <a:buNone/>
            </a:pPr>
            <a:endParaRPr lang="en-US" sz="2000" dirty="0"/>
          </a:p>
        </p:txBody>
      </p:sp>
      <p:pic>
        <p:nvPicPr>
          <p:cNvPr id="5" name="Picture 4">
            <a:extLst>
              <a:ext uri="{FF2B5EF4-FFF2-40B4-BE49-F238E27FC236}">
                <a16:creationId xmlns:a16="http://schemas.microsoft.com/office/drawing/2014/main" id="{AB7B225E-DB1C-EAC2-3D77-79DB437F80DB}"/>
              </a:ext>
            </a:extLst>
          </p:cNvPr>
          <p:cNvPicPr>
            <a:picLocks noChangeAspect="1"/>
          </p:cNvPicPr>
          <p:nvPr/>
        </p:nvPicPr>
        <p:blipFill>
          <a:blip r:embed="rId2"/>
          <a:srcRect t="8002" r="2" b="2"/>
          <a:stretch>
            <a:fillRect/>
          </a:stretch>
        </p:blipFill>
        <p:spPr>
          <a:xfrm>
            <a:off x="6099762" y="1092536"/>
            <a:ext cx="2755566" cy="4672927"/>
          </a:xfrm>
          <a:prstGeom prst="rect">
            <a:avLst/>
          </a:prstGeom>
        </p:spPr>
      </p:pic>
      <p:pic>
        <p:nvPicPr>
          <p:cNvPr id="4" name="Picture 3">
            <a:extLst>
              <a:ext uri="{FF2B5EF4-FFF2-40B4-BE49-F238E27FC236}">
                <a16:creationId xmlns:a16="http://schemas.microsoft.com/office/drawing/2014/main" id="{7A2A04FF-59F7-F97D-61D2-AF1BCD5CCB08}"/>
              </a:ext>
            </a:extLst>
          </p:cNvPr>
          <p:cNvPicPr>
            <a:picLocks noChangeAspect="1"/>
          </p:cNvPicPr>
          <p:nvPr/>
        </p:nvPicPr>
        <p:blipFill>
          <a:blip r:embed="rId3"/>
          <a:srcRect l="23911" r="3" b="3"/>
          <a:stretch>
            <a:fillRect/>
          </a:stretch>
        </p:blipFill>
        <p:spPr>
          <a:xfrm>
            <a:off x="9067410" y="1092536"/>
            <a:ext cx="2755549" cy="4672927"/>
          </a:xfrm>
          <a:prstGeom prst="rect">
            <a:avLst/>
          </a:prstGeom>
        </p:spPr>
      </p:pic>
    </p:spTree>
    <p:extLst>
      <p:ext uri="{BB962C8B-B14F-4D97-AF65-F5344CB8AC3E}">
        <p14:creationId xmlns:p14="http://schemas.microsoft.com/office/powerpoint/2010/main" val="3796442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9CCE8A2E-61E7-4667-90A8-34285A8C40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5" name="Rectangle 14">
            <a:extLst>
              <a:ext uri="{FF2B5EF4-FFF2-40B4-BE49-F238E27FC236}">
                <a16:creationId xmlns:a16="http://schemas.microsoft.com/office/drawing/2014/main" id="{1C938212-FA12-4FF1-87C8-ACDE99D06F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CCE8A09-C176-487A-EDE2-D177C0BBDD93}"/>
              </a:ext>
            </a:extLst>
          </p:cNvPr>
          <p:cNvSpPr>
            <a:spLocks noGrp="1"/>
          </p:cNvSpPr>
          <p:nvPr>
            <p:ph type="title"/>
          </p:nvPr>
        </p:nvSpPr>
        <p:spPr>
          <a:xfrm>
            <a:off x="838200" y="4440602"/>
            <a:ext cx="3300663" cy="1645920"/>
          </a:xfrm>
        </p:spPr>
        <p:txBody>
          <a:bodyPr>
            <a:normAutofit/>
          </a:bodyPr>
          <a:lstStyle/>
          <a:p>
            <a:r>
              <a:rPr lang="en-US" sz="3200" dirty="0"/>
              <a:t>Printed texts</a:t>
            </a:r>
            <a:br>
              <a:rPr lang="en-US" sz="2800" dirty="0"/>
            </a:br>
            <a:br>
              <a:rPr lang="en-US" sz="2800" dirty="0"/>
            </a:br>
            <a:r>
              <a:rPr lang="en-US" sz="1800" dirty="0"/>
              <a:t>Genre: Books of Instruction</a:t>
            </a:r>
          </a:p>
        </p:txBody>
      </p:sp>
      <p:pic>
        <p:nvPicPr>
          <p:cNvPr id="6" name="Picture 5" descr="A black and white page of a newspaper&#10;&#10;Description automatically generated">
            <a:extLst>
              <a:ext uri="{FF2B5EF4-FFF2-40B4-BE49-F238E27FC236}">
                <a16:creationId xmlns:a16="http://schemas.microsoft.com/office/drawing/2014/main" id="{ADBF1240-65BD-3DE7-AA9D-DE9976F3106F}"/>
              </a:ext>
            </a:extLst>
          </p:cNvPr>
          <p:cNvPicPr>
            <a:picLocks noChangeAspect="1"/>
          </p:cNvPicPr>
          <p:nvPr/>
        </p:nvPicPr>
        <p:blipFill>
          <a:blip r:embed="rId2"/>
          <a:stretch>
            <a:fillRect/>
          </a:stretch>
        </p:blipFill>
        <p:spPr>
          <a:xfrm>
            <a:off x="536021" y="365760"/>
            <a:ext cx="2256373" cy="3639312"/>
          </a:xfrm>
          <a:prstGeom prst="rect">
            <a:avLst/>
          </a:prstGeom>
        </p:spPr>
      </p:pic>
      <p:pic>
        <p:nvPicPr>
          <p:cNvPr id="8" name="Picture 7" descr="A black and white book cover&#10;&#10;Description automatically generated">
            <a:extLst>
              <a:ext uri="{FF2B5EF4-FFF2-40B4-BE49-F238E27FC236}">
                <a16:creationId xmlns:a16="http://schemas.microsoft.com/office/drawing/2014/main" id="{E9B71CEB-64AE-A477-2130-506458F51AC5}"/>
              </a:ext>
            </a:extLst>
          </p:cNvPr>
          <p:cNvPicPr>
            <a:picLocks noChangeAspect="1"/>
          </p:cNvPicPr>
          <p:nvPr/>
        </p:nvPicPr>
        <p:blipFill>
          <a:blip r:embed="rId3"/>
          <a:stretch>
            <a:fillRect/>
          </a:stretch>
        </p:blipFill>
        <p:spPr>
          <a:xfrm>
            <a:off x="3484985" y="365759"/>
            <a:ext cx="2265470" cy="3639312"/>
          </a:xfrm>
          <a:prstGeom prst="rect">
            <a:avLst/>
          </a:prstGeom>
        </p:spPr>
      </p:pic>
      <p:pic>
        <p:nvPicPr>
          <p:cNvPr id="4" name="Picture 3" descr="A close-up of a book&#10;&#10;Description automatically generated">
            <a:extLst>
              <a:ext uri="{FF2B5EF4-FFF2-40B4-BE49-F238E27FC236}">
                <a16:creationId xmlns:a16="http://schemas.microsoft.com/office/drawing/2014/main" id="{E252AC2C-06B4-0962-33B5-A9558E212D82}"/>
              </a:ext>
            </a:extLst>
          </p:cNvPr>
          <p:cNvPicPr>
            <a:picLocks noChangeAspect="1"/>
          </p:cNvPicPr>
          <p:nvPr/>
        </p:nvPicPr>
        <p:blipFill>
          <a:blip r:embed="rId4"/>
          <a:stretch>
            <a:fillRect/>
          </a:stretch>
        </p:blipFill>
        <p:spPr>
          <a:xfrm>
            <a:off x="6406652" y="365759"/>
            <a:ext cx="2329159" cy="3639312"/>
          </a:xfrm>
          <a:prstGeom prst="rect">
            <a:avLst/>
          </a:prstGeom>
        </p:spPr>
      </p:pic>
      <p:pic>
        <p:nvPicPr>
          <p:cNvPr id="5" name="Picture 4" descr="A book with text on it&#10;&#10;Description automatically generated">
            <a:extLst>
              <a:ext uri="{FF2B5EF4-FFF2-40B4-BE49-F238E27FC236}">
                <a16:creationId xmlns:a16="http://schemas.microsoft.com/office/drawing/2014/main" id="{0A484836-8544-2E1E-8E5C-DBF7A9CBAD65}"/>
              </a:ext>
            </a:extLst>
          </p:cNvPr>
          <p:cNvPicPr>
            <a:picLocks noChangeAspect="1"/>
          </p:cNvPicPr>
          <p:nvPr/>
        </p:nvPicPr>
        <p:blipFill>
          <a:blip r:embed="rId5"/>
          <a:stretch>
            <a:fillRect/>
          </a:stretch>
        </p:blipFill>
        <p:spPr>
          <a:xfrm>
            <a:off x="9341968" y="365759"/>
            <a:ext cx="2365552" cy="3639312"/>
          </a:xfrm>
          <a:prstGeom prst="rect">
            <a:avLst/>
          </a:prstGeom>
        </p:spPr>
      </p:pic>
      <p:sp>
        <p:nvSpPr>
          <p:cNvPr id="17" name="Rectangle 16">
            <a:extLst>
              <a:ext uri="{FF2B5EF4-FFF2-40B4-BE49-F238E27FC236}">
                <a16:creationId xmlns:a16="http://schemas.microsoft.com/office/drawing/2014/main" id="{369F152D-E540-4B48-BA11-2ADF043C6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0C059F7E-04C4-4C46-9B3E-E5CE267E3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99398"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2D927E0-2396-E358-F822-3A72534A5BE7}"/>
              </a:ext>
            </a:extLst>
          </p:cNvPr>
          <p:cNvSpPr>
            <a:spLocks noGrp="1"/>
          </p:cNvSpPr>
          <p:nvPr>
            <p:ph idx="1"/>
          </p:nvPr>
        </p:nvSpPr>
        <p:spPr>
          <a:xfrm>
            <a:off x="4578824" y="4218904"/>
            <a:ext cx="6860184" cy="1867618"/>
          </a:xfrm>
        </p:spPr>
        <p:txBody>
          <a:bodyPr anchor="ctr">
            <a:noAutofit/>
          </a:bodyPr>
          <a:lstStyle/>
          <a:p>
            <a:pPr marL="0" indent="0">
              <a:buNone/>
            </a:pPr>
            <a:r>
              <a:rPr lang="en-US" sz="1400" u="sng" dirty="0"/>
              <a:t>Examples</a:t>
            </a:r>
          </a:p>
          <a:p>
            <a:pPr marL="0" indent="0">
              <a:buNone/>
            </a:pPr>
            <a:r>
              <a:rPr lang="en-US" sz="1400" dirty="0"/>
              <a:t>Vernacular medical guides</a:t>
            </a:r>
          </a:p>
          <a:p>
            <a:pPr marL="0" indent="0">
              <a:buNone/>
            </a:pPr>
            <a:r>
              <a:rPr lang="en-US" sz="1400" dirty="0"/>
              <a:t>Prayer manuals</a:t>
            </a:r>
          </a:p>
          <a:p>
            <a:pPr marL="0" indent="0">
              <a:buNone/>
            </a:pPr>
            <a:r>
              <a:rPr lang="en-US" sz="1400" dirty="0"/>
              <a:t>Household guides</a:t>
            </a:r>
          </a:p>
          <a:p>
            <a:pPr marL="0" indent="0">
              <a:buNone/>
            </a:pPr>
            <a:r>
              <a:rPr lang="en-US" sz="1400" dirty="0"/>
              <a:t>Conduct books</a:t>
            </a:r>
          </a:p>
        </p:txBody>
      </p:sp>
    </p:spTree>
    <p:extLst>
      <p:ext uri="{BB962C8B-B14F-4D97-AF65-F5344CB8AC3E}">
        <p14:creationId xmlns:p14="http://schemas.microsoft.com/office/powerpoint/2010/main" val="3917633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0D47CA-AD6B-7393-82FA-522A32B1E9B5}"/>
              </a:ext>
            </a:extLst>
          </p:cNvPr>
          <p:cNvSpPr>
            <a:spLocks noGrp="1"/>
          </p:cNvSpPr>
          <p:nvPr>
            <p:ph type="title"/>
          </p:nvPr>
        </p:nvSpPr>
        <p:spPr>
          <a:xfrm>
            <a:off x="630936" y="639520"/>
            <a:ext cx="3429000" cy="1719072"/>
          </a:xfrm>
        </p:spPr>
        <p:txBody>
          <a:bodyPr anchor="b">
            <a:normAutofit/>
          </a:bodyPr>
          <a:lstStyle/>
          <a:p>
            <a:r>
              <a:rPr lang="en-US" sz="3400"/>
              <a:t>George Hartman, </a:t>
            </a:r>
            <a:r>
              <a:rPr lang="en-US" sz="3400" i="1"/>
              <a:t>The Family Physician</a:t>
            </a:r>
            <a:r>
              <a:rPr lang="en-US" sz="3400"/>
              <a:t>, 1696</a:t>
            </a:r>
          </a:p>
        </p:txBody>
      </p:sp>
      <p:sp>
        <p:nvSpPr>
          <p:cNvPr id="28"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12D21DF-938D-A1B9-A9E3-5FEB0CE5415E}"/>
              </a:ext>
            </a:extLst>
          </p:cNvPr>
          <p:cNvSpPr>
            <a:spLocks noGrp="1"/>
          </p:cNvSpPr>
          <p:nvPr>
            <p:ph idx="1"/>
          </p:nvPr>
        </p:nvSpPr>
        <p:spPr>
          <a:xfrm>
            <a:off x="630936" y="2807208"/>
            <a:ext cx="3429000" cy="3410712"/>
          </a:xfrm>
        </p:spPr>
        <p:txBody>
          <a:bodyPr anchor="t">
            <a:normAutofit/>
          </a:bodyPr>
          <a:lstStyle/>
          <a:p>
            <a:r>
              <a:rPr lang="en-US" sz="1400"/>
              <a:t>On its debut, the book entered a crowded field of  similar titles offering instructions for the preparation and use of medicines in early modern English households.</a:t>
            </a:r>
          </a:p>
          <a:p>
            <a:pPr marL="0" indent="0">
              <a:buNone/>
            </a:pPr>
            <a:endParaRPr lang="en-US" sz="1400"/>
          </a:p>
          <a:p>
            <a:r>
              <a:rPr lang="en-US" sz="1400"/>
              <a:t>Medical guides like </a:t>
            </a:r>
            <a:r>
              <a:rPr lang="en-US" sz="1400" i="1"/>
              <a:t>The Family Physician </a:t>
            </a:r>
            <a:r>
              <a:rPr lang="en-US" sz="1400"/>
              <a:t>became one of the best-selling genres by the end of the 17</a:t>
            </a:r>
            <a:r>
              <a:rPr lang="en-US" sz="1400" baseline="30000"/>
              <a:t>th</a:t>
            </a:r>
            <a:r>
              <a:rPr lang="en-US" sz="1400"/>
              <a:t> century.</a:t>
            </a:r>
          </a:p>
          <a:p>
            <a:pPr marL="0" indent="0">
              <a:buNone/>
            </a:pPr>
            <a:endParaRPr lang="en-US" sz="1400"/>
          </a:p>
          <a:p>
            <a:r>
              <a:rPr lang="en-US" sz="1400"/>
              <a:t>These texts have much to tell us about past ideas and practices related to health and medicine.</a:t>
            </a:r>
          </a:p>
        </p:txBody>
      </p:sp>
      <p:pic>
        <p:nvPicPr>
          <p:cNvPr id="4" name="Content Placeholder 3" descr="A black and white page of a newspaper&#10;&#10;Description automatically generated">
            <a:extLst>
              <a:ext uri="{FF2B5EF4-FFF2-40B4-BE49-F238E27FC236}">
                <a16:creationId xmlns:a16="http://schemas.microsoft.com/office/drawing/2014/main" id="{A5BE4B53-3D32-8B90-D16D-A2B058D791B4}"/>
              </a:ext>
            </a:extLst>
          </p:cNvPr>
          <p:cNvPicPr>
            <a:picLocks noChangeAspect="1"/>
          </p:cNvPicPr>
          <p:nvPr/>
        </p:nvPicPr>
        <p:blipFill>
          <a:blip r:embed="rId2"/>
          <a:stretch>
            <a:fillRect/>
          </a:stretch>
        </p:blipFill>
        <p:spPr>
          <a:xfrm>
            <a:off x="6377026" y="640080"/>
            <a:ext cx="3458260" cy="5577840"/>
          </a:xfrm>
          <a:prstGeom prst="rect">
            <a:avLst/>
          </a:prstGeom>
        </p:spPr>
      </p:pic>
    </p:spTree>
    <p:extLst>
      <p:ext uri="{BB962C8B-B14F-4D97-AF65-F5344CB8AC3E}">
        <p14:creationId xmlns:p14="http://schemas.microsoft.com/office/powerpoint/2010/main" val="2175312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0A1E0707-4985-454B-ACE0-4855BB558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1E6CBA8-A013-0BA4-9C9B-6868E294F21C}"/>
              </a:ext>
            </a:extLst>
          </p:cNvPr>
          <p:cNvSpPr>
            <a:spLocks noGrp="1"/>
          </p:cNvSpPr>
          <p:nvPr>
            <p:ph idx="1"/>
          </p:nvPr>
        </p:nvSpPr>
        <p:spPr>
          <a:xfrm>
            <a:off x="617117" y="1924278"/>
            <a:ext cx="3543298" cy="3973337"/>
          </a:xfrm>
        </p:spPr>
        <p:txBody>
          <a:bodyPr>
            <a:normAutofit/>
          </a:bodyPr>
          <a:lstStyle/>
          <a:p>
            <a:pPr marL="0" indent="0">
              <a:buNone/>
            </a:pPr>
            <a:r>
              <a:rPr lang="en-US" sz="2000" dirty="0"/>
              <a:t>George Hartman, </a:t>
            </a:r>
            <a:r>
              <a:rPr lang="en-US" sz="2000" i="1" dirty="0"/>
              <a:t>The Family Physician</a:t>
            </a:r>
            <a:r>
              <a:rPr lang="en-US" sz="2000" dirty="0"/>
              <a:t>, 1696</a:t>
            </a:r>
          </a:p>
          <a:p>
            <a:pPr marL="0" indent="0">
              <a:buNone/>
            </a:pPr>
            <a:endParaRPr lang="en-US" sz="2000" dirty="0"/>
          </a:p>
          <a:p>
            <a:pPr marL="0" indent="0">
              <a:buNone/>
            </a:pPr>
            <a:r>
              <a:rPr lang="en-US" sz="2000" dirty="0"/>
              <a:t>Ways to </a:t>
            </a:r>
            <a:r>
              <a:rPr lang="en-US" sz="2000" dirty="0" err="1"/>
              <a:t>analyse</a:t>
            </a:r>
            <a:r>
              <a:rPr lang="en-US" sz="2000" dirty="0"/>
              <a:t> reader engagement and reception?</a:t>
            </a:r>
          </a:p>
          <a:p>
            <a:pPr marL="0" indent="0">
              <a:buNone/>
            </a:pPr>
            <a:endParaRPr lang="en-US" sz="2000" dirty="0"/>
          </a:p>
          <a:p>
            <a:pPr marL="0" indent="0">
              <a:buNone/>
            </a:pPr>
            <a:r>
              <a:rPr lang="en-US" sz="2000" dirty="0"/>
              <a:t>Content</a:t>
            </a:r>
          </a:p>
          <a:p>
            <a:pPr marL="0" indent="0">
              <a:buNone/>
            </a:pPr>
            <a:r>
              <a:rPr lang="en-US" sz="2000" dirty="0"/>
              <a:t>Material form</a:t>
            </a:r>
          </a:p>
          <a:p>
            <a:pPr marL="0" indent="0">
              <a:buNone/>
            </a:pPr>
            <a:r>
              <a:rPr lang="en-US" sz="2000" dirty="0"/>
              <a:t>Paratextual material</a:t>
            </a:r>
          </a:p>
          <a:p>
            <a:pPr marL="0" indent="0">
              <a:buNone/>
            </a:pPr>
            <a:r>
              <a:rPr lang="en-US" sz="2000" dirty="0"/>
              <a:t>Signs of use</a:t>
            </a:r>
          </a:p>
        </p:txBody>
      </p:sp>
      <p:pic>
        <p:nvPicPr>
          <p:cNvPr id="6" name="Picture 5">
            <a:extLst>
              <a:ext uri="{FF2B5EF4-FFF2-40B4-BE49-F238E27FC236}">
                <a16:creationId xmlns:a16="http://schemas.microsoft.com/office/drawing/2014/main" id="{2EF0505C-58C3-91BE-8822-1E8D8656EC0B}"/>
              </a:ext>
            </a:extLst>
          </p:cNvPr>
          <p:cNvPicPr>
            <a:picLocks noChangeAspect="1"/>
          </p:cNvPicPr>
          <p:nvPr/>
        </p:nvPicPr>
        <p:blipFill>
          <a:blip r:embed="rId2"/>
          <a:stretch>
            <a:fillRect/>
          </a:stretch>
        </p:blipFill>
        <p:spPr>
          <a:xfrm>
            <a:off x="4777532" y="1091045"/>
            <a:ext cx="2828925" cy="4675909"/>
          </a:xfrm>
          <a:prstGeom prst="rect">
            <a:avLst/>
          </a:prstGeom>
        </p:spPr>
      </p:pic>
      <p:pic>
        <p:nvPicPr>
          <p:cNvPr id="4" name="Picture 3">
            <a:extLst>
              <a:ext uri="{FF2B5EF4-FFF2-40B4-BE49-F238E27FC236}">
                <a16:creationId xmlns:a16="http://schemas.microsoft.com/office/drawing/2014/main" id="{9B7DA426-C6EB-B311-6B81-DE75A74EA11B}"/>
              </a:ext>
            </a:extLst>
          </p:cNvPr>
          <p:cNvPicPr>
            <a:picLocks noChangeAspect="1"/>
          </p:cNvPicPr>
          <p:nvPr/>
        </p:nvPicPr>
        <p:blipFill>
          <a:blip r:embed="rId3"/>
          <a:stretch>
            <a:fillRect/>
          </a:stretch>
        </p:blipFill>
        <p:spPr>
          <a:xfrm>
            <a:off x="7606456" y="1091045"/>
            <a:ext cx="4585543" cy="4485296"/>
          </a:xfrm>
          <a:prstGeom prst="rect">
            <a:avLst/>
          </a:prstGeom>
        </p:spPr>
      </p:pic>
    </p:spTree>
    <p:extLst>
      <p:ext uri="{BB962C8B-B14F-4D97-AF65-F5344CB8AC3E}">
        <p14:creationId xmlns:p14="http://schemas.microsoft.com/office/powerpoint/2010/main" val="3389583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2892</Words>
  <Application>Microsoft Macintosh PowerPoint</Application>
  <PresentationFormat>Widescreen</PresentationFormat>
  <Paragraphs>168</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Aptos</vt:lpstr>
      <vt:lpstr>Aptos Display</vt:lpstr>
      <vt:lpstr>Arial</vt:lpstr>
      <vt:lpstr>Calibri</vt:lpstr>
      <vt:lpstr>Office Theme</vt:lpstr>
      <vt:lpstr>How to Use and Interpret Textual Sources</vt:lpstr>
      <vt:lpstr>Lecture Structure</vt:lpstr>
      <vt:lpstr>Sources are not evidence until they are analysed</vt:lpstr>
      <vt:lpstr>Manuscript Texts  Genre: Life-Writing</vt:lpstr>
      <vt:lpstr>Life-Writing</vt:lpstr>
      <vt:lpstr>  Life-Writing</vt:lpstr>
      <vt:lpstr>Printed texts  Genre: Books of Instruction</vt:lpstr>
      <vt:lpstr>George Hartman, The Family Physician, 1696</vt:lpstr>
      <vt:lpstr>PowerPoint Presentation</vt:lpstr>
      <vt:lpstr>PowerPoint Presentation</vt:lpstr>
      <vt:lpstr>PowerPoint Presentation</vt:lpstr>
      <vt:lpstr>PowerPoint Presentation</vt:lpstr>
      <vt:lpstr>PowerPoint Presentation</vt:lpstr>
      <vt:lpstr>PowerPoint Presentation</vt:lpstr>
      <vt:lpstr>Reading for “agency”</vt:lpstr>
      <vt:lpstr>Reading “against the grain”</vt:lpstr>
      <vt:lpstr>Reading “against the grain”</vt:lpstr>
      <vt:lpstr>Letter (public): Chicago Defender (1917)</vt:lpstr>
      <vt:lpstr>Newspaper Advertisement: Charleston Mercury (3 July 1829)</vt:lpstr>
      <vt:lpstr>Letter (private): archival document (Martha Fox to Elizabeth Neal, Fayette County [MS] 2 July 1835) </vt:lpstr>
      <vt:lpstr>Publication: [Harriet Jacobs], Incidents in the Life of a Slave Girl. Written By Herself (1861)</vt:lpstr>
      <vt:lpstr>Reading “texts” that aren’t really “texts”</vt:lpstr>
      <vt:lpstr>Political Speech: Booker T. Washington’s Address to the Atlanta Exposition (18 September 1895) aka the “Atlanta Compromise”</vt:lpstr>
      <vt:lpstr>Oral History: Works Progress Administration interview (1930s)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for “agency”</dc:title>
  <dc:creator>Plath, Lydia</dc:creator>
  <cp:lastModifiedBy>Mann, Sophie</cp:lastModifiedBy>
  <cp:revision>49</cp:revision>
  <dcterms:created xsi:type="dcterms:W3CDTF">2026-02-03T14:53:31Z</dcterms:created>
  <dcterms:modified xsi:type="dcterms:W3CDTF">2026-02-07T20:37:08Z</dcterms:modified>
</cp:coreProperties>
</file>