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sldIdLst>
    <p:sldId id="256" r:id="rId2"/>
    <p:sldId id="258" r:id="rId3"/>
    <p:sldId id="259" r:id="rId4"/>
    <p:sldId id="260" r:id="rId5"/>
    <p:sldId id="261" r:id="rId6"/>
    <p:sldId id="262" r:id="rId7"/>
    <p:sldId id="263" r:id="rId8"/>
    <p:sldId id="257" r:id="rId9"/>
    <p:sldId id="264" r:id="rId10"/>
    <p:sldId id="265" r:id="rId11"/>
    <p:sldId id="266" r:id="rId12"/>
    <p:sldId id="267" r:id="rId13"/>
    <p:sldId id="268" r:id="rId14"/>
    <p:sldId id="269" r:id="rId15"/>
    <p:sldId id="270" r:id="rId16"/>
    <p:sldId id="271" r:id="rId17"/>
    <p:sldId id="272" r:id="rId18"/>
    <p:sldId id="275" r:id="rId19"/>
    <p:sldId id="273" r:id="rId20"/>
    <p:sldId id="274"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CAE7C5B-E3FC-7244-8D7A-F2FFF774EC8B}">
          <p14:sldIdLst>
            <p14:sldId id="256"/>
            <p14:sldId id="258"/>
            <p14:sldId id="259"/>
            <p14:sldId id="260"/>
            <p14:sldId id="261"/>
            <p14:sldId id="262"/>
            <p14:sldId id="263"/>
            <p14:sldId id="257"/>
            <p14:sldId id="264"/>
            <p14:sldId id="265"/>
            <p14:sldId id="266"/>
            <p14:sldId id="267"/>
            <p14:sldId id="268"/>
            <p14:sldId id="269"/>
            <p14:sldId id="270"/>
            <p14:sldId id="271"/>
            <p14:sldId id="272"/>
            <p14:sldId id="275"/>
            <p14:sldId id="273"/>
            <p14:sldId id="2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208"/>
  </p:normalViewPr>
  <p:slideViewPr>
    <p:cSldViewPr snapToGrid="0" snapToObjects="1">
      <p:cViewPr varScale="1">
        <p:scale>
          <a:sx n="113" d="100"/>
          <a:sy n="113" d="100"/>
        </p:scale>
        <p:origin x="52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661862-0638-4A8B-B361-A2B7673419CE}" type="doc">
      <dgm:prSet loTypeId="urn:microsoft.com/office/officeart/2005/8/layout/vProcess5" loCatId="process" qsTypeId="urn:microsoft.com/office/officeart/2005/8/quickstyle/simple4" qsCatId="simple" csTypeId="urn:microsoft.com/office/officeart/2005/8/colors/colorful2" csCatId="colorful"/>
      <dgm:spPr/>
      <dgm:t>
        <a:bodyPr/>
        <a:lstStyle/>
        <a:p>
          <a:endParaRPr lang="en-US"/>
        </a:p>
      </dgm:t>
    </dgm:pt>
    <dgm:pt modelId="{4CA45A27-FE9E-4935-9FA7-018716B4AA74}">
      <dgm:prSet/>
      <dgm:spPr/>
      <dgm:t>
        <a:bodyPr/>
        <a:lstStyle/>
        <a:p>
          <a:r>
            <a:rPr lang="en-US"/>
            <a:t>Play with different ways of structuring your material</a:t>
          </a:r>
        </a:p>
      </dgm:t>
    </dgm:pt>
    <dgm:pt modelId="{F3A735C8-F01B-4603-9C6C-F17368DB91CA}" type="parTrans" cxnId="{52B6D0DD-E320-4A7E-A9AD-F10AA9614760}">
      <dgm:prSet/>
      <dgm:spPr/>
      <dgm:t>
        <a:bodyPr/>
        <a:lstStyle/>
        <a:p>
          <a:endParaRPr lang="en-US"/>
        </a:p>
      </dgm:t>
    </dgm:pt>
    <dgm:pt modelId="{F0F3593F-1478-4237-9EB2-6B0809C65515}" type="sibTrans" cxnId="{52B6D0DD-E320-4A7E-A9AD-F10AA9614760}">
      <dgm:prSet/>
      <dgm:spPr/>
      <dgm:t>
        <a:bodyPr/>
        <a:lstStyle/>
        <a:p>
          <a:endParaRPr lang="en-US"/>
        </a:p>
      </dgm:t>
    </dgm:pt>
    <dgm:pt modelId="{B758BE2A-EEF1-4EAB-80E6-AEF056D6389F}">
      <dgm:prSet/>
      <dgm:spPr/>
      <dgm:t>
        <a:bodyPr/>
        <a:lstStyle/>
        <a:p>
          <a:r>
            <a:rPr lang="en-US" dirty="0"/>
            <a:t>Think in terms of SECTIONS</a:t>
          </a:r>
        </a:p>
      </dgm:t>
    </dgm:pt>
    <dgm:pt modelId="{0171DCF6-4141-49FC-8613-C0FB5784D836}" type="parTrans" cxnId="{4CB10374-D58A-4B6A-A593-8F2CB546BAA7}">
      <dgm:prSet/>
      <dgm:spPr/>
      <dgm:t>
        <a:bodyPr/>
        <a:lstStyle/>
        <a:p>
          <a:endParaRPr lang="en-US"/>
        </a:p>
      </dgm:t>
    </dgm:pt>
    <dgm:pt modelId="{2D93ABD5-9142-48FA-8592-A239F264FC38}" type="sibTrans" cxnId="{4CB10374-D58A-4B6A-A593-8F2CB546BAA7}">
      <dgm:prSet/>
      <dgm:spPr/>
      <dgm:t>
        <a:bodyPr/>
        <a:lstStyle/>
        <a:p>
          <a:endParaRPr lang="en-US"/>
        </a:p>
      </dgm:t>
    </dgm:pt>
    <dgm:pt modelId="{40E597CD-0227-4AA2-BB14-1B6D07E39ABB}">
      <dgm:prSet/>
      <dgm:spPr/>
      <dgm:t>
        <a:bodyPr/>
        <a:lstStyle/>
        <a:p>
          <a:r>
            <a:rPr lang="en-US"/>
            <a:t>Which can have SUB-HEADINGS</a:t>
          </a:r>
        </a:p>
      </dgm:t>
    </dgm:pt>
    <dgm:pt modelId="{BFF2F099-5F4D-492C-9061-DB59725FBFE9}" type="parTrans" cxnId="{F2F735AE-2A78-4D7A-9BA4-2DBD2A428CFD}">
      <dgm:prSet/>
      <dgm:spPr/>
      <dgm:t>
        <a:bodyPr/>
        <a:lstStyle/>
        <a:p>
          <a:endParaRPr lang="en-US"/>
        </a:p>
      </dgm:t>
    </dgm:pt>
    <dgm:pt modelId="{D98857EB-ED6E-4F2D-A4B8-33A3DBC7E6B8}" type="sibTrans" cxnId="{F2F735AE-2A78-4D7A-9BA4-2DBD2A428CFD}">
      <dgm:prSet/>
      <dgm:spPr/>
      <dgm:t>
        <a:bodyPr/>
        <a:lstStyle/>
        <a:p>
          <a:endParaRPr lang="en-US"/>
        </a:p>
      </dgm:t>
    </dgm:pt>
    <dgm:pt modelId="{E3F0F67C-3150-A347-AE5F-A605BB297453}" type="pres">
      <dgm:prSet presAssocID="{69661862-0638-4A8B-B361-A2B7673419CE}" presName="outerComposite" presStyleCnt="0">
        <dgm:presLayoutVars>
          <dgm:chMax val="5"/>
          <dgm:dir/>
          <dgm:resizeHandles val="exact"/>
        </dgm:presLayoutVars>
      </dgm:prSet>
      <dgm:spPr/>
    </dgm:pt>
    <dgm:pt modelId="{5F250243-DF62-A640-92CD-F3DE07730016}" type="pres">
      <dgm:prSet presAssocID="{69661862-0638-4A8B-B361-A2B7673419CE}" presName="dummyMaxCanvas" presStyleCnt="0">
        <dgm:presLayoutVars/>
      </dgm:prSet>
      <dgm:spPr/>
    </dgm:pt>
    <dgm:pt modelId="{3853A870-17C4-3246-85B4-6A6106F26C19}" type="pres">
      <dgm:prSet presAssocID="{69661862-0638-4A8B-B361-A2B7673419CE}" presName="ThreeNodes_1" presStyleLbl="node1" presStyleIdx="0" presStyleCnt="3">
        <dgm:presLayoutVars>
          <dgm:bulletEnabled val="1"/>
        </dgm:presLayoutVars>
      </dgm:prSet>
      <dgm:spPr/>
    </dgm:pt>
    <dgm:pt modelId="{42C2C5D1-555D-0A47-B0DB-0361529C8775}" type="pres">
      <dgm:prSet presAssocID="{69661862-0638-4A8B-B361-A2B7673419CE}" presName="ThreeNodes_2" presStyleLbl="node1" presStyleIdx="1" presStyleCnt="3">
        <dgm:presLayoutVars>
          <dgm:bulletEnabled val="1"/>
        </dgm:presLayoutVars>
      </dgm:prSet>
      <dgm:spPr/>
    </dgm:pt>
    <dgm:pt modelId="{B327CE5F-AC40-EE43-A295-93F52DFBEEE2}" type="pres">
      <dgm:prSet presAssocID="{69661862-0638-4A8B-B361-A2B7673419CE}" presName="ThreeNodes_3" presStyleLbl="node1" presStyleIdx="2" presStyleCnt="3">
        <dgm:presLayoutVars>
          <dgm:bulletEnabled val="1"/>
        </dgm:presLayoutVars>
      </dgm:prSet>
      <dgm:spPr/>
    </dgm:pt>
    <dgm:pt modelId="{F2D0D0D9-0866-F44C-BA7F-153C624AF336}" type="pres">
      <dgm:prSet presAssocID="{69661862-0638-4A8B-B361-A2B7673419CE}" presName="ThreeConn_1-2" presStyleLbl="fgAccFollowNode1" presStyleIdx="0" presStyleCnt="2">
        <dgm:presLayoutVars>
          <dgm:bulletEnabled val="1"/>
        </dgm:presLayoutVars>
      </dgm:prSet>
      <dgm:spPr/>
    </dgm:pt>
    <dgm:pt modelId="{F3CF5176-52F0-124D-B0E9-14313E1A2993}" type="pres">
      <dgm:prSet presAssocID="{69661862-0638-4A8B-B361-A2B7673419CE}" presName="ThreeConn_2-3" presStyleLbl="fgAccFollowNode1" presStyleIdx="1" presStyleCnt="2">
        <dgm:presLayoutVars>
          <dgm:bulletEnabled val="1"/>
        </dgm:presLayoutVars>
      </dgm:prSet>
      <dgm:spPr/>
    </dgm:pt>
    <dgm:pt modelId="{91870DBF-6343-BA42-8E3F-5AB6047ABC2D}" type="pres">
      <dgm:prSet presAssocID="{69661862-0638-4A8B-B361-A2B7673419CE}" presName="ThreeNodes_1_text" presStyleLbl="node1" presStyleIdx="2" presStyleCnt="3">
        <dgm:presLayoutVars>
          <dgm:bulletEnabled val="1"/>
        </dgm:presLayoutVars>
      </dgm:prSet>
      <dgm:spPr/>
    </dgm:pt>
    <dgm:pt modelId="{7031BC17-25AD-CB45-86E4-420C3B938C09}" type="pres">
      <dgm:prSet presAssocID="{69661862-0638-4A8B-B361-A2B7673419CE}" presName="ThreeNodes_2_text" presStyleLbl="node1" presStyleIdx="2" presStyleCnt="3">
        <dgm:presLayoutVars>
          <dgm:bulletEnabled val="1"/>
        </dgm:presLayoutVars>
      </dgm:prSet>
      <dgm:spPr/>
    </dgm:pt>
    <dgm:pt modelId="{F952C67F-B19D-0744-BDB7-96C91D674CE0}" type="pres">
      <dgm:prSet presAssocID="{69661862-0638-4A8B-B361-A2B7673419CE}" presName="ThreeNodes_3_text" presStyleLbl="node1" presStyleIdx="2" presStyleCnt="3">
        <dgm:presLayoutVars>
          <dgm:bulletEnabled val="1"/>
        </dgm:presLayoutVars>
      </dgm:prSet>
      <dgm:spPr/>
    </dgm:pt>
  </dgm:ptLst>
  <dgm:cxnLst>
    <dgm:cxn modelId="{1D27710C-5BBA-5746-A44A-B861AA4ACAC6}" type="presOf" srcId="{2D93ABD5-9142-48FA-8592-A239F264FC38}" destId="{F3CF5176-52F0-124D-B0E9-14313E1A2993}" srcOrd="0" destOrd="0" presId="urn:microsoft.com/office/officeart/2005/8/layout/vProcess5"/>
    <dgm:cxn modelId="{6419F539-A55A-3549-9536-5F6D55D9C0A0}" type="presOf" srcId="{4CA45A27-FE9E-4935-9FA7-018716B4AA74}" destId="{91870DBF-6343-BA42-8E3F-5AB6047ABC2D}" srcOrd="1" destOrd="0" presId="urn:microsoft.com/office/officeart/2005/8/layout/vProcess5"/>
    <dgm:cxn modelId="{4CB10374-D58A-4B6A-A593-8F2CB546BAA7}" srcId="{69661862-0638-4A8B-B361-A2B7673419CE}" destId="{B758BE2A-EEF1-4EAB-80E6-AEF056D6389F}" srcOrd="1" destOrd="0" parTransId="{0171DCF6-4141-49FC-8613-C0FB5784D836}" sibTransId="{2D93ABD5-9142-48FA-8592-A239F264FC38}"/>
    <dgm:cxn modelId="{8A0BC375-CD51-F347-832E-E5F1394D3CAD}" type="presOf" srcId="{40E597CD-0227-4AA2-BB14-1B6D07E39ABB}" destId="{B327CE5F-AC40-EE43-A295-93F52DFBEEE2}" srcOrd="0" destOrd="0" presId="urn:microsoft.com/office/officeart/2005/8/layout/vProcess5"/>
    <dgm:cxn modelId="{47BECC9A-7979-C747-B9E6-7BBF1865BFE2}" type="presOf" srcId="{B758BE2A-EEF1-4EAB-80E6-AEF056D6389F}" destId="{7031BC17-25AD-CB45-86E4-420C3B938C09}" srcOrd="1" destOrd="0" presId="urn:microsoft.com/office/officeart/2005/8/layout/vProcess5"/>
    <dgm:cxn modelId="{A3CED29B-E9C5-A643-972C-1AF43CE3D4B9}" type="presOf" srcId="{40E597CD-0227-4AA2-BB14-1B6D07E39ABB}" destId="{F952C67F-B19D-0744-BDB7-96C91D674CE0}" srcOrd="1" destOrd="0" presId="urn:microsoft.com/office/officeart/2005/8/layout/vProcess5"/>
    <dgm:cxn modelId="{ABFC80AC-F85C-404F-88A4-C83B2DFA5CC8}" type="presOf" srcId="{B758BE2A-EEF1-4EAB-80E6-AEF056D6389F}" destId="{42C2C5D1-555D-0A47-B0DB-0361529C8775}" srcOrd="0" destOrd="0" presId="urn:microsoft.com/office/officeart/2005/8/layout/vProcess5"/>
    <dgm:cxn modelId="{F2F735AE-2A78-4D7A-9BA4-2DBD2A428CFD}" srcId="{69661862-0638-4A8B-B361-A2B7673419CE}" destId="{40E597CD-0227-4AA2-BB14-1B6D07E39ABB}" srcOrd="2" destOrd="0" parTransId="{BFF2F099-5F4D-492C-9061-DB59725FBFE9}" sibTransId="{D98857EB-ED6E-4F2D-A4B8-33A3DBC7E6B8}"/>
    <dgm:cxn modelId="{BC77E5CD-0B52-5F41-BDDF-D4C9A53F502B}" type="presOf" srcId="{69661862-0638-4A8B-B361-A2B7673419CE}" destId="{E3F0F67C-3150-A347-AE5F-A605BB297453}" srcOrd="0" destOrd="0" presId="urn:microsoft.com/office/officeart/2005/8/layout/vProcess5"/>
    <dgm:cxn modelId="{52B6D0DD-E320-4A7E-A9AD-F10AA9614760}" srcId="{69661862-0638-4A8B-B361-A2B7673419CE}" destId="{4CA45A27-FE9E-4935-9FA7-018716B4AA74}" srcOrd="0" destOrd="0" parTransId="{F3A735C8-F01B-4603-9C6C-F17368DB91CA}" sibTransId="{F0F3593F-1478-4237-9EB2-6B0809C65515}"/>
    <dgm:cxn modelId="{087C20EA-6CBB-AA41-8C03-186AC48A6C7B}" type="presOf" srcId="{F0F3593F-1478-4237-9EB2-6B0809C65515}" destId="{F2D0D0D9-0866-F44C-BA7F-153C624AF336}" srcOrd="0" destOrd="0" presId="urn:microsoft.com/office/officeart/2005/8/layout/vProcess5"/>
    <dgm:cxn modelId="{FD2F22F1-AE68-104B-ADF7-D5A698EAAF46}" type="presOf" srcId="{4CA45A27-FE9E-4935-9FA7-018716B4AA74}" destId="{3853A870-17C4-3246-85B4-6A6106F26C19}" srcOrd="0" destOrd="0" presId="urn:microsoft.com/office/officeart/2005/8/layout/vProcess5"/>
    <dgm:cxn modelId="{B2CCABD6-3611-764F-B1AC-0F130688137F}" type="presParOf" srcId="{E3F0F67C-3150-A347-AE5F-A605BB297453}" destId="{5F250243-DF62-A640-92CD-F3DE07730016}" srcOrd="0" destOrd="0" presId="urn:microsoft.com/office/officeart/2005/8/layout/vProcess5"/>
    <dgm:cxn modelId="{E604AAE7-3D8A-8348-8E7F-15B222D560E5}" type="presParOf" srcId="{E3F0F67C-3150-A347-AE5F-A605BB297453}" destId="{3853A870-17C4-3246-85B4-6A6106F26C19}" srcOrd="1" destOrd="0" presId="urn:microsoft.com/office/officeart/2005/8/layout/vProcess5"/>
    <dgm:cxn modelId="{51147BB7-8336-FE41-8B25-6BB9DE21DBF8}" type="presParOf" srcId="{E3F0F67C-3150-A347-AE5F-A605BB297453}" destId="{42C2C5D1-555D-0A47-B0DB-0361529C8775}" srcOrd="2" destOrd="0" presId="urn:microsoft.com/office/officeart/2005/8/layout/vProcess5"/>
    <dgm:cxn modelId="{B95A874E-6FC6-424E-BC93-73D772718C1F}" type="presParOf" srcId="{E3F0F67C-3150-A347-AE5F-A605BB297453}" destId="{B327CE5F-AC40-EE43-A295-93F52DFBEEE2}" srcOrd="3" destOrd="0" presId="urn:microsoft.com/office/officeart/2005/8/layout/vProcess5"/>
    <dgm:cxn modelId="{C20AA6AB-7BE4-1242-9BB4-B867AC5CA3E3}" type="presParOf" srcId="{E3F0F67C-3150-A347-AE5F-A605BB297453}" destId="{F2D0D0D9-0866-F44C-BA7F-153C624AF336}" srcOrd="4" destOrd="0" presId="urn:microsoft.com/office/officeart/2005/8/layout/vProcess5"/>
    <dgm:cxn modelId="{31EB3E58-1035-4F4B-9983-9B4EEC0DB510}" type="presParOf" srcId="{E3F0F67C-3150-A347-AE5F-A605BB297453}" destId="{F3CF5176-52F0-124D-B0E9-14313E1A2993}" srcOrd="5" destOrd="0" presId="urn:microsoft.com/office/officeart/2005/8/layout/vProcess5"/>
    <dgm:cxn modelId="{CB79B6DB-D9A5-6240-B9DB-30AB9D5C7A30}" type="presParOf" srcId="{E3F0F67C-3150-A347-AE5F-A605BB297453}" destId="{91870DBF-6343-BA42-8E3F-5AB6047ABC2D}" srcOrd="6" destOrd="0" presId="urn:microsoft.com/office/officeart/2005/8/layout/vProcess5"/>
    <dgm:cxn modelId="{866879C8-8FB4-864C-B1F5-DE4B6B202785}" type="presParOf" srcId="{E3F0F67C-3150-A347-AE5F-A605BB297453}" destId="{7031BC17-25AD-CB45-86E4-420C3B938C09}" srcOrd="7" destOrd="0" presId="urn:microsoft.com/office/officeart/2005/8/layout/vProcess5"/>
    <dgm:cxn modelId="{D3EB5083-539C-8E4A-9A3C-4242E1F3F65D}" type="presParOf" srcId="{E3F0F67C-3150-A347-AE5F-A605BB297453}" destId="{F952C67F-B19D-0744-BDB7-96C91D674CE0}"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9777B9-4457-49AB-B552-C832A42C66EF}"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CAD60D72-5614-45DE-BDE0-50BB913BC165}">
      <dgm:prSet/>
      <dgm:spPr/>
      <dgm:t>
        <a:bodyPr/>
        <a:lstStyle/>
        <a:p>
          <a:r>
            <a:rPr lang="en-US" b="0" i="0"/>
            <a:t>What assumptions should you make about your reader’s prior knowledge?</a:t>
          </a:r>
          <a:endParaRPr lang="en-US"/>
        </a:p>
      </dgm:t>
    </dgm:pt>
    <dgm:pt modelId="{1681CC1D-E227-403A-8EC9-1E0E1B1BBB6F}" type="parTrans" cxnId="{5B2EF007-EAD5-4D4C-A409-55CB27645965}">
      <dgm:prSet/>
      <dgm:spPr/>
      <dgm:t>
        <a:bodyPr/>
        <a:lstStyle/>
        <a:p>
          <a:endParaRPr lang="en-US"/>
        </a:p>
      </dgm:t>
    </dgm:pt>
    <dgm:pt modelId="{CC45BE36-1D60-436A-8459-9E729F5D696F}" type="sibTrans" cxnId="{5B2EF007-EAD5-4D4C-A409-55CB27645965}">
      <dgm:prSet/>
      <dgm:spPr/>
      <dgm:t>
        <a:bodyPr/>
        <a:lstStyle/>
        <a:p>
          <a:endParaRPr lang="en-US"/>
        </a:p>
      </dgm:t>
    </dgm:pt>
    <dgm:pt modelId="{581BAA43-B7A7-4425-95CB-9109C04113DB}">
      <dgm:prSet/>
      <dgm:spPr/>
      <dgm:t>
        <a:bodyPr/>
        <a:lstStyle/>
        <a:p>
          <a:r>
            <a:rPr lang="en-US" b="0" i="0"/>
            <a:t>In this case, assume that the reader does NOT possess detailed expertise in your topic</a:t>
          </a:r>
          <a:endParaRPr lang="en-US"/>
        </a:p>
      </dgm:t>
    </dgm:pt>
    <dgm:pt modelId="{E4911CAC-E054-4AD7-BD7C-4D495520E2D6}" type="parTrans" cxnId="{E09CA92D-2D4C-4BBC-A147-A5C727933C58}">
      <dgm:prSet/>
      <dgm:spPr/>
      <dgm:t>
        <a:bodyPr/>
        <a:lstStyle/>
        <a:p>
          <a:endParaRPr lang="en-US"/>
        </a:p>
      </dgm:t>
    </dgm:pt>
    <dgm:pt modelId="{91883EEA-1693-431A-B694-50FBC1DEB8EA}" type="sibTrans" cxnId="{E09CA92D-2D4C-4BBC-A147-A5C727933C58}">
      <dgm:prSet/>
      <dgm:spPr/>
      <dgm:t>
        <a:bodyPr/>
        <a:lstStyle/>
        <a:p>
          <a:endParaRPr lang="en-US"/>
        </a:p>
      </dgm:t>
    </dgm:pt>
    <dgm:pt modelId="{7589C33F-C2A0-4433-B7E3-FACE0BBFEF43}">
      <dgm:prSet/>
      <dgm:spPr/>
      <dgm:t>
        <a:bodyPr/>
        <a:lstStyle/>
        <a:p>
          <a:r>
            <a:rPr lang="en-US" b="0" i="0"/>
            <a:t>And assume that they are NOT already familiar with the source(s) at the heart of your research project</a:t>
          </a:r>
          <a:endParaRPr lang="en-US"/>
        </a:p>
      </dgm:t>
    </dgm:pt>
    <dgm:pt modelId="{942222B8-040A-4C55-9575-D635EED6CF7D}" type="parTrans" cxnId="{72BF2312-71F6-440D-9DE9-ED68C61CAE97}">
      <dgm:prSet/>
      <dgm:spPr/>
      <dgm:t>
        <a:bodyPr/>
        <a:lstStyle/>
        <a:p>
          <a:endParaRPr lang="en-US"/>
        </a:p>
      </dgm:t>
    </dgm:pt>
    <dgm:pt modelId="{F92FBCFD-1C8B-48DB-8F91-6DD700F507DC}" type="sibTrans" cxnId="{72BF2312-71F6-440D-9DE9-ED68C61CAE97}">
      <dgm:prSet/>
      <dgm:spPr/>
      <dgm:t>
        <a:bodyPr/>
        <a:lstStyle/>
        <a:p>
          <a:endParaRPr lang="en-US"/>
        </a:p>
      </dgm:t>
    </dgm:pt>
    <dgm:pt modelId="{52265E26-C5EB-404A-8337-109B5E6A172C}">
      <dgm:prSet/>
      <dgm:spPr/>
      <dgm:t>
        <a:bodyPr/>
        <a:lstStyle/>
        <a:p>
          <a:r>
            <a:rPr lang="en-US" b="0" i="0"/>
            <a:t>Provide enough descriptive content that readers get a textured appreciation of this source</a:t>
          </a:r>
          <a:endParaRPr lang="en-US"/>
        </a:p>
      </dgm:t>
    </dgm:pt>
    <dgm:pt modelId="{B7E13679-F78A-4D76-B89A-90EC587C9BF8}" type="parTrans" cxnId="{DEE4B1FC-E869-4BC9-BAF1-E3EE3C7C8BAF}">
      <dgm:prSet/>
      <dgm:spPr/>
      <dgm:t>
        <a:bodyPr/>
        <a:lstStyle/>
        <a:p>
          <a:endParaRPr lang="en-US"/>
        </a:p>
      </dgm:t>
    </dgm:pt>
    <dgm:pt modelId="{E8879B29-AADD-4468-A9ED-3835FE22102D}" type="sibTrans" cxnId="{DEE4B1FC-E869-4BC9-BAF1-E3EE3C7C8BAF}">
      <dgm:prSet/>
      <dgm:spPr/>
      <dgm:t>
        <a:bodyPr/>
        <a:lstStyle/>
        <a:p>
          <a:endParaRPr lang="en-US"/>
        </a:p>
      </dgm:t>
    </dgm:pt>
    <dgm:pt modelId="{EBED76A5-B0BD-46DF-8305-D77BA0EC07FC}">
      <dgm:prSet/>
      <dgm:spPr/>
      <dgm:t>
        <a:bodyPr/>
        <a:lstStyle/>
        <a:p>
          <a:r>
            <a:rPr lang="en-US" b="0" i="0"/>
            <a:t>But remember that you’re using this source to EXPLAIN and ILLUMINATE a larger historical issue/puzzle– so your essay can’t be purely descriptive</a:t>
          </a:r>
          <a:endParaRPr lang="en-US"/>
        </a:p>
      </dgm:t>
    </dgm:pt>
    <dgm:pt modelId="{E07D99CE-AEA0-47F8-B374-CEE175F53377}" type="parTrans" cxnId="{1FFED22A-1928-4F3C-801B-3CB6F5A8DA99}">
      <dgm:prSet/>
      <dgm:spPr/>
      <dgm:t>
        <a:bodyPr/>
        <a:lstStyle/>
        <a:p>
          <a:endParaRPr lang="en-US"/>
        </a:p>
      </dgm:t>
    </dgm:pt>
    <dgm:pt modelId="{6EC81339-B595-4D45-A165-C9C651AADF3E}" type="sibTrans" cxnId="{1FFED22A-1928-4F3C-801B-3CB6F5A8DA99}">
      <dgm:prSet/>
      <dgm:spPr/>
      <dgm:t>
        <a:bodyPr/>
        <a:lstStyle/>
        <a:p>
          <a:endParaRPr lang="en-US"/>
        </a:p>
      </dgm:t>
    </dgm:pt>
    <dgm:pt modelId="{A0852538-A2F3-4F0D-A128-FF527BCFBAEB}">
      <dgm:prSet/>
      <dgm:spPr/>
      <dgm:t>
        <a:bodyPr/>
        <a:lstStyle/>
        <a:p>
          <a:r>
            <a:rPr lang="en-US" b="0" i="0" dirty="0"/>
            <a:t>Make sure you weave into your analysis an appreciation of the secondary literature that has helped you understand the significance of your source</a:t>
          </a:r>
          <a:endParaRPr lang="en-US" dirty="0"/>
        </a:p>
      </dgm:t>
    </dgm:pt>
    <dgm:pt modelId="{66F093FD-3D20-4DB1-9E12-5270133CF1C5}" type="parTrans" cxnId="{C2BC7973-C54C-4968-B7C6-C6F0F2D15421}">
      <dgm:prSet/>
      <dgm:spPr/>
      <dgm:t>
        <a:bodyPr/>
        <a:lstStyle/>
        <a:p>
          <a:endParaRPr lang="en-US"/>
        </a:p>
      </dgm:t>
    </dgm:pt>
    <dgm:pt modelId="{B725B2A1-EACC-4B98-91E9-C6CEA923155D}" type="sibTrans" cxnId="{C2BC7973-C54C-4968-B7C6-C6F0F2D15421}">
      <dgm:prSet/>
      <dgm:spPr/>
      <dgm:t>
        <a:bodyPr/>
        <a:lstStyle/>
        <a:p>
          <a:endParaRPr lang="en-US"/>
        </a:p>
      </dgm:t>
    </dgm:pt>
    <dgm:pt modelId="{B3141AAF-580B-DB4F-9F85-C1B656B69F4F}" type="pres">
      <dgm:prSet presAssocID="{4B9777B9-4457-49AB-B552-C832A42C66EF}" presName="linear" presStyleCnt="0">
        <dgm:presLayoutVars>
          <dgm:animLvl val="lvl"/>
          <dgm:resizeHandles val="exact"/>
        </dgm:presLayoutVars>
      </dgm:prSet>
      <dgm:spPr/>
    </dgm:pt>
    <dgm:pt modelId="{B69494D8-F1F7-3140-A20E-9E27EF06A129}" type="pres">
      <dgm:prSet presAssocID="{CAD60D72-5614-45DE-BDE0-50BB913BC165}" presName="parentText" presStyleLbl="node1" presStyleIdx="0" presStyleCnt="6">
        <dgm:presLayoutVars>
          <dgm:chMax val="0"/>
          <dgm:bulletEnabled val="1"/>
        </dgm:presLayoutVars>
      </dgm:prSet>
      <dgm:spPr/>
    </dgm:pt>
    <dgm:pt modelId="{7CCD8B38-2FCB-5546-8AAF-38DED43AF00F}" type="pres">
      <dgm:prSet presAssocID="{CC45BE36-1D60-436A-8459-9E729F5D696F}" presName="spacer" presStyleCnt="0"/>
      <dgm:spPr/>
    </dgm:pt>
    <dgm:pt modelId="{42FE10AE-88F3-4542-B546-5169F5932C4F}" type="pres">
      <dgm:prSet presAssocID="{581BAA43-B7A7-4425-95CB-9109C04113DB}" presName="parentText" presStyleLbl="node1" presStyleIdx="1" presStyleCnt="6">
        <dgm:presLayoutVars>
          <dgm:chMax val="0"/>
          <dgm:bulletEnabled val="1"/>
        </dgm:presLayoutVars>
      </dgm:prSet>
      <dgm:spPr/>
    </dgm:pt>
    <dgm:pt modelId="{3018D5C7-1247-E447-B122-214A731114CA}" type="pres">
      <dgm:prSet presAssocID="{91883EEA-1693-431A-B694-50FBC1DEB8EA}" presName="spacer" presStyleCnt="0"/>
      <dgm:spPr/>
    </dgm:pt>
    <dgm:pt modelId="{BA39DEA4-9204-9F45-92B5-1F73A2EFCB18}" type="pres">
      <dgm:prSet presAssocID="{7589C33F-C2A0-4433-B7E3-FACE0BBFEF43}" presName="parentText" presStyleLbl="node1" presStyleIdx="2" presStyleCnt="6">
        <dgm:presLayoutVars>
          <dgm:chMax val="0"/>
          <dgm:bulletEnabled val="1"/>
        </dgm:presLayoutVars>
      </dgm:prSet>
      <dgm:spPr/>
    </dgm:pt>
    <dgm:pt modelId="{A3B11299-4EE7-9843-A9B7-CA321659FAE5}" type="pres">
      <dgm:prSet presAssocID="{F92FBCFD-1C8B-48DB-8F91-6DD700F507DC}" presName="spacer" presStyleCnt="0"/>
      <dgm:spPr/>
    </dgm:pt>
    <dgm:pt modelId="{DA03C246-7A85-3D4B-AE87-5545F8ADABF7}" type="pres">
      <dgm:prSet presAssocID="{52265E26-C5EB-404A-8337-109B5E6A172C}" presName="parentText" presStyleLbl="node1" presStyleIdx="3" presStyleCnt="6">
        <dgm:presLayoutVars>
          <dgm:chMax val="0"/>
          <dgm:bulletEnabled val="1"/>
        </dgm:presLayoutVars>
      </dgm:prSet>
      <dgm:spPr/>
    </dgm:pt>
    <dgm:pt modelId="{894613B4-7060-5B45-B5AD-7D43FFC3F783}" type="pres">
      <dgm:prSet presAssocID="{E8879B29-AADD-4468-A9ED-3835FE22102D}" presName="spacer" presStyleCnt="0"/>
      <dgm:spPr/>
    </dgm:pt>
    <dgm:pt modelId="{3136CA1F-A4A9-584C-B7DE-A21992896714}" type="pres">
      <dgm:prSet presAssocID="{EBED76A5-B0BD-46DF-8305-D77BA0EC07FC}" presName="parentText" presStyleLbl="node1" presStyleIdx="4" presStyleCnt="6">
        <dgm:presLayoutVars>
          <dgm:chMax val="0"/>
          <dgm:bulletEnabled val="1"/>
        </dgm:presLayoutVars>
      </dgm:prSet>
      <dgm:spPr/>
    </dgm:pt>
    <dgm:pt modelId="{1AFF6545-5FBD-5748-8661-82E904BB433E}" type="pres">
      <dgm:prSet presAssocID="{6EC81339-B595-4D45-A165-C9C651AADF3E}" presName="spacer" presStyleCnt="0"/>
      <dgm:spPr/>
    </dgm:pt>
    <dgm:pt modelId="{BC23FFA7-3E75-4F4A-B136-F2B4479C7021}" type="pres">
      <dgm:prSet presAssocID="{A0852538-A2F3-4F0D-A128-FF527BCFBAEB}" presName="parentText" presStyleLbl="node1" presStyleIdx="5" presStyleCnt="6">
        <dgm:presLayoutVars>
          <dgm:chMax val="0"/>
          <dgm:bulletEnabled val="1"/>
        </dgm:presLayoutVars>
      </dgm:prSet>
      <dgm:spPr/>
    </dgm:pt>
  </dgm:ptLst>
  <dgm:cxnLst>
    <dgm:cxn modelId="{5B2EF007-EAD5-4D4C-A409-55CB27645965}" srcId="{4B9777B9-4457-49AB-B552-C832A42C66EF}" destId="{CAD60D72-5614-45DE-BDE0-50BB913BC165}" srcOrd="0" destOrd="0" parTransId="{1681CC1D-E227-403A-8EC9-1E0E1B1BBB6F}" sibTransId="{CC45BE36-1D60-436A-8459-9E729F5D696F}"/>
    <dgm:cxn modelId="{72BF2312-71F6-440D-9DE9-ED68C61CAE97}" srcId="{4B9777B9-4457-49AB-B552-C832A42C66EF}" destId="{7589C33F-C2A0-4433-B7E3-FACE0BBFEF43}" srcOrd="2" destOrd="0" parTransId="{942222B8-040A-4C55-9575-D635EED6CF7D}" sibTransId="{F92FBCFD-1C8B-48DB-8F91-6DD700F507DC}"/>
    <dgm:cxn modelId="{612B5617-98D5-CC41-8636-96ACFA19C227}" type="presOf" srcId="{7589C33F-C2A0-4433-B7E3-FACE0BBFEF43}" destId="{BA39DEA4-9204-9F45-92B5-1F73A2EFCB18}" srcOrd="0" destOrd="0" presId="urn:microsoft.com/office/officeart/2005/8/layout/vList2"/>
    <dgm:cxn modelId="{1FFED22A-1928-4F3C-801B-3CB6F5A8DA99}" srcId="{4B9777B9-4457-49AB-B552-C832A42C66EF}" destId="{EBED76A5-B0BD-46DF-8305-D77BA0EC07FC}" srcOrd="4" destOrd="0" parTransId="{E07D99CE-AEA0-47F8-B374-CEE175F53377}" sibTransId="{6EC81339-B595-4D45-A165-C9C651AADF3E}"/>
    <dgm:cxn modelId="{E09CA92D-2D4C-4BBC-A147-A5C727933C58}" srcId="{4B9777B9-4457-49AB-B552-C832A42C66EF}" destId="{581BAA43-B7A7-4425-95CB-9109C04113DB}" srcOrd="1" destOrd="0" parTransId="{E4911CAC-E054-4AD7-BD7C-4D495520E2D6}" sibTransId="{91883EEA-1693-431A-B694-50FBC1DEB8EA}"/>
    <dgm:cxn modelId="{15C8B345-6A64-AC40-86C2-35B2BA3F6E53}" type="presOf" srcId="{4B9777B9-4457-49AB-B552-C832A42C66EF}" destId="{B3141AAF-580B-DB4F-9F85-C1B656B69F4F}" srcOrd="0" destOrd="0" presId="urn:microsoft.com/office/officeart/2005/8/layout/vList2"/>
    <dgm:cxn modelId="{C2BC7973-C54C-4968-B7C6-C6F0F2D15421}" srcId="{4B9777B9-4457-49AB-B552-C832A42C66EF}" destId="{A0852538-A2F3-4F0D-A128-FF527BCFBAEB}" srcOrd="5" destOrd="0" parTransId="{66F093FD-3D20-4DB1-9E12-5270133CF1C5}" sibTransId="{B725B2A1-EACC-4B98-91E9-C6CEA923155D}"/>
    <dgm:cxn modelId="{304FE495-28FD-5C4B-84C4-666D7DB18E48}" type="presOf" srcId="{CAD60D72-5614-45DE-BDE0-50BB913BC165}" destId="{B69494D8-F1F7-3140-A20E-9E27EF06A129}" srcOrd="0" destOrd="0" presId="urn:microsoft.com/office/officeart/2005/8/layout/vList2"/>
    <dgm:cxn modelId="{2942BCE3-010A-5549-B5F8-0803D7E00576}" type="presOf" srcId="{A0852538-A2F3-4F0D-A128-FF527BCFBAEB}" destId="{BC23FFA7-3E75-4F4A-B136-F2B4479C7021}" srcOrd="0" destOrd="0" presId="urn:microsoft.com/office/officeart/2005/8/layout/vList2"/>
    <dgm:cxn modelId="{BB7E2CE4-E574-2E46-A252-D5D933242309}" type="presOf" srcId="{EBED76A5-B0BD-46DF-8305-D77BA0EC07FC}" destId="{3136CA1F-A4A9-584C-B7DE-A21992896714}" srcOrd="0" destOrd="0" presId="urn:microsoft.com/office/officeart/2005/8/layout/vList2"/>
    <dgm:cxn modelId="{A9EFC0ED-F8A7-D346-A76F-79DEF19F6313}" type="presOf" srcId="{581BAA43-B7A7-4425-95CB-9109C04113DB}" destId="{42FE10AE-88F3-4542-B546-5169F5932C4F}" srcOrd="0" destOrd="0" presId="urn:microsoft.com/office/officeart/2005/8/layout/vList2"/>
    <dgm:cxn modelId="{978999F3-32FA-CC4F-B0EC-C943A2AE37FD}" type="presOf" srcId="{52265E26-C5EB-404A-8337-109B5E6A172C}" destId="{DA03C246-7A85-3D4B-AE87-5545F8ADABF7}" srcOrd="0" destOrd="0" presId="urn:microsoft.com/office/officeart/2005/8/layout/vList2"/>
    <dgm:cxn modelId="{DEE4B1FC-E869-4BC9-BAF1-E3EE3C7C8BAF}" srcId="{4B9777B9-4457-49AB-B552-C832A42C66EF}" destId="{52265E26-C5EB-404A-8337-109B5E6A172C}" srcOrd="3" destOrd="0" parTransId="{B7E13679-F78A-4D76-B89A-90EC587C9BF8}" sibTransId="{E8879B29-AADD-4468-A9ED-3835FE22102D}"/>
    <dgm:cxn modelId="{E5954FBE-4429-2F4C-9B51-9102F88518C2}" type="presParOf" srcId="{B3141AAF-580B-DB4F-9F85-C1B656B69F4F}" destId="{B69494D8-F1F7-3140-A20E-9E27EF06A129}" srcOrd="0" destOrd="0" presId="urn:microsoft.com/office/officeart/2005/8/layout/vList2"/>
    <dgm:cxn modelId="{DEEE6F8B-AA57-854F-8193-228434AD3CE8}" type="presParOf" srcId="{B3141AAF-580B-DB4F-9F85-C1B656B69F4F}" destId="{7CCD8B38-2FCB-5546-8AAF-38DED43AF00F}" srcOrd="1" destOrd="0" presId="urn:microsoft.com/office/officeart/2005/8/layout/vList2"/>
    <dgm:cxn modelId="{EBEEADAC-B01F-7F45-BBFE-16DEE860CFE6}" type="presParOf" srcId="{B3141AAF-580B-DB4F-9F85-C1B656B69F4F}" destId="{42FE10AE-88F3-4542-B546-5169F5932C4F}" srcOrd="2" destOrd="0" presId="urn:microsoft.com/office/officeart/2005/8/layout/vList2"/>
    <dgm:cxn modelId="{9F8A39F2-9CBF-8741-9926-D71A5B630B51}" type="presParOf" srcId="{B3141AAF-580B-DB4F-9F85-C1B656B69F4F}" destId="{3018D5C7-1247-E447-B122-214A731114CA}" srcOrd="3" destOrd="0" presId="urn:microsoft.com/office/officeart/2005/8/layout/vList2"/>
    <dgm:cxn modelId="{C80B7113-7070-8D45-8232-AC69FB21677E}" type="presParOf" srcId="{B3141AAF-580B-DB4F-9F85-C1B656B69F4F}" destId="{BA39DEA4-9204-9F45-92B5-1F73A2EFCB18}" srcOrd="4" destOrd="0" presId="urn:microsoft.com/office/officeart/2005/8/layout/vList2"/>
    <dgm:cxn modelId="{9F128156-CFAB-8C44-BEF0-83C76EF6AE15}" type="presParOf" srcId="{B3141AAF-580B-DB4F-9F85-C1B656B69F4F}" destId="{A3B11299-4EE7-9843-A9B7-CA321659FAE5}" srcOrd="5" destOrd="0" presId="urn:microsoft.com/office/officeart/2005/8/layout/vList2"/>
    <dgm:cxn modelId="{84E35A06-C8EE-8442-8D16-1929F107FC2F}" type="presParOf" srcId="{B3141AAF-580B-DB4F-9F85-C1B656B69F4F}" destId="{DA03C246-7A85-3D4B-AE87-5545F8ADABF7}" srcOrd="6" destOrd="0" presId="urn:microsoft.com/office/officeart/2005/8/layout/vList2"/>
    <dgm:cxn modelId="{4FF7A2D7-8725-ED46-8471-4DF3029934FD}" type="presParOf" srcId="{B3141AAF-580B-DB4F-9F85-C1B656B69F4F}" destId="{894613B4-7060-5B45-B5AD-7D43FFC3F783}" srcOrd="7" destOrd="0" presId="urn:microsoft.com/office/officeart/2005/8/layout/vList2"/>
    <dgm:cxn modelId="{31E9D6CC-5A14-7341-86D1-A6C5A44F687B}" type="presParOf" srcId="{B3141AAF-580B-DB4F-9F85-C1B656B69F4F}" destId="{3136CA1F-A4A9-584C-B7DE-A21992896714}" srcOrd="8" destOrd="0" presId="urn:microsoft.com/office/officeart/2005/8/layout/vList2"/>
    <dgm:cxn modelId="{F2803050-A046-334D-B46D-7ACACCD149EA}" type="presParOf" srcId="{B3141AAF-580B-DB4F-9F85-C1B656B69F4F}" destId="{1AFF6545-5FBD-5748-8661-82E904BB433E}" srcOrd="9" destOrd="0" presId="urn:microsoft.com/office/officeart/2005/8/layout/vList2"/>
    <dgm:cxn modelId="{F8F3F70C-BF39-C244-BB0B-1510434EB7F3}" type="presParOf" srcId="{B3141AAF-580B-DB4F-9F85-C1B656B69F4F}" destId="{BC23FFA7-3E75-4F4A-B136-F2B4479C7021}"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DD3FB1-1642-4CAD-A866-155D55286F7D}"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7089B1DA-0DF2-47A9-82A8-BA2CD5367E99}">
      <dgm:prSet/>
      <dgm:spPr/>
      <dgm:t>
        <a:bodyPr/>
        <a:lstStyle/>
        <a:p>
          <a:r>
            <a:rPr lang="en-US" b="0" i="0"/>
            <a:t>Use quotations sparingly. Quote directly from a primary source only when the quotation materially adds to your analysis.</a:t>
          </a:r>
          <a:endParaRPr lang="en-US"/>
        </a:p>
      </dgm:t>
    </dgm:pt>
    <dgm:pt modelId="{8E2B3BEE-B39B-47EE-8FB7-522331665D4D}" type="parTrans" cxnId="{F6D0E480-B1F8-4B75-A215-E2794507891F}">
      <dgm:prSet/>
      <dgm:spPr/>
      <dgm:t>
        <a:bodyPr/>
        <a:lstStyle/>
        <a:p>
          <a:endParaRPr lang="en-US"/>
        </a:p>
      </dgm:t>
    </dgm:pt>
    <dgm:pt modelId="{9C9435E6-3C20-4820-8EAC-FFF1807D3E3D}" type="sibTrans" cxnId="{F6D0E480-B1F8-4B75-A215-E2794507891F}">
      <dgm:prSet/>
      <dgm:spPr/>
      <dgm:t>
        <a:bodyPr/>
        <a:lstStyle/>
        <a:p>
          <a:endParaRPr lang="en-US"/>
        </a:p>
      </dgm:t>
    </dgm:pt>
    <dgm:pt modelId="{5948724F-15EE-4090-9D88-C185A2D95402}">
      <dgm:prSet/>
      <dgm:spPr/>
      <dgm:t>
        <a:bodyPr/>
        <a:lstStyle/>
        <a:p>
          <a:r>
            <a:rPr lang="en-US" b="0" i="0"/>
            <a:t>For instance, you want to give your readers a flavour of the style in which the author of a primary source writes</a:t>
          </a:r>
          <a:endParaRPr lang="en-US"/>
        </a:p>
      </dgm:t>
    </dgm:pt>
    <dgm:pt modelId="{0490783D-BADB-4B7E-BA31-313BCFD4021B}" type="parTrans" cxnId="{24EEA929-8693-4CEC-B3CB-9635B342732A}">
      <dgm:prSet/>
      <dgm:spPr/>
      <dgm:t>
        <a:bodyPr/>
        <a:lstStyle/>
        <a:p>
          <a:endParaRPr lang="en-US"/>
        </a:p>
      </dgm:t>
    </dgm:pt>
    <dgm:pt modelId="{0FA4FEBF-6064-4ECD-9F66-21D4E5786694}" type="sibTrans" cxnId="{24EEA929-8693-4CEC-B3CB-9635B342732A}">
      <dgm:prSet/>
      <dgm:spPr/>
      <dgm:t>
        <a:bodyPr/>
        <a:lstStyle/>
        <a:p>
          <a:endParaRPr lang="en-US"/>
        </a:p>
      </dgm:t>
    </dgm:pt>
    <dgm:pt modelId="{B23ED10C-25E7-4FE9-9924-0B386784A173}">
      <dgm:prSet/>
      <dgm:spPr/>
      <dgm:t>
        <a:bodyPr/>
        <a:lstStyle/>
        <a:p>
          <a:r>
            <a:rPr lang="en-US" b="0" i="0"/>
            <a:t>you feel an author has made a point so well (or perhaps so unpersuasively) that it really must be shared with your own readers</a:t>
          </a:r>
          <a:endParaRPr lang="en-US"/>
        </a:p>
      </dgm:t>
    </dgm:pt>
    <dgm:pt modelId="{62A9507B-04DF-4DDD-8734-A7EEA6E0C952}" type="parTrans" cxnId="{79A4C4B8-E5AB-4294-BA86-DA32C1561043}">
      <dgm:prSet/>
      <dgm:spPr/>
      <dgm:t>
        <a:bodyPr/>
        <a:lstStyle/>
        <a:p>
          <a:endParaRPr lang="en-US"/>
        </a:p>
      </dgm:t>
    </dgm:pt>
    <dgm:pt modelId="{C6CF431F-C18C-4BC5-B799-6CDB30016A21}" type="sibTrans" cxnId="{79A4C4B8-E5AB-4294-BA86-DA32C1561043}">
      <dgm:prSet/>
      <dgm:spPr/>
      <dgm:t>
        <a:bodyPr/>
        <a:lstStyle/>
        <a:p>
          <a:endParaRPr lang="en-US"/>
        </a:p>
      </dgm:t>
    </dgm:pt>
    <dgm:pt modelId="{8C6F7E6C-CCDA-4770-90D3-ECF18B6397D8}">
      <dgm:prSet/>
      <dgm:spPr/>
      <dgm:t>
        <a:bodyPr/>
        <a:lstStyle/>
        <a:p>
          <a:r>
            <a:rPr lang="en-US" b="0" i="0" dirty="0"/>
            <a:t>Do NOT use quotations to convey factual information that you could simply paraphrase– with a footnote, of course, showing where you got this material from</a:t>
          </a:r>
          <a:endParaRPr lang="en-US" dirty="0"/>
        </a:p>
      </dgm:t>
    </dgm:pt>
    <dgm:pt modelId="{168805D5-633A-4B4F-A8B6-36AC09E29DED}" type="parTrans" cxnId="{0D20A386-F355-4503-B719-B4D721AE8FBB}">
      <dgm:prSet/>
      <dgm:spPr/>
      <dgm:t>
        <a:bodyPr/>
        <a:lstStyle/>
        <a:p>
          <a:endParaRPr lang="en-US"/>
        </a:p>
      </dgm:t>
    </dgm:pt>
    <dgm:pt modelId="{DBE950AE-F1E8-4A2C-85FD-2B745FA34897}" type="sibTrans" cxnId="{0D20A386-F355-4503-B719-B4D721AE8FBB}">
      <dgm:prSet/>
      <dgm:spPr/>
      <dgm:t>
        <a:bodyPr/>
        <a:lstStyle/>
        <a:p>
          <a:endParaRPr lang="en-US"/>
        </a:p>
      </dgm:t>
    </dgm:pt>
    <dgm:pt modelId="{41E8B1D0-36EC-4AE0-80B2-5206183AC930}">
      <dgm:prSet/>
      <dgm:spPr/>
      <dgm:t>
        <a:bodyPr/>
        <a:lstStyle/>
        <a:p>
          <a:r>
            <a:rPr lang="en-US" b="0" i="0" dirty="0"/>
            <a:t>DO introduce your readers to the author of quoted words in your own text (</a:t>
          </a:r>
          <a:r>
            <a:rPr lang="en-US" b="0" i="0" dirty="0" err="1"/>
            <a:t>e.g</a:t>
          </a:r>
          <a:r>
            <a:rPr lang="en-US" b="0" i="0" dirty="0"/>
            <a:t>, ‘As feminist historian Laura Schwartz has argued, “XXXX.”’) rather than simply plugging someone else’s words into your sentence and forcing your reader to look at your footnotes if they want to see whose words these are</a:t>
          </a:r>
          <a:endParaRPr lang="en-US" dirty="0"/>
        </a:p>
      </dgm:t>
    </dgm:pt>
    <dgm:pt modelId="{428F6E49-ADC6-434D-BEAF-06FBFF0A3B24}" type="parTrans" cxnId="{5D600620-E3E4-42B6-A893-FD1C1014515B}">
      <dgm:prSet/>
      <dgm:spPr/>
      <dgm:t>
        <a:bodyPr/>
        <a:lstStyle/>
        <a:p>
          <a:endParaRPr lang="en-US"/>
        </a:p>
      </dgm:t>
    </dgm:pt>
    <dgm:pt modelId="{D3EBCB82-630E-47CB-9422-E57E853BB707}" type="sibTrans" cxnId="{5D600620-E3E4-42B6-A893-FD1C1014515B}">
      <dgm:prSet/>
      <dgm:spPr/>
      <dgm:t>
        <a:bodyPr/>
        <a:lstStyle/>
        <a:p>
          <a:endParaRPr lang="en-US"/>
        </a:p>
      </dgm:t>
    </dgm:pt>
    <dgm:pt modelId="{EE28673A-3F65-7149-824F-5D4626E6C77C}" type="pres">
      <dgm:prSet presAssocID="{48DD3FB1-1642-4CAD-A866-155D55286F7D}" presName="linear" presStyleCnt="0">
        <dgm:presLayoutVars>
          <dgm:animLvl val="lvl"/>
          <dgm:resizeHandles val="exact"/>
        </dgm:presLayoutVars>
      </dgm:prSet>
      <dgm:spPr/>
    </dgm:pt>
    <dgm:pt modelId="{927B4FDF-4EC3-A240-80DD-9D43318270FD}" type="pres">
      <dgm:prSet presAssocID="{7089B1DA-0DF2-47A9-82A8-BA2CD5367E99}" presName="parentText" presStyleLbl="node1" presStyleIdx="0" presStyleCnt="5">
        <dgm:presLayoutVars>
          <dgm:chMax val="0"/>
          <dgm:bulletEnabled val="1"/>
        </dgm:presLayoutVars>
      </dgm:prSet>
      <dgm:spPr/>
    </dgm:pt>
    <dgm:pt modelId="{05628256-7421-3C40-883F-D7F41A5AAB7A}" type="pres">
      <dgm:prSet presAssocID="{9C9435E6-3C20-4820-8EAC-FFF1807D3E3D}" presName="spacer" presStyleCnt="0"/>
      <dgm:spPr/>
    </dgm:pt>
    <dgm:pt modelId="{E5D207D7-03BB-1E4F-B370-619E12C96F69}" type="pres">
      <dgm:prSet presAssocID="{5948724F-15EE-4090-9D88-C185A2D95402}" presName="parentText" presStyleLbl="node1" presStyleIdx="1" presStyleCnt="5">
        <dgm:presLayoutVars>
          <dgm:chMax val="0"/>
          <dgm:bulletEnabled val="1"/>
        </dgm:presLayoutVars>
      </dgm:prSet>
      <dgm:spPr/>
    </dgm:pt>
    <dgm:pt modelId="{15AD00A2-23FA-C444-8BBF-3551BEB89251}" type="pres">
      <dgm:prSet presAssocID="{0FA4FEBF-6064-4ECD-9F66-21D4E5786694}" presName="spacer" presStyleCnt="0"/>
      <dgm:spPr/>
    </dgm:pt>
    <dgm:pt modelId="{F4BEB92E-7263-7647-986F-80A6456DDA95}" type="pres">
      <dgm:prSet presAssocID="{B23ED10C-25E7-4FE9-9924-0B386784A173}" presName="parentText" presStyleLbl="node1" presStyleIdx="2" presStyleCnt="5">
        <dgm:presLayoutVars>
          <dgm:chMax val="0"/>
          <dgm:bulletEnabled val="1"/>
        </dgm:presLayoutVars>
      </dgm:prSet>
      <dgm:spPr/>
    </dgm:pt>
    <dgm:pt modelId="{667256A3-610D-4047-BBEE-E43AA422A9BF}" type="pres">
      <dgm:prSet presAssocID="{C6CF431F-C18C-4BC5-B799-6CDB30016A21}" presName="spacer" presStyleCnt="0"/>
      <dgm:spPr/>
    </dgm:pt>
    <dgm:pt modelId="{3FAC3CB6-7A1B-B140-A900-2528DF52911E}" type="pres">
      <dgm:prSet presAssocID="{8C6F7E6C-CCDA-4770-90D3-ECF18B6397D8}" presName="parentText" presStyleLbl="node1" presStyleIdx="3" presStyleCnt="5">
        <dgm:presLayoutVars>
          <dgm:chMax val="0"/>
          <dgm:bulletEnabled val="1"/>
        </dgm:presLayoutVars>
      </dgm:prSet>
      <dgm:spPr/>
    </dgm:pt>
    <dgm:pt modelId="{F089A38A-D521-A345-8CC3-043AB83553B4}" type="pres">
      <dgm:prSet presAssocID="{DBE950AE-F1E8-4A2C-85FD-2B745FA34897}" presName="spacer" presStyleCnt="0"/>
      <dgm:spPr/>
    </dgm:pt>
    <dgm:pt modelId="{74E5D392-8E92-7149-9D62-5B86293650DC}" type="pres">
      <dgm:prSet presAssocID="{41E8B1D0-36EC-4AE0-80B2-5206183AC930}" presName="parentText" presStyleLbl="node1" presStyleIdx="4" presStyleCnt="5">
        <dgm:presLayoutVars>
          <dgm:chMax val="0"/>
          <dgm:bulletEnabled val="1"/>
        </dgm:presLayoutVars>
      </dgm:prSet>
      <dgm:spPr/>
    </dgm:pt>
  </dgm:ptLst>
  <dgm:cxnLst>
    <dgm:cxn modelId="{B87C1E08-32D8-B340-9087-F61D04F96EC1}" type="presOf" srcId="{5948724F-15EE-4090-9D88-C185A2D95402}" destId="{E5D207D7-03BB-1E4F-B370-619E12C96F69}" srcOrd="0" destOrd="0" presId="urn:microsoft.com/office/officeart/2005/8/layout/vList2"/>
    <dgm:cxn modelId="{5D600620-E3E4-42B6-A893-FD1C1014515B}" srcId="{48DD3FB1-1642-4CAD-A866-155D55286F7D}" destId="{41E8B1D0-36EC-4AE0-80B2-5206183AC930}" srcOrd="4" destOrd="0" parTransId="{428F6E49-ADC6-434D-BEAF-06FBFF0A3B24}" sibTransId="{D3EBCB82-630E-47CB-9422-E57E853BB707}"/>
    <dgm:cxn modelId="{24EEA929-8693-4CEC-B3CB-9635B342732A}" srcId="{48DD3FB1-1642-4CAD-A866-155D55286F7D}" destId="{5948724F-15EE-4090-9D88-C185A2D95402}" srcOrd="1" destOrd="0" parTransId="{0490783D-BADB-4B7E-BA31-313BCFD4021B}" sibTransId="{0FA4FEBF-6064-4ECD-9F66-21D4E5786694}"/>
    <dgm:cxn modelId="{F6D0E480-B1F8-4B75-A215-E2794507891F}" srcId="{48DD3FB1-1642-4CAD-A866-155D55286F7D}" destId="{7089B1DA-0DF2-47A9-82A8-BA2CD5367E99}" srcOrd="0" destOrd="0" parTransId="{8E2B3BEE-B39B-47EE-8FB7-522331665D4D}" sibTransId="{9C9435E6-3C20-4820-8EAC-FFF1807D3E3D}"/>
    <dgm:cxn modelId="{0D20A386-F355-4503-B719-B4D721AE8FBB}" srcId="{48DD3FB1-1642-4CAD-A866-155D55286F7D}" destId="{8C6F7E6C-CCDA-4770-90D3-ECF18B6397D8}" srcOrd="3" destOrd="0" parTransId="{168805D5-633A-4B4F-A8B6-36AC09E29DED}" sibTransId="{DBE950AE-F1E8-4A2C-85FD-2B745FA34897}"/>
    <dgm:cxn modelId="{6D60FD8F-8619-814D-A6CC-E85575DE438B}" type="presOf" srcId="{48DD3FB1-1642-4CAD-A866-155D55286F7D}" destId="{EE28673A-3F65-7149-824F-5D4626E6C77C}" srcOrd="0" destOrd="0" presId="urn:microsoft.com/office/officeart/2005/8/layout/vList2"/>
    <dgm:cxn modelId="{79A4C4B8-E5AB-4294-BA86-DA32C1561043}" srcId="{48DD3FB1-1642-4CAD-A866-155D55286F7D}" destId="{B23ED10C-25E7-4FE9-9924-0B386784A173}" srcOrd="2" destOrd="0" parTransId="{62A9507B-04DF-4DDD-8734-A7EEA6E0C952}" sibTransId="{C6CF431F-C18C-4BC5-B799-6CDB30016A21}"/>
    <dgm:cxn modelId="{84AA81B9-996E-D44B-9B4D-A6EA750142C6}" type="presOf" srcId="{41E8B1D0-36EC-4AE0-80B2-5206183AC930}" destId="{74E5D392-8E92-7149-9D62-5B86293650DC}" srcOrd="0" destOrd="0" presId="urn:microsoft.com/office/officeart/2005/8/layout/vList2"/>
    <dgm:cxn modelId="{BBD37FC4-3B2B-C949-9B28-1227416918CA}" type="presOf" srcId="{8C6F7E6C-CCDA-4770-90D3-ECF18B6397D8}" destId="{3FAC3CB6-7A1B-B140-A900-2528DF52911E}" srcOrd="0" destOrd="0" presId="urn:microsoft.com/office/officeart/2005/8/layout/vList2"/>
    <dgm:cxn modelId="{4EA0D7E9-C2C7-BE40-A2BF-96FC6F8BA142}" type="presOf" srcId="{B23ED10C-25E7-4FE9-9924-0B386784A173}" destId="{F4BEB92E-7263-7647-986F-80A6456DDA95}" srcOrd="0" destOrd="0" presId="urn:microsoft.com/office/officeart/2005/8/layout/vList2"/>
    <dgm:cxn modelId="{E27A88F8-2808-8E4A-A74B-C1D0D7CB9EF0}" type="presOf" srcId="{7089B1DA-0DF2-47A9-82A8-BA2CD5367E99}" destId="{927B4FDF-4EC3-A240-80DD-9D43318270FD}" srcOrd="0" destOrd="0" presId="urn:microsoft.com/office/officeart/2005/8/layout/vList2"/>
    <dgm:cxn modelId="{1F69E3DE-E4C6-404B-B4E1-568BF79A4B41}" type="presParOf" srcId="{EE28673A-3F65-7149-824F-5D4626E6C77C}" destId="{927B4FDF-4EC3-A240-80DD-9D43318270FD}" srcOrd="0" destOrd="0" presId="urn:microsoft.com/office/officeart/2005/8/layout/vList2"/>
    <dgm:cxn modelId="{F7B8EDFC-1725-434A-B1B6-8A3B992F7FAF}" type="presParOf" srcId="{EE28673A-3F65-7149-824F-5D4626E6C77C}" destId="{05628256-7421-3C40-883F-D7F41A5AAB7A}" srcOrd="1" destOrd="0" presId="urn:microsoft.com/office/officeart/2005/8/layout/vList2"/>
    <dgm:cxn modelId="{6D527120-1A2A-4D43-BE08-EE340F829388}" type="presParOf" srcId="{EE28673A-3F65-7149-824F-5D4626E6C77C}" destId="{E5D207D7-03BB-1E4F-B370-619E12C96F69}" srcOrd="2" destOrd="0" presId="urn:microsoft.com/office/officeart/2005/8/layout/vList2"/>
    <dgm:cxn modelId="{C706A7F0-8C5B-2641-B1B0-D76D032B30CA}" type="presParOf" srcId="{EE28673A-3F65-7149-824F-5D4626E6C77C}" destId="{15AD00A2-23FA-C444-8BBF-3551BEB89251}" srcOrd="3" destOrd="0" presId="urn:microsoft.com/office/officeart/2005/8/layout/vList2"/>
    <dgm:cxn modelId="{86287512-39A3-C542-83C6-C7EA99C3C32B}" type="presParOf" srcId="{EE28673A-3F65-7149-824F-5D4626E6C77C}" destId="{F4BEB92E-7263-7647-986F-80A6456DDA95}" srcOrd="4" destOrd="0" presId="urn:microsoft.com/office/officeart/2005/8/layout/vList2"/>
    <dgm:cxn modelId="{127864A0-5FBD-FB42-824A-5BD0842B2957}" type="presParOf" srcId="{EE28673A-3F65-7149-824F-5D4626E6C77C}" destId="{667256A3-610D-4047-BBEE-E43AA422A9BF}" srcOrd="5" destOrd="0" presId="urn:microsoft.com/office/officeart/2005/8/layout/vList2"/>
    <dgm:cxn modelId="{D116159B-636C-1C47-9195-B93213C4CE0F}" type="presParOf" srcId="{EE28673A-3F65-7149-824F-5D4626E6C77C}" destId="{3FAC3CB6-7A1B-B140-A900-2528DF52911E}" srcOrd="6" destOrd="0" presId="urn:microsoft.com/office/officeart/2005/8/layout/vList2"/>
    <dgm:cxn modelId="{394646F8-EBBA-554D-A2EF-6CC912508B46}" type="presParOf" srcId="{EE28673A-3F65-7149-824F-5D4626E6C77C}" destId="{F089A38A-D521-A345-8CC3-043AB83553B4}" srcOrd="7" destOrd="0" presId="urn:microsoft.com/office/officeart/2005/8/layout/vList2"/>
    <dgm:cxn modelId="{B834DF3C-F428-324D-8901-B8A77AE535B7}" type="presParOf" srcId="{EE28673A-3F65-7149-824F-5D4626E6C77C}" destId="{74E5D392-8E92-7149-9D62-5B86293650DC}"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A889337-B5EB-49B2-8CD2-D7777E7A088E}"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A67EF931-93FA-4EFF-9CA5-5773A2F02E86}">
      <dgm:prSet/>
      <dgm:spPr/>
      <dgm:t>
        <a:bodyPr/>
        <a:lstStyle/>
        <a:p>
          <a:r>
            <a:rPr lang="en-US" b="0" i="0"/>
            <a:t>Keep a careful eye on paragraph length!</a:t>
          </a:r>
          <a:endParaRPr lang="en-US"/>
        </a:p>
      </dgm:t>
    </dgm:pt>
    <dgm:pt modelId="{5229E8EE-D4DF-440F-AF89-95D6B3E00243}" type="parTrans" cxnId="{FE8A8A2E-5E34-4318-849D-E8D956668731}">
      <dgm:prSet/>
      <dgm:spPr/>
      <dgm:t>
        <a:bodyPr/>
        <a:lstStyle/>
        <a:p>
          <a:endParaRPr lang="en-US"/>
        </a:p>
      </dgm:t>
    </dgm:pt>
    <dgm:pt modelId="{B2A975B5-5F2D-4CED-AA6B-ACFC4560FE0C}" type="sibTrans" cxnId="{FE8A8A2E-5E34-4318-849D-E8D956668731}">
      <dgm:prSet/>
      <dgm:spPr/>
      <dgm:t>
        <a:bodyPr/>
        <a:lstStyle/>
        <a:p>
          <a:endParaRPr lang="en-US"/>
        </a:p>
      </dgm:t>
    </dgm:pt>
    <dgm:pt modelId="{B16D715F-CDC5-4A3D-B969-3DA7BC4CB788}">
      <dgm:prSet/>
      <dgm:spPr/>
      <dgm:t>
        <a:bodyPr/>
        <a:lstStyle/>
        <a:p>
          <a:r>
            <a:rPr lang="en-US" b="0" i="0" dirty="0"/>
            <a:t>Paragraphs should not run over more than one double-spaced page of A4.</a:t>
          </a:r>
        </a:p>
        <a:p>
          <a:endParaRPr lang="en-US" dirty="0"/>
        </a:p>
      </dgm:t>
    </dgm:pt>
    <dgm:pt modelId="{435CC675-9E14-44A2-96BE-52A9C3965330}" type="parTrans" cxnId="{D63C7D28-CB11-4A37-9707-A1032FD351F8}">
      <dgm:prSet/>
      <dgm:spPr/>
      <dgm:t>
        <a:bodyPr/>
        <a:lstStyle/>
        <a:p>
          <a:endParaRPr lang="en-US"/>
        </a:p>
      </dgm:t>
    </dgm:pt>
    <dgm:pt modelId="{5D8ACC37-CF1E-4DF0-AB10-88AF92A9E16D}" type="sibTrans" cxnId="{D63C7D28-CB11-4A37-9707-A1032FD351F8}">
      <dgm:prSet/>
      <dgm:spPr/>
      <dgm:t>
        <a:bodyPr/>
        <a:lstStyle/>
        <a:p>
          <a:endParaRPr lang="en-US"/>
        </a:p>
      </dgm:t>
    </dgm:pt>
    <dgm:pt modelId="{7545E889-4585-4588-B309-B0F515A00284}">
      <dgm:prSet/>
      <dgm:spPr/>
      <dgm:t>
        <a:bodyPr/>
        <a:lstStyle/>
        <a:p>
          <a:r>
            <a:rPr lang="en-US" b="0" i="0" dirty="0"/>
            <a:t>Although there is no single ‘correct length’, aim for approx. 200 words per paragraph, introduced with a strong ‘topic sentence’</a:t>
          </a:r>
          <a:endParaRPr lang="en-US" dirty="0"/>
        </a:p>
      </dgm:t>
    </dgm:pt>
    <dgm:pt modelId="{24DBEDF7-F5B3-4E13-8910-1BCEBB6430E9}" type="parTrans" cxnId="{E2A807EC-69C1-49E8-B116-0C6F128D248B}">
      <dgm:prSet/>
      <dgm:spPr/>
      <dgm:t>
        <a:bodyPr/>
        <a:lstStyle/>
        <a:p>
          <a:endParaRPr lang="en-US"/>
        </a:p>
      </dgm:t>
    </dgm:pt>
    <dgm:pt modelId="{4CFC4495-EBF9-4953-B484-BC3BA878324A}" type="sibTrans" cxnId="{E2A807EC-69C1-49E8-B116-0C6F128D248B}">
      <dgm:prSet/>
      <dgm:spPr/>
      <dgm:t>
        <a:bodyPr/>
        <a:lstStyle/>
        <a:p>
          <a:endParaRPr lang="en-US"/>
        </a:p>
      </dgm:t>
    </dgm:pt>
    <dgm:pt modelId="{17776DAA-39E6-4087-9572-BE56680772A1}">
      <dgm:prSet/>
      <dgm:spPr/>
      <dgm:t>
        <a:bodyPr/>
        <a:lstStyle/>
        <a:p>
          <a:r>
            <a:rPr lang="en-US" b="0" i="0" dirty="0"/>
            <a:t>Mix things up! A short, punchy paragraph– once in a while– is a good way to make an emphatic point, and to keep your writing lively.</a:t>
          </a:r>
        </a:p>
        <a:p>
          <a:r>
            <a:rPr lang="en-US" b="0" i="0" dirty="0"/>
            <a:t>Indent (using the tab key) each new paragraph.</a:t>
          </a:r>
          <a:endParaRPr lang="en-US" dirty="0"/>
        </a:p>
      </dgm:t>
    </dgm:pt>
    <dgm:pt modelId="{44F6A921-B4AC-4A4D-9573-54BE3FC94746}" type="parTrans" cxnId="{710ED36E-6553-4022-8FE6-6806B6BE038F}">
      <dgm:prSet/>
      <dgm:spPr/>
      <dgm:t>
        <a:bodyPr/>
        <a:lstStyle/>
        <a:p>
          <a:endParaRPr lang="en-US"/>
        </a:p>
      </dgm:t>
    </dgm:pt>
    <dgm:pt modelId="{BF2DDC9B-D1FB-4468-9F2D-326E16300935}" type="sibTrans" cxnId="{710ED36E-6553-4022-8FE6-6806B6BE038F}">
      <dgm:prSet/>
      <dgm:spPr/>
      <dgm:t>
        <a:bodyPr/>
        <a:lstStyle/>
        <a:p>
          <a:endParaRPr lang="en-US"/>
        </a:p>
      </dgm:t>
    </dgm:pt>
    <dgm:pt modelId="{107A354A-F4B0-44AE-9512-7F87428C9075}">
      <dgm:prSet/>
      <dgm:spPr/>
      <dgm:t>
        <a:bodyPr/>
        <a:lstStyle/>
        <a:p>
          <a:r>
            <a:rPr lang="en-US" b="0" i="0" dirty="0"/>
            <a:t>Write in as clear and accessible prose as you can</a:t>
          </a:r>
          <a:endParaRPr lang="en-US" dirty="0"/>
        </a:p>
      </dgm:t>
    </dgm:pt>
    <dgm:pt modelId="{8A6061B9-B656-402D-BCA1-04A4D7B0BB3E}" type="parTrans" cxnId="{02984409-5BBC-4EE3-81BA-EF1943CA35BA}">
      <dgm:prSet/>
      <dgm:spPr/>
      <dgm:t>
        <a:bodyPr/>
        <a:lstStyle/>
        <a:p>
          <a:endParaRPr lang="en-US"/>
        </a:p>
      </dgm:t>
    </dgm:pt>
    <dgm:pt modelId="{E699AA6A-C8A9-4B58-B7D7-0827F5452BC2}" type="sibTrans" cxnId="{02984409-5BBC-4EE3-81BA-EF1943CA35BA}">
      <dgm:prSet/>
      <dgm:spPr/>
      <dgm:t>
        <a:bodyPr/>
        <a:lstStyle/>
        <a:p>
          <a:endParaRPr lang="en-US"/>
        </a:p>
      </dgm:t>
    </dgm:pt>
    <dgm:pt modelId="{2FD21990-F995-40A4-AD9D-7688A12BF4A5}">
      <dgm:prSet/>
      <dgm:spPr/>
      <dgm:t>
        <a:bodyPr/>
        <a:lstStyle/>
        <a:p>
          <a:r>
            <a:rPr lang="en-US" b="0" i="0" dirty="0"/>
            <a:t>Re-read your work not only to catch and correct errors but to make sure that your prose reads as smoothly as possible. Try reading it out loud. Your ear will readily detect awkward phrases.</a:t>
          </a:r>
          <a:endParaRPr lang="en-US" dirty="0"/>
        </a:p>
      </dgm:t>
    </dgm:pt>
    <dgm:pt modelId="{E6230452-1063-4E6F-B3E4-FC90E5082CC9}" type="parTrans" cxnId="{8F2FE747-1CB7-49B8-840C-0AD30434AB5F}">
      <dgm:prSet/>
      <dgm:spPr/>
      <dgm:t>
        <a:bodyPr/>
        <a:lstStyle/>
        <a:p>
          <a:endParaRPr lang="en-US"/>
        </a:p>
      </dgm:t>
    </dgm:pt>
    <dgm:pt modelId="{EBBB62EF-10A2-4D18-98FE-BFF816BEAC31}" type="sibTrans" cxnId="{8F2FE747-1CB7-49B8-840C-0AD30434AB5F}">
      <dgm:prSet/>
      <dgm:spPr/>
      <dgm:t>
        <a:bodyPr/>
        <a:lstStyle/>
        <a:p>
          <a:endParaRPr lang="en-US"/>
        </a:p>
      </dgm:t>
    </dgm:pt>
    <dgm:pt modelId="{3CE8D259-0A9D-174D-955A-2464562620DE}" type="pres">
      <dgm:prSet presAssocID="{2A889337-B5EB-49B2-8CD2-D7777E7A088E}" presName="linear" presStyleCnt="0">
        <dgm:presLayoutVars>
          <dgm:animLvl val="lvl"/>
          <dgm:resizeHandles val="exact"/>
        </dgm:presLayoutVars>
      </dgm:prSet>
      <dgm:spPr/>
    </dgm:pt>
    <dgm:pt modelId="{3E0D4643-64F6-184F-A8CB-5E7CCC15F241}" type="pres">
      <dgm:prSet presAssocID="{A67EF931-93FA-4EFF-9CA5-5773A2F02E86}" presName="parentText" presStyleLbl="node1" presStyleIdx="0" presStyleCnt="6">
        <dgm:presLayoutVars>
          <dgm:chMax val="0"/>
          <dgm:bulletEnabled val="1"/>
        </dgm:presLayoutVars>
      </dgm:prSet>
      <dgm:spPr/>
    </dgm:pt>
    <dgm:pt modelId="{236D6189-B7A2-F84C-B469-9AB1A3FEE679}" type="pres">
      <dgm:prSet presAssocID="{B2A975B5-5F2D-4CED-AA6B-ACFC4560FE0C}" presName="spacer" presStyleCnt="0"/>
      <dgm:spPr/>
    </dgm:pt>
    <dgm:pt modelId="{5702DD5F-EDEF-2F44-A88F-6A291D924902}" type="pres">
      <dgm:prSet presAssocID="{B16D715F-CDC5-4A3D-B969-3DA7BC4CB788}" presName="parentText" presStyleLbl="node1" presStyleIdx="1" presStyleCnt="6">
        <dgm:presLayoutVars>
          <dgm:chMax val="0"/>
          <dgm:bulletEnabled val="1"/>
        </dgm:presLayoutVars>
      </dgm:prSet>
      <dgm:spPr/>
    </dgm:pt>
    <dgm:pt modelId="{951F7DCC-2311-7948-B077-A6C40A7AB6B5}" type="pres">
      <dgm:prSet presAssocID="{5D8ACC37-CF1E-4DF0-AB10-88AF92A9E16D}" presName="spacer" presStyleCnt="0"/>
      <dgm:spPr/>
    </dgm:pt>
    <dgm:pt modelId="{7B65A0F5-A4A6-884C-9A18-0A42A4F49F3C}" type="pres">
      <dgm:prSet presAssocID="{7545E889-4585-4588-B309-B0F515A00284}" presName="parentText" presStyleLbl="node1" presStyleIdx="2" presStyleCnt="6">
        <dgm:presLayoutVars>
          <dgm:chMax val="0"/>
          <dgm:bulletEnabled val="1"/>
        </dgm:presLayoutVars>
      </dgm:prSet>
      <dgm:spPr/>
    </dgm:pt>
    <dgm:pt modelId="{C4C3338D-4DF5-9840-A838-DEE82036D2C2}" type="pres">
      <dgm:prSet presAssocID="{4CFC4495-EBF9-4953-B484-BC3BA878324A}" presName="spacer" presStyleCnt="0"/>
      <dgm:spPr/>
    </dgm:pt>
    <dgm:pt modelId="{669C88AE-4B73-FC4E-BE2F-5C63CE31D224}" type="pres">
      <dgm:prSet presAssocID="{17776DAA-39E6-4087-9572-BE56680772A1}" presName="parentText" presStyleLbl="node1" presStyleIdx="3" presStyleCnt="6">
        <dgm:presLayoutVars>
          <dgm:chMax val="0"/>
          <dgm:bulletEnabled val="1"/>
        </dgm:presLayoutVars>
      </dgm:prSet>
      <dgm:spPr/>
    </dgm:pt>
    <dgm:pt modelId="{E79B6C80-9103-CC43-9ACE-0294D9710ADF}" type="pres">
      <dgm:prSet presAssocID="{BF2DDC9B-D1FB-4468-9F2D-326E16300935}" presName="spacer" presStyleCnt="0"/>
      <dgm:spPr/>
    </dgm:pt>
    <dgm:pt modelId="{E7C517B7-3B24-BB46-9C28-D3FA19A9D879}" type="pres">
      <dgm:prSet presAssocID="{107A354A-F4B0-44AE-9512-7F87428C9075}" presName="parentText" presStyleLbl="node1" presStyleIdx="4" presStyleCnt="6">
        <dgm:presLayoutVars>
          <dgm:chMax val="0"/>
          <dgm:bulletEnabled val="1"/>
        </dgm:presLayoutVars>
      </dgm:prSet>
      <dgm:spPr/>
    </dgm:pt>
    <dgm:pt modelId="{B4130B48-46BA-724A-A27C-4DFE6F95FA04}" type="pres">
      <dgm:prSet presAssocID="{E699AA6A-C8A9-4B58-B7D7-0827F5452BC2}" presName="spacer" presStyleCnt="0"/>
      <dgm:spPr/>
    </dgm:pt>
    <dgm:pt modelId="{90E81B5E-3851-DB4A-A54C-225005B5236C}" type="pres">
      <dgm:prSet presAssocID="{2FD21990-F995-40A4-AD9D-7688A12BF4A5}" presName="parentText" presStyleLbl="node1" presStyleIdx="5" presStyleCnt="6">
        <dgm:presLayoutVars>
          <dgm:chMax val="0"/>
          <dgm:bulletEnabled val="1"/>
        </dgm:presLayoutVars>
      </dgm:prSet>
      <dgm:spPr/>
    </dgm:pt>
  </dgm:ptLst>
  <dgm:cxnLst>
    <dgm:cxn modelId="{A7AEA103-2FFC-1549-865F-6F9D44A43FD6}" type="presOf" srcId="{107A354A-F4B0-44AE-9512-7F87428C9075}" destId="{E7C517B7-3B24-BB46-9C28-D3FA19A9D879}" srcOrd="0" destOrd="0" presId="urn:microsoft.com/office/officeart/2005/8/layout/vList2"/>
    <dgm:cxn modelId="{02984409-5BBC-4EE3-81BA-EF1943CA35BA}" srcId="{2A889337-B5EB-49B2-8CD2-D7777E7A088E}" destId="{107A354A-F4B0-44AE-9512-7F87428C9075}" srcOrd="4" destOrd="0" parTransId="{8A6061B9-B656-402D-BCA1-04A4D7B0BB3E}" sibTransId="{E699AA6A-C8A9-4B58-B7D7-0827F5452BC2}"/>
    <dgm:cxn modelId="{940EB110-7284-694D-A29A-05EF7747FE0E}" type="presOf" srcId="{A67EF931-93FA-4EFF-9CA5-5773A2F02E86}" destId="{3E0D4643-64F6-184F-A8CB-5E7CCC15F241}" srcOrd="0" destOrd="0" presId="urn:microsoft.com/office/officeart/2005/8/layout/vList2"/>
    <dgm:cxn modelId="{D63C7D28-CB11-4A37-9707-A1032FD351F8}" srcId="{2A889337-B5EB-49B2-8CD2-D7777E7A088E}" destId="{B16D715F-CDC5-4A3D-B969-3DA7BC4CB788}" srcOrd="1" destOrd="0" parTransId="{435CC675-9E14-44A2-96BE-52A9C3965330}" sibTransId="{5D8ACC37-CF1E-4DF0-AB10-88AF92A9E16D}"/>
    <dgm:cxn modelId="{FE8A8A2E-5E34-4318-849D-E8D956668731}" srcId="{2A889337-B5EB-49B2-8CD2-D7777E7A088E}" destId="{A67EF931-93FA-4EFF-9CA5-5773A2F02E86}" srcOrd="0" destOrd="0" parTransId="{5229E8EE-D4DF-440F-AF89-95D6B3E00243}" sibTransId="{B2A975B5-5F2D-4CED-AA6B-ACFC4560FE0C}"/>
    <dgm:cxn modelId="{8F2FE747-1CB7-49B8-840C-0AD30434AB5F}" srcId="{2A889337-B5EB-49B2-8CD2-D7777E7A088E}" destId="{2FD21990-F995-40A4-AD9D-7688A12BF4A5}" srcOrd="5" destOrd="0" parTransId="{E6230452-1063-4E6F-B3E4-FC90E5082CC9}" sibTransId="{EBBB62EF-10A2-4D18-98FE-BFF816BEAC31}"/>
    <dgm:cxn modelId="{B573626C-060F-9A4B-9E69-56E03A4AE96E}" type="presOf" srcId="{2FD21990-F995-40A4-AD9D-7688A12BF4A5}" destId="{90E81B5E-3851-DB4A-A54C-225005B5236C}" srcOrd="0" destOrd="0" presId="urn:microsoft.com/office/officeart/2005/8/layout/vList2"/>
    <dgm:cxn modelId="{710ED36E-6553-4022-8FE6-6806B6BE038F}" srcId="{2A889337-B5EB-49B2-8CD2-D7777E7A088E}" destId="{17776DAA-39E6-4087-9572-BE56680772A1}" srcOrd="3" destOrd="0" parTransId="{44F6A921-B4AC-4A4D-9573-54BE3FC94746}" sibTransId="{BF2DDC9B-D1FB-4468-9F2D-326E16300935}"/>
    <dgm:cxn modelId="{E4950A8D-4FF8-5F4C-A794-A96AF8ECC156}" type="presOf" srcId="{2A889337-B5EB-49B2-8CD2-D7777E7A088E}" destId="{3CE8D259-0A9D-174D-955A-2464562620DE}" srcOrd="0" destOrd="0" presId="urn:microsoft.com/office/officeart/2005/8/layout/vList2"/>
    <dgm:cxn modelId="{C3648F96-28EB-E349-8CEC-5FF4B85F4302}" type="presOf" srcId="{17776DAA-39E6-4087-9572-BE56680772A1}" destId="{669C88AE-4B73-FC4E-BE2F-5C63CE31D224}" srcOrd="0" destOrd="0" presId="urn:microsoft.com/office/officeart/2005/8/layout/vList2"/>
    <dgm:cxn modelId="{8F608BBE-9FFF-634A-828F-E8DEB74A7711}" type="presOf" srcId="{7545E889-4585-4588-B309-B0F515A00284}" destId="{7B65A0F5-A4A6-884C-9A18-0A42A4F49F3C}" srcOrd="0" destOrd="0" presId="urn:microsoft.com/office/officeart/2005/8/layout/vList2"/>
    <dgm:cxn modelId="{0593B1D0-7074-874B-B037-BE0E946C379F}" type="presOf" srcId="{B16D715F-CDC5-4A3D-B969-3DA7BC4CB788}" destId="{5702DD5F-EDEF-2F44-A88F-6A291D924902}" srcOrd="0" destOrd="0" presId="urn:microsoft.com/office/officeart/2005/8/layout/vList2"/>
    <dgm:cxn modelId="{E2A807EC-69C1-49E8-B116-0C6F128D248B}" srcId="{2A889337-B5EB-49B2-8CD2-D7777E7A088E}" destId="{7545E889-4585-4588-B309-B0F515A00284}" srcOrd="2" destOrd="0" parTransId="{24DBEDF7-F5B3-4E13-8910-1BCEBB6430E9}" sibTransId="{4CFC4495-EBF9-4953-B484-BC3BA878324A}"/>
    <dgm:cxn modelId="{7E931E60-22B7-5E45-AE07-C74353AD90E2}" type="presParOf" srcId="{3CE8D259-0A9D-174D-955A-2464562620DE}" destId="{3E0D4643-64F6-184F-A8CB-5E7CCC15F241}" srcOrd="0" destOrd="0" presId="urn:microsoft.com/office/officeart/2005/8/layout/vList2"/>
    <dgm:cxn modelId="{5C1AEB12-5BE9-0D4F-810F-C4E68606EEB7}" type="presParOf" srcId="{3CE8D259-0A9D-174D-955A-2464562620DE}" destId="{236D6189-B7A2-F84C-B469-9AB1A3FEE679}" srcOrd="1" destOrd="0" presId="urn:microsoft.com/office/officeart/2005/8/layout/vList2"/>
    <dgm:cxn modelId="{73A2CC5E-6564-7F45-91C2-D7C93CB4A244}" type="presParOf" srcId="{3CE8D259-0A9D-174D-955A-2464562620DE}" destId="{5702DD5F-EDEF-2F44-A88F-6A291D924902}" srcOrd="2" destOrd="0" presId="urn:microsoft.com/office/officeart/2005/8/layout/vList2"/>
    <dgm:cxn modelId="{8A143423-6E6C-2341-8CDD-217F62B8EB6D}" type="presParOf" srcId="{3CE8D259-0A9D-174D-955A-2464562620DE}" destId="{951F7DCC-2311-7948-B077-A6C40A7AB6B5}" srcOrd="3" destOrd="0" presId="urn:microsoft.com/office/officeart/2005/8/layout/vList2"/>
    <dgm:cxn modelId="{EB77F7E9-8835-5E4A-BBBA-2561DC8344D4}" type="presParOf" srcId="{3CE8D259-0A9D-174D-955A-2464562620DE}" destId="{7B65A0F5-A4A6-884C-9A18-0A42A4F49F3C}" srcOrd="4" destOrd="0" presId="urn:microsoft.com/office/officeart/2005/8/layout/vList2"/>
    <dgm:cxn modelId="{B0A5FAD5-5E15-644E-9E36-4030C3696C14}" type="presParOf" srcId="{3CE8D259-0A9D-174D-955A-2464562620DE}" destId="{C4C3338D-4DF5-9840-A838-DEE82036D2C2}" srcOrd="5" destOrd="0" presId="urn:microsoft.com/office/officeart/2005/8/layout/vList2"/>
    <dgm:cxn modelId="{F4A2A6E7-7BD6-E143-B1B6-19387BCB5EB9}" type="presParOf" srcId="{3CE8D259-0A9D-174D-955A-2464562620DE}" destId="{669C88AE-4B73-FC4E-BE2F-5C63CE31D224}" srcOrd="6" destOrd="0" presId="urn:microsoft.com/office/officeart/2005/8/layout/vList2"/>
    <dgm:cxn modelId="{C89C85F8-12F1-E84C-885C-78F7911F4389}" type="presParOf" srcId="{3CE8D259-0A9D-174D-955A-2464562620DE}" destId="{E79B6C80-9103-CC43-9ACE-0294D9710ADF}" srcOrd="7" destOrd="0" presId="urn:microsoft.com/office/officeart/2005/8/layout/vList2"/>
    <dgm:cxn modelId="{403539B8-64BA-3543-9813-2F97D111B02A}" type="presParOf" srcId="{3CE8D259-0A9D-174D-955A-2464562620DE}" destId="{E7C517B7-3B24-BB46-9C28-D3FA19A9D879}" srcOrd="8" destOrd="0" presId="urn:microsoft.com/office/officeart/2005/8/layout/vList2"/>
    <dgm:cxn modelId="{50D47864-8EFD-8F44-8B78-4B9FFB33072D}" type="presParOf" srcId="{3CE8D259-0A9D-174D-955A-2464562620DE}" destId="{B4130B48-46BA-724A-A27C-4DFE6F95FA04}" srcOrd="9" destOrd="0" presId="urn:microsoft.com/office/officeart/2005/8/layout/vList2"/>
    <dgm:cxn modelId="{21196CC2-9885-5644-9996-84702D85A7DA}" type="presParOf" srcId="{3CE8D259-0A9D-174D-955A-2464562620DE}" destId="{90E81B5E-3851-DB4A-A54C-225005B5236C}"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53A870-17C4-3246-85B4-6A6106F26C19}">
      <dsp:nvSpPr>
        <dsp:cNvPr id="0" name=""/>
        <dsp:cNvSpPr/>
      </dsp:nvSpPr>
      <dsp:spPr>
        <a:xfrm>
          <a:off x="0" y="0"/>
          <a:ext cx="8181575" cy="1026804"/>
        </a:xfrm>
        <a:prstGeom prst="roundRect">
          <a:avLst>
            <a:gd name="adj" fmla="val 1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Play with different ways of structuring your material</a:t>
          </a:r>
        </a:p>
      </dsp:txBody>
      <dsp:txXfrm>
        <a:off x="30074" y="30074"/>
        <a:ext cx="7073573" cy="966656"/>
      </dsp:txXfrm>
    </dsp:sp>
    <dsp:sp modelId="{42C2C5D1-555D-0A47-B0DB-0361529C8775}">
      <dsp:nvSpPr>
        <dsp:cNvPr id="0" name=""/>
        <dsp:cNvSpPr/>
      </dsp:nvSpPr>
      <dsp:spPr>
        <a:xfrm>
          <a:off x="721903" y="1197939"/>
          <a:ext cx="8181575" cy="1026804"/>
        </a:xfrm>
        <a:prstGeom prst="roundRect">
          <a:avLst>
            <a:gd name="adj" fmla="val 10000"/>
          </a:avLst>
        </a:prstGeom>
        <a:gradFill rotWithShape="0">
          <a:gsLst>
            <a:gs pos="0">
              <a:schemeClr val="accent2">
                <a:hueOff val="677407"/>
                <a:satOff val="-3316"/>
                <a:lumOff val="1862"/>
                <a:alphaOff val="0"/>
                <a:tint val="98000"/>
                <a:lumMod val="114000"/>
              </a:schemeClr>
            </a:gs>
            <a:gs pos="100000">
              <a:schemeClr val="accent2">
                <a:hueOff val="677407"/>
                <a:satOff val="-3316"/>
                <a:lumOff val="186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Think in terms of SECTIONS</a:t>
          </a:r>
        </a:p>
      </dsp:txBody>
      <dsp:txXfrm>
        <a:off x="751977" y="1228013"/>
        <a:ext cx="6732100" cy="966656"/>
      </dsp:txXfrm>
    </dsp:sp>
    <dsp:sp modelId="{B327CE5F-AC40-EE43-A295-93F52DFBEEE2}">
      <dsp:nvSpPr>
        <dsp:cNvPr id="0" name=""/>
        <dsp:cNvSpPr/>
      </dsp:nvSpPr>
      <dsp:spPr>
        <a:xfrm>
          <a:off x="1443807" y="2395878"/>
          <a:ext cx="8181575" cy="1026804"/>
        </a:xfrm>
        <a:prstGeom prst="roundRect">
          <a:avLst>
            <a:gd name="adj" fmla="val 10000"/>
          </a:avLst>
        </a:prstGeom>
        <a:gradFill rotWithShape="0">
          <a:gsLst>
            <a:gs pos="0">
              <a:schemeClr val="accent2">
                <a:hueOff val="1354814"/>
                <a:satOff val="-6632"/>
                <a:lumOff val="3725"/>
                <a:alphaOff val="0"/>
                <a:tint val="98000"/>
                <a:lumMod val="114000"/>
              </a:schemeClr>
            </a:gs>
            <a:gs pos="100000">
              <a:schemeClr val="accent2">
                <a:hueOff val="1354814"/>
                <a:satOff val="-6632"/>
                <a:lumOff val="3725"/>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Which can have SUB-HEADINGS</a:t>
          </a:r>
        </a:p>
      </dsp:txBody>
      <dsp:txXfrm>
        <a:off x="1473881" y="2425952"/>
        <a:ext cx="6732100" cy="966656"/>
      </dsp:txXfrm>
    </dsp:sp>
    <dsp:sp modelId="{F2D0D0D9-0866-F44C-BA7F-153C624AF336}">
      <dsp:nvSpPr>
        <dsp:cNvPr id="0" name=""/>
        <dsp:cNvSpPr/>
      </dsp:nvSpPr>
      <dsp:spPr>
        <a:xfrm>
          <a:off x="7514152" y="778660"/>
          <a:ext cx="667423" cy="667423"/>
        </a:xfrm>
        <a:prstGeom prst="downArrow">
          <a:avLst>
            <a:gd name="adj1" fmla="val 55000"/>
            <a:gd name="adj2" fmla="val 45000"/>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en-US" sz="3000" kern="1200"/>
        </a:p>
      </dsp:txBody>
      <dsp:txXfrm>
        <a:off x="7664322" y="778660"/>
        <a:ext cx="367083" cy="502236"/>
      </dsp:txXfrm>
    </dsp:sp>
    <dsp:sp modelId="{F3CF5176-52F0-124D-B0E9-14313E1A2993}">
      <dsp:nvSpPr>
        <dsp:cNvPr id="0" name=""/>
        <dsp:cNvSpPr/>
      </dsp:nvSpPr>
      <dsp:spPr>
        <a:xfrm>
          <a:off x="8236056" y="1969754"/>
          <a:ext cx="667423" cy="667423"/>
        </a:xfrm>
        <a:prstGeom prst="downArrow">
          <a:avLst>
            <a:gd name="adj1" fmla="val 55000"/>
            <a:gd name="adj2" fmla="val 45000"/>
          </a:avLst>
        </a:prstGeom>
        <a:solidFill>
          <a:schemeClr val="accent2">
            <a:tint val="40000"/>
            <a:alpha val="90000"/>
            <a:hueOff val="1629769"/>
            <a:satOff val="-4713"/>
            <a:lumOff val="-100"/>
            <a:alphaOff val="0"/>
          </a:schemeClr>
        </a:solidFill>
        <a:ln w="9525" cap="rnd" cmpd="sng" algn="ctr">
          <a:solidFill>
            <a:schemeClr val="accent2">
              <a:tint val="40000"/>
              <a:alpha val="90000"/>
              <a:hueOff val="1629769"/>
              <a:satOff val="-4713"/>
              <a:lumOff val="-10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en-US" sz="3000" kern="1200"/>
        </a:p>
      </dsp:txBody>
      <dsp:txXfrm>
        <a:off x="8386226" y="1969754"/>
        <a:ext cx="367083" cy="5022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9494D8-F1F7-3140-A20E-9E27EF06A129}">
      <dsp:nvSpPr>
        <dsp:cNvPr id="0" name=""/>
        <dsp:cNvSpPr/>
      </dsp:nvSpPr>
      <dsp:spPr>
        <a:xfrm>
          <a:off x="0" y="173037"/>
          <a:ext cx="6391275" cy="783168"/>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0" i="0" kern="1200"/>
            <a:t>What assumptions should you make about your reader’s prior knowledge?</a:t>
          </a:r>
          <a:endParaRPr lang="en-US" sz="1400" kern="1200"/>
        </a:p>
      </dsp:txBody>
      <dsp:txXfrm>
        <a:off x="38231" y="211268"/>
        <a:ext cx="6314813" cy="706706"/>
      </dsp:txXfrm>
    </dsp:sp>
    <dsp:sp modelId="{42FE10AE-88F3-4542-B546-5169F5932C4F}">
      <dsp:nvSpPr>
        <dsp:cNvPr id="0" name=""/>
        <dsp:cNvSpPr/>
      </dsp:nvSpPr>
      <dsp:spPr>
        <a:xfrm>
          <a:off x="0" y="996526"/>
          <a:ext cx="6391275" cy="783168"/>
        </a:xfrm>
        <a:prstGeom prst="roundRect">
          <a:avLst/>
        </a:prstGeom>
        <a:solidFill>
          <a:schemeClr val="accent2">
            <a:hueOff val="270963"/>
            <a:satOff val="-1326"/>
            <a:lumOff val="74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0" i="0" kern="1200"/>
            <a:t>In this case, assume that the reader does NOT possess detailed expertise in your topic</a:t>
          </a:r>
          <a:endParaRPr lang="en-US" sz="1400" kern="1200"/>
        </a:p>
      </dsp:txBody>
      <dsp:txXfrm>
        <a:off x="38231" y="1034757"/>
        <a:ext cx="6314813" cy="706706"/>
      </dsp:txXfrm>
    </dsp:sp>
    <dsp:sp modelId="{BA39DEA4-9204-9F45-92B5-1F73A2EFCB18}">
      <dsp:nvSpPr>
        <dsp:cNvPr id="0" name=""/>
        <dsp:cNvSpPr/>
      </dsp:nvSpPr>
      <dsp:spPr>
        <a:xfrm>
          <a:off x="0" y="1820014"/>
          <a:ext cx="6391275" cy="783168"/>
        </a:xfrm>
        <a:prstGeom prst="roundRect">
          <a:avLst/>
        </a:prstGeom>
        <a:solidFill>
          <a:schemeClr val="accent2">
            <a:hueOff val="541926"/>
            <a:satOff val="-2653"/>
            <a:lumOff val="149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0" i="0" kern="1200"/>
            <a:t>And assume that they are NOT already familiar with the source(s) at the heart of your research project</a:t>
          </a:r>
          <a:endParaRPr lang="en-US" sz="1400" kern="1200"/>
        </a:p>
      </dsp:txBody>
      <dsp:txXfrm>
        <a:off x="38231" y="1858245"/>
        <a:ext cx="6314813" cy="706706"/>
      </dsp:txXfrm>
    </dsp:sp>
    <dsp:sp modelId="{DA03C246-7A85-3D4B-AE87-5545F8ADABF7}">
      <dsp:nvSpPr>
        <dsp:cNvPr id="0" name=""/>
        <dsp:cNvSpPr/>
      </dsp:nvSpPr>
      <dsp:spPr>
        <a:xfrm>
          <a:off x="0" y="2643503"/>
          <a:ext cx="6391275" cy="783168"/>
        </a:xfrm>
        <a:prstGeom prst="roundRect">
          <a:avLst/>
        </a:prstGeom>
        <a:solidFill>
          <a:schemeClr val="accent2">
            <a:hueOff val="812888"/>
            <a:satOff val="-3979"/>
            <a:lumOff val="223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0" i="0" kern="1200"/>
            <a:t>Provide enough descriptive content that readers get a textured appreciation of this source</a:t>
          </a:r>
          <a:endParaRPr lang="en-US" sz="1400" kern="1200"/>
        </a:p>
      </dsp:txBody>
      <dsp:txXfrm>
        <a:off x="38231" y="2681734"/>
        <a:ext cx="6314813" cy="706706"/>
      </dsp:txXfrm>
    </dsp:sp>
    <dsp:sp modelId="{3136CA1F-A4A9-584C-B7DE-A21992896714}">
      <dsp:nvSpPr>
        <dsp:cNvPr id="0" name=""/>
        <dsp:cNvSpPr/>
      </dsp:nvSpPr>
      <dsp:spPr>
        <a:xfrm>
          <a:off x="0" y="3466992"/>
          <a:ext cx="6391275" cy="783168"/>
        </a:xfrm>
        <a:prstGeom prst="roundRect">
          <a:avLst/>
        </a:prstGeom>
        <a:solidFill>
          <a:schemeClr val="accent2">
            <a:hueOff val="1083851"/>
            <a:satOff val="-5306"/>
            <a:lumOff val="298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0" i="0" kern="1200"/>
            <a:t>But remember that you’re using this source to EXPLAIN and ILLUMINATE a larger historical issue/puzzle– so your essay can’t be purely descriptive</a:t>
          </a:r>
          <a:endParaRPr lang="en-US" sz="1400" kern="1200"/>
        </a:p>
      </dsp:txBody>
      <dsp:txXfrm>
        <a:off x="38231" y="3505223"/>
        <a:ext cx="6314813" cy="706706"/>
      </dsp:txXfrm>
    </dsp:sp>
    <dsp:sp modelId="{BC23FFA7-3E75-4F4A-B136-F2B4479C7021}">
      <dsp:nvSpPr>
        <dsp:cNvPr id="0" name=""/>
        <dsp:cNvSpPr/>
      </dsp:nvSpPr>
      <dsp:spPr>
        <a:xfrm>
          <a:off x="0" y="4290481"/>
          <a:ext cx="6391275" cy="783168"/>
        </a:xfrm>
        <a:prstGeom prst="roundRect">
          <a:avLst/>
        </a:prstGeom>
        <a:solidFill>
          <a:schemeClr val="accent2">
            <a:hueOff val="1354814"/>
            <a:satOff val="-6632"/>
            <a:lumOff val="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0" i="0" kern="1200" dirty="0"/>
            <a:t>Make sure you weave into your analysis an appreciation of the secondary literature that has helped you understand the significance of your source</a:t>
          </a:r>
          <a:endParaRPr lang="en-US" sz="1400" kern="1200" dirty="0"/>
        </a:p>
      </dsp:txBody>
      <dsp:txXfrm>
        <a:off x="38231" y="4328712"/>
        <a:ext cx="6314813" cy="7067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7B4FDF-4EC3-A240-80DD-9D43318270FD}">
      <dsp:nvSpPr>
        <dsp:cNvPr id="0" name=""/>
        <dsp:cNvSpPr/>
      </dsp:nvSpPr>
      <dsp:spPr>
        <a:xfrm>
          <a:off x="0" y="219060"/>
          <a:ext cx="6391275" cy="931761"/>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a:t>Use quotations sparingly. Quote directly from a primary source only when the quotation materially adds to your analysis.</a:t>
          </a:r>
          <a:endParaRPr lang="en-US" sz="1300" kern="1200"/>
        </a:p>
      </dsp:txBody>
      <dsp:txXfrm>
        <a:off x="45485" y="264545"/>
        <a:ext cx="6300305" cy="840791"/>
      </dsp:txXfrm>
    </dsp:sp>
    <dsp:sp modelId="{E5D207D7-03BB-1E4F-B370-619E12C96F69}">
      <dsp:nvSpPr>
        <dsp:cNvPr id="0" name=""/>
        <dsp:cNvSpPr/>
      </dsp:nvSpPr>
      <dsp:spPr>
        <a:xfrm>
          <a:off x="0" y="1188261"/>
          <a:ext cx="6391275" cy="931761"/>
        </a:xfrm>
        <a:prstGeom prst="roundRect">
          <a:avLst/>
        </a:prstGeom>
        <a:solidFill>
          <a:schemeClr val="accent2">
            <a:hueOff val="338703"/>
            <a:satOff val="-1658"/>
            <a:lumOff val="93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a:t>For instance, you want to give your readers a flavour of the style in which the author of a primary source writes</a:t>
          </a:r>
          <a:endParaRPr lang="en-US" sz="1300" kern="1200"/>
        </a:p>
      </dsp:txBody>
      <dsp:txXfrm>
        <a:off x="45485" y="1233746"/>
        <a:ext cx="6300305" cy="840791"/>
      </dsp:txXfrm>
    </dsp:sp>
    <dsp:sp modelId="{F4BEB92E-7263-7647-986F-80A6456DDA95}">
      <dsp:nvSpPr>
        <dsp:cNvPr id="0" name=""/>
        <dsp:cNvSpPr/>
      </dsp:nvSpPr>
      <dsp:spPr>
        <a:xfrm>
          <a:off x="0" y="2157462"/>
          <a:ext cx="6391275" cy="931761"/>
        </a:xfrm>
        <a:prstGeom prst="roundRect">
          <a:avLst/>
        </a:prstGeom>
        <a:solidFill>
          <a:schemeClr val="accent2">
            <a:hueOff val="677407"/>
            <a:satOff val="-3316"/>
            <a:lumOff val="186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a:t>you feel an author has made a point so well (or perhaps so unpersuasively) that it really must be shared with your own readers</a:t>
          </a:r>
          <a:endParaRPr lang="en-US" sz="1300" kern="1200"/>
        </a:p>
      </dsp:txBody>
      <dsp:txXfrm>
        <a:off x="45485" y="2202947"/>
        <a:ext cx="6300305" cy="840791"/>
      </dsp:txXfrm>
    </dsp:sp>
    <dsp:sp modelId="{3FAC3CB6-7A1B-B140-A900-2528DF52911E}">
      <dsp:nvSpPr>
        <dsp:cNvPr id="0" name=""/>
        <dsp:cNvSpPr/>
      </dsp:nvSpPr>
      <dsp:spPr>
        <a:xfrm>
          <a:off x="0" y="3126664"/>
          <a:ext cx="6391275" cy="931761"/>
        </a:xfrm>
        <a:prstGeom prst="roundRect">
          <a:avLst/>
        </a:prstGeom>
        <a:solidFill>
          <a:schemeClr val="accent2">
            <a:hueOff val="1016110"/>
            <a:satOff val="-4974"/>
            <a:lumOff val="279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dirty="0"/>
            <a:t>Do NOT use quotations to convey factual information that you could simply paraphrase– with a footnote, of course, showing where you got this material from</a:t>
          </a:r>
          <a:endParaRPr lang="en-US" sz="1300" kern="1200" dirty="0"/>
        </a:p>
      </dsp:txBody>
      <dsp:txXfrm>
        <a:off x="45485" y="3172149"/>
        <a:ext cx="6300305" cy="840791"/>
      </dsp:txXfrm>
    </dsp:sp>
    <dsp:sp modelId="{74E5D392-8E92-7149-9D62-5B86293650DC}">
      <dsp:nvSpPr>
        <dsp:cNvPr id="0" name=""/>
        <dsp:cNvSpPr/>
      </dsp:nvSpPr>
      <dsp:spPr>
        <a:xfrm>
          <a:off x="0" y="4095865"/>
          <a:ext cx="6391275" cy="931761"/>
        </a:xfrm>
        <a:prstGeom prst="roundRect">
          <a:avLst/>
        </a:prstGeom>
        <a:solidFill>
          <a:schemeClr val="accent2">
            <a:hueOff val="1354814"/>
            <a:satOff val="-6632"/>
            <a:lumOff val="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dirty="0"/>
            <a:t>DO introduce your readers to the author of quoted words in your own text (</a:t>
          </a:r>
          <a:r>
            <a:rPr lang="en-US" sz="1300" b="0" i="0" kern="1200" dirty="0" err="1"/>
            <a:t>e.g</a:t>
          </a:r>
          <a:r>
            <a:rPr lang="en-US" sz="1300" b="0" i="0" kern="1200" dirty="0"/>
            <a:t>, ‘As feminist historian Laura Schwartz has argued, “XXXX.”’) rather than simply plugging someone else’s words into your sentence and forcing your reader to look at your footnotes if they want to see whose words these are</a:t>
          </a:r>
          <a:endParaRPr lang="en-US" sz="1300" kern="1200" dirty="0"/>
        </a:p>
      </dsp:txBody>
      <dsp:txXfrm>
        <a:off x="45485" y="4141350"/>
        <a:ext cx="6300305" cy="8407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0D4643-64F6-184F-A8CB-5E7CCC15F241}">
      <dsp:nvSpPr>
        <dsp:cNvPr id="0" name=""/>
        <dsp:cNvSpPr/>
      </dsp:nvSpPr>
      <dsp:spPr>
        <a:xfrm>
          <a:off x="0" y="133656"/>
          <a:ext cx="6391275" cy="798695"/>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a:t>Keep a careful eye on paragraph length!</a:t>
          </a:r>
          <a:endParaRPr lang="en-US" sz="1300" kern="1200"/>
        </a:p>
      </dsp:txBody>
      <dsp:txXfrm>
        <a:off x="38989" y="172645"/>
        <a:ext cx="6313297" cy="720717"/>
      </dsp:txXfrm>
    </dsp:sp>
    <dsp:sp modelId="{5702DD5F-EDEF-2F44-A88F-6A291D924902}">
      <dsp:nvSpPr>
        <dsp:cNvPr id="0" name=""/>
        <dsp:cNvSpPr/>
      </dsp:nvSpPr>
      <dsp:spPr>
        <a:xfrm>
          <a:off x="0" y="969791"/>
          <a:ext cx="6391275" cy="798695"/>
        </a:xfrm>
        <a:prstGeom prst="roundRect">
          <a:avLst/>
        </a:prstGeom>
        <a:solidFill>
          <a:schemeClr val="accent2">
            <a:hueOff val="270963"/>
            <a:satOff val="-1326"/>
            <a:lumOff val="74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dirty="0"/>
            <a:t>Paragraphs should not run over more than one double-spaced page of A4.</a:t>
          </a:r>
        </a:p>
        <a:p>
          <a:pPr marL="0" lvl="0" indent="0" algn="l" defTabSz="577850">
            <a:lnSpc>
              <a:spcPct val="90000"/>
            </a:lnSpc>
            <a:spcBef>
              <a:spcPct val="0"/>
            </a:spcBef>
            <a:spcAft>
              <a:spcPct val="35000"/>
            </a:spcAft>
            <a:buNone/>
          </a:pPr>
          <a:endParaRPr lang="en-US" sz="1300" kern="1200" dirty="0"/>
        </a:p>
      </dsp:txBody>
      <dsp:txXfrm>
        <a:off x="38989" y="1008780"/>
        <a:ext cx="6313297" cy="720717"/>
      </dsp:txXfrm>
    </dsp:sp>
    <dsp:sp modelId="{7B65A0F5-A4A6-884C-9A18-0A42A4F49F3C}">
      <dsp:nvSpPr>
        <dsp:cNvPr id="0" name=""/>
        <dsp:cNvSpPr/>
      </dsp:nvSpPr>
      <dsp:spPr>
        <a:xfrm>
          <a:off x="0" y="1805927"/>
          <a:ext cx="6391275" cy="798695"/>
        </a:xfrm>
        <a:prstGeom prst="roundRect">
          <a:avLst/>
        </a:prstGeom>
        <a:solidFill>
          <a:schemeClr val="accent2">
            <a:hueOff val="541926"/>
            <a:satOff val="-2653"/>
            <a:lumOff val="149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dirty="0"/>
            <a:t>Although there is no single ‘correct length’, aim for approx. 200 words per paragraph, introduced with a strong ‘topic sentence’</a:t>
          </a:r>
          <a:endParaRPr lang="en-US" sz="1300" kern="1200" dirty="0"/>
        </a:p>
      </dsp:txBody>
      <dsp:txXfrm>
        <a:off x="38989" y="1844916"/>
        <a:ext cx="6313297" cy="720717"/>
      </dsp:txXfrm>
    </dsp:sp>
    <dsp:sp modelId="{669C88AE-4B73-FC4E-BE2F-5C63CE31D224}">
      <dsp:nvSpPr>
        <dsp:cNvPr id="0" name=""/>
        <dsp:cNvSpPr/>
      </dsp:nvSpPr>
      <dsp:spPr>
        <a:xfrm>
          <a:off x="0" y="2642063"/>
          <a:ext cx="6391275" cy="798695"/>
        </a:xfrm>
        <a:prstGeom prst="roundRect">
          <a:avLst/>
        </a:prstGeom>
        <a:solidFill>
          <a:schemeClr val="accent2">
            <a:hueOff val="812888"/>
            <a:satOff val="-3979"/>
            <a:lumOff val="223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dirty="0"/>
            <a:t>Mix things up! A short, punchy paragraph– once in a while– is a good way to make an emphatic point, and to keep your writing lively.</a:t>
          </a:r>
        </a:p>
        <a:p>
          <a:pPr marL="0" lvl="0" indent="0" algn="l" defTabSz="577850">
            <a:lnSpc>
              <a:spcPct val="90000"/>
            </a:lnSpc>
            <a:spcBef>
              <a:spcPct val="0"/>
            </a:spcBef>
            <a:spcAft>
              <a:spcPct val="35000"/>
            </a:spcAft>
            <a:buNone/>
          </a:pPr>
          <a:r>
            <a:rPr lang="en-US" sz="1300" b="0" i="0" kern="1200" dirty="0"/>
            <a:t>Indent (using the tab key) each new paragraph.</a:t>
          </a:r>
          <a:endParaRPr lang="en-US" sz="1300" kern="1200" dirty="0"/>
        </a:p>
      </dsp:txBody>
      <dsp:txXfrm>
        <a:off x="38989" y="2681052"/>
        <a:ext cx="6313297" cy="720717"/>
      </dsp:txXfrm>
    </dsp:sp>
    <dsp:sp modelId="{E7C517B7-3B24-BB46-9C28-D3FA19A9D879}">
      <dsp:nvSpPr>
        <dsp:cNvPr id="0" name=""/>
        <dsp:cNvSpPr/>
      </dsp:nvSpPr>
      <dsp:spPr>
        <a:xfrm>
          <a:off x="0" y="3478199"/>
          <a:ext cx="6391275" cy="798695"/>
        </a:xfrm>
        <a:prstGeom prst="roundRect">
          <a:avLst/>
        </a:prstGeom>
        <a:solidFill>
          <a:schemeClr val="accent2">
            <a:hueOff val="1083851"/>
            <a:satOff val="-5306"/>
            <a:lumOff val="298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dirty="0"/>
            <a:t>Write in as clear and accessible prose as you can</a:t>
          </a:r>
          <a:endParaRPr lang="en-US" sz="1300" kern="1200" dirty="0"/>
        </a:p>
      </dsp:txBody>
      <dsp:txXfrm>
        <a:off x="38989" y="3517188"/>
        <a:ext cx="6313297" cy="720717"/>
      </dsp:txXfrm>
    </dsp:sp>
    <dsp:sp modelId="{90E81B5E-3851-DB4A-A54C-225005B5236C}">
      <dsp:nvSpPr>
        <dsp:cNvPr id="0" name=""/>
        <dsp:cNvSpPr/>
      </dsp:nvSpPr>
      <dsp:spPr>
        <a:xfrm>
          <a:off x="0" y="4314335"/>
          <a:ext cx="6391275" cy="798695"/>
        </a:xfrm>
        <a:prstGeom prst="roundRect">
          <a:avLst/>
        </a:prstGeom>
        <a:solidFill>
          <a:schemeClr val="accent2">
            <a:hueOff val="1354814"/>
            <a:satOff val="-6632"/>
            <a:lumOff val="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0" i="0" kern="1200" dirty="0"/>
            <a:t>Re-read your work not only to catch and correct errors but to make sure that your prose reads as smoothly as possible. Try reading it out loud. Your ear will readily detect awkward phrases.</a:t>
          </a:r>
          <a:endParaRPr lang="en-US" sz="1300" kern="1200" dirty="0"/>
        </a:p>
      </dsp:txBody>
      <dsp:txXfrm>
        <a:off x="38989" y="4353324"/>
        <a:ext cx="6313297" cy="72071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GB"/>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78F90E2F-C131-7A4C-995E-5FCF704120D5}" type="datetimeFigureOut">
              <a:rPr lang="en-US" smtClean="0"/>
              <a:t>9/15/25</a:t>
            </a:fld>
            <a:endParaRPr lang="en-US"/>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692DC5B-0DD5-6047-B9C9-BF5F3E6E2C87}" type="slidenum">
              <a:rPr lang="en-US" smtClean="0"/>
              <a:t>‹#›</a:t>
            </a:fld>
            <a:endParaRPr lang="en-US"/>
          </a:p>
        </p:txBody>
      </p:sp>
    </p:spTree>
    <p:extLst>
      <p:ext uri="{BB962C8B-B14F-4D97-AF65-F5344CB8AC3E}">
        <p14:creationId xmlns:p14="http://schemas.microsoft.com/office/powerpoint/2010/main" val="3593827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8F90E2F-C131-7A4C-995E-5FCF704120D5}" type="datetimeFigureOut">
              <a:rPr lang="en-US" smtClean="0"/>
              <a:t>9/15/25</a:t>
            </a:fld>
            <a:endParaRPr lang="en-US"/>
          </a:p>
        </p:txBody>
      </p:sp>
      <p:sp>
        <p:nvSpPr>
          <p:cNvPr id="6" name="Footer Placeholder 5"/>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2721283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GB"/>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4" name="Date Placeholder 3"/>
          <p:cNvSpPr>
            <a:spLocks noGrp="1"/>
          </p:cNvSpPr>
          <p:nvPr>
            <p:ph type="dt" sz="half" idx="10"/>
          </p:nvPr>
        </p:nvSpPr>
        <p:spPr/>
        <p:txBody>
          <a:bodyPr/>
          <a:lstStyle/>
          <a:p>
            <a:fld id="{78F90E2F-C131-7A4C-995E-5FCF704120D5}" type="datetimeFigureOut">
              <a:rPr lang="en-US" smtClean="0"/>
              <a:t>9/15/25</a:t>
            </a:fld>
            <a:endParaRPr lang="en-US"/>
          </a:p>
        </p:txBody>
      </p:sp>
      <p:sp>
        <p:nvSpPr>
          <p:cNvPr id="5" name="Footer Placeholder 4"/>
          <p:cNvSpPr>
            <a:spLocks noGrp="1"/>
          </p:cNvSpPr>
          <p:nvPr>
            <p:ph type="ftr" sz="quarter" idx="11"/>
          </p:nvPr>
        </p:nvSpPr>
        <p:spPr/>
        <p:txBody>
          <a:body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1258493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GB"/>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GB"/>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4" name="Date Placeholder 3"/>
          <p:cNvSpPr>
            <a:spLocks noGrp="1"/>
          </p:cNvSpPr>
          <p:nvPr>
            <p:ph type="dt" sz="half" idx="10"/>
          </p:nvPr>
        </p:nvSpPr>
        <p:spPr/>
        <p:txBody>
          <a:bodyPr/>
          <a:lstStyle/>
          <a:p>
            <a:fld id="{78F90E2F-C131-7A4C-995E-5FCF704120D5}" type="datetimeFigureOut">
              <a:rPr lang="en-US" smtClean="0"/>
              <a:t>9/15/25</a:t>
            </a:fld>
            <a:endParaRPr lang="en-US"/>
          </a:p>
        </p:txBody>
      </p:sp>
      <p:sp>
        <p:nvSpPr>
          <p:cNvPr id="5" name="Footer Placeholder 4"/>
          <p:cNvSpPr>
            <a:spLocks noGrp="1"/>
          </p:cNvSpPr>
          <p:nvPr>
            <p:ph type="ftr" sz="quarter" idx="11"/>
          </p:nvPr>
        </p:nvSpPr>
        <p:spPr/>
        <p:txBody>
          <a:bodyPr/>
          <a:lstStyle/>
          <a:p>
            <a:endParaRPr lang="en-US"/>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22644196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8F90E2F-C131-7A4C-995E-5FCF704120D5}" type="datetimeFigureOut">
              <a:rPr lang="en-US" smtClean="0"/>
              <a:t>9/15/25</a:t>
            </a:fld>
            <a:endParaRPr lang="en-US"/>
          </a:p>
        </p:txBody>
      </p:sp>
      <p:sp>
        <p:nvSpPr>
          <p:cNvPr id="5" name="Footer Placeholder 4"/>
          <p:cNvSpPr>
            <a:spLocks noGrp="1"/>
          </p:cNvSpPr>
          <p:nvPr>
            <p:ph type="ftr" sz="quarter" idx="11"/>
          </p:nvPr>
        </p:nvSpPr>
        <p:spPr/>
        <p:txBody>
          <a:body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4402559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GB"/>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8F90E2F-C131-7A4C-995E-5FCF704120D5}" type="datetimeFigureOut">
              <a:rPr lang="en-US" smtClean="0"/>
              <a:t>9/15/25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3377527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GB"/>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8F90E2F-C131-7A4C-995E-5FCF704120D5}" type="datetimeFigureOut">
              <a:rPr lang="en-US" smtClean="0"/>
              <a:t>9/15/25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1002235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8F90E2F-C131-7A4C-995E-5FCF704120D5}" type="datetimeFigureOut">
              <a:rPr lang="en-US" smtClean="0"/>
              <a:t>9/15/25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3700101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GB"/>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8F90E2F-C131-7A4C-995E-5FCF704120D5}" type="datetimeFigureOut">
              <a:rPr lang="en-US" smtClean="0"/>
              <a:t>9/15/25</a:t>
            </a:fld>
            <a:endParaRPr lang="en-US"/>
          </a:p>
        </p:txBody>
      </p:sp>
      <p:sp>
        <p:nvSpPr>
          <p:cNvPr id="5" name="Footer Placeholder 4"/>
          <p:cNvSpPr>
            <a:spLocks noGrp="1"/>
          </p:cNvSpPr>
          <p:nvPr>
            <p:ph type="ftr" sz="quarter" idx="11"/>
          </p:nvPr>
        </p:nvSpPr>
        <p:spPr/>
        <p:txBody>
          <a:bodyPr/>
          <a:lstStyle/>
          <a:p>
            <a:endParaRPr lang="en-US"/>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3799368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GB"/>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8F90E2F-C131-7A4C-995E-5FCF704120D5}" type="datetimeFigureOut">
              <a:rPr lang="en-US" smtClean="0"/>
              <a:t>9/15/25</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6" name="Slide Number Placeholder 5"/>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617622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8F90E2F-C131-7A4C-995E-5FCF704120D5}" type="datetimeFigureOut">
              <a:rPr lang="en-US" smtClean="0"/>
              <a:t>9/15/25</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2519422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GB"/>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78F90E2F-C131-7A4C-995E-5FCF704120D5}" type="datetimeFigureOut">
              <a:rPr lang="en-US" smtClean="0"/>
              <a:t>9/15/25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145614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78F90E2F-C131-7A4C-995E-5FCF704120D5}" type="datetimeFigureOut">
              <a:rPr lang="en-US" smtClean="0"/>
              <a:t>9/15/25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1056300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78F90E2F-C131-7A4C-995E-5FCF704120D5}" type="datetimeFigureOut">
              <a:rPr lang="en-US" smtClean="0"/>
              <a:t>9/15/25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100441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F90E2F-C131-7A4C-995E-5FCF704120D5}" type="datetimeFigureOut">
              <a:rPr lang="en-US" smtClean="0"/>
              <a:t>9/15/25</a:t>
            </a:fld>
            <a:endParaRPr lang="en-US"/>
          </a:p>
        </p:txBody>
      </p:sp>
      <p:sp>
        <p:nvSpPr>
          <p:cNvPr id="3" name="Footer Placeholder 2"/>
          <p:cNvSpPr>
            <a:spLocks noGrp="1"/>
          </p:cNvSpPr>
          <p:nvPr>
            <p:ph type="ftr" sz="quarter" idx="11"/>
          </p:nvPr>
        </p:nvSpPr>
        <p:spPr/>
        <p:txBody>
          <a:bodyPr/>
          <a:lstStyle/>
          <a:p>
            <a:endParaRPr lang="en-US"/>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476065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GB"/>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8F90E2F-C131-7A4C-995E-5FCF704120D5}" type="datetimeFigureOut">
              <a:rPr lang="en-US" smtClean="0"/>
              <a:t>9/15/25</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4084800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8F90E2F-C131-7A4C-995E-5FCF704120D5}" type="datetimeFigureOut">
              <a:rPr lang="en-US" smtClean="0"/>
              <a:t>9/15/25</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692DC5B-0DD5-6047-B9C9-BF5F3E6E2C87}" type="slidenum">
              <a:rPr lang="en-US" smtClean="0"/>
              <a:t>‹#›</a:t>
            </a:fld>
            <a:endParaRPr lang="en-US"/>
          </a:p>
        </p:txBody>
      </p:sp>
    </p:spTree>
    <p:extLst>
      <p:ext uri="{BB962C8B-B14F-4D97-AF65-F5344CB8AC3E}">
        <p14:creationId xmlns:p14="http://schemas.microsoft.com/office/powerpoint/2010/main" val="3475398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GB"/>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78F90E2F-C131-7A4C-995E-5FCF704120D5}" type="datetimeFigureOut">
              <a:rPr lang="en-US" smtClean="0"/>
              <a:t>9/15/25</a:t>
            </a:fld>
            <a:endParaRPr lang="en-US"/>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692DC5B-0DD5-6047-B9C9-BF5F3E6E2C87}" type="slidenum">
              <a:rPr lang="en-US" smtClean="0"/>
              <a:t>‹#›</a:t>
            </a:fld>
            <a:endParaRPr lang="en-US"/>
          </a:p>
        </p:txBody>
      </p:sp>
    </p:spTree>
    <p:extLst>
      <p:ext uri="{BB962C8B-B14F-4D97-AF65-F5344CB8AC3E}">
        <p14:creationId xmlns:p14="http://schemas.microsoft.com/office/powerpoint/2010/main" val="135046526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3.xml"/><Relationship Id="rId4"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58463-8459-1F4F-A61B-9232B242C587}"/>
              </a:ext>
            </a:extLst>
          </p:cNvPr>
          <p:cNvSpPr>
            <a:spLocks noGrp="1"/>
          </p:cNvSpPr>
          <p:nvPr>
            <p:ph type="ctrTitle"/>
          </p:nvPr>
        </p:nvSpPr>
        <p:spPr>
          <a:xfrm>
            <a:off x="5274825" y="1143000"/>
            <a:ext cx="6268246" cy="3134032"/>
          </a:xfrm>
        </p:spPr>
        <p:txBody>
          <a:bodyPr>
            <a:normAutofit/>
          </a:bodyPr>
          <a:lstStyle/>
          <a:p>
            <a:r>
              <a:rPr lang="en-US" sz="6600"/>
              <a:t>History Research Project</a:t>
            </a:r>
          </a:p>
        </p:txBody>
      </p:sp>
      <p:sp>
        <p:nvSpPr>
          <p:cNvPr id="3" name="Subtitle 2">
            <a:extLst>
              <a:ext uri="{FF2B5EF4-FFF2-40B4-BE49-F238E27FC236}">
                <a16:creationId xmlns:a16="http://schemas.microsoft.com/office/drawing/2014/main" id="{306B756F-591B-C04E-8C3D-1C9650EC62C7}"/>
              </a:ext>
            </a:extLst>
          </p:cNvPr>
          <p:cNvSpPr>
            <a:spLocks noGrp="1"/>
          </p:cNvSpPr>
          <p:nvPr>
            <p:ph type="subTitle" idx="1"/>
          </p:nvPr>
        </p:nvSpPr>
        <p:spPr>
          <a:xfrm>
            <a:off x="5274825" y="4473677"/>
            <a:ext cx="6268246" cy="1268144"/>
          </a:xfrm>
        </p:spPr>
        <p:txBody>
          <a:bodyPr>
            <a:normAutofit/>
          </a:bodyPr>
          <a:lstStyle/>
          <a:p>
            <a:r>
              <a:rPr lang="en-US" sz="2000"/>
              <a:t>Planning and Writing</a:t>
            </a:r>
          </a:p>
          <a:p>
            <a:endParaRPr lang="en-US" sz="2000"/>
          </a:p>
          <a:p>
            <a:r>
              <a:rPr lang="en-US" sz="2000"/>
              <a:t>Susan Carruthers</a:t>
            </a:r>
          </a:p>
        </p:txBody>
      </p:sp>
      <p:pic>
        <p:nvPicPr>
          <p:cNvPr id="7" name="Graphic 6" descr="Books">
            <a:extLst>
              <a:ext uri="{FF2B5EF4-FFF2-40B4-BE49-F238E27FC236}">
                <a16:creationId xmlns:a16="http://schemas.microsoft.com/office/drawing/2014/main" id="{DD035556-AD26-4FF6-B6DC-AE5846AB58A6}"/>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09764" y="1661911"/>
            <a:ext cx="3531062" cy="3531062"/>
          </a:xfrm>
          <a:prstGeom prst="roundRect">
            <a:avLst>
              <a:gd name="adj" fmla="val 1858"/>
            </a:avLst>
          </a:prstGeom>
          <a:effectLst>
            <a:outerShdw blurRad="50800" dist="50800" dir="5400000" algn="tl" rotWithShape="0">
              <a:srgbClr val="000000">
                <a:alpha val="43000"/>
              </a:srgbClr>
            </a:outerShdw>
          </a:effectLst>
        </p:spPr>
      </p:pic>
    </p:spTree>
    <p:extLst>
      <p:ext uri="{BB962C8B-B14F-4D97-AF65-F5344CB8AC3E}">
        <p14:creationId xmlns:p14="http://schemas.microsoft.com/office/powerpoint/2010/main" val="52536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D83BBD7C-498A-4C5D-AB41-F426C68BC7A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72" name="Rectangle 71">
              <a:extLst>
                <a:ext uri="{FF2B5EF4-FFF2-40B4-BE49-F238E27FC236}">
                  <a16:creationId xmlns:a16="http://schemas.microsoft.com/office/drawing/2014/main" id="{3C244CB4-82F8-408B-90CF-8790B49200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Oval 72">
              <a:extLst>
                <a:ext uri="{FF2B5EF4-FFF2-40B4-BE49-F238E27FC236}">
                  <a16:creationId xmlns:a16="http://schemas.microsoft.com/office/drawing/2014/main" id="{3AEB2EDF-947E-4C45-84CA-A7677672F8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4" name="Oval 73">
              <a:extLst>
                <a:ext uri="{FF2B5EF4-FFF2-40B4-BE49-F238E27FC236}">
                  <a16:creationId xmlns:a16="http://schemas.microsoft.com/office/drawing/2014/main" id="{D7E0AB0B-FFA9-4D57-AC8F-5F83219DA3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5" name="Oval 74">
              <a:extLst>
                <a:ext uri="{FF2B5EF4-FFF2-40B4-BE49-F238E27FC236}">
                  <a16:creationId xmlns:a16="http://schemas.microsoft.com/office/drawing/2014/main" id="{3AE4624A-38E2-4004-A68A-46B487FF7F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6" name="Freeform 5">
              <a:extLst>
                <a:ext uri="{FF2B5EF4-FFF2-40B4-BE49-F238E27FC236}">
                  <a16:creationId xmlns:a16="http://schemas.microsoft.com/office/drawing/2014/main" id="{D389D2B9-4681-43B1-B432-CF57F21B120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78" name="Rectangle 77">
            <a:extLst>
              <a:ext uri="{FF2B5EF4-FFF2-40B4-BE49-F238E27FC236}">
                <a16:creationId xmlns:a16="http://schemas.microsoft.com/office/drawing/2014/main" id="{2243419A-744C-4016-8F12-40F0C01831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0" name="Rectangle 79">
            <a:extLst>
              <a:ext uri="{FF2B5EF4-FFF2-40B4-BE49-F238E27FC236}">
                <a16:creationId xmlns:a16="http://schemas.microsoft.com/office/drawing/2014/main" id="{2668F1A4-6DBB-4F0B-A679-6EE5483638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5">
            <a:extLst>
              <a:ext uri="{FF2B5EF4-FFF2-40B4-BE49-F238E27FC236}">
                <a16:creationId xmlns:a16="http://schemas.microsoft.com/office/drawing/2014/main" id="{B8DBF1C0-B8F1-4AAC-8704-256BA0E9D6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794"/>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pic>
        <p:nvPicPr>
          <p:cNvPr id="5122" name="Picture 2" descr="What is a Target Audience? | Directive">
            <a:extLst>
              <a:ext uri="{FF2B5EF4-FFF2-40B4-BE49-F238E27FC236}">
                <a16:creationId xmlns:a16="http://schemas.microsoft.com/office/drawing/2014/main" id="{A973874A-0FDC-7745-B2E9-7F3C2F9C0E32}"/>
              </a:ext>
            </a:extLst>
          </p:cNvPr>
          <p:cNvPicPr>
            <a:picLocks noChangeAspect="1" noChangeArrowheads="1"/>
          </p:cNvPicPr>
          <p:nvPr/>
        </p:nvPicPr>
        <p:blipFill rotWithShape="1">
          <a:blip r:embed="rId3" cstate="screen">
            <a:alphaModFix amt="35000"/>
            <a:extLst>
              <a:ext uri="{28A0092B-C50C-407E-A947-70E740481C1C}">
                <a14:useLocalDpi xmlns:a14="http://schemas.microsoft.com/office/drawing/2010/main"/>
              </a:ext>
            </a:extLst>
          </a:blip>
          <a:srcRect r="-1"/>
          <a:stretch/>
        </p:blipFill>
        <p:spPr bwMode="auto">
          <a:xfrm>
            <a:off x="474133" y="474133"/>
            <a:ext cx="11243734" cy="5909733"/>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226BA0E6-89D9-9F40-B78A-AC4067AD0C48}"/>
              </a:ext>
            </a:extLst>
          </p:cNvPr>
          <p:cNvSpPr>
            <a:spLocks noGrp="1"/>
          </p:cNvSpPr>
          <p:nvPr>
            <p:ph type="title"/>
          </p:nvPr>
        </p:nvSpPr>
        <p:spPr>
          <a:xfrm>
            <a:off x="1154954" y="2099733"/>
            <a:ext cx="8827245" cy="2677648"/>
          </a:xfrm>
        </p:spPr>
        <p:txBody>
          <a:bodyPr vert="horz" lIns="91440" tIns="45720" rIns="91440" bIns="45720" rtlCol="0" anchor="b">
            <a:normAutofit/>
          </a:bodyPr>
          <a:lstStyle/>
          <a:p>
            <a:r>
              <a:rPr lang="en-US" sz="5400" dirty="0">
                <a:solidFill>
                  <a:srgbClr val="FFFFFF"/>
                </a:solidFill>
              </a:rPr>
              <a:t>The question of “audience”</a:t>
            </a:r>
          </a:p>
        </p:txBody>
      </p:sp>
      <p:sp>
        <p:nvSpPr>
          <p:cNvPr id="84" name="Rectangle 83">
            <a:extLst>
              <a:ext uri="{FF2B5EF4-FFF2-40B4-BE49-F238E27FC236}">
                <a16:creationId xmlns:a16="http://schemas.microsoft.com/office/drawing/2014/main" id="{B70F7E59-C971-4F55-8E3A-1E583B65FC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101577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682CCCE-534D-4FC6-BF2B-9BEA2F2BB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a:extLst>
              <a:ext uri="{FF2B5EF4-FFF2-40B4-BE49-F238E27FC236}">
                <a16:creationId xmlns:a16="http://schemas.microsoft.com/office/drawing/2014/main" id="{BC664B74-EEBB-416C-9D86-AE1FECC022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52000483-C30E-42A1-8569-E1DE1F55BC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Freeform 5">
            <a:extLst>
              <a:ext uri="{FF2B5EF4-FFF2-40B4-BE49-F238E27FC236}">
                <a16:creationId xmlns:a16="http://schemas.microsoft.com/office/drawing/2014/main" id="{A5ACD7E0-6D9A-4803-8B9B-D4602DC48C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Rectangle 16">
            <a:extLst>
              <a:ext uri="{FF2B5EF4-FFF2-40B4-BE49-F238E27FC236}">
                <a16:creationId xmlns:a16="http://schemas.microsoft.com/office/drawing/2014/main" id="{C238E92D-87E7-4B27-AD36-0E133005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a:extLst>
              <a:ext uri="{FF2B5EF4-FFF2-40B4-BE49-F238E27FC236}">
                <a16:creationId xmlns:a16="http://schemas.microsoft.com/office/drawing/2014/main" id="{6D0B958C-B82E-4F4B-945B-6B038D6556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1" name="Freeform 5">
            <a:extLst>
              <a:ext uri="{FF2B5EF4-FFF2-40B4-BE49-F238E27FC236}">
                <a16:creationId xmlns:a16="http://schemas.microsoft.com/office/drawing/2014/main" id="{E18F3B2A-BB9B-4FB6-B8A5-2A8E5DB932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a:extLst>
              <a:ext uri="{FF2B5EF4-FFF2-40B4-BE49-F238E27FC236}">
                <a16:creationId xmlns:a16="http://schemas.microsoft.com/office/drawing/2014/main" id="{028B5695-D2C9-1D42-A4DC-A090620EEBCC}"/>
              </a:ext>
            </a:extLst>
          </p:cNvPr>
          <p:cNvSpPr>
            <a:spLocks noGrp="1"/>
          </p:cNvSpPr>
          <p:nvPr>
            <p:ph type="title"/>
          </p:nvPr>
        </p:nvSpPr>
        <p:spPr>
          <a:xfrm>
            <a:off x="1154955" y="973667"/>
            <a:ext cx="2942210" cy="4833745"/>
          </a:xfrm>
        </p:spPr>
        <p:txBody>
          <a:bodyPr>
            <a:normAutofit/>
          </a:bodyPr>
          <a:lstStyle/>
          <a:p>
            <a:r>
              <a:rPr lang="en-US">
                <a:solidFill>
                  <a:srgbClr val="EBEBEB"/>
                </a:solidFill>
              </a:rPr>
              <a:t>Who is reading your essay?</a:t>
            </a:r>
          </a:p>
        </p:txBody>
      </p:sp>
      <p:sp>
        <p:nvSpPr>
          <p:cNvPr id="23" name="Rectangle 22">
            <a:extLst>
              <a:ext uri="{FF2B5EF4-FFF2-40B4-BE49-F238E27FC236}">
                <a16:creationId xmlns:a16="http://schemas.microsoft.com/office/drawing/2014/main" id="{C4164AEF-861B-41D1-9ED5-B81051DA7D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0EF281AA-1ABF-4F61-B042-5A0A4085E9ED}"/>
              </a:ext>
            </a:extLst>
          </p:cNvPr>
          <p:cNvGraphicFramePr>
            <a:graphicFrameLocks noGrp="1"/>
          </p:cNvGraphicFramePr>
          <p:nvPr>
            <p:ph idx="1"/>
            <p:extLst>
              <p:ext uri="{D42A27DB-BD31-4B8C-83A1-F6EECF244321}">
                <p14:modId xmlns:p14="http://schemas.microsoft.com/office/powerpoint/2010/main" val="3000560010"/>
              </p:ext>
            </p:extLst>
          </p:nvPr>
        </p:nvGraphicFramePr>
        <p:xfrm>
          <a:off x="5194300" y="808038"/>
          <a:ext cx="6391275" cy="5246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84063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46AC64B6-5299-4EDC-A5BA-C486DE6052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9" name="Rectangle 8">
              <a:extLst>
                <a:ext uri="{FF2B5EF4-FFF2-40B4-BE49-F238E27FC236}">
                  <a16:creationId xmlns:a16="http://schemas.microsoft.com/office/drawing/2014/main" id="{BA11BA08-D406-4EBC-80F9-8C9B13860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a:extLst>
                <a:ext uri="{FF2B5EF4-FFF2-40B4-BE49-F238E27FC236}">
                  <a16:creationId xmlns:a16="http://schemas.microsoft.com/office/drawing/2014/main" id="{1CD848F9-F2DE-446B-8417-F43DDB4366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a:extLst>
                <a:ext uri="{FF2B5EF4-FFF2-40B4-BE49-F238E27FC236}">
                  <a16:creationId xmlns:a16="http://schemas.microsoft.com/office/drawing/2014/main" id="{2950ADE9-C1AB-43FC-837A-4805DF5D76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id="{B4A32DB1-B927-4CC4-86F7-62404124F1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a:extLst>
                <a:ext uri="{FF2B5EF4-FFF2-40B4-BE49-F238E27FC236}">
                  <a16:creationId xmlns:a16="http://schemas.microsoft.com/office/drawing/2014/main" id="{D096476B-32CF-4EEC-A4D2-18B931E5829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5" name="Rectangle 14">
            <a:extLst>
              <a:ext uri="{FF2B5EF4-FFF2-40B4-BE49-F238E27FC236}">
                <a16:creationId xmlns:a16="http://schemas.microsoft.com/office/drawing/2014/main" id="{CB300B9C-C1F6-47BC-A43F-3B172CD7FF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17" name="Group 16">
            <a:extLst>
              <a:ext uri="{FF2B5EF4-FFF2-40B4-BE49-F238E27FC236}">
                <a16:creationId xmlns:a16="http://schemas.microsoft.com/office/drawing/2014/main" id="{D4EC3799-3F52-48CE-85CC-83AED368EB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useBgFill="1">
          <p:nvSpPr>
            <p:cNvPr id="18" name="Rectangle 17">
              <a:extLst>
                <a:ext uri="{FF2B5EF4-FFF2-40B4-BE49-F238E27FC236}">
                  <a16:creationId xmlns:a16="http://schemas.microsoft.com/office/drawing/2014/main" id="{F3FC2939-BF10-4CBC-904B-74A17D4B9C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9" name="Freeform 5">
              <a:extLst>
                <a:ext uri="{FF2B5EF4-FFF2-40B4-BE49-F238E27FC236}">
                  <a16:creationId xmlns:a16="http://schemas.microsoft.com/office/drawing/2014/main" id="{266B6D5D-11B6-40A6-9CEF-F0B0D104C5C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le 1">
            <a:extLst>
              <a:ext uri="{FF2B5EF4-FFF2-40B4-BE49-F238E27FC236}">
                <a16:creationId xmlns:a16="http://schemas.microsoft.com/office/drawing/2014/main" id="{CAFB33E7-CC22-8442-988D-EFE2AF1D30FD}"/>
              </a:ext>
            </a:extLst>
          </p:cNvPr>
          <p:cNvSpPr>
            <a:spLocks noGrp="1"/>
          </p:cNvSpPr>
          <p:nvPr>
            <p:ph type="title"/>
          </p:nvPr>
        </p:nvSpPr>
        <p:spPr>
          <a:xfrm>
            <a:off x="4678420" y="1370143"/>
            <a:ext cx="6391270" cy="4157446"/>
          </a:xfrm>
        </p:spPr>
        <p:txBody>
          <a:bodyPr vert="horz" lIns="91440" tIns="45720" rIns="91440" bIns="45720" rtlCol="0" anchor="ctr">
            <a:normAutofit/>
          </a:bodyPr>
          <a:lstStyle/>
          <a:p>
            <a:r>
              <a:rPr lang="en-US" sz="6600">
                <a:solidFill>
                  <a:schemeClr val="tx1"/>
                </a:solidFill>
              </a:rPr>
              <a:t>Making use of quotations</a:t>
            </a:r>
          </a:p>
        </p:txBody>
      </p:sp>
      <p:sp>
        <p:nvSpPr>
          <p:cNvPr id="3" name="Content Placeholder 2">
            <a:extLst>
              <a:ext uri="{FF2B5EF4-FFF2-40B4-BE49-F238E27FC236}">
                <a16:creationId xmlns:a16="http://schemas.microsoft.com/office/drawing/2014/main" id="{FCDDD0FC-21C8-1D46-AB4E-11DDE9C59D04}"/>
              </a:ext>
            </a:extLst>
          </p:cNvPr>
          <p:cNvSpPr>
            <a:spLocks noGrp="1"/>
          </p:cNvSpPr>
          <p:nvPr>
            <p:ph idx="1"/>
          </p:nvPr>
        </p:nvSpPr>
        <p:spPr>
          <a:xfrm>
            <a:off x="1121861" y="1370143"/>
            <a:ext cx="2913091" cy="4157446"/>
          </a:xfrm>
        </p:spPr>
        <p:txBody>
          <a:bodyPr vert="horz" lIns="91440" tIns="45720" rIns="91440" bIns="45720" rtlCol="0" anchor="ctr">
            <a:normAutofit/>
          </a:bodyPr>
          <a:lstStyle/>
          <a:p>
            <a:pPr marL="0" indent="0" algn="r">
              <a:buNone/>
            </a:pPr>
            <a:r>
              <a:rPr lang="en-US" sz="2000" cap="all" dirty="0">
                <a:solidFill>
                  <a:schemeClr val="tx2">
                    <a:lumMod val="40000"/>
                    <a:lumOff val="60000"/>
                  </a:schemeClr>
                </a:solidFill>
              </a:rPr>
              <a:t>When is it appropriate to use a direct quotation?</a:t>
            </a:r>
          </a:p>
        </p:txBody>
      </p:sp>
      <p:cxnSp>
        <p:nvCxnSpPr>
          <p:cNvPr id="21" name="Straight Connector 20">
            <a:extLst>
              <a:ext uri="{FF2B5EF4-FFF2-40B4-BE49-F238E27FC236}">
                <a16:creationId xmlns:a16="http://schemas.microsoft.com/office/drawing/2014/main" id="{789E20C7-BB50-4317-93C7-90C8ED80B2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1688902"/>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682CCCE-534D-4FC6-BF2B-9BEA2F2BB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a:extLst>
              <a:ext uri="{FF2B5EF4-FFF2-40B4-BE49-F238E27FC236}">
                <a16:creationId xmlns:a16="http://schemas.microsoft.com/office/drawing/2014/main" id="{BC664B74-EEBB-416C-9D86-AE1FECC022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52000483-C30E-42A1-8569-E1DE1F55BC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Freeform 5">
            <a:extLst>
              <a:ext uri="{FF2B5EF4-FFF2-40B4-BE49-F238E27FC236}">
                <a16:creationId xmlns:a16="http://schemas.microsoft.com/office/drawing/2014/main" id="{A5ACD7E0-6D9A-4803-8B9B-D4602DC48C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Rectangle 16">
            <a:extLst>
              <a:ext uri="{FF2B5EF4-FFF2-40B4-BE49-F238E27FC236}">
                <a16:creationId xmlns:a16="http://schemas.microsoft.com/office/drawing/2014/main" id="{C238E92D-87E7-4B27-AD36-0E133005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a:extLst>
              <a:ext uri="{FF2B5EF4-FFF2-40B4-BE49-F238E27FC236}">
                <a16:creationId xmlns:a16="http://schemas.microsoft.com/office/drawing/2014/main" id="{6D0B958C-B82E-4F4B-945B-6B038D6556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1" name="Freeform 5">
            <a:extLst>
              <a:ext uri="{FF2B5EF4-FFF2-40B4-BE49-F238E27FC236}">
                <a16:creationId xmlns:a16="http://schemas.microsoft.com/office/drawing/2014/main" id="{E18F3B2A-BB9B-4FB6-B8A5-2A8E5DB932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a:extLst>
              <a:ext uri="{FF2B5EF4-FFF2-40B4-BE49-F238E27FC236}">
                <a16:creationId xmlns:a16="http://schemas.microsoft.com/office/drawing/2014/main" id="{103354C2-D5A6-0045-B72C-3E49B6A41CB9}"/>
              </a:ext>
            </a:extLst>
          </p:cNvPr>
          <p:cNvSpPr>
            <a:spLocks noGrp="1"/>
          </p:cNvSpPr>
          <p:nvPr>
            <p:ph type="title"/>
          </p:nvPr>
        </p:nvSpPr>
        <p:spPr>
          <a:xfrm>
            <a:off x="1154955" y="973667"/>
            <a:ext cx="2942210" cy="4833745"/>
          </a:xfrm>
        </p:spPr>
        <p:txBody>
          <a:bodyPr>
            <a:normAutofit/>
          </a:bodyPr>
          <a:lstStyle/>
          <a:p>
            <a:r>
              <a:rPr lang="en-US" dirty="0">
                <a:solidFill>
                  <a:srgbClr val="EBEBEB"/>
                </a:solidFill>
              </a:rPr>
              <a:t>Some tips </a:t>
            </a:r>
          </a:p>
        </p:txBody>
      </p:sp>
      <p:sp>
        <p:nvSpPr>
          <p:cNvPr id="23" name="Rectangle 22">
            <a:extLst>
              <a:ext uri="{FF2B5EF4-FFF2-40B4-BE49-F238E27FC236}">
                <a16:creationId xmlns:a16="http://schemas.microsoft.com/office/drawing/2014/main" id="{C4164AEF-861B-41D1-9ED5-B81051DA7D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5C000B3B-AC2D-48D8-AB96-723599F6C738}"/>
              </a:ext>
            </a:extLst>
          </p:cNvPr>
          <p:cNvGraphicFramePr>
            <a:graphicFrameLocks noGrp="1"/>
          </p:cNvGraphicFramePr>
          <p:nvPr>
            <p:ph idx="1"/>
            <p:extLst>
              <p:ext uri="{D42A27DB-BD31-4B8C-83A1-F6EECF244321}">
                <p14:modId xmlns:p14="http://schemas.microsoft.com/office/powerpoint/2010/main" val="157137275"/>
              </p:ext>
            </p:extLst>
          </p:nvPr>
        </p:nvGraphicFramePr>
        <p:xfrm>
          <a:off x="5194300" y="808038"/>
          <a:ext cx="6391275" cy="5246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286899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AA5EE-0F71-D646-9DDF-1B6B748E4167}"/>
              </a:ext>
            </a:extLst>
          </p:cNvPr>
          <p:cNvSpPr>
            <a:spLocks noGrp="1"/>
          </p:cNvSpPr>
          <p:nvPr>
            <p:ph type="title"/>
          </p:nvPr>
        </p:nvSpPr>
        <p:spPr/>
        <p:txBody>
          <a:bodyPr/>
          <a:lstStyle/>
          <a:p>
            <a:r>
              <a:rPr lang="en-US" dirty="0"/>
              <a:t>Stylistic advice on quotations</a:t>
            </a:r>
          </a:p>
        </p:txBody>
      </p:sp>
      <p:sp>
        <p:nvSpPr>
          <p:cNvPr id="3" name="Content Placeholder 2">
            <a:extLst>
              <a:ext uri="{FF2B5EF4-FFF2-40B4-BE49-F238E27FC236}">
                <a16:creationId xmlns:a16="http://schemas.microsoft.com/office/drawing/2014/main" id="{F5136671-F279-0C41-BB52-07C7365A5CF4}"/>
              </a:ext>
            </a:extLst>
          </p:cNvPr>
          <p:cNvSpPr>
            <a:spLocks noGrp="1"/>
          </p:cNvSpPr>
          <p:nvPr>
            <p:ph idx="4294967295"/>
          </p:nvPr>
        </p:nvSpPr>
        <p:spPr>
          <a:xfrm>
            <a:off x="428624" y="2386012"/>
            <a:ext cx="11587163" cy="4576763"/>
          </a:xfrm>
        </p:spPr>
        <p:txBody>
          <a:bodyPr>
            <a:normAutofit/>
          </a:bodyPr>
          <a:lstStyle/>
          <a:p>
            <a:r>
              <a:rPr lang="en-US" dirty="0"/>
              <a:t>In UK academic style, quotations are placed inside </a:t>
            </a:r>
            <a:r>
              <a:rPr lang="en-US" dirty="0">
                <a:solidFill>
                  <a:schemeClr val="accent1"/>
                </a:solidFill>
              </a:rPr>
              <a:t>single inverted commas</a:t>
            </a:r>
            <a:r>
              <a:rPr lang="en-US" dirty="0"/>
              <a:t>– ‘like this’– though you’ll see that work published in the US conforms to a different convention, using double parentheses– “like this”.</a:t>
            </a:r>
          </a:p>
          <a:p>
            <a:r>
              <a:rPr lang="en-US" dirty="0"/>
              <a:t>If your quote itself contains a quote, the rule of thumb is as follows:</a:t>
            </a:r>
          </a:p>
          <a:p>
            <a:r>
              <a:rPr lang="en-US" dirty="0"/>
              <a:t>‘In 1944, Home Intelligence reported criticism of “young women and girls with servicemen of every available nationality and </a:t>
            </a:r>
            <a:r>
              <a:rPr lang="en-US" dirty="0" err="1"/>
              <a:t>colour</a:t>
            </a:r>
            <a:r>
              <a:rPr lang="en-US" dirty="0"/>
              <a:t>”.’</a:t>
            </a:r>
          </a:p>
          <a:p>
            <a:r>
              <a:rPr lang="en-US" dirty="0"/>
              <a:t>Wendy Webster, </a:t>
            </a:r>
            <a:r>
              <a:rPr lang="en-US" i="1" dirty="0"/>
              <a:t>Mixing It: Diversity in World War Two Britain</a:t>
            </a:r>
            <a:r>
              <a:rPr lang="en-US" dirty="0"/>
              <a:t> (OUP, 2018), p. 199</a:t>
            </a:r>
          </a:p>
          <a:p>
            <a:r>
              <a:rPr lang="en-US" dirty="0"/>
              <a:t>In other words, the quote within a quote is placed in double parentheses, “like this”</a:t>
            </a:r>
          </a:p>
          <a:p>
            <a:r>
              <a:rPr lang="en-US" dirty="0"/>
              <a:t>Your footnote should cite– in this example-- both Webster’s book AND the primary source that she’s quoting, a War Office censorship report from the UK National Archives</a:t>
            </a:r>
          </a:p>
          <a:p>
            <a:r>
              <a:rPr lang="en-US" dirty="0"/>
              <a:t>NB: You should never try to pass off research that someone else did as your own, by citing ONLY their quoted primary source as though you yourself had looked at it. As a matter of professional ethics, you need to acknowledge your scholarly debts– in this case to Webster.</a:t>
            </a:r>
          </a:p>
          <a:p>
            <a:pPr marL="0" indent="0">
              <a:buNone/>
            </a:pPr>
            <a:endParaRPr lang="en-US" dirty="0"/>
          </a:p>
        </p:txBody>
      </p:sp>
    </p:spTree>
    <p:extLst>
      <p:ext uri="{BB962C8B-B14F-4D97-AF65-F5344CB8AC3E}">
        <p14:creationId xmlns:p14="http://schemas.microsoft.com/office/powerpoint/2010/main" val="2801764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41670-589B-7B41-8384-768C1495A1C1}"/>
              </a:ext>
            </a:extLst>
          </p:cNvPr>
          <p:cNvSpPr>
            <a:spLocks noGrp="1"/>
          </p:cNvSpPr>
          <p:nvPr>
            <p:ph type="title" idx="4294967295"/>
          </p:nvPr>
        </p:nvSpPr>
        <p:spPr>
          <a:xfrm>
            <a:off x="595994" y="458788"/>
            <a:ext cx="5943600" cy="708025"/>
          </a:xfrm>
        </p:spPr>
        <p:txBody>
          <a:bodyPr/>
          <a:lstStyle/>
          <a:p>
            <a:r>
              <a:rPr lang="en-US" dirty="0">
                <a:solidFill>
                  <a:schemeClr val="accent1"/>
                </a:solidFill>
              </a:rPr>
              <a:t>Brief quotes and </a:t>
            </a:r>
            <a:br>
              <a:rPr lang="en-US" dirty="0">
                <a:solidFill>
                  <a:schemeClr val="accent1"/>
                </a:solidFill>
              </a:rPr>
            </a:br>
            <a:r>
              <a:rPr lang="en-US" dirty="0">
                <a:solidFill>
                  <a:schemeClr val="accent1"/>
                </a:solidFill>
              </a:rPr>
              <a:t>block quotes</a:t>
            </a:r>
          </a:p>
        </p:txBody>
      </p:sp>
      <p:sp>
        <p:nvSpPr>
          <p:cNvPr id="3" name="Content Placeholder 2">
            <a:extLst>
              <a:ext uri="{FF2B5EF4-FFF2-40B4-BE49-F238E27FC236}">
                <a16:creationId xmlns:a16="http://schemas.microsoft.com/office/drawing/2014/main" id="{22AEBD4D-F38C-3F4C-980F-B4607FC208C6}"/>
              </a:ext>
            </a:extLst>
          </p:cNvPr>
          <p:cNvSpPr>
            <a:spLocks noGrp="1"/>
          </p:cNvSpPr>
          <p:nvPr>
            <p:ph idx="4294967295"/>
          </p:nvPr>
        </p:nvSpPr>
        <p:spPr>
          <a:xfrm>
            <a:off x="406401" y="1698171"/>
            <a:ext cx="6397170" cy="4789715"/>
          </a:xfrm>
        </p:spPr>
        <p:txBody>
          <a:bodyPr>
            <a:normAutofit fontScale="92500" lnSpcReduction="20000"/>
          </a:bodyPr>
          <a:lstStyle/>
          <a:p>
            <a:r>
              <a:rPr lang="en-US" dirty="0"/>
              <a:t>Quotes of a few words– or even a couple of lines-- can be embedded in your sentence without changing the layout or typography</a:t>
            </a:r>
          </a:p>
          <a:p>
            <a:r>
              <a:rPr lang="en-US" dirty="0"/>
              <a:t>NB: Quotes should NOT be italicized. Italics are used in academic writing for the titles of books, films, magazines, newspapers, journals etc.</a:t>
            </a:r>
          </a:p>
          <a:p>
            <a:r>
              <a:rPr lang="en-US" dirty="0"/>
              <a:t>If you have a quote that will run to four or more lines of typed text, the convention is that this material should be </a:t>
            </a:r>
            <a:r>
              <a:rPr lang="en-US" dirty="0">
                <a:solidFill>
                  <a:schemeClr val="accent1"/>
                </a:solidFill>
              </a:rPr>
              <a:t>indented</a:t>
            </a:r>
            <a:r>
              <a:rPr lang="en-US" dirty="0"/>
              <a:t> from the main body of the text– i.e. offset with a margin on either side, as in this example</a:t>
            </a:r>
          </a:p>
          <a:p>
            <a:r>
              <a:rPr lang="en-US" dirty="0"/>
              <a:t>Use </a:t>
            </a:r>
            <a:r>
              <a:rPr lang="en-US" dirty="0">
                <a:solidFill>
                  <a:schemeClr val="accent1"/>
                </a:solidFill>
              </a:rPr>
              <a:t>block quotes even more sparingly </a:t>
            </a:r>
            <a:r>
              <a:rPr lang="en-US" dirty="0"/>
              <a:t>than other quotes.</a:t>
            </a:r>
          </a:p>
          <a:p>
            <a:r>
              <a:rPr lang="en-US" dirty="0"/>
              <a:t>Make sure you </a:t>
            </a:r>
            <a:r>
              <a:rPr lang="en-US" dirty="0">
                <a:solidFill>
                  <a:schemeClr val="accent1"/>
                </a:solidFill>
              </a:rPr>
              <a:t>introduce these quotes carefully</a:t>
            </a:r>
            <a:r>
              <a:rPr lang="en-US" dirty="0"/>
              <a:t>, and </a:t>
            </a:r>
            <a:r>
              <a:rPr lang="en-US" dirty="0">
                <a:solidFill>
                  <a:schemeClr val="accent1"/>
                </a:solidFill>
              </a:rPr>
              <a:t>integrate</a:t>
            </a:r>
            <a:r>
              <a:rPr lang="en-US" dirty="0"/>
              <a:t> the quote into your analysis, as Webster does in this example from </a:t>
            </a:r>
            <a:r>
              <a:rPr lang="en-US" i="1" dirty="0"/>
              <a:t>Mixing It.</a:t>
            </a:r>
          </a:p>
          <a:p>
            <a:r>
              <a:rPr lang="en-US" dirty="0"/>
              <a:t>Too many long quotes will make your essay seem ‘bitty’, interrupting the flow of your OWN argument, delivered in your own voice</a:t>
            </a:r>
          </a:p>
        </p:txBody>
      </p:sp>
      <p:pic>
        <p:nvPicPr>
          <p:cNvPr id="5" name="Picture 4">
            <a:extLst>
              <a:ext uri="{FF2B5EF4-FFF2-40B4-BE49-F238E27FC236}">
                <a16:creationId xmlns:a16="http://schemas.microsoft.com/office/drawing/2014/main" id="{5D999961-9D79-1A43-A855-768CCEF67EF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67563" y="0"/>
            <a:ext cx="5143500" cy="6858000"/>
          </a:xfrm>
          <a:prstGeom prst="rect">
            <a:avLst/>
          </a:prstGeom>
        </p:spPr>
      </p:pic>
    </p:spTree>
    <p:extLst>
      <p:ext uri="{BB962C8B-B14F-4D97-AF65-F5344CB8AC3E}">
        <p14:creationId xmlns:p14="http://schemas.microsoft.com/office/powerpoint/2010/main" val="2631955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9" name="Group 8">
            <a:extLst>
              <a:ext uri="{FF2B5EF4-FFF2-40B4-BE49-F238E27FC236}">
                <a16:creationId xmlns:a16="http://schemas.microsoft.com/office/drawing/2014/main" id="{46AC64B6-5299-4EDC-A5BA-C486DE6052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10" name="Rectangle 9">
              <a:extLst>
                <a:ext uri="{FF2B5EF4-FFF2-40B4-BE49-F238E27FC236}">
                  <a16:creationId xmlns:a16="http://schemas.microsoft.com/office/drawing/2014/main" id="{BA11BA08-D406-4EBC-80F9-8C9B13860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a:extLst>
                <a:ext uri="{FF2B5EF4-FFF2-40B4-BE49-F238E27FC236}">
                  <a16:creationId xmlns:a16="http://schemas.microsoft.com/office/drawing/2014/main" id="{1CD848F9-F2DE-446B-8417-F43DDB4366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id="{2950ADE9-C1AB-43FC-837A-4805DF5D76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B4A32DB1-B927-4CC4-86F7-62404124F1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a:extLst>
                <a:ext uri="{FF2B5EF4-FFF2-40B4-BE49-F238E27FC236}">
                  <a16:creationId xmlns:a16="http://schemas.microsoft.com/office/drawing/2014/main" id="{D096476B-32CF-4EEC-A4D2-18B931E5829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Rectangle 15">
            <a:extLst>
              <a:ext uri="{FF2B5EF4-FFF2-40B4-BE49-F238E27FC236}">
                <a16:creationId xmlns:a16="http://schemas.microsoft.com/office/drawing/2014/main" id="{CB300B9C-C1F6-47BC-A43F-3B172CD7FF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31" name="Rectangle 17">
            <a:extLst>
              <a:ext uri="{FF2B5EF4-FFF2-40B4-BE49-F238E27FC236}">
                <a16:creationId xmlns:a16="http://schemas.microsoft.com/office/drawing/2014/main" id="{02E8BD2A-4014-4DC6-A228-4ECE6A0AA6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19">
            <a:extLst>
              <a:ext uri="{FF2B5EF4-FFF2-40B4-BE49-F238E27FC236}">
                <a16:creationId xmlns:a16="http://schemas.microsoft.com/office/drawing/2014/main" id="{055DA240-4A21-4C3F-AD76-9FFDA978F8B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21" name="Rectangle 20">
              <a:extLst>
                <a:ext uri="{FF2B5EF4-FFF2-40B4-BE49-F238E27FC236}">
                  <a16:creationId xmlns:a16="http://schemas.microsoft.com/office/drawing/2014/main" id="{B16224BD-C872-4F5B-AB8C-1B99E2298F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Oval 21">
              <a:extLst>
                <a:ext uri="{FF2B5EF4-FFF2-40B4-BE49-F238E27FC236}">
                  <a16:creationId xmlns:a16="http://schemas.microsoft.com/office/drawing/2014/main" id="{32110395-A79F-4FAF-82B5-A8F8316EF3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a:extLst>
                <a:ext uri="{FF2B5EF4-FFF2-40B4-BE49-F238E27FC236}">
                  <a16:creationId xmlns:a16="http://schemas.microsoft.com/office/drawing/2014/main" id="{24662F85-7D41-4495-A058-5C01DE5F26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a:extLst>
                <a:ext uri="{FF2B5EF4-FFF2-40B4-BE49-F238E27FC236}">
                  <a16:creationId xmlns:a16="http://schemas.microsoft.com/office/drawing/2014/main" id="{8CE9CD15-470A-434B-8806-4824F4B03C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Rectangle 24">
              <a:extLst>
                <a:ext uri="{FF2B5EF4-FFF2-40B4-BE49-F238E27FC236}">
                  <a16:creationId xmlns:a16="http://schemas.microsoft.com/office/drawing/2014/main" id="{643A7359-AEF2-436A-8895-7C9B78D20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5">
              <a:extLst>
                <a:ext uri="{FF2B5EF4-FFF2-40B4-BE49-F238E27FC236}">
                  <a16:creationId xmlns:a16="http://schemas.microsoft.com/office/drawing/2014/main" id="{EC2C4626-D90A-4F1F-B758-070B5C46A9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7" name="Freeform 5">
              <a:extLst>
                <a:ext uri="{FF2B5EF4-FFF2-40B4-BE49-F238E27FC236}">
                  <a16:creationId xmlns:a16="http://schemas.microsoft.com/office/drawing/2014/main" id="{263AABEE-95BB-4A2E-BFDB-61D2CEA395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8" name="Freeform 5">
              <a:extLst>
                <a:ext uri="{FF2B5EF4-FFF2-40B4-BE49-F238E27FC236}">
                  <a16:creationId xmlns:a16="http://schemas.microsoft.com/office/drawing/2014/main" id="{95E598A9-E17F-4FCF-ADEA-85BE360D564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a:extLst>
              <a:ext uri="{FF2B5EF4-FFF2-40B4-BE49-F238E27FC236}">
                <a16:creationId xmlns:a16="http://schemas.microsoft.com/office/drawing/2014/main" id="{F99AF9DB-4DE6-6040-8CC0-984FA038A3A3}"/>
              </a:ext>
            </a:extLst>
          </p:cNvPr>
          <p:cNvSpPr>
            <a:spLocks noGrp="1"/>
          </p:cNvSpPr>
          <p:nvPr>
            <p:ph type="title"/>
          </p:nvPr>
        </p:nvSpPr>
        <p:spPr>
          <a:xfrm>
            <a:off x="5232771" y="437513"/>
            <a:ext cx="6232398" cy="5954325"/>
          </a:xfrm>
        </p:spPr>
        <p:txBody>
          <a:bodyPr vert="horz" lIns="91440" tIns="45720" rIns="91440" bIns="45720" rtlCol="0" anchor="ctr">
            <a:normAutofit/>
          </a:bodyPr>
          <a:lstStyle/>
          <a:p>
            <a:r>
              <a:rPr lang="en-US" sz="6600">
                <a:solidFill>
                  <a:schemeClr val="tx2"/>
                </a:solidFill>
              </a:rPr>
              <a:t>Prose style</a:t>
            </a:r>
          </a:p>
        </p:txBody>
      </p:sp>
      <p:sp>
        <p:nvSpPr>
          <p:cNvPr id="4" name="Text Placeholder 3">
            <a:extLst>
              <a:ext uri="{FF2B5EF4-FFF2-40B4-BE49-F238E27FC236}">
                <a16:creationId xmlns:a16="http://schemas.microsoft.com/office/drawing/2014/main" id="{FEABC7A3-DDD4-F447-A23F-92278EF28795}"/>
              </a:ext>
            </a:extLst>
          </p:cNvPr>
          <p:cNvSpPr>
            <a:spLocks noGrp="1"/>
          </p:cNvSpPr>
          <p:nvPr>
            <p:ph type="body" idx="1"/>
          </p:nvPr>
        </p:nvSpPr>
        <p:spPr>
          <a:xfrm>
            <a:off x="971257" y="1172776"/>
            <a:ext cx="3290257" cy="4512448"/>
          </a:xfrm>
        </p:spPr>
        <p:txBody>
          <a:bodyPr vert="horz" lIns="91440" tIns="45720" rIns="91440" bIns="45720" rtlCol="0" anchor="ctr">
            <a:normAutofit/>
          </a:bodyPr>
          <a:lstStyle/>
          <a:p>
            <a:r>
              <a:rPr lang="en-US" sz="2400" dirty="0">
                <a:solidFill>
                  <a:schemeClr val="tx2">
                    <a:lumMod val="60000"/>
                    <a:lumOff val="40000"/>
                  </a:schemeClr>
                </a:solidFill>
              </a:rPr>
              <a:t>Some advice</a:t>
            </a:r>
          </a:p>
        </p:txBody>
      </p:sp>
    </p:spTree>
    <p:extLst>
      <p:ext uri="{BB962C8B-B14F-4D97-AF65-F5344CB8AC3E}">
        <p14:creationId xmlns:p14="http://schemas.microsoft.com/office/powerpoint/2010/main" val="824515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C43A114B-CAF8-402E-A898-DEE2C2022E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Oval 72">
            <a:extLst>
              <a:ext uri="{FF2B5EF4-FFF2-40B4-BE49-F238E27FC236}">
                <a16:creationId xmlns:a16="http://schemas.microsoft.com/office/drawing/2014/main" id="{64E68BB1-DCF6-49AB-8FF1-7E68DCBCD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5" name="Oval 74">
            <a:extLst>
              <a:ext uri="{FF2B5EF4-FFF2-40B4-BE49-F238E27FC236}">
                <a16:creationId xmlns:a16="http://schemas.microsoft.com/office/drawing/2014/main" id="{DA9B8539-604B-420E-BA1B-0A2E64CD7C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7" name="Oval 76">
            <a:extLst>
              <a:ext uri="{FF2B5EF4-FFF2-40B4-BE49-F238E27FC236}">
                <a16:creationId xmlns:a16="http://schemas.microsoft.com/office/drawing/2014/main" id="{7236CAA2-54C3-4136-B0CC-6837B14D8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9" name="Freeform 5">
            <a:extLst>
              <a:ext uri="{FF2B5EF4-FFF2-40B4-BE49-F238E27FC236}">
                <a16:creationId xmlns:a16="http://schemas.microsoft.com/office/drawing/2014/main" id="{40F86E67-9E86-453F-92BC-648189829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81" name="Rectangle 80">
            <a:extLst>
              <a:ext uri="{FF2B5EF4-FFF2-40B4-BE49-F238E27FC236}">
                <a16:creationId xmlns:a16="http://schemas.microsoft.com/office/drawing/2014/main" id="{F73C5439-21D4-46F3-9CF4-FF1CE786FF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3429FF2B-E1F7-D84E-A34E-B5964CD62A23}"/>
              </a:ext>
            </a:extLst>
          </p:cNvPr>
          <p:cNvSpPr>
            <a:spLocks noGrp="1"/>
          </p:cNvSpPr>
          <p:nvPr>
            <p:ph type="title"/>
          </p:nvPr>
        </p:nvSpPr>
        <p:spPr>
          <a:xfrm>
            <a:off x="8382055" y="1241266"/>
            <a:ext cx="3161016" cy="3153753"/>
          </a:xfrm>
        </p:spPr>
        <p:txBody>
          <a:bodyPr vert="horz" lIns="91440" tIns="45720" rIns="91440" bIns="45720" rtlCol="0" anchor="b">
            <a:normAutofit/>
          </a:bodyPr>
          <a:lstStyle/>
          <a:p>
            <a:r>
              <a:rPr lang="en-US" sz="5400" dirty="0"/>
              <a:t>Voice</a:t>
            </a:r>
          </a:p>
        </p:txBody>
      </p:sp>
      <p:sp>
        <p:nvSpPr>
          <p:cNvPr id="3" name="Text Placeholder 2">
            <a:extLst>
              <a:ext uri="{FF2B5EF4-FFF2-40B4-BE49-F238E27FC236}">
                <a16:creationId xmlns:a16="http://schemas.microsoft.com/office/drawing/2014/main" id="{F8C5DFEB-6CEB-604F-805B-D9260CB6C339}"/>
              </a:ext>
            </a:extLst>
          </p:cNvPr>
          <p:cNvSpPr>
            <a:spLocks noGrp="1"/>
          </p:cNvSpPr>
          <p:nvPr>
            <p:ph type="body" idx="1"/>
          </p:nvPr>
        </p:nvSpPr>
        <p:spPr>
          <a:xfrm>
            <a:off x="8382055" y="4591665"/>
            <a:ext cx="3161016" cy="1622322"/>
          </a:xfrm>
        </p:spPr>
        <p:txBody>
          <a:bodyPr vert="horz" lIns="91440" tIns="45720" rIns="91440" bIns="45720" rtlCol="0" anchor="t">
            <a:normAutofit/>
          </a:bodyPr>
          <a:lstStyle/>
          <a:p>
            <a:r>
              <a:rPr lang="en-US" sz="1800" dirty="0">
                <a:solidFill>
                  <a:schemeClr val="tx2">
                    <a:lumMod val="40000"/>
                    <a:lumOff val="60000"/>
                  </a:schemeClr>
                </a:solidFill>
              </a:rPr>
              <a:t>Write in a voice that Sounds recognizably like your own</a:t>
            </a:r>
          </a:p>
        </p:txBody>
      </p:sp>
      <p:grpSp>
        <p:nvGrpSpPr>
          <p:cNvPr id="83" name="Group 82">
            <a:extLst>
              <a:ext uri="{FF2B5EF4-FFF2-40B4-BE49-F238E27FC236}">
                <a16:creationId xmlns:a16="http://schemas.microsoft.com/office/drawing/2014/main" id="{227140B8-92FC-43F0-8CCA-F40052CE50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3332" y="396837"/>
            <a:ext cx="7906665" cy="6058999"/>
            <a:chOff x="423332" y="396837"/>
            <a:chExt cx="7906665" cy="6058999"/>
          </a:xfrm>
        </p:grpSpPr>
        <p:sp>
          <p:nvSpPr>
            <p:cNvPr id="84" name="Rectangle 83">
              <a:extLst>
                <a:ext uri="{FF2B5EF4-FFF2-40B4-BE49-F238E27FC236}">
                  <a16:creationId xmlns:a16="http://schemas.microsoft.com/office/drawing/2014/main" id="{E14FEF32-7604-4713-A9F1-9D90A6F78B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flipH="1">
              <a:off x="423332" y="402165"/>
              <a:ext cx="678513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5" name="Freeform 5">
              <a:extLst>
                <a:ext uri="{FF2B5EF4-FFF2-40B4-BE49-F238E27FC236}">
                  <a16:creationId xmlns:a16="http://schemas.microsoft.com/office/drawing/2014/main" id="{95AD3905-A7DD-4026-B7FD-C203CC3052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400000" flipH="1">
              <a:off x="4616676"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86" name="Freeform 5">
              <a:extLst>
                <a:ext uri="{FF2B5EF4-FFF2-40B4-BE49-F238E27FC236}">
                  <a16:creationId xmlns:a16="http://schemas.microsoft.com/office/drawing/2014/main" id="{467A9BDB-6572-473C-B2E5-C1AC2F7163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677511" flipH="1">
              <a:off x="6459831"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pic>
        <p:nvPicPr>
          <p:cNvPr id="7170" name="Picture 2" descr="What AI and voice activation will do for brands in the home - CMO Australia">
            <a:extLst>
              <a:ext uri="{FF2B5EF4-FFF2-40B4-BE49-F238E27FC236}">
                <a16:creationId xmlns:a16="http://schemas.microsoft.com/office/drawing/2014/main" id="{3F4AC5BE-7592-2748-816F-B01B43F236A4}"/>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241538" y="1114621"/>
            <a:ext cx="6179630" cy="4628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71257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8441A-FE9B-914B-B6C0-DF4B34A36076}"/>
              </a:ext>
            </a:extLst>
          </p:cNvPr>
          <p:cNvSpPr>
            <a:spLocks noGrp="1"/>
          </p:cNvSpPr>
          <p:nvPr>
            <p:ph type="title"/>
          </p:nvPr>
        </p:nvSpPr>
        <p:spPr/>
        <p:txBody>
          <a:bodyPr/>
          <a:lstStyle/>
          <a:p>
            <a:r>
              <a:rPr lang="en-US" dirty="0"/>
              <a:t>The first person pronoun?</a:t>
            </a:r>
          </a:p>
        </p:txBody>
      </p:sp>
      <p:sp>
        <p:nvSpPr>
          <p:cNvPr id="3" name="Text Placeholder 2">
            <a:extLst>
              <a:ext uri="{FF2B5EF4-FFF2-40B4-BE49-F238E27FC236}">
                <a16:creationId xmlns:a16="http://schemas.microsoft.com/office/drawing/2014/main" id="{21D0EF10-298C-9B49-B262-91D5D7BBD4ED}"/>
              </a:ext>
            </a:extLst>
          </p:cNvPr>
          <p:cNvSpPr>
            <a:spLocks noGrp="1"/>
          </p:cNvSpPr>
          <p:nvPr>
            <p:ph type="body" idx="1"/>
          </p:nvPr>
        </p:nvSpPr>
        <p:spPr>
          <a:xfrm>
            <a:off x="6831513" y="1652540"/>
            <a:ext cx="4950583" cy="4559073"/>
          </a:xfrm>
        </p:spPr>
        <p:txBody>
          <a:bodyPr>
            <a:normAutofit fontScale="85000" lnSpcReduction="10000"/>
          </a:bodyPr>
          <a:lstStyle/>
          <a:p>
            <a:r>
              <a:rPr lang="en-US" sz="4200" b="1" dirty="0"/>
              <a:t>Avoid</a:t>
            </a:r>
            <a:r>
              <a:rPr lang="en-US" sz="4200" dirty="0"/>
              <a:t> The </a:t>
            </a:r>
            <a:r>
              <a:rPr lang="en-US" sz="4200" b="1" dirty="0"/>
              <a:t>‘Passive voice’</a:t>
            </a:r>
          </a:p>
          <a:p>
            <a:r>
              <a:rPr lang="en-US" sz="2800" dirty="0"/>
              <a:t>e.g. ‘In 1944, it was decided to launch an invasion of </a:t>
            </a:r>
            <a:r>
              <a:rPr lang="en-US" sz="2800" dirty="0" err="1"/>
              <a:t>nazi</a:t>
            </a:r>
            <a:r>
              <a:rPr lang="en-US" sz="2800" dirty="0"/>
              <a:t>-occupied France on the beaches of Normandy.’</a:t>
            </a:r>
          </a:p>
          <a:p>
            <a:endParaRPr lang="en-US" sz="2800" dirty="0"/>
          </a:p>
          <a:p>
            <a:r>
              <a:rPr lang="en-US" sz="2800" dirty="0"/>
              <a:t>Give your sentences a </a:t>
            </a:r>
            <a:r>
              <a:rPr lang="en-US" sz="2800" b="1" dirty="0"/>
              <a:t>clear Subject</a:t>
            </a:r>
            <a:r>
              <a:rPr lang="en-US" sz="2800" dirty="0"/>
              <a:t>– so there’s no confusion about agency.</a:t>
            </a:r>
          </a:p>
        </p:txBody>
      </p:sp>
    </p:spTree>
    <p:extLst>
      <p:ext uri="{BB962C8B-B14F-4D97-AF65-F5344CB8AC3E}">
        <p14:creationId xmlns:p14="http://schemas.microsoft.com/office/powerpoint/2010/main" val="3368081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C43A114B-CAF8-402E-A898-DEE2C2022E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Oval 72">
            <a:extLst>
              <a:ext uri="{FF2B5EF4-FFF2-40B4-BE49-F238E27FC236}">
                <a16:creationId xmlns:a16="http://schemas.microsoft.com/office/drawing/2014/main" id="{64E68BB1-DCF6-49AB-8FF1-7E68DCBCD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5" name="Oval 74">
            <a:extLst>
              <a:ext uri="{FF2B5EF4-FFF2-40B4-BE49-F238E27FC236}">
                <a16:creationId xmlns:a16="http://schemas.microsoft.com/office/drawing/2014/main" id="{DA9B8539-604B-420E-BA1B-0A2E64CD7C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7" name="Oval 76">
            <a:extLst>
              <a:ext uri="{FF2B5EF4-FFF2-40B4-BE49-F238E27FC236}">
                <a16:creationId xmlns:a16="http://schemas.microsoft.com/office/drawing/2014/main" id="{7236CAA2-54C3-4136-B0CC-6837B14D8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9" name="Freeform 5">
            <a:extLst>
              <a:ext uri="{FF2B5EF4-FFF2-40B4-BE49-F238E27FC236}">
                <a16:creationId xmlns:a16="http://schemas.microsoft.com/office/drawing/2014/main" id="{40F86E67-9E86-453F-92BC-648189829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81" name="Rectangle 80">
            <a:extLst>
              <a:ext uri="{FF2B5EF4-FFF2-40B4-BE49-F238E27FC236}">
                <a16:creationId xmlns:a16="http://schemas.microsoft.com/office/drawing/2014/main" id="{F73C5439-21D4-46F3-9CF4-FF1CE786FF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6DBAD67-0196-264F-8D55-4F86384586F8}"/>
              </a:ext>
            </a:extLst>
          </p:cNvPr>
          <p:cNvSpPr>
            <a:spLocks noGrp="1"/>
          </p:cNvSpPr>
          <p:nvPr>
            <p:ph type="title"/>
          </p:nvPr>
        </p:nvSpPr>
        <p:spPr>
          <a:xfrm>
            <a:off x="8382055" y="1241266"/>
            <a:ext cx="3161016" cy="3153753"/>
          </a:xfrm>
        </p:spPr>
        <p:txBody>
          <a:bodyPr vert="horz" lIns="91440" tIns="45720" rIns="91440" bIns="45720" rtlCol="0" anchor="b">
            <a:normAutofit/>
          </a:bodyPr>
          <a:lstStyle/>
          <a:p>
            <a:r>
              <a:rPr lang="en-US" sz="5400"/>
              <a:t>Be kind to your reader!</a:t>
            </a:r>
          </a:p>
        </p:txBody>
      </p:sp>
      <p:sp>
        <p:nvSpPr>
          <p:cNvPr id="3" name="Text Placeholder 2">
            <a:extLst>
              <a:ext uri="{FF2B5EF4-FFF2-40B4-BE49-F238E27FC236}">
                <a16:creationId xmlns:a16="http://schemas.microsoft.com/office/drawing/2014/main" id="{292E25C2-357D-6D49-9917-B5A932C1BF70}"/>
              </a:ext>
            </a:extLst>
          </p:cNvPr>
          <p:cNvSpPr>
            <a:spLocks noGrp="1"/>
          </p:cNvSpPr>
          <p:nvPr>
            <p:ph type="body" idx="1"/>
          </p:nvPr>
        </p:nvSpPr>
        <p:spPr>
          <a:xfrm>
            <a:off x="8382055" y="4591665"/>
            <a:ext cx="3161016" cy="1622322"/>
          </a:xfrm>
        </p:spPr>
        <p:txBody>
          <a:bodyPr vert="horz" lIns="91440" tIns="45720" rIns="91440" bIns="45720" rtlCol="0" anchor="t">
            <a:normAutofit/>
          </a:bodyPr>
          <a:lstStyle/>
          <a:p>
            <a:endParaRPr lang="en-US" sz="1800">
              <a:solidFill>
                <a:schemeClr val="tx2">
                  <a:lumMod val="40000"/>
                  <a:lumOff val="60000"/>
                </a:schemeClr>
              </a:solidFill>
            </a:endParaRPr>
          </a:p>
        </p:txBody>
      </p:sp>
      <p:grpSp>
        <p:nvGrpSpPr>
          <p:cNvPr id="83" name="Group 82">
            <a:extLst>
              <a:ext uri="{FF2B5EF4-FFF2-40B4-BE49-F238E27FC236}">
                <a16:creationId xmlns:a16="http://schemas.microsoft.com/office/drawing/2014/main" id="{227140B8-92FC-43F0-8CCA-F40052CE50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3332" y="396837"/>
            <a:ext cx="7906665" cy="6058999"/>
            <a:chOff x="423332" y="396837"/>
            <a:chExt cx="7906665" cy="6058999"/>
          </a:xfrm>
        </p:grpSpPr>
        <p:sp>
          <p:nvSpPr>
            <p:cNvPr id="84" name="Rectangle 83">
              <a:extLst>
                <a:ext uri="{FF2B5EF4-FFF2-40B4-BE49-F238E27FC236}">
                  <a16:creationId xmlns:a16="http://schemas.microsoft.com/office/drawing/2014/main" id="{E14FEF32-7604-4713-A9F1-9D90A6F78B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flipH="1">
              <a:off x="423332" y="402165"/>
              <a:ext cx="678513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5" name="Freeform 5">
              <a:extLst>
                <a:ext uri="{FF2B5EF4-FFF2-40B4-BE49-F238E27FC236}">
                  <a16:creationId xmlns:a16="http://schemas.microsoft.com/office/drawing/2014/main" id="{95AD3905-A7DD-4026-B7FD-C203CC3052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400000" flipH="1">
              <a:off x="4616676"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86" name="Freeform 5">
              <a:extLst>
                <a:ext uri="{FF2B5EF4-FFF2-40B4-BE49-F238E27FC236}">
                  <a16:creationId xmlns:a16="http://schemas.microsoft.com/office/drawing/2014/main" id="{467A9BDB-6572-473C-B2E5-C1AC2F7163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677511" flipH="1">
              <a:off x="6459831"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pic>
        <p:nvPicPr>
          <p:cNvPr id="8194" name="Picture 2" descr="Reader Royalty Free Vector Image - VectorStock">
            <a:extLst>
              <a:ext uri="{FF2B5EF4-FFF2-40B4-BE49-F238E27FC236}">
                <a16:creationId xmlns:a16="http://schemas.microsoft.com/office/drawing/2014/main" id="{2135B2D7-CD4B-4E47-B686-9F0B04D4D99E}"/>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994864" y="384432"/>
            <a:ext cx="5910103" cy="6375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2030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1F05-FA24-2B49-976B-5760BF2E671C}"/>
              </a:ext>
            </a:extLst>
          </p:cNvPr>
          <p:cNvSpPr>
            <a:spLocks noGrp="1"/>
          </p:cNvSpPr>
          <p:nvPr>
            <p:ph type="title"/>
          </p:nvPr>
        </p:nvSpPr>
        <p:spPr/>
        <p:txBody>
          <a:bodyPr/>
          <a:lstStyle/>
          <a:p>
            <a:r>
              <a:rPr lang="en-US" dirty="0"/>
              <a:t>Getting started!</a:t>
            </a:r>
          </a:p>
        </p:txBody>
      </p:sp>
      <p:sp>
        <p:nvSpPr>
          <p:cNvPr id="3" name="Content Placeholder 2">
            <a:extLst>
              <a:ext uri="{FF2B5EF4-FFF2-40B4-BE49-F238E27FC236}">
                <a16:creationId xmlns:a16="http://schemas.microsoft.com/office/drawing/2014/main" id="{73DA90C8-949B-B04D-B25A-CA4A229A8C4A}"/>
              </a:ext>
            </a:extLst>
          </p:cNvPr>
          <p:cNvSpPr>
            <a:spLocks noGrp="1"/>
          </p:cNvSpPr>
          <p:nvPr>
            <p:ph idx="1"/>
          </p:nvPr>
        </p:nvSpPr>
        <p:spPr>
          <a:xfrm>
            <a:off x="1154955" y="2220687"/>
            <a:ext cx="9752532" cy="4147456"/>
          </a:xfrm>
        </p:spPr>
        <p:txBody>
          <a:bodyPr>
            <a:normAutofit/>
          </a:bodyPr>
          <a:lstStyle/>
          <a:p>
            <a:pPr marL="0" indent="0">
              <a:buNone/>
            </a:pPr>
            <a:endParaRPr lang="en-US" dirty="0"/>
          </a:p>
          <a:p>
            <a:r>
              <a:rPr lang="en-US" dirty="0"/>
              <a:t>How to get started?</a:t>
            </a:r>
          </a:p>
          <a:p>
            <a:r>
              <a:rPr lang="en-US" dirty="0"/>
              <a:t>Don’t let yourself get intimated by “Writing” as an abstract idea– the thing you do (maybe at the last minute?) before a deadline</a:t>
            </a:r>
          </a:p>
          <a:p>
            <a:r>
              <a:rPr lang="en-US" dirty="0"/>
              <a:t>Writing– in the form of </a:t>
            </a:r>
            <a:r>
              <a:rPr lang="en-US" dirty="0">
                <a:solidFill>
                  <a:schemeClr val="accent1"/>
                </a:solidFill>
              </a:rPr>
              <a:t>note-taking</a:t>
            </a:r>
            <a:r>
              <a:rPr lang="en-US" dirty="0"/>
              <a:t>– is a routine activity. You do this in lectures, seminars and when reading for class and essay-writing</a:t>
            </a:r>
          </a:p>
          <a:p>
            <a:r>
              <a:rPr lang="en-US" dirty="0"/>
              <a:t>Taking good notes– that aren’t simply passive transcriptions of other people’s work (or cut and paste jobs)– is key. Use your note-taking to develop your </a:t>
            </a:r>
            <a:r>
              <a:rPr lang="en-US" dirty="0">
                <a:solidFill>
                  <a:schemeClr val="accent1"/>
                </a:solidFill>
              </a:rPr>
              <a:t>own ideas</a:t>
            </a:r>
            <a:r>
              <a:rPr lang="en-US" dirty="0"/>
              <a:t>; pose questions to yourself; jot down leads to pursue; and find a written voice that’s familiar, sounding like your own</a:t>
            </a:r>
          </a:p>
          <a:p>
            <a:r>
              <a:rPr lang="en-US" dirty="0"/>
              <a:t>Good notes– that carefully distinguish other authors’ words from yours– is also key to avoiding inadvertent </a:t>
            </a:r>
            <a:r>
              <a:rPr lang="en-US" dirty="0">
                <a:solidFill>
                  <a:schemeClr val="accent1"/>
                </a:solidFill>
              </a:rPr>
              <a:t>plagiarism</a:t>
            </a:r>
          </a:p>
          <a:p>
            <a:pPr marL="0" indent="0">
              <a:buNone/>
            </a:pPr>
            <a:endParaRPr lang="en-US" dirty="0"/>
          </a:p>
        </p:txBody>
      </p:sp>
    </p:spTree>
    <p:extLst>
      <p:ext uri="{BB962C8B-B14F-4D97-AF65-F5344CB8AC3E}">
        <p14:creationId xmlns:p14="http://schemas.microsoft.com/office/powerpoint/2010/main" val="20314412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682CCCE-534D-4FC6-BF2B-9BEA2F2BB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3" name="Oval 12">
            <a:extLst>
              <a:ext uri="{FF2B5EF4-FFF2-40B4-BE49-F238E27FC236}">
                <a16:creationId xmlns:a16="http://schemas.microsoft.com/office/drawing/2014/main" id="{BC664B74-EEBB-416C-9D86-AE1FECC022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Oval 14">
            <a:extLst>
              <a:ext uri="{FF2B5EF4-FFF2-40B4-BE49-F238E27FC236}">
                <a16:creationId xmlns:a16="http://schemas.microsoft.com/office/drawing/2014/main" id="{52000483-C30E-42A1-8569-E1DE1F55BC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Freeform 5">
            <a:extLst>
              <a:ext uri="{FF2B5EF4-FFF2-40B4-BE49-F238E27FC236}">
                <a16:creationId xmlns:a16="http://schemas.microsoft.com/office/drawing/2014/main" id="{A5ACD7E0-6D9A-4803-8B9B-D4602DC48C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9" name="Rectangle 18">
            <a:extLst>
              <a:ext uri="{FF2B5EF4-FFF2-40B4-BE49-F238E27FC236}">
                <a16:creationId xmlns:a16="http://schemas.microsoft.com/office/drawing/2014/main" id="{C238E92D-87E7-4B27-AD36-0E133005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1" name="Freeform 5">
            <a:extLst>
              <a:ext uri="{FF2B5EF4-FFF2-40B4-BE49-F238E27FC236}">
                <a16:creationId xmlns:a16="http://schemas.microsoft.com/office/drawing/2014/main" id="{6D0B958C-B82E-4F4B-945B-6B038D6556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en-US"/>
          </a:p>
        </p:txBody>
      </p:sp>
      <p:sp>
        <p:nvSpPr>
          <p:cNvPr id="23" name="Freeform 5">
            <a:extLst>
              <a:ext uri="{FF2B5EF4-FFF2-40B4-BE49-F238E27FC236}">
                <a16:creationId xmlns:a16="http://schemas.microsoft.com/office/drawing/2014/main" id="{E18F3B2A-BB9B-4FB6-B8A5-2A8E5DB932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sp>
        <p:nvSpPr>
          <p:cNvPr id="4" name="Title 3">
            <a:extLst>
              <a:ext uri="{FF2B5EF4-FFF2-40B4-BE49-F238E27FC236}">
                <a16:creationId xmlns:a16="http://schemas.microsoft.com/office/drawing/2014/main" id="{AF2F7BD8-0D67-744A-82A5-C0AABFD81D8B}"/>
              </a:ext>
            </a:extLst>
          </p:cNvPr>
          <p:cNvSpPr>
            <a:spLocks noGrp="1"/>
          </p:cNvSpPr>
          <p:nvPr>
            <p:ph type="title"/>
          </p:nvPr>
        </p:nvSpPr>
        <p:spPr>
          <a:xfrm>
            <a:off x="1154955" y="973667"/>
            <a:ext cx="2942210" cy="4833745"/>
          </a:xfrm>
        </p:spPr>
        <p:txBody>
          <a:bodyPr>
            <a:normAutofit/>
          </a:bodyPr>
          <a:lstStyle/>
          <a:p>
            <a:r>
              <a:rPr lang="en-US">
                <a:solidFill>
                  <a:srgbClr val="EBEBEB"/>
                </a:solidFill>
              </a:rPr>
              <a:t>Some tips on reader-friendliness</a:t>
            </a:r>
          </a:p>
        </p:txBody>
      </p:sp>
      <p:sp>
        <p:nvSpPr>
          <p:cNvPr id="25" name="Rectangle 24">
            <a:extLst>
              <a:ext uri="{FF2B5EF4-FFF2-40B4-BE49-F238E27FC236}">
                <a16:creationId xmlns:a16="http://schemas.microsoft.com/office/drawing/2014/main" id="{C4164AEF-861B-41D1-9ED5-B81051DA7D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graphicFrame>
        <p:nvGraphicFramePr>
          <p:cNvPr id="7" name="Content Placeholder 4">
            <a:extLst>
              <a:ext uri="{FF2B5EF4-FFF2-40B4-BE49-F238E27FC236}">
                <a16:creationId xmlns:a16="http://schemas.microsoft.com/office/drawing/2014/main" id="{AB114CFA-746C-466E-B1DB-B793FB313AF5}"/>
              </a:ext>
            </a:extLst>
          </p:cNvPr>
          <p:cNvGraphicFramePr>
            <a:graphicFrameLocks noGrp="1"/>
          </p:cNvGraphicFramePr>
          <p:nvPr>
            <p:ph idx="1"/>
            <p:extLst>
              <p:ext uri="{D42A27DB-BD31-4B8C-83A1-F6EECF244321}">
                <p14:modId xmlns:p14="http://schemas.microsoft.com/office/powerpoint/2010/main" val="3393097958"/>
              </p:ext>
            </p:extLst>
          </p:nvPr>
        </p:nvGraphicFramePr>
        <p:xfrm>
          <a:off x="5194300" y="808038"/>
          <a:ext cx="6391275" cy="5246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50571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5" name="Group 134">
            <a:extLst>
              <a:ext uri="{FF2B5EF4-FFF2-40B4-BE49-F238E27FC236}">
                <a16:creationId xmlns:a16="http://schemas.microsoft.com/office/drawing/2014/main" id="{EF0B0C38-1259-4AEC-B522-265C67B7E19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136" name="Rectangle 135">
              <a:extLst>
                <a:ext uri="{FF2B5EF4-FFF2-40B4-BE49-F238E27FC236}">
                  <a16:creationId xmlns:a16="http://schemas.microsoft.com/office/drawing/2014/main" id="{DF920FA7-F746-4E88-8DF5-E0F327F87F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37" name="Oval 136">
              <a:extLst>
                <a:ext uri="{FF2B5EF4-FFF2-40B4-BE49-F238E27FC236}">
                  <a16:creationId xmlns:a16="http://schemas.microsoft.com/office/drawing/2014/main" id="{9928A430-0B4B-469C-A5BF-259B1B8822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8" name="Oval 137">
              <a:extLst>
                <a:ext uri="{FF2B5EF4-FFF2-40B4-BE49-F238E27FC236}">
                  <a16:creationId xmlns:a16="http://schemas.microsoft.com/office/drawing/2014/main" id="{C14068A5-EB61-44D9-8AEE-2053AB6DCC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9" name="Oval 138">
              <a:extLst>
                <a:ext uri="{FF2B5EF4-FFF2-40B4-BE49-F238E27FC236}">
                  <a16:creationId xmlns:a16="http://schemas.microsoft.com/office/drawing/2014/main" id="{FA83CADC-6A30-4966-97A2-7890A1BAEB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0" name="Freeform 5">
              <a:extLst>
                <a:ext uri="{FF2B5EF4-FFF2-40B4-BE49-F238E27FC236}">
                  <a16:creationId xmlns:a16="http://schemas.microsoft.com/office/drawing/2014/main" id="{E8B22A6D-1F5E-4819-9D42-B2DB82B6B43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42" name="Rectangle 141">
            <a:extLst>
              <a:ext uri="{FF2B5EF4-FFF2-40B4-BE49-F238E27FC236}">
                <a16:creationId xmlns:a16="http://schemas.microsoft.com/office/drawing/2014/main" id="{19A1B461-788F-4C1B-B9FD-002300488E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D0E95039-E265-874E-B9F6-1838149D55DB}"/>
              </a:ext>
            </a:extLst>
          </p:cNvPr>
          <p:cNvSpPr>
            <a:spLocks noGrp="1"/>
          </p:cNvSpPr>
          <p:nvPr>
            <p:ph type="title" idx="4294967295"/>
          </p:nvPr>
        </p:nvSpPr>
        <p:spPr>
          <a:xfrm>
            <a:off x="8382055" y="1241266"/>
            <a:ext cx="3161016" cy="3153753"/>
          </a:xfrm>
        </p:spPr>
        <p:txBody>
          <a:bodyPr vert="horz" lIns="91440" tIns="45720" rIns="91440" bIns="45720" rtlCol="0" anchor="b">
            <a:normAutofit/>
          </a:bodyPr>
          <a:lstStyle/>
          <a:p>
            <a:r>
              <a:rPr lang="en-US" sz="5400"/>
              <a:t>Writing and thinking</a:t>
            </a:r>
          </a:p>
        </p:txBody>
      </p:sp>
      <p:grpSp>
        <p:nvGrpSpPr>
          <p:cNvPr id="144" name="Group 143">
            <a:extLst>
              <a:ext uri="{FF2B5EF4-FFF2-40B4-BE49-F238E27FC236}">
                <a16:creationId xmlns:a16="http://schemas.microsoft.com/office/drawing/2014/main" id="{E8089104-E5D4-40E3-9278-D44A871B39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3332" y="396837"/>
            <a:ext cx="7906665" cy="6058999"/>
            <a:chOff x="423332" y="396837"/>
            <a:chExt cx="7906665" cy="6058999"/>
          </a:xfrm>
        </p:grpSpPr>
        <p:sp>
          <p:nvSpPr>
            <p:cNvPr id="145" name="Rectangle 144">
              <a:extLst>
                <a:ext uri="{FF2B5EF4-FFF2-40B4-BE49-F238E27FC236}">
                  <a16:creationId xmlns:a16="http://schemas.microsoft.com/office/drawing/2014/main" id="{DB134ACA-83E2-4061-BD4E-5886329C60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flipH="1">
              <a:off x="423332" y="402165"/>
              <a:ext cx="678513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6" name="Freeform 5">
              <a:extLst>
                <a:ext uri="{FF2B5EF4-FFF2-40B4-BE49-F238E27FC236}">
                  <a16:creationId xmlns:a16="http://schemas.microsoft.com/office/drawing/2014/main" id="{9EEFF68B-20BE-4553-8A7C-A0EC71D261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400000" flipH="1">
              <a:off x="4616676"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en-US"/>
            </a:p>
          </p:txBody>
        </p:sp>
        <p:sp>
          <p:nvSpPr>
            <p:cNvPr id="147" name="Freeform 5">
              <a:extLst>
                <a:ext uri="{FF2B5EF4-FFF2-40B4-BE49-F238E27FC236}">
                  <a16:creationId xmlns:a16="http://schemas.microsoft.com/office/drawing/2014/main" id="{B10DD406-D201-402C-8D3F-DE78E7F50F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677511" flipH="1">
              <a:off x="6459831"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grpSp>
      <p:pic>
        <p:nvPicPr>
          <p:cNvPr id="2050" name="Picture 2" descr="upright=upright=1.4">
            <a:extLst>
              <a:ext uri="{FF2B5EF4-FFF2-40B4-BE49-F238E27FC236}">
                <a16:creationId xmlns:a16="http://schemas.microsoft.com/office/drawing/2014/main" id="{6BDB4B4B-5F81-E74A-960C-8E33167A4EE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39881" y="248413"/>
            <a:ext cx="3935839" cy="5896388"/>
          </a:xfrm>
          <a:prstGeom prst="rect">
            <a:avLst/>
          </a:prstGeom>
          <a:noFill/>
          <a:extLst>
            <a:ext uri="{909E8E84-426E-40DD-AFC4-6F175D3DCCD1}">
              <a14:hiddenFill xmlns:a14="http://schemas.microsoft.com/office/drawing/2010/main">
                <a:solidFill>
                  <a:srgbClr val="FFFFFF"/>
                </a:solidFill>
              </a14:hiddenFill>
            </a:ext>
          </a:extLst>
        </p:spPr>
      </p:pic>
      <p:pic>
        <p:nvPicPr>
          <p:cNvPr id="6" name="Graphic 5" descr="Pencil">
            <a:extLst>
              <a:ext uri="{FF2B5EF4-FFF2-40B4-BE49-F238E27FC236}">
                <a16:creationId xmlns:a16="http://schemas.microsoft.com/office/drawing/2014/main" id="{D2A8A990-2149-4239-A87D-1AECE3FD1EBB}"/>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691590" y="1709201"/>
            <a:ext cx="3221590" cy="3221590"/>
          </a:xfrm>
          <a:prstGeom prst="rect">
            <a:avLst/>
          </a:prstGeom>
        </p:spPr>
      </p:pic>
      <p:sp>
        <p:nvSpPr>
          <p:cNvPr id="5" name="TextBox 4">
            <a:extLst>
              <a:ext uri="{FF2B5EF4-FFF2-40B4-BE49-F238E27FC236}">
                <a16:creationId xmlns:a16="http://schemas.microsoft.com/office/drawing/2014/main" id="{1D1448F5-5382-C741-A22D-C31B9608C947}"/>
              </a:ext>
            </a:extLst>
          </p:cNvPr>
          <p:cNvSpPr txBox="1"/>
          <p:nvPr/>
        </p:nvSpPr>
        <p:spPr>
          <a:xfrm>
            <a:off x="339881" y="6316734"/>
            <a:ext cx="3825086" cy="369332"/>
          </a:xfrm>
          <a:prstGeom prst="rect">
            <a:avLst/>
          </a:prstGeom>
          <a:noFill/>
        </p:spPr>
        <p:txBody>
          <a:bodyPr wrap="none" rtlCol="0">
            <a:spAutoFit/>
          </a:bodyPr>
          <a:lstStyle/>
          <a:p>
            <a:r>
              <a:rPr lang="en-US" i="1" dirty="0"/>
              <a:t>Le </a:t>
            </a:r>
            <a:r>
              <a:rPr lang="en-US" i="1" dirty="0" err="1"/>
              <a:t>Penseur</a:t>
            </a:r>
            <a:r>
              <a:rPr lang="en-US" i="1" dirty="0"/>
              <a:t> </a:t>
            </a:r>
            <a:r>
              <a:rPr lang="en-US" dirty="0"/>
              <a:t>(1904) Auguste Rodin</a:t>
            </a:r>
          </a:p>
        </p:txBody>
      </p:sp>
    </p:spTree>
    <p:extLst>
      <p:ext uri="{BB962C8B-B14F-4D97-AF65-F5344CB8AC3E}">
        <p14:creationId xmlns:p14="http://schemas.microsoft.com/office/powerpoint/2010/main" val="1933929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iterate>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700"/>
                                        <p:tgtEl>
                                          <p:spTgt spid="6"/>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C43A114B-CAF8-402E-A898-DEE2C2022E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73" name="Oval 72">
            <a:extLst>
              <a:ext uri="{FF2B5EF4-FFF2-40B4-BE49-F238E27FC236}">
                <a16:creationId xmlns:a16="http://schemas.microsoft.com/office/drawing/2014/main" id="{64E68BB1-DCF6-49AB-8FF1-7E68DCBCD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5" name="Oval 74">
            <a:extLst>
              <a:ext uri="{FF2B5EF4-FFF2-40B4-BE49-F238E27FC236}">
                <a16:creationId xmlns:a16="http://schemas.microsoft.com/office/drawing/2014/main" id="{DA9B8539-604B-420E-BA1B-0A2E64CD7C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7" name="Oval 76">
            <a:extLst>
              <a:ext uri="{FF2B5EF4-FFF2-40B4-BE49-F238E27FC236}">
                <a16:creationId xmlns:a16="http://schemas.microsoft.com/office/drawing/2014/main" id="{7236CAA2-54C3-4136-B0CC-6837B14D8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9" name="Freeform 5">
            <a:extLst>
              <a:ext uri="{FF2B5EF4-FFF2-40B4-BE49-F238E27FC236}">
                <a16:creationId xmlns:a16="http://schemas.microsoft.com/office/drawing/2014/main" id="{40F86E67-9E86-453F-92BC-648189829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sp>
        <p:nvSpPr>
          <p:cNvPr id="81" name="Rectangle 80">
            <a:extLst>
              <a:ext uri="{FF2B5EF4-FFF2-40B4-BE49-F238E27FC236}">
                <a16:creationId xmlns:a16="http://schemas.microsoft.com/office/drawing/2014/main" id="{F73C5439-21D4-46F3-9CF4-FF1CE786FF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8EB8591E-F50B-4F4A-81BE-1BDD7DC5860B}"/>
              </a:ext>
            </a:extLst>
          </p:cNvPr>
          <p:cNvSpPr>
            <a:spLocks noGrp="1"/>
          </p:cNvSpPr>
          <p:nvPr>
            <p:ph type="title"/>
          </p:nvPr>
        </p:nvSpPr>
        <p:spPr>
          <a:xfrm>
            <a:off x="8160773" y="1113062"/>
            <a:ext cx="3382297" cy="3281957"/>
          </a:xfrm>
        </p:spPr>
        <p:txBody>
          <a:bodyPr vert="horz" lIns="91440" tIns="45720" rIns="91440" bIns="45720" rtlCol="0" anchor="b">
            <a:normAutofit/>
          </a:bodyPr>
          <a:lstStyle/>
          <a:p>
            <a:r>
              <a:rPr lang="en-US" sz="5400"/>
              <a:t>Embrace the draft!</a:t>
            </a:r>
          </a:p>
        </p:txBody>
      </p:sp>
      <p:pic>
        <p:nvPicPr>
          <p:cNvPr id="3074" name="Picture 2" descr="Could the U.S. Reinstate the Military Draft? - YES! Magazine">
            <a:extLst>
              <a:ext uri="{FF2B5EF4-FFF2-40B4-BE49-F238E27FC236}">
                <a16:creationId xmlns:a16="http://schemas.microsoft.com/office/drawing/2014/main" id="{4E859E6F-3A53-534C-A2C1-863869ED514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09763" y="1486170"/>
            <a:ext cx="6470907" cy="3882544"/>
          </a:xfrm>
          <a:prstGeom prst="roundRect">
            <a:avLst>
              <a:gd name="adj" fmla="val 1329"/>
            </a:avLst>
          </a:prstGeom>
          <a:noFill/>
          <a:effectLst>
            <a:outerShdw blurRad="50800" dist="50800" dir="54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3052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6AC64B6-5299-4EDC-A5BA-C486DE6052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10" name="Rectangle 9">
              <a:extLst>
                <a:ext uri="{FF2B5EF4-FFF2-40B4-BE49-F238E27FC236}">
                  <a16:creationId xmlns:a16="http://schemas.microsoft.com/office/drawing/2014/main" id="{BA11BA08-D406-4EBC-80F9-8C9B13860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1" name="Oval 10">
              <a:extLst>
                <a:ext uri="{FF2B5EF4-FFF2-40B4-BE49-F238E27FC236}">
                  <a16:creationId xmlns:a16="http://schemas.microsoft.com/office/drawing/2014/main" id="{1CD848F9-F2DE-446B-8417-F43DDB4366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Oval 11">
              <a:extLst>
                <a:ext uri="{FF2B5EF4-FFF2-40B4-BE49-F238E27FC236}">
                  <a16:creationId xmlns:a16="http://schemas.microsoft.com/office/drawing/2014/main" id="{2950ADE9-C1AB-43FC-837A-4805DF5D76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Oval 12">
              <a:extLst>
                <a:ext uri="{FF2B5EF4-FFF2-40B4-BE49-F238E27FC236}">
                  <a16:creationId xmlns:a16="http://schemas.microsoft.com/office/drawing/2014/main" id="{B4A32DB1-B927-4CC4-86F7-62404124F1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Freeform 5">
              <a:extLst>
                <a:ext uri="{FF2B5EF4-FFF2-40B4-BE49-F238E27FC236}">
                  <a16:creationId xmlns:a16="http://schemas.microsoft.com/office/drawing/2014/main" id="{D096476B-32CF-4EEC-A4D2-18B931E5829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6" name="Rectangle 15">
            <a:extLst>
              <a:ext uri="{FF2B5EF4-FFF2-40B4-BE49-F238E27FC236}">
                <a16:creationId xmlns:a16="http://schemas.microsoft.com/office/drawing/2014/main" id="{CB300B9C-C1F6-47BC-A43F-3B172CD7FF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useBgFill="1">
        <p:nvSpPr>
          <p:cNvPr id="18" name="Rectangle 17">
            <a:extLst>
              <a:ext uri="{FF2B5EF4-FFF2-40B4-BE49-F238E27FC236}">
                <a16:creationId xmlns:a16="http://schemas.microsoft.com/office/drawing/2014/main" id="{33474BD5-5CDD-4624-B265-461D5D2FAB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64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89C082B5-9FB8-47CC-AE81-E993CEC17DE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21" name="Rectangle 20">
              <a:extLst>
                <a:ext uri="{FF2B5EF4-FFF2-40B4-BE49-F238E27FC236}">
                  <a16:creationId xmlns:a16="http://schemas.microsoft.com/office/drawing/2014/main" id="{49775A48-EE8C-4715-94E0-D6CC9F99AA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2" name="Oval 21">
              <a:extLst>
                <a:ext uri="{FF2B5EF4-FFF2-40B4-BE49-F238E27FC236}">
                  <a16:creationId xmlns:a16="http://schemas.microsoft.com/office/drawing/2014/main" id="{DA7DF42E-92EA-43F7-B3B1-AF3704E370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3" name="Oval 22">
              <a:extLst>
                <a:ext uri="{FF2B5EF4-FFF2-40B4-BE49-F238E27FC236}">
                  <a16:creationId xmlns:a16="http://schemas.microsoft.com/office/drawing/2014/main" id="{19381BF3-00FA-475A-AF22-25E832179A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4" name="Oval 23">
              <a:extLst>
                <a:ext uri="{FF2B5EF4-FFF2-40B4-BE49-F238E27FC236}">
                  <a16:creationId xmlns:a16="http://schemas.microsoft.com/office/drawing/2014/main" id="{9327A924-89E3-4A90-B5A4-93D47D66C0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5" name="Freeform 5">
              <a:extLst>
                <a:ext uri="{FF2B5EF4-FFF2-40B4-BE49-F238E27FC236}">
                  <a16:creationId xmlns:a16="http://schemas.microsoft.com/office/drawing/2014/main" id="{3FEF908F-83B8-4DD0-8A1B-F1F735BE92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26" name="Freeform 5">
              <a:extLst>
                <a:ext uri="{FF2B5EF4-FFF2-40B4-BE49-F238E27FC236}">
                  <a16:creationId xmlns:a16="http://schemas.microsoft.com/office/drawing/2014/main" id="{9C3956E1-F253-4F36-84D5-22D5373F02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en-US"/>
            </a:p>
          </p:txBody>
        </p:sp>
        <p:sp>
          <p:nvSpPr>
            <p:cNvPr id="27" name="Freeform 5">
              <a:extLst>
                <a:ext uri="{FF2B5EF4-FFF2-40B4-BE49-F238E27FC236}">
                  <a16:creationId xmlns:a16="http://schemas.microsoft.com/office/drawing/2014/main" id="{68E0CC82-48EE-47B3-8BF4-8C58CF31CE2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29" name="Rectangle 28">
            <a:extLst>
              <a:ext uri="{FF2B5EF4-FFF2-40B4-BE49-F238E27FC236}">
                <a16:creationId xmlns:a16="http://schemas.microsoft.com/office/drawing/2014/main" id="{9E382A3D-2F90-475C-8DF2-F666FEA342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 name="Title 2">
            <a:extLst>
              <a:ext uri="{FF2B5EF4-FFF2-40B4-BE49-F238E27FC236}">
                <a16:creationId xmlns:a16="http://schemas.microsoft.com/office/drawing/2014/main" id="{CF88425E-E634-5444-8AA6-2A04FD1F995F}"/>
              </a:ext>
            </a:extLst>
          </p:cNvPr>
          <p:cNvSpPr>
            <a:spLocks noGrp="1"/>
          </p:cNvSpPr>
          <p:nvPr>
            <p:ph type="title"/>
          </p:nvPr>
        </p:nvSpPr>
        <p:spPr>
          <a:xfrm>
            <a:off x="1683171" y="1143000"/>
            <a:ext cx="8825658" cy="3389217"/>
          </a:xfrm>
        </p:spPr>
        <p:txBody>
          <a:bodyPr vert="horz" lIns="91440" tIns="45720" rIns="91440" bIns="45720" rtlCol="0" anchor="ctr">
            <a:normAutofit/>
          </a:bodyPr>
          <a:lstStyle/>
          <a:p>
            <a:pPr algn="ctr"/>
            <a:r>
              <a:rPr lang="en-US" sz="6600">
                <a:solidFill>
                  <a:srgbClr val="FFFFFF"/>
                </a:solidFill>
              </a:rPr>
              <a:t>Planning</a:t>
            </a:r>
          </a:p>
        </p:txBody>
      </p:sp>
      <p:sp>
        <p:nvSpPr>
          <p:cNvPr id="4" name="Text Placeholder 3">
            <a:extLst>
              <a:ext uri="{FF2B5EF4-FFF2-40B4-BE49-F238E27FC236}">
                <a16:creationId xmlns:a16="http://schemas.microsoft.com/office/drawing/2014/main" id="{4759BF74-1226-4A4A-BAC0-20552F6733B0}"/>
              </a:ext>
            </a:extLst>
          </p:cNvPr>
          <p:cNvSpPr>
            <a:spLocks noGrp="1"/>
          </p:cNvSpPr>
          <p:nvPr>
            <p:ph type="body" idx="1"/>
          </p:nvPr>
        </p:nvSpPr>
        <p:spPr>
          <a:xfrm>
            <a:off x="1683171" y="5240851"/>
            <a:ext cx="8825658" cy="828932"/>
          </a:xfrm>
        </p:spPr>
        <p:txBody>
          <a:bodyPr vert="horz" lIns="91440" tIns="45720" rIns="91440" bIns="45720" rtlCol="0" anchor="t">
            <a:normAutofit/>
          </a:bodyPr>
          <a:lstStyle/>
          <a:p>
            <a:pPr algn="ctr"/>
            <a:r>
              <a:rPr lang="en-US" sz="2400" dirty="0">
                <a:solidFill>
                  <a:schemeClr val="tx2"/>
                </a:solidFill>
              </a:rPr>
              <a:t>Why Plan?</a:t>
            </a:r>
          </a:p>
        </p:txBody>
      </p:sp>
    </p:spTree>
    <p:extLst>
      <p:ext uri="{BB962C8B-B14F-4D97-AF65-F5344CB8AC3E}">
        <p14:creationId xmlns:p14="http://schemas.microsoft.com/office/powerpoint/2010/main" val="137288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9BB61-F90D-DD48-A742-EE3FBAF4D6E2}"/>
              </a:ext>
            </a:extLst>
          </p:cNvPr>
          <p:cNvSpPr>
            <a:spLocks noGrp="1"/>
          </p:cNvSpPr>
          <p:nvPr>
            <p:ph type="title"/>
          </p:nvPr>
        </p:nvSpPr>
        <p:spPr>
          <a:xfrm>
            <a:off x="1027954" y="1399495"/>
            <a:ext cx="5160121" cy="4865179"/>
          </a:xfrm>
        </p:spPr>
        <p:txBody>
          <a:bodyPr/>
          <a:lstStyle/>
          <a:p>
            <a:r>
              <a:rPr lang="en-US" sz="4800" dirty="0"/>
              <a:t>The importance of </a:t>
            </a:r>
            <a:r>
              <a:rPr lang="en-US" sz="4800" dirty="0">
                <a:solidFill>
                  <a:schemeClr val="accent1"/>
                </a:solidFill>
              </a:rPr>
              <a:t>structure</a:t>
            </a:r>
            <a:br>
              <a:rPr lang="en-US" sz="4800" dirty="0">
                <a:solidFill>
                  <a:schemeClr val="accent1"/>
                </a:solidFill>
              </a:rPr>
            </a:br>
            <a:br>
              <a:rPr lang="en-US" sz="4800" dirty="0"/>
            </a:br>
            <a:r>
              <a:rPr lang="en-US" sz="2800" dirty="0"/>
              <a:t>Every essay needs a clear and logical organization—</a:t>
            </a:r>
            <a:br>
              <a:rPr lang="en-US" sz="2800" dirty="0"/>
            </a:br>
            <a:r>
              <a:rPr lang="en-US" sz="2800" dirty="0"/>
              <a:t>decided </a:t>
            </a:r>
            <a:r>
              <a:rPr lang="en-US" sz="2800" i="1" dirty="0"/>
              <a:t>before</a:t>
            </a:r>
            <a:br>
              <a:rPr lang="en-US" sz="2800" dirty="0"/>
            </a:br>
            <a:r>
              <a:rPr lang="en-US" sz="2800" dirty="0"/>
              <a:t>you start writing,</a:t>
            </a:r>
            <a:br>
              <a:rPr lang="en-US" sz="2800" dirty="0"/>
            </a:br>
            <a:r>
              <a:rPr lang="en-US" sz="2800" dirty="0"/>
              <a:t>but which can be re-thought in the process of drafting</a:t>
            </a:r>
            <a:br>
              <a:rPr lang="en-US" sz="2800" dirty="0"/>
            </a:br>
            <a:endParaRPr lang="en-US" sz="2800" dirty="0"/>
          </a:p>
        </p:txBody>
      </p:sp>
      <p:sp>
        <p:nvSpPr>
          <p:cNvPr id="3" name="Text Placeholder 2">
            <a:extLst>
              <a:ext uri="{FF2B5EF4-FFF2-40B4-BE49-F238E27FC236}">
                <a16:creationId xmlns:a16="http://schemas.microsoft.com/office/drawing/2014/main" id="{B1CF2F0E-FFB5-8246-A4AE-5B7A51D1E02E}"/>
              </a:ext>
            </a:extLst>
          </p:cNvPr>
          <p:cNvSpPr>
            <a:spLocks noGrp="1"/>
          </p:cNvSpPr>
          <p:nvPr>
            <p:ph type="body" idx="1"/>
          </p:nvPr>
        </p:nvSpPr>
        <p:spPr>
          <a:xfrm>
            <a:off x="9727422" y="2679192"/>
            <a:ext cx="3758184" cy="2286000"/>
          </a:xfrm>
        </p:spPr>
        <p:txBody>
          <a:bodyPr/>
          <a:lstStyle/>
          <a:p>
            <a:endParaRPr lang="en-US" dirty="0"/>
          </a:p>
        </p:txBody>
      </p:sp>
      <p:pic>
        <p:nvPicPr>
          <p:cNvPr id="4098" name="Picture 2" descr="Ulysses (Annotated) eBook : Joyce, James: Amazon.co.uk: Kindle Store">
            <a:extLst>
              <a:ext uri="{FF2B5EF4-FFF2-40B4-BE49-F238E27FC236}">
                <a16:creationId xmlns:a16="http://schemas.microsoft.com/office/drawing/2014/main" id="{480A1394-EFB2-1F4C-A2AC-062A77C358C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693646" y="254000"/>
            <a:ext cx="4470400" cy="635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6896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1D4F4DA4-C427-4DEF-91E0-8E7129A4B3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27" name="Rectangle 26">
              <a:extLst>
                <a:ext uri="{FF2B5EF4-FFF2-40B4-BE49-F238E27FC236}">
                  <a16:creationId xmlns:a16="http://schemas.microsoft.com/office/drawing/2014/main" id="{8A59FAFC-7B5E-427D-A4B0-8DD38FC5CB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8" name="Oval 27">
              <a:extLst>
                <a:ext uri="{FF2B5EF4-FFF2-40B4-BE49-F238E27FC236}">
                  <a16:creationId xmlns:a16="http://schemas.microsoft.com/office/drawing/2014/main" id="{B5E46F92-B11F-4D04-84C1-B48CE43C66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9" name="Oval 28">
              <a:extLst>
                <a:ext uri="{FF2B5EF4-FFF2-40B4-BE49-F238E27FC236}">
                  <a16:creationId xmlns:a16="http://schemas.microsoft.com/office/drawing/2014/main" id="{E49A7C8E-F405-4731-86CC-6F65E0AD6C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0" name="Oval 29">
              <a:extLst>
                <a:ext uri="{FF2B5EF4-FFF2-40B4-BE49-F238E27FC236}">
                  <a16:creationId xmlns:a16="http://schemas.microsoft.com/office/drawing/2014/main" id="{C61AA71F-D19D-4361-A8DD-FB1505D4AD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1" name="Freeform 5">
              <a:extLst>
                <a:ext uri="{FF2B5EF4-FFF2-40B4-BE49-F238E27FC236}">
                  <a16:creationId xmlns:a16="http://schemas.microsoft.com/office/drawing/2014/main" id="{9A66077B-2F4D-4996-B9E4-70A41DC7B9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32" name="Freeform 5">
              <a:extLst>
                <a:ext uri="{FF2B5EF4-FFF2-40B4-BE49-F238E27FC236}">
                  <a16:creationId xmlns:a16="http://schemas.microsoft.com/office/drawing/2014/main" id="{8E765F22-322F-4361-8A97-254C7B4422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33" name="Freeform 5">
              <a:extLst>
                <a:ext uri="{FF2B5EF4-FFF2-40B4-BE49-F238E27FC236}">
                  <a16:creationId xmlns:a16="http://schemas.microsoft.com/office/drawing/2014/main" id="{509B3A9B-4394-4305-9D7B-FD39CE4331F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5" name="Rectangle 34">
            <a:extLst>
              <a:ext uri="{FF2B5EF4-FFF2-40B4-BE49-F238E27FC236}">
                <a16:creationId xmlns:a16="http://schemas.microsoft.com/office/drawing/2014/main" id="{8DCAC2A9-D869-46E1-9DD3-353AE3254A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7" name="Rectangle 36">
            <a:extLst>
              <a:ext uri="{FF2B5EF4-FFF2-40B4-BE49-F238E27FC236}">
                <a16:creationId xmlns:a16="http://schemas.microsoft.com/office/drawing/2014/main" id="{E98CD42C-2E98-437C-AF0D-ADB770381D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9" name="Freeform 5">
            <a:extLst>
              <a:ext uri="{FF2B5EF4-FFF2-40B4-BE49-F238E27FC236}">
                <a16:creationId xmlns:a16="http://schemas.microsoft.com/office/drawing/2014/main" id="{3AA7B5C7-7348-4EFC-BEE4-5AA469D57C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794"/>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sp>
        <p:nvSpPr>
          <p:cNvPr id="2" name="Title 1">
            <a:extLst>
              <a:ext uri="{FF2B5EF4-FFF2-40B4-BE49-F238E27FC236}">
                <a16:creationId xmlns:a16="http://schemas.microsoft.com/office/drawing/2014/main" id="{2BB905E3-2754-A349-9A94-EAD9256D6933}"/>
              </a:ext>
            </a:extLst>
          </p:cNvPr>
          <p:cNvSpPr>
            <a:spLocks noGrp="1"/>
          </p:cNvSpPr>
          <p:nvPr>
            <p:ph type="title"/>
          </p:nvPr>
        </p:nvSpPr>
        <p:spPr>
          <a:xfrm>
            <a:off x="1154954" y="973669"/>
            <a:ext cx="8825659" cy="706964"/>
          </a:xfrm>
        </p:spPr>
        <p:txBody>
          <a:bodyPr vert="horz" lIns="91440" tIns="45720" rIns="91440" bIns="45720" rtlCol="0" anchor="ctr">
            <a:normAutofit/>
          </a:bodyPr>
          <a:lstStyle/>
          <a:p>
            <a:r>
              <a:rPr lang="en-US">
                <a:solidFill>
                  <a:srgbClr val="FFFFFF"/>
                </a:solidFill>
              </a:rPr>
              <a:t>Organizational logic</a:t>
            </a:r>
          </a:p>
        </p:txBody>
      </p:sp>
      <p:sp>
        <p:nvSpPr>
          <p:cNvPr id="41" name="Rectangle 40">
            <a:extLst>
              <a:ext uri="{FF2B5EF4-FFF2-40B4-BE49-F238E27FC236}">
                <a16:creationId xmlns:a16="http://schemas.microsoft.com/office/drawing/2014/main" id="{A76BBD40-26F7-4779-A7E1-17EADF3488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22" name="TextBox 2">
            <a:extLst>
              <a:ext uri="{FF2B5EF4-FFF2-40B4-BE49-F238E27FC236}">
                <a16:creationId xmlns:a16="http://schemas.microsoft.com/office/drawing/2014/main" id="{FA9E45C7-8D35-41F8-87B1-E3D83D296411}"/>
              </a:ext>
            </a:extLst>
          </p:cNvPr>
          <p:cNvGraphicFramePr/>
          <p:nvPr>
            <p:extLst>
              <p:ext uri="{D42A27DB-BD31-4B8C-83A1-F6EECF244321}">
                <p14:modId xmlns:p14="http://schemas.microsoft.com/office/powerpoint/2010/main" val="2598475224"/>
              </p:ext>
            </p:extLst>
          </p:nvPr>
        </p:nvGraphicFramePr>
        <p:xfrm>
          <a:off x="1286934" y="2324100"/>
          <a:ext cx="9625383" cy="3422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16497039"/>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C1B9FF7-B419-F848-88DE-0E8EF4E3A07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2462" y="0"/>
            <a:ext cx="5143500" cy="6858000"/>
          </a:xfrm>
          <a:prstGeom prst="rect">
            <a:avLst/>
          </a:prstGeom>
        </p:spPr>
      </p:pic>
      <p:sp>
        <p:nvSpPr>
          <p:cNvPr id="6" name="TextBox 5">
            <a:extLst>
              <a:ext uri="{FF2B5EF4-FFF2-40B4-BE49-F238E27FC236}">
                <a16:creationId xmlns:a16="http://schemas.microsoft.com/office/drawing/2014/main" id="{F9511AA0-DA02-4E45-8C9C-0F386C2A36FA}"/>
              </a:ext>
            </a:extLst>
          </p:cNvPr>
          <p:cNvSpPr txBox="1"/>
          <p:nvPr/>
        </p:nvSpPr>
        <p:spPr>
          <a:xfrm>
            <a:off x="6270171" y="1230087"/>
            <a:ext cx="5339923" cy="1785104"/>
          </a:xfrm>
          <a:prstGeom prst="rect">
            <a:avLst/>
          </a:prstGeom>
          <a:noFill/>
        </p:spPr>
        <p:txBody>
          <a:bodyPr wrap="none" rtlCol="0">
            <a:spAutoFit/>
          </a:bodyPr>
          <a:lstStyle/>
          <a:p>
            <a:r>
              <a:rPr lang="en-US" sz="2800" dirty="0"/>
              <a:t>Diagrammatic plans—</a:t>
            </a:r>
          </a:p>
          <a:p>
            <a:endParaRPr lang="en-US" sz="2800" dirty="0"/>
          </a:p>
          <a:p>
            <a:r>
              <a:rPr lang="en-US" dirty="0"/>
              <a:t>Help you visualize the material and the</a:t>
            </a:r>
          </a:p>
          <a:p>
            <a:r>
              <a:rPr lang="en-US" dirty="0"/>
              <a:t>relationship between different elements/ideas</a:t>
            </a:r>
          </a:p>
          <a:p>
            <a:r>
              <a:rPr lang="en-US" dirty="0"/>
              <a:t>and how they relate to the core</a:t>
            </a:r>
          </a:p>
        </p:txBody>
      </p:sp>
    </p:spTree>
    <p:extLst>
      <p:ext uri="{BB962C8B-B14F-4D97-AF65-F5344CB8AC3E}">
        <p14:creationId xmlns:p14="http://schemas.microsoft.com/office/powerpoint/2010/main" val="4237432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43A114B-CAF8-402E-A898-DEE2C2022E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Oval 30">
            <a:extLst>
              <a:ext uri="{FF2B5EF4-FFF2-40B4-BE49-F238E27FC236}">
                <a16:creationId xmlns:a16="http://schemas.microsoft.com/office/drawing/2014/main" id="{64E68BB1-DCF6-49AB-8FF1-7E68DCBCD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3" name="Oval 32">
            <a:extLst>
              <a:ext uri="{FF2B5EF4-FFF2-40B4-BE49-F238E27FC236}">
                <a16:creationId xmlns:a16="http://schemas.microsoft.com/office/drawing/2014/main" id="{DA9B8539-604B-420E-BA1B-0A2E64CD7C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5" name="Oval 34">
            <a:extLst>
              <a:ext uri="{FF2B5EF4-FFF2-40B4-BE49-F238E27FC236}">
                <a16:creationId xmlns:a16="http://schemas.microsoft.com/office/drawing/2014/main" id="{7236CAA2-54C3-4136-B0CC-6837B14D8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7" name="Freeform 5">
            <a:extLst>
              <a:ext uri="{FF2B5EF4-FFF2-40B4-BE49-F238E27FC236}">
                <a16:creationId xmlns:a16="http://schemas.microsoft.com/office/drawing/2014/main" id="{40F86E67-9E86-453F-92BC-648189829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39" name="Rectangle 38">
            <a:extLst>
              <a:ext uri="{FF2B5EF4-FFF2-40B4-BE49-F238E27FC236}">
                <a16:creationId xmlns:a16="http://schemas.microsoft.com/office/drawing/2014/main" id="{F73C5439-21D4-46F3-9CF4-FF1CE786FF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Title 2">
            <a:extLst>
              <a:ext uri="{FF2B5EF4-FFF2-40B4-BE49-F238E27FC236}">
                <a16:creationId xmlns:a16="http://schemas.microsoft.com/office/drawing/2014/main" id="{B0ABB519-B737-EE49-879B-EDA08473C321}"/>
              </a:ext>
            </a:extLst>
          </p:cNvPr>
          <p:cNvSpPr>
            <a:spLocks noGrp="1"/>
          </p:cNvSpPr>
          <p:nvPr>
            <p:ph type="title"/>
          </p:nvPr>
        </p:nvSpPr>
        <p:spPr>
          <a:xfrm>
            <a:off x="8160773" y="1113062"/>
            <a:ext cx="3382297" cy="3281957"/>
          </a:xfrm>
        </p:spPr>
        <p:txBody>
          <a:bodyPr vert="horz" lIns="91440" tIns="45720" rIns="91440" bIns="45720" rtlCol="0" anchor="b">
            <a:normAutofit/>
          </a:bodyPr>
          <a:lstStyle/>
          <a:p>
            <a:r>
              <a:rPr lang="en-US" sz="5400" dirty="0"/>
              <a:t>Writing</a:t>
            </a:r>
          </a:p>
        </p:txBody>
      </p:sp>
      <p:sp>
        <p:nvSpPr>
          <p:cNvPr id="4" name="Text Placeholder 3">
            <a:extLst>
              <a:ext uri="{FF2B5EF4-FFF2-40B4-BE49-F238E27FC236}">
                <a16:creationId xmlns:a16="http://schemas.microsoft.com/office/drawing/2014/main" id="{C2D00262-EDCD-004B-AE62-9DBE9F15E624}"/>
              </a:ext>
            </a:extLst>
          </p:cNvPr>
          <p:cNvSpPr>
            <a:spLocks noGrp="1"/>
          </p:cNvSpPr>
          <p:nvPr>
            <p:ph type="body" idx="1"/>
          </p:nvPr>
        </p:nvSpPr>
        <p:spPr>
          <a:xfrm>
            <a:off x="8160773" y="4591665"/>
            <a:ext cx="3382298" cy="1150156"/>
          </a:xfrm>
        </p:spPr>
        <p:txBody>
          <a:bodyPr vert="horz" lIns="91440" tIns="45720" rIns="91440" bIns="45720" rtlCol="0" anchor="t">
            <a:normAutofit/>
          </a:bodyPr>
          <a:lstStyle/>
          <a:p>
            <a:endParaRPr lang="en-US" sz="1800">
              <a:solidFill>
                <a:schemeClr val="tx2">
                  <a:lumMod val="40000"/>
                  <a:lumOff val="60000"/>
                </a:schemeClr>
              </a:solidFill>
            </a:endParaRPr>
          </a:p>
        </p:txBody>
      </p:sp>
      <p:pic>
        <p:nvPicPr>
          <p:cNvPr id="26" name="Graphic 25" descr="Pencil">
            <a:extLst>
              <a:ext uri="{FF2B5EF4-FFF2-40B4-BE49-F238E27FC236}">
                <a16:creationId xmlns:a16="http://schemas.microsoft.com/office/drawing/2014/main" id="{1C5C4BB5-5CF0-41DE-815A-B572AC0A58D7}"/>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030837" y="1113063"/>
            <a:ext cx="4628758" cy="4628758"/>
          </a:xfrm>
          <a:prstGeom prst="roundRect">
            <a:avLst>
              <a:gd name="adj" fmla="val 1329"/>
            </a:avLst>
          </a:prstGeom>
          <a:effectLst>
            <a:outerShdw blurRad="50800" dist="50800" dir="5400000" algn="tl" rotWithShape="0">
              <a:srgbClr val="000000">
                <a:alpha val="43000"/>
              </a:srgbClr>
            </a:outerShdw>
          </a:effectLst>
        </p:spPr>
      </p:pic>
    </p:spTree>
    <p:extLst>
      <p:ext uri="{BB962C8B-B14F-4D97-AF65-F5344CB8AC3E}">
        <p14:creationId xmlns:p14="http://schemas.microsoft.com/office/powerpoint/2010/main" val="5874604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{AD92409C-4744-1642-8E41-BC3EB1886AC1}tf10001076</Template>
  <TotalTime>142</TotalTime>
  <Words>1124</Words>
  <Application>Microsoft Macintosh PowerPoint</Application>
  <PresentationFormat>Widescreen</PresentationFormat>
  <Paragraphs>76</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Century Gothic</vt:lpstr>
      <vt:lpstr>Wingdings 3</vt:lpstr>
      <vt:lpstr>Ion Boardroom</vt:lpstr>
      <vt:lpstr>History Research Project</vt:lpstr>
      <vt:lpstr>Getting started!</vt:lpstr>
      <vt:lpstr>Writing and thinking</vt:lpstr>
      <vt:lpstr>Embrace the draft!</vt:lpstr>
      <vt:lpstr>Planning</vt:lpstr>
      <vt:lpstr>The importance of structure  Every essay needs a clear and logical organization— decided before you start writing, but which can be re-thought in the process of drafting </vt:lpstr>
      <vt:lpstr>Organizational logic</vt:lpstr>
      <vt:lpstr>PowerPoint Presentation</vt:lpstr>
      <vt:lpstr>Writing</vt:lpstr>
      <vt:lpstr>The question of “audience”</vt:lpstr>
      <vt:lpstr>Who is reading your essay?</vt:lpstr>
      <vt:lpstr>Making use of quotations</vt:lpstr>
      <vt:lpstr>Some tips </vt:lpstr>
      <vt:lpstr>Stylistic advice on quotations</vt:lpstr>
      <vt:lpstr>Brief quotes and  block quotes</vt:lpstr>
      <vt:lpstr>Prose style</vt:lpstr>
      <vt:lpstr>Voice</vt:lpstr>
      <vt:lpstr>The first person pronoun?</vt:lpstr>
      <vt:lpstr>Be kind to your reader!</vt:lpstr>
      <vt:lpstr>Some tips on reader-friendliness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Research Project</dc:title>
  <dc:creator>Carruthers, Susan</dc:creator>
  <cp:lastModifiedBy>Mann, Sophie</cp:lastModifiedBy>
  <cp:revision>8</cp:revision>
  <dcterms:created xsi:type="dcterms:W3CDTF">2021-12-02T10:13:08Z</dcterms:created>
  <dcterms:modified xsi:type="dcterms:W3CDTF">2025-09-15T11:08:08Z</dcterms:modified>
</cp:coreProperties>
</file>