
<file path=[Content_Types].xml><?xml version="1.0" encoding="utf-8"?>
<Types xmlns="http://schemas.openxmlformats.org/package/2006/content-types">
  <Default Extension="jpeg" ContentType="image/jpeg"/>
  <Default Extension="m4a" ContentType="audio/mp4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4" r:id="rId1"/>
  </p:sldMasterIdLst>
  <p:sldIdLst>
    <p:sldId id="256" r:id="rId2"/>
    <p:sldId id="257" r:id="rId3"/>
    <p:sldId id="258" r:id="rId4"/>
    <p:sldId id="264" r:id="rId5"/>
    <p:sldId id="259" r:id="rId6"/>
    <p:sldId id="260" r:id="rId7"/>
    <p:sldId id="261" r:id="rId8"/>
    <p:sldId id="263" r:id="rId9"/>
    <p:sldId id="265" r:id="rId10"/>
    <p:sldId id="262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666"/>
    <p:restoredTop sz="96208"/>
  </p:normalViewPr>
  <p:slideViewPr>
    <p:cSldViewPr snapToGrid="0" snapToObjects="1">
      <p:cViewPr varScale="1">
        <p:scale>
          <a:sx n="111" d="100"/>
          <a:sy n="111" d="100"/>
        </p:scale>
        <p:origin x="248" y="4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_rels/data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diagrams/_rels/drawing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6C5799A-B97C-4CC7-B324-EFE31CB5B6A1}" type="doc">
      <dgm:prSet loTypeId="urn:microsoft.com/office/officeart/2008/layout/LinedList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F2414FC4-83C8-4A78-89D0-722255AA4855}">
      <dgm:prSet/>
      <dgm:spPr/>
      <dgm:t>
        <a:bodyPr/>
        <a:lstStyle/>
        <a:p>
          <a:r>
            <a:rPr lang="en-US" dirty="0"/>
            <a:t>Introduces readers to the central </a:t>
          </a:r>
          <a:r>
            <a:rPr lang="en-US" dirty="0">
              <a:solidFill>
                <a:schemeClr val="accent1"/>
              </a:solidFill>
            </a:rPr>
            <a:t>ideas</a:t>
          </a:r>
          <a:r>
            <a:rPr lang="en-US" dirty="0"/>
            <a:t> and </a:t>
          </a:r>
          <a:r>
            <a:rPr lang="en-US" dirty="0">
              <a:solidFill>
                <a:schemeClr val="accent1"/>
              </a:solidFill>
            </a:rPr>
            <a:t>argument</a:t>
          </a:r>
          <a:r>
            <a:rPr lang="en-US" dirty="0"/>
            <a:t> of a piece of scholarship</a:t>
          </a:r>
        </a:p>
      </dgm:t>
    </dgm:pt>
    <dgm:pt modelId="{F4C5A5B2-0A76-4C83-B549-8C0EB1282F60}" type="parTrans" cxnId="{363E53E0-4786-4B9D-A0A4-6BD77045A980}">
      <dgm:prSet/>
      <dgm:spPr/>
      <dgm:t>
        <a:bodyPr/>
        <a:lstStyle/>
        <a:p>
          <a:endParaRPr lang="en-US"/>
        </a:p>
      </dgm:t>
    </dgm:pt>
    <dgm:pt modelId="{20C1804C-855C-4126-80A5-84D9C7EF2279}" type="sibTrans" cxnId="{363E53E0-4786-4B9D-A0A4-6BD77045A980}">
      <dgm:prSet/>
      <dgm:spPr/>
      <dgm:t>
        <a:bodyPr/>
        <a:lstStyle/>
        <a:p>
          <a:endParaRPr lang="en-US"/>
        </a:p>
      </dgm:t>
    </dgm:pt>
    <dgm:pt modelId="{527541CE-4153-4527-A18E-3337E28E108D}">
      <dgm:prSet/>
      <dgm:spPr/>
      <dgm:t>
        <a:bodyPr/>
        <a:lstStyle/>
        <a:p>
          <a:r>
            <a:rPr lang="en-US" dirty="0"/>
            <a:t>In this case, it also introduces readers to the </a:t>
          </a:r>
          <a:r>
            <a:rPr lang="en-US" dirty="0">
              <a:solidFill>
                <a:schemeClr val="accent1"/>
              </a:solidFill>
            </a:rPr>
            <a:t>source</a:t>
          </a:r>
          <a:r>
            <a:rPr lang="en-US" dirty="0"/>
            <a:t>(s) at the heart of your research project</a:t>
          </a:r>
        </a:p>
      </dgm:t>
    </dgm:pt>
    <dgm:pt modelId="{3D407819-D661-4FA5-954E-0E3F4B2E4954}" type="parTrans" cxnId="{AAE790C7-9E30-4E64-8574-5D83C1C2BC89}">
      <dgm:prSet/>
      <dgm:spPr/>
      <dgm:t>
        <a:bodyPr/>
        <a:lstStyle/>
        <a:p>
          <a:endParaRPr lang="en-US"/>
        </a:p>
      </dgm:t>
    </dgm:pt>
    <dgm:pt modelId="{FDC1866B-2BCC-4C97-8838-5D7F56862B9B}" type="sibTrans" cxnId="{AAE790C7-9E30-4E64-8574-5D83C1C2BC89}">
      <dgm:prSet/>
      <dgm:spPr/>
      <dgm:t>
        <a:bodyPr/>
        <a:lstStyle/>
        <a:p>
          <a:endParaRPr lang="en-US"/>
        </a:p>
      </dgm:t>
    </dgm:pt>
    <dgm:pt modelId="{95EBBE57-CAD8-8944-A9C8-1AB86E3F2BF8}" type="pres">
      <dgm:prSet presAssocID="{56C5799A-B97C-4CC7-B324-EFE31CB5B6A1}" presName="vert0" presStyleCnt="0">
        <dgm:presLayoutVars>
          <dgm:dir/>
          <dgm:animOne val="branch"/>
          <dgm:animLvl val="lvl"/>
        </dgm:presLayoutVars>
      </dgm:prSet>
      <dgm:spPr/>
    </dgm:pt>
    <dgm:pt modelId="{7DB02BF3-3A24-294A-9908-DF3BB4C77CF3}" type="pres">
      <dgm:prSet presAssocID="{F2414FC4-83C8-4A78-89D0-722255AA4855}" presName="thickLine" presStyleLbl="alignNode1" presStyleIdx="0" presStyleCnt="2"/>
      <dgm:spPr/>
    </dgm:pt>
    <dgm:pt modelId="{EB870475-54A1-F844-9DCD-228EBF9302D0}" type="pres">
      <dgm:prSet presAssocID="{F2414FC4-83C8-4A78-89D0-722255AA4855}" presName="horz1" presStyleCnt="0"/>
      <dgm:spPr/>
    </dgm:pt>
    <dgm:pt modelId="{39674AC2-487F-A540-AA1E-1E5E96910BE5}" type="pres">
      <dgm:prSet presAssocID="{F2414FC4-83C8-4A78-89D0-722255AA4855}" presName="tx1" presStyleLbl="revTx" presStyleIdx="0" presStyleCnt="2"/>
      <dgm:spPr/>
    </dgm:pt>
    <dgm:pt modelId="{B1BF5574-C26C-FA4C-968D-265A58DD19AD}" type="pres">
      <dgm:prSet presAssocID="{F2414FC4-83C8-4A78-89D0-722255AA4855}" presName="vert1" presStyleCnt="0"/>
      <dgm:spPr/>
    </dgm:pt>
    <dgm:pt modelId="{A2C9B379-8386-4F46-B26A-655B8D928E73}" type="pres">
      <dgm:prSet presAssocID="{527541CE-4153-4527-A18E-3337E28E108D}" presName="thickLine" presStyleLbl="alignNode1" presStyleIdx="1" presStyleCnt="2"/>
      <dgm:spPr/>
    </dgm:pt>
    <dgm:pt modelId="{83150C86-FC90-8D44-BF05-62004E709856}" type="pres">
      <dgm:prSet presAssocID="{527541CE-4153-4527-A18E-3337E28E108D}" presName="horz1" presStyleCnt="0"/>
      <dgm:spPr/>
    </dgm:pt>
    <dgm:pt modelId="{B51A4359-128D-7A44-AF1B-CCBE0413A814}" type="pres">
      <dgm:prSet presAssocID="{527541CE-4153-4527-A18E-3337E28E108D}" presName="tx1" presStyleLbl="revTx" presStyleIdx="1" presStyleCnt="2"/>
      <dgm:spPr/>
    </dgm:pt>
    <dgm:pt modelId="{C49F914E-E4C7-F344-B700-B5130E557E0A}" type="pres">
      <dgm:prSet presAssocID="{527541CE-4153-4527-A18E-3337E28E108D}" presName="vert1" presStyleCnt="0"/>
      <dgm:spPr/>
    </dgm:pt>
  </dgm:ptLst>
  <dgm:cxnLst>
    <dgm:cxn modelId="{0517748D-6124-1F4A-8A66-CE5F789B4E69}" type="presOf" srcId="{527541CE-4153-4527-A18E-3337E28E108D}" destId="{B51A4359-128D-7A44-AF1B-CCBE0413A814}" srcOrd="0" destOrd="0" presId="urn:microsoft.com/office/officeart/2008/layout/LinedList"/>
    <dgm:cxn modelId="{72DA6399-1346-424B-BF17-1243152602A2}" type="presOf" srcId="{56C5799A-B97C-4CC7-B324-EFE31CB5B6A1}" destId="{95EBBE57-CAD8-8944-A9C8-1AB86E3F2BF8}" srcOrd="0" destOrd="0" presId="urn:microsoft.com/office/officeart/2008/layout/LinedList"/>
    <dgm:cxn modelId="{AAE790C7-9E30-4E64-8574-5D83C1C2BC89}" srcId="{56C5799A-B97C-4CC7-B324-EFE31CB5B6A1}" destId="{527541CE-4153-4527-A18E-3337E28E108D}" srcOrd="1" destOrd="0" parTransId="{3D407819-D661-4FA5-954E-0E3F4B2E4954}" sibTransId="{FDC1866B-2BCC-4C97-8838-5D7F56862B9B}"/>
    <dgm:cxn modelId="{363E53E0-4786-4B9D-A0A4-6BD77045A980}" srcId="{56C5799A-B97C-4CC7-B324-EFE31CB5B6A1}" destId="{F2414FC4-83C8-4A78-89D0-722255AA4855}" srcOrd="0" destOrd="0" parTransId="{F4C5A5B2-0A76-4C83-B549-8C0EB1282F60}" sibTransId="{20C1804C-855C-4126-80A5-84D9C7EF2279}"/>
    <dgm:cxn modelId="{086277FC-D208-E842-A6E3-A155FFE3C5D6}" type="presOf" srcId="{F2414FC4-83C8-4A78-89D0-722255AA4855}" destId="{39674AC2-487F-A540-AA1E-1E5E96910BE5}" srcOrd="0" destOrd="0" presId="urn:microsoft.com/office/officeart/2008/layout/LinedList"/>
    <dgm:cxn modelId="{359A153B-0CFC-F741-AD34-9C679DB83D55}" type="presParOf" srcId="{95EBBE57-CAD8-8944-A9C8-1AB86E3F2BF8}" destId="{7DB02BF3-3A24-294A-9908-DF3BB4C77CF3}" srcOrd="0" destOrd="0" presId="urn:microsoft.com/office/officeart/2008/layout/LinedList"/>
    <dgm:cxn modelId="{28A55F46-32D6-154E-8C13-F031781C4553}" type="presParOf" srcId="{95EBBE57-CAD8-8944-A9C8-1AB86E3F2BF8}" destId="{EB870475-54A1-F844-9DCD-228EBF9302D0}" srcOrd="1" destOrd="0" presId="urn:microsoft.com/office/officeart/2008/layout/LinedList"/>
    <dgm:cxn modelId="{DB3C65FD-CC71-334D-B416-20A4D6735ED9}" type="presParOf" srcId="{EB870475-54A1-F844-9DCD-228EBF9302D0}" destId="{39674AC2-487F-A540-AA1E-1E5E96910BE5}" srcOrd="0" destOrd="0" presId="urn:microsoft.com/office/officeart/2008/layout/LinedList"/>
    <dgm:cxn modelId="{D31FE24F-5CFB-AA40-8886-31FC24D17A81}" type="presParOf" srcId="{EB870475-54A1-F844-9DCD-228EBF9302D0}" destId="{B1BF5574-C26C-FA4C-968D-265A58DD19AD}" srcOrd="1" destOrd="0" presId="urn:microsoft.com/office/officeart/2008/layout/LinedList"/>
    <dgm:cxn modelId="{5087A991-06E7-C441-B81D-126B553D92B7}" type="presParOf" srcId="{95EBBE57-CAD8-8944-A9C8-1AB86E3F2BF8}" destId="{A2C9B379-8386-4F46-B26A-655B8D928E73}" srcOrd="2" destOrd="0" presId="urn:microsoft.com/office/officeart/2008/layout/LinedList"/>
    <dgm:cxn modelId="{73BEF62F-DA9D-A346-B602-A8150D222AFC}" type="presParOf" srcId="{95EBBE57-CAD8-8944-A9C8-1AB86E3F2BF8}" destId="{83150C86-FC90-8D44-BF05-62004E709856}" srcOrd="3" destOrd="0" presId="urn:microsoft.com/office/officeart/2008/layout/LinedList"/>
    <dgm:cxn modelId="{CC81C9EE-58AD-E045-A7E4-3E9CDB655619}" type="presParOf" srcId="{83150C86-FC90-8D44-BF05-62004E709856}" destId="{B51A4359-128D-7A44-AF1B-CCBE0413A814}" srcOrd="0" destOrd="0" presId="urn:microsoft.com/office/officeart/2008/layout/LinedList"/>
    <dgm:cxn modelId="{524C8802-D3A3-444E-9673-518717F563BC}" type="presParOf" srcId="{83150C86-FC90-8D44-BF05-62004E709856}" destId="{C49F914E-E4C7-F344-B700-B5130E557E0A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DCAE97A-0A01-4CB4-9215-CAB989989AAC}" type="doc">
      <dgm:prSet loTypeId="urn:microsoft.com/office/officeart/2005/8/layout/hierarchy1" loCatId="hierarchy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C2727DDC-0A62-424B-8B69-2264E2219D78}">
      <dgm:prSet/>
      <dgm:spPr/>
      <dgm:t>
        <a:bodyPr/>
        <a:lstStyle/>
        <a:p>
          <a:r>
            <a:rPr lang="en-US" b="0" i="0"/>
            <a:t>Demonstrates to readers why and how this topic matters– that it’s not just a quirky topic that you personally happen to find fascinating</a:t>
          </a:r>
          <a:endParaRPr lang="en-US"/>
        </a:p>
      </dgm:t>
    </dgm:pt>
    <dgm:pt modelId="{E144F993-3769-4A6D-B6ED-7D3F26407CA0}" type="parTrans" cxnId="{BF5FB06F-9D6E-4956-A004-49C0559E693E}">
      <dgm:prSet/>
      <dgm:spPr/>
      <dgm:t>
        <a:bodyPr/>
        <a:lstStyle/>
        <a:p>
          <a:endParaRPr lang="en-US"/>
        </a:p>
      </dgm:t>
    </dgm:pt>
    <dgm:pt modelId="{DEB34CF0-03C9-4F2E-BF70-FFA263535E1E}" type="sibTrans" cxnId="{BF5FB06F-9D6E-4956-A004-49C0559E693E}">
      <dgm:prSet/>
      <dgm:spPr/>
      <dgm:t>
        <a:bodyPr/>
        <a:lstStyle/>
        <a:p>
          <a:endParaRPr lang="en-US"/>
        </a:p>
      </dgm:t>
    </dgm:pt>
    <dgm:pt modelId="{C84D7F06-A362-4FEC-873F-CA2D74031180}">
      <dgm:prSet/>
      <dgm:spPr/>
      <dgm:t>
        <a:bodyPr/>
        <a:lstStyle/>
        <a:p>
          <a:r>
            <a:rPr lang="en-US" b="0" i="0" dirty="0"/>
            <a:t>I.e. it establishes the stakes of what’s under discussion</a:t>
          </a:r>
          <a:endParaRPr lang="en-US" dirty="0"/>
        </a:p>
      </dgm:t>
    </dgm:pt>
    <dgm:pt modelId="{F40A42FA-BAA0-418E-9F54-16A95DD7FA79}" type="parTrans" cxnId="{908F066F-F359-4D8E-8DCF-0770070A1BB3}">
      <dgm:prSet/>
      <dgm:spPr/>
      <dgm:t>
        <a:bodyPr/>
        <a:lstStyle/>
        <a:p>
          <a:endParaRPr lang="en-US"/>
        </a:p>
      </dgm:t>
    </dgm:pt>
    <dgm:pt modelId="{36D20C80-C64E-4A9E-965E-947E66152E02}" type="sibTrans" cxnId="{908F066F-F359-4D8E-8DCF-0770070A1BB3}">
      <dgm:prSet/>
      <dgm:spPr/>
      <dgm:t>
        <a:bodyPr/>
        <a:lstStyle/>
        <a:p>
          <a:endParaRPr lang="en-US"/>
        </a:p>
      </dgm:t>
    </dgm:pt>
    <dgm:pt modelId="{0FC7B26A-B243-BB48-9109-31608AC992EB}" type="pres">
      <dgm:prSet presAssocID="{7DCAE97A-0A01-4CB4-9215-CAB989989AAC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AEB281DD-17D8-CA43-9BD4-B1F30B74A2CD}" type="pres">
      <dgm:prSet presAssocID="{C2727DDC-0A62-424B-8B69-2264E2219D78}" presName="hierRoot1" presStyleCnt="0"/>
      <dgm:spPr/>
    </dgm:pt>
    <dgm:pt modelId="{E7585D69-8194-0540-9DBF-2E0E50D48B3E}" type="pres">
      <dgm:prSet presAssocID="{C2727DDC-0A62-424B-8B69-2264E2219D78}" presName="composite" presStyleCnt="0"/>
      <dgm:spPr/>
    </dgm:pt>
    <dgm:pt modelId="{31CCFE3A-F08B-FF41-8FC5-1FAC4232183E}" type="pres">
      <dgm:prSet presAssocID="{C2727DDC-0A62-424B-8B69-2264E2219D78}" presName="background" presStyleLbl="node0" presStyleIdx="0" presStyleCnt="2"/>
      <dgm:spPr/>
    </dgm:pt>
    <dgm:pt modelId="{6431B34C-DAE9-C542-8839-37ADA8BC0C88}" type="pres">
      <dgm:prSet presAssocID="{C2727DDC-0A62-424B-8B69-2264E2219D78}" presName="text" presStyleLbl="fgAcc0" presStyleIdx="0" presStyleCnt="2">
        <dgm:presLayoutVars>
          <dgm:chPref val="3"/>
        </dgm:presLayoutVars>
      </dgm:prSet>
      <dgm:spPr/>
    </dgm:pt>
    <dgm:pt modelId="{875DDCC1-04BA-E34B-B263-96DC1F5E771F}" type="pres">
      <dgm:prSet presAssocID="{C2727DDC-0A62-424B-8B69-2264E2219D78}" presName="hierChild2" presStyleCnt="0"/>
      <dgm:spPr/>
    </dgm:pt>
    <dgm:pt modelId="{B6B9EA69-0987-9447-AD6B-7856263E9BA4}" type="pres">
      <dgm:prSet presAssocID="{C84D7F06-A362-4FEC-873F-CA2D74031180}" presName="hierRoot1" presStyleCnt="0"/>
      <dgm:spPr/>
    </dgm:pt>
    <dgm:pt modelId="{2362FFED-9AE3-1B40-8EF4-A7543A0A9917}" type="pres">
      <dgm:prSet presAssocID="{C84D7F06-A362-4FEC-873F-CA2D74031180}" presName="composite" presStyleCnt="0"/>
      <dgm:spPr/>
    </dgm:pt>
    <dgm:pt modelId="{CDD908BF-05DC-F64F-A15E-CAC6000B9195}" type="pres">
      <dgm:prSet presAssocID="{C84D7F06-A362-4FEC-873F-CA2D74031180}" presName="background" presStyleLbl="node0" presStyleIdx="1" presStyleCnt="2"/>
      <dgm:spPr/>
    </dgm:pt>
    <dgm:pt modelId="{D9DD22C4-D7B3-E949-9575-F64DDD0C6D9C}" type="pres">
      <dgm:prSet presAssocID="{C84D7F06-A362-4FEC-873F-CA2D74031180}" presName="text" presStyleLbl="fgAcc0" presStyleIdx="1" presStyleCnt="2">
        <dgm:presLayoutVars>
          <dgm:chPref val="3"/>
        </dgm:presLayoutVars>
      </dgm:prSet>
      <dgm:spPr/>
    </dgm:pt>
    <dgm:pt modelId="{4032F0FA-8C6D-2141-9527-40B034C6C0BF}" type="pres">
      <dgm:prSet presAssocID="{C84D7F06-A362-4FEC-873F-CA2D74031180}" presName="hierChild2" presStyleCnt="0"/>
      <dgm:spPr/>
    </dgm:pt>
  </dgm:ptLst>
  <dgm:cxnLst>
    <dgm:cxn modelId="{C77E4E2D-289F-7B4D-AE2E-6FB1BE8FA76B}" type="presOf" srcId="{C84D7F06-A362-4FEC-873F-CA2D74031180}" destId="{D9DD22C4-D7B3-E949-9575-F64DDD0C6D9C}" srcOrd="0" destOrd="0" presId="urn:microsoft.com/office/officeart/2005/8/layout/hierarchy1"/>
    <dgm:cxn modelId="{908F066F-F359-4D8E-8DCF-0770070A1BB3}" srcId="{7DCAE97A-0A01-4CB4-9215-CAB989989AAC}" destId="{C84D7F06-A362-4FEC-873F-CA2D74031180}" srcOrd="1" destOrd="0" parTransId="{F40A42FA-BAA0-418E-9F54-16A95DD7FA79}" sibTransId="{36D20C80-C64E-4A9E-965E-947E66152E02}"/>
    <dgm:cxn modelId="{BF5FB06F-9D6E-4956-A004-49C0559E693E}" srcId="{7DCAE97A-0A01-4CB4-9215-CAB989989AAC}" destId="{C2727DDC-0A62-424B-8B69-2264E2219D78}" srcOrd="0" destOrd="0" parTransId="{E144F993-3769-4A6D-B6ED-7D3F26407CA0}" sibTransId="{DEB34CF0-03C9-4F2E-BF70-FFA263535E1E}"/>
    <dgm:cxn modelId="{DA29EA8A-07F1-AE47-9F7C-B91D8FAD2D0C}" type="presOf" srcId="{7DCAE97A-0A01-4CB4-9215-CAB989989AAC}" destId="{0FC7B26A-B243-BB48-9109-31608AC992EB}" srcOrd="0" destOrd="0" presId="urn:microsoft.com/office/officeart/2005/8/layout/hierarchy1"/>
    <dgm:cxn modelId="{BAC6F397-6026-DE4E-BE2E-31356D466972}" type="presOf" srcId="{C2727DDC-0A62-424B-8B69-2264E2219D78}" destId="{6431B34C-DAE9-C542-8839-37ADA8BC0C88}" srcOrd="0" destOrd="0" presId="urn:microsoft.com/office/officeart/2005/8/layout/hierarchy1"/>
    <dgm:cxn modelId="{D68429E3-5ABB-0F4B-805D-9B7679BD6F72}" type="presParOf" srcId="{0FC7B26A-B243-BB48-9109-31608AC992EB}" destId="{AEB281DD-17D8-CA43-9BD4-B1F30B74A2CD}" srcOrd="0" destOrd="0" presId="urn:microsoft.com/office/officeart/2005/8/layout/hierarchy1"/>
    <dgm:cxn modelId="{07CFCAA9-8416-834D-BB94-74E16313B13D}" type="presParOf" srcId="{AEB281DD-17D8-CA43-9BD4-B1F30B74A2CD}" destId="{E7585D69-8194-0540-9DBF-2E0E50D48B3E}" srcOrd="0" destOrd="0" presId="urn:microsoft.com/office/officeart/2005/8/layout/hierarchy1"/>
    <dgm:cxn modelId="{C094B6D7-750E-7D46-BDA7-90EFC8848A03}" type="presParOf" srcId="{E7585D69-8194-0540-9DBF-2E0E50D48B3E}" destId="{31CCFE3A-F08B-FF41-8FC5-1FAC4232183E}" srcOrd="0" destOrd="0" presId="urn:microsoft.com/office/officeart/2005/8/layout/hierarchy1"/>
    <dgm:cxn modelId="{388EE783-71D8-444D-B048-6D4398C1FF5D}" type="presParOf" srcId="{E7585D69-8194-0540-9DBF-2E0E50D48B3E}" destId="{6431B34C-DAE9-C542-8839-37ADA8BC0C88}" srcOrd="1" destOrd="0" presId="urn:microsoft.com/office/officeart/2005/8/layout/hierarchy1"/>
    <dgm:cxn modelId="{227551C3-5620-6347-8FE4-14424161AE27}" type="presParOf" srcId="{AEB281DD-17D8-CA43-9BD4-B1F30B74A2CD}" destId="{875DDCC1-04BA-E34B-B263-96DC1F5E771F}" srcOrd="1" destOrd="0" presId="urn:microsoft.com/office/officeart/2005/8/layout/hierarchy1"/>
    <dgm:cxn modelId="{66A00604-96FA-3041-8616-F625948EDAB2}" type="presParOf" srcId="{0FC7B26A-B243-BB48-9109-31608AC992EB}" destId="{B6B9EA69-0987-9447-AD6B-7856263E9BA4}" srcOrd="1" destOrd="0" presId="urn:microsoft.com/office/officeart/2005/8/layout/hierarchy1"/>
    <dgm:cxn modelId="{A6300066-B80C-1A45-97A4-B559EEBC511C}" type="presParOf" srcId="{B6B9EA69-0987-9447-AD6B-7856263E9BA4}" destId="{2362FFED-9AE3-1B40-8EF4-A7543A0A9917}" srcOrd="0" destOrd="0" presId="urn:microsoft.com/office/officeart/2005/8/layout/hierarchy1"/>
    <dgm:cxn modelId="{1ED9FC33-8849-5E49-AF4A-291FBC288A9F}" type="presParOf" srcId="{2362FFED-9AE3-1B40-8EF4-A7543A0A9917}" destId="{CDD908BF-05DC-F64F-A15E-CAC6000B9195}" srcOrd="0" destOrd="0" presId="urn:microsoft.com/office/officeart/2005/8/layout/hierarchy1"/>
    <dgm:cxn modelId="{F3D694A6-1C96-584A-AD76-5ED9E020EC49}" type="presParOf" srcId="{2362FFED-9AE3-1B40-8EF4-A7543A0A9917}" destId="{D9DD22C4-D7B3-E949-9575-F64DDD0C6D9C}" srcOrd="1" destOrd="0" presId="urn:microsoft.com/office/officeart/2005/8/layout/hierarchy1"/>
    <dgm:cxn modelId="{C99F5569-1733-1B43-9C74-586A6E970DDE}" type="presParOf" srcId="{B6B9EA69-0987-9447-AD6B-7856263E9BA4}" destId="{4032F0FA-8C6D-2141-9527-40B034C6C0BF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98464F1-9D82-45EC-8B35-4DCC1FEAE4C7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BD462AD5-6988-4826-912C-EA332B1A7BD1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sz="1800" b="0" i="0" dirty="0"/>
            <a:t>The introduction is the Right place to start– but not finish!– saying something about where your essay fits within existing literature(s)</a:t>
          </a:r>
          <a:endParaRPr lang="en-US" sz="1800" dirty="0"/>
        </a:p>
      </dgm:t>
    </dgm:pt>
    <dgm:pt modelId="{70FB76DE-F4EE-425C-A4D7-F705BAFC23DA}" type="parTrans" cxnId="{D36521A7-90B6-47C0-9391-39F4EF5CB7FA}">
      <dgm:prSet/>
      <dgm:spPr/>
      <dgm:t>
        <a:bodyPr/>
        <a:lstStyle/>
        <a:p>
          <a:endParaRPr lang="en-US"/>
        </a:p>
      </dgm:t>
    </dgm:pt>
    <dgm:pt modelId="{A4F82DA8-0183-4C71-8CC3-9E7413509E20}" type="sibTrans" cxnId="{D36521A7-90B6-47C0-9391-39F4EF5CB7FA}">
      <dgm:prSet/>
      <dgm:spPr/>
      <dgm:t>
        <a:bodyPr/>
        <a:lstStyle/>
        <a:p>
          <a:endParaRPr lang="en-US"/>
        </a:p>
      </dgm:t>
    </dgm:pt>
    <dgm:pt modelId="{820585A5-FDCC-4789-9317-BC4933ED2167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sz="1800" b="0" i="0" dirty="0"/>
            <a:t>Who has had what to say on this before</a:t>
          </a:r>
          <a:r>
            <a:rPr lang="en-US" sz="1500" b="0" i="0" dirty="0"/>
            <a:t>?</a:t>
          </a:r>
          <a:endParaRPr lang="en-US" sz="1500" dirty="0"/>
        </a:p>
      </dgm:t>
    </dgm:pt>
    <dgm:pt modelId="{C33507B8-1593-44E7-969F-188461C94FF0}" type="parTrans" cxnId="{5265E94C-87A0-4EF2-A1F9-B57F2FE2264B}">
      <dgm:prSet/>
      <dgm:spPr/>
      <dgm:t>
        <a:bodyPr/>
        <a:lstStyle/>
        <a:p>
          <a:endParaRPr lang="en-US"/>
        </a:p>
      </dgm:t>
    </dgm:pt>
    <dgm:pt modelId="{EFFC1CD6-4852-452F-9C95-56CE971E497A}" type="sibTrans" cxnId="{5265E94C-87A0-4EF2-A1F9-B57F2FE2264B}">
      <dgm:prSet/>
      <dgm:spPr/>
      <dgm:t>
        <a:bodyPr/>
        <a:lstStyle/>
        <a:p>
          <a:endParaRPr lang="en-US"/>
        </a:p>
      </dgm:t>
    </dgm:pt>
    <dgm:pt modelId="{D85C45A3-02ED-48BC-83EA-3BAD385A23B6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sz="1800" b="0" i="0" dirty="0"/>
            <a:t>Are you filling a particular gap</a:t>
          </a:r>
          <a:r>
            <a:rPr lang="en-US" sz="1500" b="0" i="0" dirty="0"/>
            <a:t>?</a:t>
          </a:r>
        </a:p>
        <a:p>
          <a:pPr>
            <a:lnSpc>
              <a:spcPct val="100000"/>
            </a:lnSpc>
            <a:defRPr cap="all"/>
          </a:pPr>
          <a:r>
            <a:rPr lang="en-US" sz="1500" b="0" i="0" dirty="0"/>
            <a:t>Or perhaps drawing different literatures together</a:t>
          </a:r>
          <a:endParaRPr lang="en-US" sz="1500" dirty="0"/>
        </a:p>
      </dgm:t>
    </dgm:pt>
    <dgm:pt modelId="{2EFA25CA-F7EE-4B7F-8D68-F39B876B98F7}" type="parTrans" cxnId="{50851197-CCC8-49FF-9129-C2F30305EDE7}">
      <dgm:prSet/>
      <dgm:spPr/>
      <dgm:t>
        <a:bodyPr/>
        <a:lstStyle/>
        <a:p>
          <a:endParaRPr lang="en-US"/>
        </a:p>
      </dgm:t>
    </dgm:pt>
    <dgm:pt modelId="{74ACFA58-7D25-46B1-91EA-B2C6B346D7C3}" type="sibTrans" cxnId="{50851197-CCC8-49FF-9129-C2F30305EDE7}">
      <dgm:prSet/>
      <dgm:spPr/>
      <dgm:t>
        <a:bodyPr/>
        <a:lstStyle/>
        <a:p>
          <a:endParaRPr lang="en-US"/>
        </a:p>
      </dgm:t>
    </dgm:pt>
    <dgm:pt modelId="{A4E0E5FC-D493-45D9-A58A-0F8A20E0AC7E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b="0" i="0" dirty="0"/>
            <a:t>Establish what makes your essay distinctive</a:t>
          </a:r>
          <a:endParaRPr lang="en-US" dirty="0"/>
        </a:p>
      </dgm:t>
    </dgm:pt>
    <dgm:pt modelId="{C89FEEBF-E768-43AE-AF9C-CECE66F2ABBA}" type="parTrans" cxnId="{17B315E9-CE03-4A28-A910-439F29B51090}">
      <dgm:prSet/>
      <dgm:spPr/>
      <dgm:t>
        <a:bodyPr/>
        <a:lstStyle/>
        <a:p>
          <a:endParaRPr lang="en-US"/>
        </a:p>
      </dgm:t>
    </dgm:pt>
    <dgm:pt modelId="{7F962AEE-F013-4E43-AD6E-20F7F792F212}" type="sibTrans" cxnId="{17B315E9-CE03-4A28-A910-439F29B51090}">
      <dgm:prSet/>
      <dgm:spPr/>
      <dgm:t>
        <a:bodyPr/>
        <a:lstStyle/>
        <a:p>
          <a:endParaRPr lang="en-US"/>
        </a:p>
      </dgm:t>
    </dgm:pt>
    <dgm:pt modelId="{C5ACD5F3-4E81-4E70-A439-2D7CF5E8994F}" type="pres">
      <dgm:prSet presAssocID="{598464F1-9D82-45EC-8B35-4DCC1FEAE4C7}" presName="root" presStyleCnt="0">
        <dgm:presLayoutVars>
          <dgm:dir/>
          <dgm:resizeHandles val="exact"/>
        </dgm:presLayoutVars>
      </dgm:prSet>
      <dgm:spPr/>
    </dgm:pt>
    <dgm:pt modelId="{C51693DF-F559-4582-AA3B-FB9EE9451DE0}" type="pres">
      <dgm:prSet presAssocID="{BD462AD5-6988-4826-912C-EA332B1A7BD1}" presName="compNode" presStyleCnt="0"/>
      <dgm:spPr/>
    </dgm:pt>
    <dgm:pt modelId="{E5A1E6D4-A011-4366-8601-316C961554B6}" type="pres">
      <dgm:prSet presAssocID="{BD462AD5-6988-4826-912C-EA332B1A7BD1}" presName="iconBgRect" presStyleLbl="bgShp" presStyleIdx="0" presStyleCnt="4"/>
      <dgm:spPr/>
    </dgm:pt>
    <dgm:pt modelId="{0D4D7F21-F823-4D6E-B356-CBB943240E91}" type="pres">
      <dgm:prSet presAssocID="{BD462AD5-6988-4826-912C-EA332B1A7BD1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ooks"/>
        </a:ext>
      </dgm:extLst>
    </dgm:pt>
    <dgm:pt modelId="{E4DDB909-0420-400E-B99C-5B1EADF458C6}" type="pres">
      <dgm:prSet presAssocID="{BD462AD5-6988-4826-912C-EA332B1A7BD1}" presName="spaceRect" presStyleCnt="0"/>
      <dgm:spPr/>
    </dgm:pt>
    <dgm:pt modelId="{505F34E0-2A25-49DC-8499-805ADE628D60}" type="pres">
      <dgm:prSet presAssocID="{BD462AD5-6988-4826-912C-EA332B1A7BD1}" presName="textRect" presStyleLbl="revTx" presStyleIdx="0" presStyleCnt="4" custScaleX="186916">
        <dgm:presLayoutVars>
          <dgm:chMax val="1"/>
          <dgm:chPref val="1"/>
        </dgm:presLayoutVars>
      </dgm:prSet>
      <dgm:spPr/>
    </dgm:pt>
    <dgm:pt modelId="{BC6A20D5-6A1B-4A68-B0F9-D8FA7A128433}" type="pres">
      <dgm:prSet presAssocID="{A4F82DA8-0183-4C71-8CC3-9E7413509E20}" presName="sibTrans" presStyleCnt="0"/>
      <dgm:spPr/>
    </dgm:pt>
    <dgm:pt modelId="{B80E87E0-3536-40D5-9B72-9558B9D1879B}" type="pres">
      <dgm:prSet presAssocID="{820585A5-FDCC-4789-9317-BC4933ED2167}" presName="compNode" presStyleCnt="0"/>
      <dgm:spPr/>
    </dgm:pt>
    <dgm:pt modelId="{1CF7ED86-24C7-4EC5-98E8-E26060A578C6}" type="pres">
      <dgm:prSet presAssocID="{820585A5-FDCC-4789-9317-BC4933ED2167}" presName="iconBgRect" presStyleLbl="bgShp" presStyleIdx="1" presStyleCnt="4"/>
      <dgm:spPr/>
    </dgm:pt>
    <dgm:pt modelId="{C2765DCF-4B11-4869-B21B-F4E45C77ADD0}" type="pres">
      <dgm:prSet presAssocID="{820585A5-FDCC-4789-9317-BC4933ED2167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onfused Person"/>
        </a:ext>
      </dgm:extLst>
    </dgm:pt>
    <dgm:pt modelId="{E3F4969F-25CC-4BC1-8E1D-1C8D796EE4A2}" type="pres">
      <dgm:prSet presAssocID="{820585A5-FDCC-4789-9317-BC4933ED2167}" presName="spaceRect" presStyleCnt="0"/>
      <dgm:spPr/>
    </dgm:pt>
    <dgm:pt modelId="{AD8F659C-4FF5-491C-8506-6CC88478875F}" type="pres">
      <dgm:prSet presAssocID="{820585A5-FDCC-4789-9317-BC4933ED2167}" presName="textRect" presStyleLbl="revTx" presStyleIdx="1" presStyleCnt="4">
        <dgm:presLayoutVars>
          <dgm:chMax val="1"/>
          <dgm:chPref val="1"/>
        </dgm:presLayoutVars>
      </dgm:prSet>
      <dgm:spPr/>
    </dgm:pt>
    <dgm:pt modelId="{6BF31C5A-4A8A-4CDA-9F04-931435F90A72}" type="pres">
      <dgm:prSet presAssocID="{EFFC1CD6-4852-452F-9C95-56CE971E497A}" presName="sibTrans" presStyleCnt="0"/>
      <dgm:spPr/>
    </dgm:pt>
    <dgm:pt modelId="{9CA30776-F7DF-40A8-8396-C350C4A88902}" type="pres">
      <dgm:prSet presAssocID="{D85C45A3-02ED-48BC-83EA-3BAD385A23B6}" presName="compNode" presStyleCnt="0"/>
      <dgm:spPr/>
    </dgm:pt>
    <dgm:pt modelId="{7D6C1523-7DFE-49C2-817B-4607F5A9226C}" type="pres">
      <dgm:prSet presAssocID="{D85C45A3-02ED-48BC-83EA-3BAD385A23B6}" presName="iconBgRect" presStyleLbl="bgShp" presStyleIdx="2" presStyleCnt="4"/>
      <dgm:spPr/>
    </dgm:pt>
    <dgm:pt modelId="{913125C5-89E4-493C-8C72-FEA85996E046}" type="pres">
      <dgm:prSet presAssocID="{D85C45A3-02ED-48BC-83EA-3BAD385A23B6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agnifying glass"/>
        </a:ext>
      </dgm:extLst>
    </dgm:pt>
    <dgm:pt modelId="{C2CAC74E-BAA7-46A6-8AD4-6ABE7CCB8D80}" type="pres">
      <dgm:prSet presAssocID="{D85C45A3-02ED-48BC-83EA-3BAD385A23B6}" presName="spaceRect" presStyleCnt="0"/>
      <dgm:spPr/>
    </dgm:pt>
    <dgm:pt modelId="{F953AC66-D5AD-4D3F-B975-7E5E87617D78}" type="pres">
      <dgm:prSet presAssocID="{D85C45A3-02ED-48BC-83EA-3BAD385A23B6}" presName="textRect" presStyleLbl="revTx" presStyleIdx="2" presStyleCnt="4" custScaleX="115610">
        <dgm:presLayoutVars>
          <dgm:chMax val="1"/>
          <dgm:chPref val="1"/>
        </dgm:presLayoutVars>
      </dgm:prSet>
      <dgm:spPr/>
    </dgm:pt>
    <dgm:pt modelId="{B9F80F8C-6E5F-42B3-8B42-9706081EE039}" type="pres">
      <dgm:prSet presAssocID="{74ACFA58-7D25-46B1-91EA-B2C6B346D7C3}" presName="sibTrans" presStyleCnt="0"/>
      <dgm:spPr/>
    </dgm:pt>
    <dgm:pt modelId="{06A0D032-4FDF-4C0A-9C85-21643EF08921}" type="pres">
      <dgm:prSet presAssocID="{A4E0E5FC-D493-45D9-A58A-0F8A20E0AC7E}" presName="compNode" presStyleCnt="0"/>
      <dgm:spPr/>
    </dgm:pt>
    <dgm:pt modelId="{5129F929-3252-43EB-B834-23281B935FEE}" type="pres">
      <dgm:prSet presAssocID="{A4E0E5FC-D493-45D9-A58A-0F8A20E0AC7E}" presName="iconBgRect" presStyleLbl="bgShp" presStyleIdx="3" presStyleCnt="4"/>
      <dgm:spPr/>
    </dgm:pt>
    <dgm:pt modelId="{F4ECF6CC-20E9-4F1E-9517-94BFBA188B1E}" type="pres">
      <dgm:prSet presAssocID="{A4E0E5FC-D493-45D9-A58A-0F8A20E0AC7E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encil"/>
        </a:ext>
      </dgm:extLst>
    </dgm:pt>
    <dgm:pt modelId="{95CFCCF7-0FF6-4098-8F6D-46A688F25C72}" type="pres">
      <dgm:prSet presAssocID="{A4E0E5FC-D493-45D9-A58A-0F8A20E0AC7E}" presName="spaceRect" presStyleCnt="0"/>
      <dgm:spPr/>
    </dgm:pt>
    <dgm:pt modelId="{076FA022-7B04-44F5-89D8-36495E810BD0}" type="pres">
      <dgm:prSet presAssocID="{A4E0E5FC-D493-45D9-A58A-0F8A20E0AC7E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C07FC028-0A86-4EF9-8B96-D79DB70D6665}" type="presOf" srcId="{D85C45A3-02ED-48BC-83EA-3BAD385A23B6}" destId="{F953AC66-D5AD-4D3F-B975-7E5E87617D78}" srcOrd="0" destOrd="0" presId="urn:microsoft.com/office/officeart/2018/5/layout/IconCircleLabelList"/>
    <dgm:cxn modelId="{6450332F-6364-49EE-93CC-8B37006C3991}" type="presOf" srcId="{820585A5-FDCC-4789-9317-BC4933ED2167}" destId="{AD8F659C-4FF5-491C-8506-6CC88478875F}" srcOrd="0" destOrd="0" presId="urn:microsoft.com/office/officeart/2018/5/layout/IconCircleLabelList"/>
    <dgm:cxn modelId="{2F843B3E-8B8D-40B5-A1A5-AB0B29FA90AB}" type="presOf" srcId="{BD462AD5-6988-4826-912C-EA332B1A7BD1}" destId="{505F34E0-2A25-49DC-8499-805ADE628D60}" srcOrd="0" destOrd="0" presId="urn:microsoft.com/office/officeart/2018/5/layout/IconCircleLabelList"/>
    <dgm:cxn modelId="{5265E94C-87A0-4EF2-A1F9-B57F2FE2264B}" srcId="{598464F1-9D82-45EC-8B35-4DCC1FEAE4C7}" destId="{820585A5-FDCC-4789-9317-BC4933ED2167}" srcOrd="1" destOrd="0" parTransId="{C33507B8-1593-44E7-969F-188461C94FF0}" sibTransId="{EFFC1CD6-4852-452F-9C95-56CE971E497A}"/>
    <dgm:cxn modelId="{F2B2367C-4062-4C9C-8363-27E8DA12ED44}" type="presOf" srcId="{A4E0E5FC-D493-45D9-A58A-0F8A20E0AC7E}" destId="{076FA022-7B04-44F5-89D8-36495E810BD0}" srcOrd="0" destOrd="0" presId="urn:microsoft.com/office/officeart/2018/5/layout/IconCircleLabelList"/>
    <dgm:cxn modelId="{50851197-CCC8-49FF-9129-C2F30305EDE7}" srcId="{598464F1-9D82-45EC-8B35-4DCC1FEAE4C7}" destId="{D85C45A3-02ED-48BC-83EA-3BAD385A23B6}" srcOrd="2" destOrd="0" parTransId="{2EFA25CA-F7EE-4B7F-8D68-F39B876B98F7}" sibTransId="{74ACFA58-7D25-46B1-91EA-B2C6B346D7C3}"/>
    <dgm:cxn modelId="{509BDCA4-C448-4D2B-8556-672A3EC9F2B3}" type="presOf" srcId="{598464F1-9D82-45EC-8B35-4DCC1FEAE4C7}" destId="{C5ACD5F3-4E81-4E70-A439-2D7CF5E8994F}" srcOrd="0" destOrd="0" presId="urn:microsoft.com/office/officeart/2018/5/layout/IconCircleLabelList"/>
    <dgm:cxn modelId="{D36521A7-90B6-47C0-9391-39F4EF5CB7FA}" srcId="{598464F1-9D82-45EC-8B35-4DCC1FEAE4C7}" destId="{BD462AD5-6988-4826-912C-EA332B1A7BD1}" srcOrd="0" destOrd="0" parTransId="{70FB76DE-F4EE-425C-A4D7-F705BAFC23DA}" sibTransId="{A4F82DA8-0183-4C71-8CC3-9E7413509E20}"/>
    <dgm:cxn modelId="{17B315E9-CE03-4A28-A910-439F29B51090}" srcId="{598464F1-9D82-45EC-8B35-4DCC1FEAE4C7}" destId="{A4E0E5FC-D493-45D9-A58A-0F8A20E0AC7E}" srcOrd="3" destOrd="0" parTransId="{C89FEEBF-E768-43AE-AF9C-CECE66F2ABBA}" sibTransId="{7F962AEE-F013-4E43-AD6E-20F7F792F212}"/>
    <dgm:cxn modelId="{02A14BE2-0A42-414C-A80C-C465E370F2C9}" type="presParOf" srcId="{C5ACD5F3-4E81-4E70-A439-2D7CF5E8994F}" destId="{C51693DF-F559-4582-AA3B-FB9EE9451DE0}" srcOrd="0" destOrd="0" presId="urn:microsoft.com/office/officeart/2018/5/layout/IconCircleLabelList"/>
    <dgm:cxn modelId="{B907CA8E-1A83-4198-892B-6E23B65E2628}" type="presParOf" srcId="{C51693DF-F559-4582-AA3B-FB9EE9451DE0}" destId="{E5A1E6D4-A011-4366-8601-316C961554B6}" srcOrd="0" destOrd="0" presId="urn:microsoft.com/office/officeart/2018/5/layout/IconCircleLabelList"/>
    <dgm:cxn modelId="{11A5FDD5-054C-4623-BBC8-0ABAA15A1790}" type="presParOf" srcId="{C51693DF-F559-4582-AA3B-FB9EE9451DE0}" destId="{0D4D7F21-F823-4D6E-B356-CBB943240E91}" srcOrd="1" destOrd="0" presId="urn:microsoft.com/office/officeart/2018/5/layout/IconCircleLabelList"/>
    <dgm:cxn modelId="{A00D0844-1CCD-47B1-883B-DB753F8606EF}" type="presParOf" srcId="{C51693DF-F559-4582-AA3B-FB9EE9451DE0}" destId="{E4DDB909-0420-400E-B99C-5B1EADF458C6}" srcOrd="2" destOrd="0" presId="urn:microsoft.com/office/officeart/2018/5/layout/IconCircleLabelList"/>
    <dgm:cxn modelId="{128A3245-C409-4840-A9EE-97E2F525029B}" type="presParOf" srcId="{C51693DF-F559-4582-AA3B-FB9EE9451DE0}" destId="{505F34E0-2A25-49DC-8499-805ADE628D60}" srcOrd="3" destOrd="0" presId="urn:microsoft.com/office/officeart/2018/5/layout/IconCircleLabelList"/>
    <dgm:cxn modelId="{71D708B5-559D-40F7-BEC0-AE1143BA1DFD}" type="presParOf" srcId="{C5ACD5F3-4E81-4E70-A439-2D7CF5E8994F}" destId="{BC6A20D5-6A1B-4A68-B0F9-D8FA7A128433}" srcOrd="1" destOrd="0" presId="urn:microsoft.com/office/officeart/2018/5/layout/IconCircleLabelList"/>
    <dgm:cxn modelId="{551E3766-5B81-4CAB-AE56-661AE17EB8E0}" type="presParOf" srcId="{C5ACD5F3-4E81-4E70-A439-2D7CF5E8994F}" destId="{B80E87E0-3536-40D5-9B72-9558B9D1879B}" srcOrd="2" destOrd="0" presId="urn:microsoft.com/office/officeart/2018/5/layout/IconCircleLabelList"/>
    <dgm:cxn modelId="{65F5C805-2029-4577-BF92-BD9014F3A5BC}" type="presParOf" srcId="{B80E87E0-3536-40D5-9B72-9558B9D1879B}" destId="{1CF7ED86-24C7-4EC5-98E8-E26060A578C6}" srcOrd="0" destOrd="0" presId="urn:microsoft.com/office/officeart/2018/5/layout/IconCircleLabelList"/>
    <dgm:cxn modelId="{0BBB4537-7EE4-4FB6-967F-A700B400BA23}" type="presParOf" srcId="{B80E87E0-3536-40D5-9B72-9558B9D1879B}" destId="{C2765DCF-4B11-4869-B21B-F4E45C77ADD0}" srcOrd="1" destOrd="0" presId="urn:microsoft.com/office/officeart/2018/5/layout/IconCircleLabelList"/>
    <dgm:cxn modelId="{B7032FF3-1B7E-4F52-B4CF-EE82F6BAFEA1}" type="presParOf" srcId="{B80E87E0-3536-40D5-9B72-9558B9D1879B}" destId="{E3F4969F-25CC-4BC1-8E1D-1C8D796EE4A2}" srcOrd="2" destOrd="0" presId="urn:microsoft.com/office/officeart/2018/5/layout/IconCircleLabelList"/>
    <dgm:cxn modelId="{21CBF64E-6C74-41AF-8BC0-968BF9EFABFA}" type="presParOf" srcId="{B80E87E0-3536-40D5-9B72-9558B9D1879B}" destId="{AD8F659C-4FF5-491C-8506-6CC88478875F}" srcOrd="3" destOrd="0" presId="urn:microsoft.com/office/officeart/2018/5/layout/IconCircleLabelList"/>
    <dgm:cxn modelId="{B1998647-5A02-4172-BEE4-91291DBBE074}" type="presParOf" srcId="{C5ACD5F3-4E81-4E70-A439-2D7CF5E8994F}" destId="{6BF31C5A-4A8A-4CDA-9F04-931435F90A72}" srcOrd="3" destOrd="0" presId="urn:microsoft.com/office/officeart/2018/5/layout/IconCircleLabelList"/>
    <dgm:cxn modelId="{35D32B93-DEC6-4ED0-8358-7F03728ABCE0}" type="presParOf" srcId="{C5ACD5F3-4E81-4E70-A439-2D7CF5E8994F}" destId="{9CA30776-F7DF-40A8-8396-C350C4A88902}" srcOrd="4" destOrd="0" presId="urn:microsoft.com/office/officeart/2018/5/layout/IconCircleLabelList"/>
    <dgm:cxn modelId="{6FA87464-1A23-4998-B714-283126ADAB82}" type="presParOf" srcId="{9CA30776-F7DF-40A8-8396-C350C4A88902}" destId="{7D6C1523-7DFE-49C2-817B-4607F5A9226C}" srcOrd="0" destOrd="0" presId="urn:microsoft.com/office/officeart/2018/5/layout/IconCircleLabelList"/>
    <dgm:cxn modelId="{932E1F40-CCB9-4F50-9BB4-1D96510C7C1D}" type="presParOf" srcId="{9CA30776-F7DF-40A8-8396-C350C4A88902}" destId="{913125C5-89E4-493C-8C72-FEA85996E046}" srcOrd="1" destOrd="0" presId="urn:microsoft.com/office/officeart/2018/5/layout/IconCircleLabelList"/>
    <dgm:cxn modelId="{DD10D557-CAD7-47C8-AAC6-721CA1026B9B}" type="presParOf" srcId="{9CA30776-F7DF-40A8-8396-C350C4A88902}" destId="{C2CAC74E-BAA7-46A6-8AD4-6ABE7CCB8D80}" srcOrd="2" destOrd="0" presId="urn:microsoft.com/office/officeart/2018/5/layout/IconCircleLabelList"/>
    <dgm:cxn modelId="{7D5DB1C1-AB5E-44F3-9856-003AE7D6019C}" type="presParOf" srcId="{9CA30776-F7DF-40A8-8396-C350C4A88902}" destId="{F953AC66-D5AD-4D3F-B975-7E5E87617D78}" srcOrd="3" destOrd="0" presId="urn:microsoft.com/office/officeart/2018/5/layout/IconCircleLabelList"/>
    <dgm:cxn modelId="{B45A5E40-3935-4DE3-9926-EABFCF20F9C2}" type="presParOf" srcId="{C5ACD5F3-4E81-4E70-A439-2D7CF5E8994F}" destId="{B9F80F8C-6E5F-42B3-8B42-9706081EE039}" srcOrd="5" destOrd="0" presId="urn:microsoft.com/office/officeart/2018/5/layout/IconCircleLabelList"/>
    <dgm:cxn modelId="{DF04AD30-885B-419C-BAA5-14373906BC45}" type="presParOf" srcId="{C5ACD5F3-4E81-4E70-A439-2D7CF5E8994F}" destId="{06A0D032-4FDF-4C0A-9C85-21643EF08921}" srcOrd="6" destOrd="0" presId="urn:microsoft.com/office/officeart/2018/5/layout/IconCircleLabelList"/>
    <dgm:cxn modelId="{50791264-5B8B-4148-A643-A1E8AAA514D7}" type="presParOf" srcId="{06A0D032-4FDF-4C0A-9C85-21643EF08921}" destId="{5129F929-3252-43EB-B834-23281B935FEE}" srcOrd="0" destOrd="0" presId="urn:microsoft.com/office/officeart/2018/5/layout/IconCircleLabelList"/>
    <dgm:cxn modelId="{D14F1C9B-E11B-435F-8F27-ED52296704F5}" type="presParOf" srcId="{06A0D032-4FDF-4C0A-9C85-21643EF08921}" destId="{F4ECF6CC-20E9-4F1E-9517-94BFBA188B1E}" srcOrd="1" destOrd="0" presId="urn:microsoft.com/office/officeart/2018/5/layout/IconCircleLabelList"/>
    <dgm:cxn modelId="{A98475E7-9515-41D0-B334-DA5CC43A0271}" type="presParOf" srcId="{06A0D032-4FDF-4C0A-9C85-21643EF08921}" destId="{95CFCCF7-0FF6-4098-8F6D-46A688F25C72}" srcOrd="2" destOrd="0" presId="urn:microsoft.com/office/officeart/2018/5/layout/IconCircleLabelList"/>
    <dgm:cxn modelId="{C88C6FD1-157B-4A20-8246-EA3741317C67}" type="presParOf" srcId="{06A0D032-4FDF-4C0A-9C85-21643EF08921}" destId="{076FA022-7B04-44F5-89D8-36495E810BD0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B02BF3-3A24-294A-9908-DF3BB4C77CF3}">
      <dsp:nvSpPr>
        <dsp:cNvPr id="0" name=""/>
        <dsp:cNvSpPr/>
      </dsp:nvSpPr>
      <dsp:spPr>
        <a:xfrm>
          <a:off x="0" y="0"/>
          <a:ext cx="6391275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9674AC2-487F-A540-AA1E-1E5E96910BE5}">
      <dsp:nvSpPr>
        <dsp:cNvPr id="0" name=""/>
        <dsp:cNvSpPr/>
      </dsp:nvSpPr>
      <dsp:spPr>
        <a:xfrm>
          <a:off x="0" y="0"/>
          <a:ext cx="6391275" cy="26233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590" tIns="148590" rIns="148590" bIns="148590" numCol="1" spcCol="1270" anchor="t" anchorCtr="0">
          <a:noAutofit/>
        </a:bodyPr>
        <a:lstStyle/>
        <a:p>
          <a:pPr marL="0" lvl="0" indent="0" algn="l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900" kern="1200" dirty="0"/>
            <a:t>Introduces readers to the central </a:t>
          </a:r>
          <a:r>
            <a:rPr lang="en-US" sz="3900" kern="1200" dirty="0">
              <a:solidFill>
                <a:schemeClr val="accent1"/>
              </a:solidFill>
            </a:rPr>
            <a:t>ideas</a:t>
          </a:r>
          <a:r>
            <a:rPr lang="en-US" sz="3900" kern="1200" dirty="0"/>
            <a:t> and </a:t>
          </a:r>
          <a:r>
            <a:rPr lang="en-US" sz="3900" kern="1200" dirty="0">
              <a:solidFill>
                <a:schemeClr val="accent1"/>
              </a:solidFill>
            </a:rPr>
            <a:t>argument</a:t>
          </a:r>
          <a:r>
            <a:rPr lang="en-US" sz="3900" kern="1200" dirty="0"/>
            <a:t> of a piece of scholarship</a:t>
          </a:r>
        </a:p>
      </dsp:txBody>
      <dsp:txXfrm>
        <a:off x="0" y="0"/>
        <a:ext cx="6391275" cy="2623343"/>
      </dsp:txXfrm>
    </dsp:sp>
    <dsp:sp modelId="{A2C9B379-8386-4F46-B26A-655B8D928E73}">
      <dsp:nvSpPr>
        <dsp:cNvPr id="0" name=""/>
        <dsp:cNvSpPr/>
      </dsp:nvSpPr>
      <dsp:spPr>
        <a:xfrm>
          <a:off x="0" y="2623343"/>
          <a:ext cx="6391275" cy="0"/>
        </a:xfrm>
        <a:prstGeom prst="line">
          <a:avLst/>
        </a:prstGeom>
        <a:solidFill>
          <a:schemeClr val="accent2">
            <a:hueOff val="1354814"/>
            <a:satOff val="-6632"/>
            <a:lumOff val="3725"/>
            <a:alphaOff val="0"/>
          </a:schemeClr>
        </a:solidFill>
        <a:ln w="19050" cap="rnd" cmpd="sng" algn="ctr">
          <a:solidFill>
            <a:schemeClr val="accent2">
              <a:hueOff val="1354814"/>
              <a:satOff val="-6632"/>
              <a:lumOff val="372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51A4359-128D-7A44-AF1B-CCBE0413A814}">
      <dsp:nvSpPr>
        <dsp:cNvPr id="0" name=""/>
        <dsp:cNvSpPr/>
      </dsp:nvSpPr>
      <dsp:spPr>
        <a:xfrm>
          <a:off x="0" y="2623343"/>
          <a:ext cx="6391275" cy="26233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590" tIns="148590" rIns="148590" bIns="148590" numCol="1" spcCol="1270" anchor="t" anchorCtr="0">
          <a:noAutofit/>
        </a:bodyPr>
        <a:lstStyle/>
        <a:p>
          <a:pPr marL="0" lvl="0" indent="0" algn="l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900" kern="1200" dirty="0"/>
            <a:t>In this case, it also introduces readers to the </a:t>
          </a:r>
          <a:r>
            <a:rPr lang="en-US" sz="3900" kern="1200" dirty="0">
              <a:solidFill>
                <a:schemeClr val="accent1"/>
              </a:solidFill>
            </a:rPr>
            <a:t>source</a:t>
          </a:r>
          <a:r>
            <a:rPr lang="en-US" sz="3900" kern="1200" dirty="0"/>
            <a:t>(s) at the heart of your research project</a:t>
          </a:r>
        </a:p>
      </dsp:txBody>
      <dsp:txXfrm>
        <a:off x="0" y="2623343"/>
        <a:ext cx="6391275" cy="262334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CCFE3A-F08B-FF41-8FC5-1FAC4232183E}">
      <dsp:nvSpPr>
        <dsp:cNvPr id="0" name=""/>
        <dsp:cNvSpPr/>
      </dsp:nvSpPr>
      <dsp:spPr>
        <a:xfrm>
          <a:off x="1174" y="184257"/>
          <a:ext cx="4124157" cy="261883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431B34C-DAE9-C542-8839-37ADA8BC0C88}">
      <dsp:nvSpPr>
        <dsp:cNvPr id="0" name=""/>
        <dsp:cNvSpPr/>
      </dsp:nvSpPr>
      <dsp:spPr>
        <a:xfrm>
          <a:off x="459414" y="619585"/>
          <a:ext cx="4124157" cy="261883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b="0" i="0" kern="1200"/>
            <a:t>Demonstrates to readers why and how this topic matters– that it’s not just a quirky topic that you personally happen to find fascinating</a:t>
          </a:r>
          <a:endParaRPr lang="en-US" sz="2500" kern="1200"/>
        </a:p>
      </dsp:txBody>
      <dsp:txXfrm>
        <a:off x="536117" y="696288"/>
        <a:ext cx="3970751" cy="2465433"/>
      </dsp:txXfrm>
    </dsp:sp>
    <dsp:sp modelId="{CDD908BF-05DC-F64F-A15E-CAC6000B9195}">
      <dsp:nvSpPr>
        <dsp:cNvPr id="0" name=""/>
        <dsp:cNvSpPr/>
      </dsp:nvSpPr>
      <dsp:spPr>
        <a:xfrm>
          <a:off x="5041811" y="184257"/>
          <a:ext cx="4124157" cy="261883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9DD22C4-D7B3-E949-9575-F64DDD0C6D9C}">
      <dsp:nvSpPr>
        <dsp:cNvPr id="0" name=""/>
        <dsp:cNvSpPr/>
      </dsp:nvSpPr>
      <dsp:spPr>
        <a:xfrm>
          <a:off x="5500051" y="619585"/>
          <a:ext cx="4124157" cy="261883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b="0" i="0" kern="1200" dirty="0"/>
            <a:t>I.e. it establishes the stakes of what’s under discussion</a:t>
          </a:r>
          <a:endParaRPr lang="en-US" sz="2500" kern="1200" dirty="0"/>
        </a:p>
      </dsp:txBody>
      <dsp:txXfrm>
        <a:off x="5576754" y="696288"/>
        <a:ext cx="3970751" cy="246543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5A1E6D4-A011-4366-8601-316C961554B6}">
      <dsp:nvSpPr>
        <dsp:cNvPr id="0" name=""/>
        <dsp:cNvSpPr/>
      </dsp:nvSpPr>
      <dsp:spPr>
        <a:xfrm>
          <a:off x="1130428" y="136791"/>
          <a:ext cx="1092638" cy="109263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D4D7F21-F823-4D6E-B356-CBB943240E91}">
      <dsp:nvSpPr>
        <dsp:cNvPr id="0" name=""/>
        <dsp:cNvSpPr/>
      </dsp:nvSpPr>
      <dsp:spPr>
        <a:xfrm>
          <a:off x="1363286" y="369648"/>
          <a:ext cx="626923" cy="626923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05F34E0-2A25-49DC-8499-805ADE628D60}">
      <dsp:nvSpPr>
        <dsp:cNvPr id="0" name=""/>
        <dsp:cNvSpPr/>
      </dsp:nvSpPr>
      <dsp:spPr>
        <a:xfrm>
          <a:off x="2718" y="1569759"/>
          <a:ext cx="3348059" cy="17161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800" b="0" i="0" kern="1200" dirty="0"/>
            <a:t>The introduction is the Right place to start– but not finish!– saying something about where your essay fits within existing literature(s)</a:t>
          </a:r>
          <a:endParaRPr lang="en-US" sz="1800" kern="1200" dirty="0"/>
        </a:p>
      </dsp:txBody>
      <dsp:txXfrm>
        <a:off x="2718" y="1569759"/>
        <a:ext cx="3348059" cy="1716131"/>
      </dsp:txXfrm>
    </dsp:sp>
    <dsp:sp modelId="{1CF7ED86-24C7-4EC5-98E8-E26060A578C6}">
      <dsp:nvSpPr>
        <dsp:cNvPr id="0" name=""/>
        <dsp:cNvSpPr/>
      </dsp:nvSpPr>
      <dsp:spPr>
        <a:xfrm>
          <a:off x="4013526" y="136791"/>
          <a:ext cx="1092638" cy="1092638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2765DCF-4B11-4869-B21B-F4E45C77ADD0}">
      <dsp:nvSpPr>
        <dsp:cNvPr id="0" name=""/>
        <dsp:cNvSpPr/>
      </dsp:nvSpPr>
      <dsp:spPr>
        <a:xfrm>
          <a:off x="4246383" y="369648"/>
          <a:ext cx="626923" cy="626923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D8F659C-4FF5-491C-8506-6CC88478875F}">
      <dsp:nvSpPr>
        <dsp:cNvPr id="0" name=""/>
        <dsp:cNvSpPr/>
      </dsp:nvSpPr>
      <dsp:spPr>
        <a:xfrm>
          <a:off x="3664240" y="1569759"/>
          <a:ext cx="1791210" cy="17161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800" b="0" i="0" kern="1200" dirty="0"/>
            <a:t>Who has had what to say on this before</a:t>
          </a:r>
          <a:r>
            <a:rPr lang="en-US" sz="1500" b="0" i="0" kern="1200" dirty="0"/>
            <a:t>?</a:t>
          </a:r>
          <a:endParaRPr lang="en-US" sz="1500" kern="1200" dirty="0"/>
        </a:p>
      </dsp:txBody>
      <dsp:txXfrm>
        <a:off x="3664240" y="1569759"/>
        <a:ext cx="1791210" cy="1716131"/>
      </dsp:txXfrm>
    </dsp:sp>
    <dsp:sp modelId="{7D6C1523-7DFE-49C2-817B-4607F5A9226C}">
      <dsp:nvSpPr>
        <dsp:cNvPr id="0" name=""/>
        <dsp:cNvSpPr/>
      </dsp:nvSpPr>
      <dsp:spPr>
        <a:xfrm>
          <a:off x="6258003" y="136791"/>
          <a:ext cx="1092638" cy="1092638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13125C5-89E4-493C-8C72-FEA85996E046}">
      <dsp:nvSpPr>
        <dsp:cNvPr id="0" name=""/>
        <dsp:cNvSpPr/>
      </dsp:nvSpPr>
      <dsp:spPr>
        <a:xfrm>
          <a:off x="6490860" y="369648"/>
          <a:ext cx="626923" cy="626923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953AC66-D5AD-4D3F-B975-7E5E87617D78}">
      <dsp:nvSpPr>
        <dsp:cNvPr id="0" name=""/>
        <dsp:cNvSpPr/>
      </dsp:nvSpPr>
      <dsp:spPr>
        <a:xfrm>
          <a:off x="5768912" y="1569759"/>
          <a:ext cx="2070818" cy="17161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800" b="0" i="0" kern="1200" dirty="0"/>
            <a:t>Are you filling a particular gap</a:t>
          </a:r>
          <a:r>
            <a:rPr lang="en-US" sz="1500" b="0" i="0" kern="1200" dirty="0"/>
            <a:t>?</a:t>
          </a:r>
        </a:p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500" b="0" i="0" kern="1200" dirty="0"/>
            <a:t>Or perhaps drawing different literatures together</a:t>
          </a:r>
          <a:endParaRPr lang="en-US" sz="1500" kern="1200" dirty="0"/>
        </a:p>
      </dsp:txBody>
      <dsp:txXfrm>
        <a:off x="5768912" y="1569759"/>
        <a:ext cx="2070818" cy="1716131"/>
      </dsp:txXfrm>
    </dsp:sp>
    <dsp:sp modelId="{5129F929-3252-43EB-B834-23281B935FEE}">
      <dsp:nvSpPr>
        <dsp:cNvPr id="0" name=""/>
        <dsp:cNvSpPr/>
      </dsp:nvSpPr>
      <dsp:spPr>
        <a:xfrm>
          <a:off x="8502479" y="136791"/>
          <a:ext cx="1092638" cy="1092638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4ECF6CC-20E9-4F1E-9517-94BFBA188B1E}">
      <dsp:nvSpPr>
        <dsp:cNvPr id="0" name=""/>
        <dsp:cNvSpPr/>
      </dsp:nvSpPr>
      <dsp:spPr>
        <a:xfrm>
          <a:off x="8735337" y="369648"/>
          <a:ext cx="626923" cy="626923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76FA022-7B04-44F5-89D8-36495E810BD0}">
      <dsp:nvSpPr>
        <dsp:cNvPr id="0" name=""/>
        <dsp:cNvSpPr/>
      </dsp:nvSpPr>
      <dsp:spPr>
        <a:xfrm>
          <a:off x="8153193" y="1569759"/>
          <a:ext cx="1791210" cy="17161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200" b="0" i="0" kern="1200" dirty="0"/>
            <a:t>Establish what makes your essay distinctive</a:t>
          </a:r>
          <a:endParaRPr lang="en-US" sz="2200" kern="1200" dirty="0"/>
        </a:p>
      </dsp:txBody>
      <dsp:txXfrm>
        <a:off x="8153193" y="1569759"/>
        <a:ext cx="1791210" cy="171613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  <a:prstGeom prst="rect">
            <a:avLst/>
          </a:prstGeom>
        </p:spPr>
        <p:txBody>
          <a:bodyPr anchor="b"/>
          <a:lstStyle>
            <a:lvl1pPr>
              <a:defRPr sz="5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158984" y="1792224"/>
            <a:ext cx="990599" cy="304799"/>
          </a:xfrm>
        </p:spPr>
        <p:txBody>
          <a:bodyPr/>
          <a:lstStyle>
            <a:lvl1pPr algn="l">
              <a:defRPr b="0">
                <a:solidFill>
                  <a:schemeClr val="bg1"/>
                </a:solidFill>
              </a:defRPr>
            </a:lvl1pPr>
          </a:lstStyle>
          <a:p>
            <a:fld id="{5923F103-BC34-4FE4-A40E-EDDEECFDA5D0}" type="datetimeFigureOut">
              <a:rPr lang="en-US" smtClean="0"/>
              <a:pPr/>
              <a:t>3/5/23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1976" y="3227832"/>
            <a:ext cx="3867912" cy="310896"/>
          </a:xfrm>
        </p:spPr>
        <p:txBody>
          <a:bodyPr/>
          <a:lstStyle>
            <a:lvl1pPr>
              <a:defRPr sz="1000" b="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>
                <a:latin typeface="+mj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97772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7" y="4969927"/>
            <a:ext cx="8825657" cy="56673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7" y="553666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A1CC3-2375-41D4-9E03-427CAF2A4C1A}" type="datetimeFigureOut">
              <a:rPr lang="en-US" smtClean="0"/>
              <a:t>3/5/23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7472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0704"/>
            <a:ext cx="8833104" cy="1371600"/>
          </a:xfrm>
          <a:prstGeom prst="rect">
            <a:avLst/>
          </a:prstGeom>
        </p:spPr>
        <p:txBody>
          <a:bodyPr anchor="ctr" anchorCtr="0"/>
          <a:lstStyle>
            <a:lvl1pPr>
              <a:defRPr sz="4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2144" y="3547872"/>
            <a:ext cx="8825659" cy="2478024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16868-8199-4C2C-A5B1-63AEE139F88E}" type="datetimeFigureOut">
              <a:rPr lang="en-US" smtClean="0"/>
              <a:t>3/5/23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88284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2" name="TextBox 11"/>
          <p:cNvSpPr txBox="1"/>
          <p:nvPr/>
        </p:nvSpPr>
        <p:spPr bwMode="gray">
          <a:xfrm>
            <a:off x="898295" y="596767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 bwMode="gray">
          <a:xfrm>
            <a:off x="9715063" y="2629300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980517"/>
            <a:ext cx="8460983" cy="2698249"/>
          </a:xfrm>
          <a:prstGeom prst="rect">
            <a:avLst/>
          </a:prstGeom>
        </p:spPr>
        <p:txBody>
          <a:bodyPr anchor="ctr" anchorCtr="0"/>
          <a:lstStyle>
            <a:lvl1pPr>
              <a:defRPr sz="4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 bwMode="gray">
          <a:xfrm>
            <a:off x="1945945" y="3679987"/>
            <a:ext cx="7725772" cy="342174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400" cap="small" dirty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defRPr>
            </a:lvl1pPr>
          </a:lstStyle>
          <a:p>
            <a:pPr marL="0" lvl="0" indent="0">
              <a:buNone/>
            </a:pPr>
            <a:r>
              <a:rPr lang="en-GB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8"/>
            <a:ext cx="8825659" cy="997858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51C3-0FF4-47C4-B829-773ADF60F88C}" type="datetimeFigureOut">
              <a:rPr lang="en-US" smtClean="0"/>
              <a:t>3/5/23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1611748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3525"/>
            <a:ext cx="8865623" cy="1819656"/>
          </a:xfrm>
          <a:prstGeom prst="rect">
            <a:avLst/>
          </a:prstGeo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9200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2C299-16B2-4475-990D-751901EACC14}" type="datetimeFigureOut">
              <a:rPr lang="en-US" smtClean="0"/>
              <a:t>3/5/23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68496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312916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79764"/>
            <a:ext cx="3129168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5380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4"/>
            <a:ext cx="3145380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0" y="2595032"/>
            <a:ext cx="3161029" cy="58473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79764"/>
            <a:ext cx="3161029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4991" y="2603500"/>
            <a:ext cx="32564" cy="3423554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5824" y="2603500"/>
            <a:ext cx="0" cy="3423554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86839-B9D8-4651-8783-F325ECE74E65}" type="datetimeFigureOut">
              <a:rPr lang="en-US" smtClean="0"/>
              <a:t>3/5/23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7804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 anchor="ctr" anchorCtr="0"/>
          <a:lstStyle>
            <a:lvl1pPr>
              <a:defRPr sz="36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5"/>
            <a:ext cx="3050438" cy="57626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10916"/>
            <a:ext cx="2691242" cy="1584094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7"/>
            <a:ext cx="3050438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2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09108"/>
            <a:ext cx="3050438" cy="91257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3" y="4532842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3" y="5109107"/>
            <a:ext cx="3050438" cy="91794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4245" y="2603500"/>
            <a:ext cx="1" cy="3461811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807352" y="2603500"/>
            <a:ext cx="0" cy="3461811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84F64-32F6-45C5-931F-ADC1662401D0}" type="datetimeFigureOut">
              <a:rPr lang="en-US" smtClean="0"/>
              <a:t>3/5/23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4197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595033"/>
            <a:ext cx="8825659" cy="3424768"/>
          </a:xfrm>
        </p:spPr>
        <p:txBody>
          <a:bodyPr vert="eaVert" anchor="t" anchorCtr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6D93-FCAC-47E0-A2EE-787E62CA814C}" type="datetimeFigureOut">
              <a:rPr lang="en-US" smtClean="0"/>
              <a:t>3/5/23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4161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Rectangle 12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76756" y="1278466"/>
            <a:ext cx="1441567" cy="4748591"/>
          </a:xfrm>
          <a:prstGeom prst="rect">
            <a:avLst/>
          </a:prstGeom>
        </p:spPr>
        <p:txBody>
          <a:bodyPr vert="eaVert" anchor="b" anchorCtr="0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5"/>
            <a:ext cx="6256025" cy="4748591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879A6-0FD0-4734-A311-86BFCA472E6E}" type="datetimeFigureOut">
              <a:rPr lang="en-US" smtClean="0"/>
              <a:t>3/5/23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52871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9"/>
            <a:ext cx="8825659" cy="706964"/>
          </a:xfrm>
          <a:prstGeom prst="rect">
            <a:avLst/>
          </a:prstGeom>
        </p:spPr>
        <p:txBody>
          <a:bodyPr anchor="ctr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9CA7B-DFD4-44B5-8C60-D14B8CD1FB59}" type="datetimeFigureOut">
              <a:rPr lang="en-US" smtClean="0"/>
              <a:t>3/5/23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 b="1"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54179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Rectangle 8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7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9192"/>
            <a:ext cx="4343400" cy="2286000"/>
          </a:xfrm>
          <a:prstGeom prst="rect">
            <a:avLst/>
          </a:prstGeom>
        </p:spPr>
        <p:txBody>
          <a:bodyPr anchor="ctr" anchorCtr="0"/>
          <a:lstStyle>
            <a:lvl1pPr algn="l">
              <a:defRPr sz="4000" b="0" cap="none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4576" y="2679192"/>
            <a:ext cx="3758184" cy="2286000"/>
          </a:xfrm>
        </p:spPr>
        <p:txBody>
          <a:bodyPr anchor="ctr" anchorCtr="0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E6425-0181-43F2-84FC-787E803FD2F8}" type="datetimeFigureOut">
              <a:rPr lang="en-US" smtClean="0"/>
              <a:t>3/5/23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 b="1"/>
            </a:lvl1pPr>
          </a:lstStyle>
          <a:p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18736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69264"/>
            <a:ext cx="8825659" cy="704088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8032" cy="3416301"/>
          </a:xfrm>
        </p:spPr>
        <p:txBody>
          <a:bodyPr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76" y="2603500"/>
            <a:ext cx="4828032" cy="3416300"/>
          </a:xfrm>
        </p:spPr>
        <p:txBody>
          <a:bodyPr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8791-F1B0-41E7-B7FD-A781E65C4266}" type="datetimeFigureOut">
              <a:rPr lang="en-US" smtClean="0"/>
              <a:t>3/5/23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77001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69264"/>
            <a:ext cx="8825659" cy="704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6040"/>
            <a:ext cx="48280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98448"/>
            <a:ext cx="4828032" cy="2843784"/>
          </a:xfrm>
        </p:spPr>
        <p:txBody>
          <a:bodyPr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76" y="2606040"/>
            <a:ext cx="48280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1" y="3187921"/>
            <a:ext cx="4825160" cy="2854311"/>
          </a:xfrm>
        </p:spPr>
        <p:txBody>
          <a:bodyPr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D63B2-E120-4ED8-B27B-C685F510A5FE}" type="datetimeFigureOut">
              <a:rPr lang="en-US" smtClean="0"/>
              <a:t>3/5/23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06067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2144" y="969264"/>
            <a:ext cx="8825659" cy="704088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18ACC-A947-437B-A130-35BD54FDF1E9}" type="datetimeFigureOut">
              <a:rPr lang="en-US" smtClean="0"/>
              <a:t>3/5/23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1443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D7E02-BCB8-4D50-A234-369438C08659}" type="datetimeFigureOut">
              <a:rPr lang="en-US" smtClean="0"/>
              <a:t>3/5/23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93986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298448"/>
            <a:ext cx="2793159" cy="1597152"/>
          </a:xfrm>
          <a:prstGeom prst="rect">
            <a:avLst/>
          </a:prstGeo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008" y="1447800"/>
            <a:ext cx="5195997" cy="4572000"/>
          </a:xfrm>
        </p:spPr>
        <p:txBody>
          <a:bodyPr anchor="ctr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3" y="3129280"/>
            <a:ext cx="2793159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86A4C-8E40-4F87-A4F0-01A0687C5742}" type="datetimeFigureOut">
              <a:rPr lang="en-US" smtClean="0"/>
              <a:t>3/5/23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15086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59" cy="173566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2C73-2D91-4E12-BA25-F0AA0C03599B}" type="datetimeFigureOut">
              <a:rPr lang="en-US" smtClean="0"/>
              <a:t>3/5/23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1416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7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30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2760" y="6391656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2BE451C3-0FF4-47C4-B829-773ADF60F88C}" type="datetimeFigureOut">
              <a:rPr lang="en-US" smtClean="0"/>
              <a:t>3/5/23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7784" y="6391656"/>
            <a:ext cx="3867912" cy="310896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4035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  <p:sldLayoutId id="2147483688" r:id="rId14"/>
    <p:sldLayoutId id="2147483689" r:id="rId15"/>
    <p:sldLayoutId id="2147483690" r:id="rId16"/>
    <p:sldLayoutId id="2147483691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10.m4a"/><Relationship Id="rId1" Type="http://schemas.microsoft.com/office/2007/relationships/media" Target="../media/media10.m4a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11.m4a"/><Relationship Id="rId1" Type="http://schemas.microsoft.com/office/2007/relationships/media" Target="../media/media11.m4a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.png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slideLayout" Target="../slideLayouts/slideLayout2.xml"/><Relationship Id="rId7" Type="http://schemas.openxmlformats.org/officeDocument/2006/relationships/diagramQuickStyle" Target="../diagrams/quickStyle1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10" Type="http://schemas.openxmlformats.org/officeDocument/2006/relationships/image" Target="../media/image2.png"/><Relationship Id="rId4" Type="http://schemas.openxmlformats.org/officeDocument/2006/relationships/image" Target="../media/image1.jpeg"/><Relationship Id="rId9" Type="http://schemas.microsoft.com/office/2007/relationships/diagramDrawing" Target="../diagrams/drawing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3" Type="http://schemas.openxmlformats.org/officeDocument/2006/relationships/slideLayout" Target="../slideLayouts/slideLayout2.xml"/><Relationship Id="rId7" Type="http://schemas.openxmlformats.org/officeDocument/2006/relationships/diagramQuickStyle" Target="../diagrams/quickStyle2.xm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6" Type="http://schemas.openxmlformats.org/officeDocument/2006/relationships/diagramLayout" Target="../diagrams/layout2.xml"/><Relationship Id="rId5" Type="http://schemas.openxmlformats.org/officeDocument/2006/relationships/diagramData" Target="../diagrams/data2.xml"/><Relationship Id="rId10" Type="http://schemas.openxmlformats.org/officeDocument/2006/relationships/image" Target="../media/image2.png"/><Relationship Id="rId4" Type="http://schemas.openxmlformats.org/officeDocument/2006/relationships/image" Target="../media/image1.jpeg"/><Relationship Id="rId9" Type="http://schemas.microsoft.com/office/2007/relationships/diagramDrawing" Target="../diagrams/drawing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.xml"/><Relationship Id="rId3" Type="http://schemas.openxmlformats.org/officeDocument/2006/relationships/slideLayout" Target="../slideLayouts/slideLayout2.xml"/><Relationship Id="rId7" Type="http://schemas.openxmlformats.org/officeDocument/2006/relationships/diagramQuickStyle" Target="../diagrams/quickStyle3.xml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6" Type="http://schemas.openxmlformats.org/officeDocument/2006/relationships/diagramLayout" Target="../diagrams/layout3.xml"/><Relationship Id="rId5" Type="http://schemas.openxmlformats.org/officeDocument/2006/relationships/diagramData" Target="../diagrams/data3.xml"/><Relationship Id="rId10" Type="http://schemas.openxmlformats.org/officeDocument/2006/relationships/image" Target="../media/image2.png"/><Relationship Id="rId4" Type="http://schemas.openxmlformats.org/officeDocument/2006/relationships/image" Target="../media/image1.jpeg"/><Relationship Id="rId9" Type="http://schemas.microsoft.com/office/2007/relationships/diagramDrawing" Target="../diagrams/drawing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6" Type="http://schemas.openxmlformats.org/officeDocument/2006/relationships/image" Target="../media/image2.png"/><Relationship Id="rId5" Type="http://schemas.openxmlformats.org/officeDocument/2006/relationships/image" Target="../media/image13.jpeg"/><Relationship Id="rId4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8.m4a"/><Relationship Id="rId1" Type="http://schemas.microsoft.com/office/2007/relationships/media" Target="../media/media8.m4a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9.m4a"/><Relationship Id="rId1" Type="http://schemas.microsoft.com/office/2007/relationships/media" Target="../media/media9.m4a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37EB22-FEB3-0647-9C4C-521EEAA0226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955" y="1816705"/>
            <a:ext cx="8825658" cy="2677648"/>
          </a:xfrm>
        </p:spPr>
        <p:txBody>
          <a:bodyPr/>
          <a:lstStyle/>
          <a:p>
            <a:r>
              <a:rPr lang="en-US" dirty="0"/>
              <a:t>History Research Project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54AB22-6D92-9542-A43F-C99A042EC0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54954" y="4777380"/>
            <a:ext cx="9968157" cy="1423004"/>
          </a:xfrm>
        </p:spPr>
        <p:txBody>
          <a:bodyPr>
            <a:normAutofit fontScale="92500" lnSpcReduction="10000"/>
          </a:bodyPr>
          <a:lstStyle/>
          <a:p>
            <a:r>
              <a:rPr lang="en-US" sz="2800" dirty="0"/>
              <a:t>Introductions and conclusions</a:t>
            </a:r>
          </a:p>
          <a:p>
            <a:endParaRPr lang="en-US" sz="2800" dirty="0"/>
          </a:p>
          <a:p>
            <a:r>
              <a:rPr lang="en-US" sz="2800" dirty="0"/>
              <a:t>Susan Carruthers</a:t>
            </a:r>
          </a:p>
          <a:p>
            <a:endParaRPr lang="en-US" dirty="0"/>
          </a:p>
        </p:txBody>
      </p:sp>
      <p:pic>
        <p:nvPicPr>
          <p:cNvPr id="4" name="Audio 3">
            <a:hlinkClick r:id="" action="ppaction://media"/>
            <a:extLst>
              <a:ext uri="{FF2B5EF4-FFF2-40B4-BE49-F238E27FC236}">
                <a16:creationId xmlns:a16="http://schemas.microsoft.com/office/drawing/2014/main" id="{784DD11C-30CC-E743-9F88-A9F15E7F951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163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4416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612"/>
    </mc:Choice>
    <mc:Fallback xmlns="">
      <p:transition spd="slow" advTm="1861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46AC64B6-5299-4EDC-A5BA-C486DE6052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A11BA08-D406-4EBC-80F9-8C9B138602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4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1CD848F9-F2DE-446B-8417-F43DDB4366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2950ADE9-C1AB-43FC-837A-4805DF5D760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B4A32DB1-B927-4CC4-86F7-62404124F1A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>
              <a:extLst>
                <a:ext uri="{FF2B5EF4-FFF2-40B4-BE49-F238E27FC236}">
                  <a16:creationId xmlns:a16="http://schemas.microsoft.com/office/drawing/2014/main" id="{D096476B-32CF-4EEC-A4D2-18B931E582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CB300B9C-C1F6-47BC-A43F-3B172CD7FF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1ECA4FE-7D2F-4576-B767-3A5F5ABFE9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 useBgFill="1">
          <p:nvSpPr>
            <p:cNvPr id="17" name="Rectangle 16">
              <a:extLst>
                <a:ext uri="{FF2B5EF4-FFF2-40B4-BE49-F238E27FC236}">
                  <a16:creationId xmlns:a16="http://schemas.microsoft.com/office/drawing/2014/main" id="{5969441E-5462-4859-86CD-1737FDE3604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>
              <a:extLst>
                <a:ext uri="{FF2B5EF4-FFF2-40B4-BE49-F238E27FC236}">
                  <a16:creationId xmlns:a16="http://schemas.microsoft.com/office/drawing/2014/main" id="{596BD4B5-6833-40CC-96FE-EDC6756342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AFCAC700-9395-394B-B783-D12F4728FE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3171" y="1169773"/>
            <a:ext cx="8825658" cy="2870161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400">
                <a:solidFill>
                  <a:schemeClr val="tx1"/>
                </a:solidFill>
              </a:rPr>
              <a:t>Accept that the intro will need revision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E81F53E2-F556-42FA-8D24-113839EE19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758249" y="4166888"/>
            <a:ext cx="675502" cy="0"/>
          </a:xfrm>
          <a:prstGeom prst="line">
            <a:avLst/>
          </a:prstGeom>
          <a:ln w="127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Audio 3">
            <a:hlinkClick r:id="" action="ppaction://media"/>
            <a:extLst>
              <a:ext uri="{FF2B5EF4-FFF2-40B4-BE49-F238E27FC236}">
                <a16:creationId xmlns:a16="http://schemas.microsoft.com/office/drawing/2014/main" id="{4BC9E901-A02F-BE40-AEF5-163DDF407B99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163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684520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 advTm="141453"/>
    </mc:Choice>
    <mc:Fallback xmlns="">
      <p:transition spd="slow" advTm="14145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1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907A42-0B50-D347-B5E9-BD53D2F158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And finally… the conclusion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16CE38E-8056-D949-86C6-2A48901B122B}"/>
              </a:ext>
            </a:extLst>
          </p:cNvPr>
          <p:cNvSpPr txBox="1"/>
          <p:nvPr/>
        </p:nvSpPr>
        <p:spPr>
          <a:xfrm>
            <a:off x="521918" y="2609258"/>
            <a:ext cx="1114816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Conclusions are hard to write– by common consent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Don’t wait until minutes before the deadline to tack on a hasty paragraph that simply summarizes the essay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 conclusion should succinctly reprise the overarching thesis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But it should also </a:t>
            </a:r>
            <a:r>
              <a:rPr lang="en-US" sz="2400" b="1" dirty="0">
                <a:solidFill>
                  <a:schemeClr val="accent1"/>
                </a:solidFill>
              </a:rPr>
              <a:t>do more than simply restate what’s gone before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What are the </a:t>
            </a:r>
            <a:r>
              <a:rPr lang="en-US" sz="2400" b="1" dirty="0">
                <a:solidFill>
                  <a:schemeClr val="accent1"/>
                </a:solidFill>
              </a:rPr>
              <a:t>larger implications </a:t>
            </a:r>
            <a:r>
              <a:rPr lang="en-US" sz="2400" dirty="0"/>
              <a:t>of your findings?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How might scholars build on them if they (or you, in a future piece of work) were to develop the insights offered by your research project?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Suggest </a:t>
            </a:r>
            <a:r>
              <a:rPr lang="en-US" sz="2400" b="1" dirty="0">
                <a:solidFill>
                  <a:schemeClr val="accent1"/>
                </a:solidFill>
              </a:rPr>
              <a:t>further avenues of inquiry</a:t>
            </a:r>
            <a:r>
              <a:rPr lang="en-US" sz="2400" dirty="0"/>
              <a:t>– so that the conclusion offers an opening out of perspective not a shutting down of discussion</a:t>
            </a:r>
          </a:p>
        </p:txBody>
      </p:sp>
      <p:pic>
        <p:nvPicPr>
          <p:cNvPr id="7" name="Audio 6">
            <a:hlinkClick r:id="" action="ppaction://media"/>
            <a:extLst>
              <a:ext uri="{FF2B5EF4-FFF2-40B4-BE49-F238E27FC236}">
                <a16:creationId xmlns:a16="http://schemas.microsoft.com/office/drawing/2014/main" id="{1CD2BD93-FA18-8740-98A2-AFC5B5F972F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163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8095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3170"/>
    </mc:Choice>
    <mc:Fallback xmlns="">
      <p:transition spd="slow" advTm="20317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C43A114B-CAF8-402E-A898-DEE2C2022E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4">
              <a:duotone>
                <a:schemeClr val="dk2">
                  <a:shade val="69000"/>
                  <a:hueMod val="108000"/>
                  <a:satMod val="164000"/>
                  <a:lumMod val="74000"/>
                </a:schemeClr>
                <a:schemeClr val="dk2">
                  <a:tint val="96000"/>
                  <a:hueMod val="88000"/>
                  <a:satMod val="140000"/>
                  <a:lumMod val="132000"/>
                </a:schemeClr>
              </a:duotone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64E68BB1-DCF6-49AB-8FF1-7E68DCBCD1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61412" y="18288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7000"/>
                </a:schemeClr>
              </a:gs>
              <a:gs pos="69000">
                <a:schemeClr val="accent5">
                  <a:alpha val="0"/>
                </a:schemeClr>
              </a:gs>
              <a:gs pos="36000">
                <a:schemeClr val="accent5"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DA9B8539-604B-420E-BA1B-0A2E64CD7C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61412" y="5870955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4000"/>
                </a:schemeClr>
              </a:gs>
              <a:gs pos="66000">
                <a:schemeClr val="accent5">
                  <a:alpha val="0"/>
                </a:schemeClr>
              </a:gs>
              <a:gs pos="36000">
                <a:schemeClr val="accent5"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7236CAA2-54C3-4136-B0CC-6837B14D81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5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1000"/>
                </a:schemeClr>
              </a:gs>
              <a:gs pos="75000">
                <a:schemeClr val="accent5">
                  <a:alpha val="0"/>
                </a:schemeClr>
              </a:gs>
              <a:gs pos="36000">
                <a:schemeClr val="accent5"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3" name="Freeform 5">
            <a:extLst>
              <a:ext uri="{FF2B5EF4-FFF2-40B4-BE49-F238E27FC236}">
                <a16:creationId xmlns:a16="http://schemas.microsoft.com/office/drawing/2014/main" id="{40F86E67-9E86-453F-92BC-648189829C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-1588" y="1587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F73C5439-21D4-46F3-9CF4-FF1CE786FF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E02B697-4343-5D4D-BCAA-086550D99F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9229" y="671024"/>
            <a:ext cx="5428551" cy="3153753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 dirty="0"/>
              <a:t>What’s an introduction for?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B7AA2E78-3558-4AE7-981B-454CEE2363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23335" y="396836"/>
            <a:ext cx="4992158" cy="6058999"/>
            <a:chOff x="423335" y="396836"/>
            <a:chExt cx="4992158" cy="6058999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A7AC7EAC-89BA-42BF-B0B4-8ABBDEC068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flipH="1">
              <a:off x="423335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9" name="Freeform 5">
              <a:extLst>
                <a:ext uri="{FF2B5EF4-FFF2-40B4-BE49-F238E27FC236}">
                  <a16:creationId xmlns:a16="http://schemas.microsoft.com/office/drawing/2014/main" id="{831DA3C9-6C25-46CA-95CA-DC063BC54D0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5400000" flipH="1">
              <a:off x="170217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40" name="Freeform 5">
              <a:extLst>
                <a:ext uri="{FF2B5EF4-FFF2-40B4-BE49-F238E27FC236}">
                  <a16:creationId xmlns:a16="http://schemas.microsoft.com/office/drawing/2014/main" id="{DA957B1E-2C0B-4D88-9ACD-2BE47C175E4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5677511" flipH="1">
              <a:off x="3545327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</p:grpSp>
      <p:pic>
        <p:nvPicPr>
          <p:cNvPr id="7" name="Graphic 6" descr="Handshake">
            <a:extLst>
              <a:ext uri="{FF2B5EF4-FFF2-40B4-BE49-F238E27FC236}">
                <a16:creationId xmlns:a16="http://schemas.microsoft.com/office/drawing/2014/main" id="{51136361-09B5-4AF3-A8B5-0B408AA3AF4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09764" y="1665878"/>
            <a:ext cx="3526244" cy="3526244"/>
          </a:xfrm>
          <a:prstGeom prst="rect">
            <a:avLst/>
          </a:prstGeom>
        </p:spPr>
      </p:pic>
      <p:pic>
        <p:nvPicPr>
          <p:cNvPr id="3" name="Audio 2">
            <a:hlinkClick r:id="" action="ppaction://media"/>
            <a:extLst>
              <a:ext uri="{FF2B5EF4-FFF2-40B4-BE49-F238E27FC236}">
                <a16:creationId xmlns:a16="http://schemas.microsoft.com/office/drawing/2014/main" id="{15EA4F9E-9928-704E-890F-FE1D52ED79B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1163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991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8868"/>
    </mc:Choice>
    <mc:Fallback xmlns="">
      <p:transition spd="slow" advTm="7886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8682CCCE-534D-4FC6-BF2B-9BEA2F2BB4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4">
              <a:duotone>
                <a:schemeClr val="dk2">
                  <a:shade val="69000"/>
                  <a:hueMod val="108000"/>
                  <a:satMod val="164000"/>
                  <a:lumMod val="74000"/>
                </a:schemeClr>
                <a:schemeClr val="dk2">
                  <a:tint val="96000"/>
                  <a:hueMod val="88000"/>
                  <a:satMod val="140000"/>
                  <a:lumMod val="132000"/>
                </a:schemeClr>
              </a:duotone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BC664B74-EEBB-416C-9D86-AE1FECC022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1000"/>
                </a:schemeClr>
              </a:gs>
              <a:gs pos="75000">
                <a:schemeClr val="accent5">
                  <a:alpha val="0"/>
                </a:schemeClr>
              </a:gs>
              <a:gs pos="36000">
                <a:schemeClr val="accent5"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52000483-C30E-42A1-8569-E1DE1F55BC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8000"/>
                </a:schemeClr>
              </a:gs>
              <a:gs pos="72000">
                <a:schemeClr val="accent5">
                  <a:alpha val="0"/>
                </a:schemeClr>
              </a:gs>
              <a:gs pos="36000">
                <a:schemeClr val="accent5"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2" name="Freeform 5">
            <a:extLst>
              <a:ext uri="{FF2B5EF4-FFF2-40B4-BE49-F238E27FC236}">
                <a16:creationId xmlns:a16="http://schemas.microsoft.com/office/drawing/2014/main" id="{A5ACD7E0-6D9A-4803-8B9B-D4602DC48C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5922489">
            <a:off x="3140485" y="1826078"/>
            <a:ext cx="3299407" cy="440924"/>
          </a:xfrm>
          <a:custGeom>
            <a:avLst/>
            <a:gdLst/>
            <a:ahLst/>
            <a:cxnLst/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C238E92D-87E7-4B27-AD36-0E1330051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5713412" y="402165"/>
            <a:ext cx="6055253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6" name="Freeform 5">
            <a:extLst>
              <a:ext uri="{FF2B5EF4-FFF2-40B4-BE49-F238E27FC236}">
                <a16:creationId xmlns:a16="http://schemas.microsoft.com/office/drawing/2014/main" id="{6D0B958C-B82E-4F4B-945B-6B038D6556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6200000">
            <a:off x="2229377" y="2801721"/>
            <a:ext cx="6053670" cy="1254558"/>
          </a:xfrm>
          <a:custGeom>
            <a:avLst/>
            <a:gdLst/>
            <a:ahLst/>
            <a:cxnLst/>
            <a:rect l="l" t="t" r="r" b="b"/>
            <a:pathLst>
              <a:path w="10000" h="8000">
                <a:moveTo>
                  <a:pt x="0" y="0"/>
                </a:moveTo>
                <a:lnTo>
                  <a:pt x="0" y="7970"/>
                </a:lnTo>
                <a:lnTo>
                  <a:pt x="10000" y="8000"/>
                </a:lnTo>
                <a:lnTo>
                  <a:pt x="10000" y="7"/>
                </a:lnTo>
                <a:lnTo>
                  <a:pt x="10000" y="7"/>
                </a:lnTo>
                <a:lnTo>
                  <a:pt x="9773" y="156"/>
                </a:lnTo>
                <a:lnTo>
                  <a:pt x="9547" y="298"/>
                </a:lnTo>
                <a:lnTo>
                  <a:pt x="9320" y="437"/>
                </a:lnTo>
                <a:lnTo>
                  <a:pt x="9092" y="556"/>
                </a:lnTo>
                <a:lnTo>
                  <a:pt x="8865" y="676"/>
                </a:lnTo>
                <a:lnTo>
                  <a:pt x="8637" y="788"/>
                </a:lnTo>
                <a:lnTo>
                  <a:pt x="8412" y="884"/>
                </a:lnTo>
                <a:lnTo>
                  <a:pt x="8184" y="975"/>
                </a:lnTo>
                <a:lnTo>
                  <a:pt x="7957" y="1058"/>
                </a:lnTo>
                <a:lnTo>
                  <a:pt x="7734" y="1130"/>
                </a:lnTo>
                <a:lnTo>
                  <a:pt x="7508" y="1202"/>
                </a:lnTo>
                <a:lnTo>
                  <a:pt x="7285" y="1262"/>
                </a:lnTo>
                <a:lnTo>
                  <a:pt x="7062" y="1309"/>
                </a:lnTo>
                <a:lnTo>
                  <a:pt x="6840" y="1358"/>
                </a:lnTo>
                <a:lnTo>
                  <a:pt x="6620" y="1399"/>
                </a:lnTo>
                <a:lnTo>
                  <a:pt x="6402" y="1428"/>
                </a:lnTo>
                <a:lnTo>
                  <a:pt x="6184" y="1453"/>
                </a:lnTo>
                <a:lnTo>
                  <a:pt x="5968" y="1477"/>
                </a:lnTo>
                <a:lnTo>
                  <a:pt x="5755" y="1488"/>
                </a:lnTo>
                <a:lnTo>
                  <a:pt x="5542" y="1500"/>
                </a:lnTo>
                <a:lnTo>
                  <a:pt x="5332" y="1506"/>
                </a:lnTo>
                <a:lnTo>
                  <a:pt x="5124" y="1500"/>
                </a:lnTo>
                <a:lnTo>
                  <a:pt x="4918" y="1500"/>
                </a:lnTo>
                <a:lnTo>
                  <a:pt x="4714" y="1488"/>
                </a:lnTo>
                <a:lnTo>
                  <a:pt x="4514" y="1470"/>
                </a:lnTo>
                <a:lnTo>
                  <a:pt x="4316" y="1453"/>
                </a:lnTo>
                <a:lnTo>
                  <a:pt x="4122" y="1434"/>
                </a:lnTo>
                <a:lnTo>
                  <a:pt x="3929" y="1405"/>
                </a:lnTo>
                <a:lnTo>
                  <a:pt x="3739" y="1374"/>
                </a:lnTo>
                <a:lnTo>
                  <a:pt x="3553" y="1346"/>
                </a:lnTo>
                <a:lnTo>
                  <a:pt x="3190" y="1267"/>
                </a:lnTo>
                <a:lnTo>
                  <a:pt x="2842" y="1183"/>
                </a:lnTo>
                <a:lnTo>
                  <a:pt x="2508" y="1095"/>
                </a:lnTo>
                <a:lnTo>
                  <a:pt x="2192" y="998"/>
                </a:lnTo>
                <a:lnTo>
                  <a:pt x="1890" y="897"/>
                </a:lnTo>
                <a:lnTo>
                  <a:pt x="1610" y="788"/>
                </a:lnTo>
                <a:lnTo>
                  <a:pt x="1347" y="681"/>
                </a:lnTo>
                <a:lnTo>
                  <a:pt x="1105" y="574"/>
                </a:lnTo>
                <a:lnTo>
                  <a:pt x="883" y="473"/>
                </a:lnTo>
                <a:lnTo>
                  <a:pt x="686" y="377"/>
                </a:lnTo>
                <a:lnTo>
                  <a:pt x="508" y="286"/>
                </a:lnTo>
                <a:lnTo>
                  <a:pt x="358" y="210"/>
                </a:lnTo>
                <a:lnTo>
                  <a:pt x="232" y="138"/>
                </a:lnTo>
                <a:lnTo>
                  <a:pt x="59" y="35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38" name="Freeform 5">
            <a:extLst>
              <a:ext uri="{FF2B5EF4-FFF2-40B4-BE49-F238E27FC236}">
                <a16:creationId xmlns:a16="http://schemas.microsoft.com/office/drawing/2014/main" id="{E18F3B2A-BB9B-4FB6-B8A5-2A8E5DB932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0" y="1587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4935651-72DD-7847-9647-B50EF994A0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5" y="973667"/>
            <a:ext cx="2942210" cy="4833745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EBEBEB"/>
                </a:solidFill>
              </a:rPr>
              <a:t>What work does an introduction perform?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C4164AEF-861B-41D1-9ED5-B81051DA7D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graphicFrame>
        <p:nvGraphicFramePr>
          <p:cNvPr id="22" name="Content Placeholder 4">
            <a:extLst>
              <a:ext uri="{FF2B5EF4-FFF2-40B4-BE49-F238E27FC236}">
                <a16:creationId xmlns:a16="http://schemas.microsoft.com/office/drawing/2014/main" id="{2707303E-5B0B-4B20-A926-0BEA49AD26B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93975532"/>
              </p:ext>
            </p:extLst>
          </p:nvPr>
        </p:nvGraphicFramePr>
        <p:xfrm>
          <a:off x="5194300" y="808038"/>
          <a:ext cx="6391275" cy="52466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2" name="Audio 1">
            <a:hlinkClick r:id="" action="ppaction://media"/>
            <a:extLst>
              <a:ext uri="{FF2B5EF4-FFF2-40B4-BE49-F238E27FC236}">
                <a16:creationId xmlns:a16="http://schemas.microsoft.com/office/drawing/2014/main" id="{743C237B-1C9B-6B4D-B0FD-A52CFAD3D87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11163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9434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8572"/>
    </mc:Choice>
    <mc:Fallback xmlns="">
      <p:transition spd="slow" advTm="3857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197DAF-4AB1-8347-92DA-12FD813748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Tell readers about your core source(s)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8C18EB-6FAA-E44A-9595-4707020F01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4609" y="2468031"/>
            <a:ext cx="10233764" cy="3416300"/>
          </a:xfrm>
        </p:spPr>
        <p:txBody>
          <a:bodyPr>
            <a:noAutofit/>
          </a:bodyPr>
          <a:lstStyle/>
          <a:p>
            <a:r>
              <a:rPr lang="en-US" sz="2400" dirty="0"/>
              <a:t>What is it?</a:t>
            </a:r>
          </a:p>
          <a:p>
            <a:r>
              <a:rPr lang="en-US" sz="2400" dirty="0"/>
              <a:t>Who produced it?</a:t>
            </a:r>
          </a:p>
          <a:p>
            <a:r>
              <a:rPr lang="en-US" sz="2400" dirty="0"/>
              <a:t>Where, when and (as best you can tell) for whom?</a:t>
            </a:r>
          </a:p>
          <a:p>
            <a:r>
              <a:rPr lang="en-US" sz="2400" dirty="0"/>
              <a:t>Have you also been able to ascertain something about its contemporary reception?</a:t>
            </a:r>
          </a:p>
          <a:p>
            <a:r>
              <a:rPr lang="en-US" sz="2400" dirty="0"/>
              <a:t>Make sure that you anchor readers firmly in both TIME and SPACE</a:t>
            </a:r>
          </a:p>
          <a:p>
            <a:r>
              <a:rPr lang="en-US" sz="2400" dirty="0"/>
              <a:t>What span of years/decades does your essay cover?</a:t>
            </a:r>
          </a:p>
          <a:p>
            <a:r>
              <a:rPr lang="en-US" sz="2400" dirty="0"/>
              <a:t>And what is your work’s geographical focus?</a:t>
            </a:r>
          </a:p>
        </p:txBody>
      </p:sp>
      <p:pic>
        <p:nvPicPr>
          <p:cNvPr id="6" name="Audio 5">
            <a:hlinkClick r:id="" action="ppaction://media"/>
            <a:extLst>
              <a:ext uri="{FF2B5EF4-FFF2-40B4-BE49-F238E27FC236}">
                <a16:creationId xmlns:a16="http://schemas.microsoft.com/office/drawing/2014/main" id="{4CFDF1B7-4C9C-8942-865E-5E7FF6B3A81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163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295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2121"/>
    </mc:Choice>
    <mc:Fallback xmlns="">
      <p:transition spd="slow" advTm="6212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98CD42C-2E98-437C-AF0D-ADB770381D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4">
              <a:duotone>
                <a:schemeClr val="dk2">
                  <a:shade val="69000"/>
                  <a:hueMod val="108000"/>
                  <a:satMod val="164000"/>
                  <a:lumMod val="74000"/>
                </a:schemeClr>
                <a:schemeClr val="dk2">
                  <a:tint val="96000"/>
                  <a:hueMod val="88000"/>
                  <a:satMod val="140000"/>
                  <a:lumMod val="132000"/>
                </a:schemeClr>
              </a:duotone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Freeform 5">
            <a:extLst>
              <a:ext uri="{FF2B5EF4-FFF2-40B4-BE49-F238E27FC236}">
                <a16:creationId xmlns:a16="http://schemas.microsoft.com/office/drawing/2014/main" id="{3AA7B5C7-7348-4EFC-BEE4-5AA469D57C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0" y="794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7F44F8C-27B6-174B-9637-7037081B88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4" y="973669"/>
            <a:ext cx="8825659" cy="706964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An introduction establishes the stakes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76BBD40-26F7-4779-A7E1-17EADF3488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15FDBBFE-1DB5-4734-A87B-A430918F680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5326498"/>
              </p:ext>
            </p:extLst>
          </p:nvPr>
        </p:nvGraphicFramePr>
        <p:xfrm>
          <a:off x="1286934" y="2324100"/>
          <a:ext cx="9625383" cy="34226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4" name="Audio 3">
            <a:hlinkClick r:id="" action="ppaction://media"/>
            <a:extLst>
              <a:ext uri="{FF2B5EF4-FFF2-40B4-BE49-F238E27FC236}">
                <a16:creationId xmlns:a16="http://schemas.microsoft.com/office/drawing/2014/main" id="{7B62621D-63FE-9E43-A834-DBE13C63691F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11163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400456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 advTm="35058"/>
    </mc:Choice>
    <mc:Fallback xmlns="">
      <p:transition spd="slow" advTm="3505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98CD42C-2E98-437C-AF0D-ADB770381D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4">
              <a:duotone>
                <a:schemeClr val="dk2">
                  <a:shade val="69000"/>
                  <a:hueMod val="108000"/>
                  <a:satMod val="164000"/>
                  <a:lumMod val="74000"/>
                </a:schemeClr>
                <a:schemeClr val="dk2">
                  <a:tint val="96000"/>
                  <a:hueMod val="88000"/>
                  <a:satMod val="140000"/>
                  <a:lumMod val="132000"/>
                </a:schemeClr>
              </a:duotone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Freeform 5">
            <a:extLst>
              <a:ext uri="{FF2B5EF4-FFF2-40B4-BE49-F238E27FC236}">
                <a16:creationId xmlns:a16="http://schemas.microsoft.com/office/drawing/2014/main" id="{3AA7B5C7-7348-4EFC-BEE4-5AA469D57C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0" y="794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9AB1AFA-B20A-D547-BBD2-CA6AAC5DEE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4" y="973669"/>
            <a:ext cx="8825659" cy="706964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An introduction ‘situates’ your analysis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76BBD40-26F7-4779-A7E1-17EADF3488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051E14EC-C399-4ECE-A937-3685EC0E991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51202598"/>
              </p:ext>
            </p:extLst>
          </p:nvPr>
        </p:nvGraphicFramePr>
        <p:xfrm>
          <a:off x="833589" y="2288762"/>
          <a:ext cx="9947123" cy="34226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6" name="Audio 5">
            <a:hlinkClick r:id="" action="ppaction://media"/>
            <a:extLst>
              <a:ext uri="{FF2B5EF4-FFF2-40B4-BE49-F238E27FC236}">
                <a16:creationId xmlns:a16="http://schemas.microsoft.com/office/drawing/2014/main" id="{E4287520-9836-9041-BA53-DA250B40AB1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11163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617396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 advTm="96893"/>
    </mc:Choice>
    <mc:Fallback xmlns="">
      <p:transition spd="slow" advTm="9689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C43A114B-CAF8-402E-A898-DEE2C2022E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4">
              <a:duotone>
                <a:schemeClr val="dk2">
                  <a:shade val="69000"/>
                  <a:hueMod val="108000"/>
                  <a:satMod val="164000"/>
                  <a:lumMod val="74000"/>
                </a:schemeClr>
                <a:schemeClr val="dk2">
                  <a:tint val="96000"/>
                  <a:hueMod val="88000"/>
                  <a:satMod val="140000"/>
                  <a:lumMod val="132000"/>
                </a:schemeClr>
              </a:duotone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64E68BB1-DCF6-49AB-8FF1-7E68DCBCD1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61412" y="18288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7000"/>
                </a:schemeClr>
              </a:gs>
              <a:gs pos="69000">
                <a:schemeClr val="accent5">
                  <a:alpha val="0"/>
                </a:schemeClr>
              </a:gs>
              <a:gs pos="36000">
                <a:schemeClr val="accent5"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DA9B8539-604B-420E-BA1B-0A2E64CD7C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61412" y="5870955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4000"/>
                </a:schemeClr>
              </a:gs>
              <a:gs pos="66000">
                <a:schemeClr val="accent5">
                  <a:alpha val="0"/>
                </a:schemeClr>
              </a:gs>
              <a:gs pos="36000">
                <a:schemeClr val="accent5"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7236CAA2-54C3-4136-B0CC-6837B14D81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5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1000"/>
                </a:schemeClr>
              </a:gs>
              <a:gs pos="75000">
                <a:schemeClr val="accent5">
                  <a:alpha val="0"/>
                </a:schemeClr>
              </a:gs>
              <a:gs pos="36000">
                <a:schemeClr val="accent5"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9" name="Freeform 5">
            <a:extLst>
              <a:ext uri="{FF2B5EF4-FFF2-40B4-BE49-F238E27FC236}">
                <a16:creationId xmlns:a16="http://schemas.microsoft.com/office/drawing/2014/main" id="{40F86E67-9E86-453F-92BC-648189829C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-1588" y="1587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F73C5439-21D4-46F3-9CF4-FF1CE786FF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F6D1326-84FA-AE41-975D-CE6CD500409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7774192" y="1379168"/>
            <a:ext cx="3382297" cy="3281957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4200" dirty="0"/>
              <a:t>An introduction captures attention</a:t>
            </a:r>
          </a:p>
        </p:txBody>
      </p:sp>
      <p:pic>
        <p:nvPicPr>
          <p:cNvPr id="2050" name="Picture 2" descr="His Master's Voice - Wikipedia">
            <a:extLst>
              <a:ext uri="{FF2B5EF4-FFF2-40B4-BE49-F238E27FC236}">
                <a16:creationId xmlns:a16="http://schemas.microsoft.com/office/drawing/2014/main" id="{1185D821-71B7-974A-B762-D6F28583A0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243471" y="1113063"/>
            <a:ext cx="6203490" cy="4628758"/>
          </a:xfrm>
          <a:prstGeom prst="roundRect">
            <a:avLst>
              <a:gd name="adj" fmla="val 1329"/>
            </a:avLst>
          </a:prstGeom>
          <a:noFill/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Audio 3">
            <a:hlinkClick r:id="" action="ppaction://media"/>
            <a:extLst>
              <a:ext uri="{FF2B5EF4-FFF2-40B4-BE49-F238E27FC236}">
                <a16:creationId xmlns:a16="http://schemas.microsoft.com/office/drawing/2014/main" id="{93D58A0C-45D1-D74D-8B15-3F1E6525F86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163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1809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6944"/>
    </mc:Choice>
    <mc:Fallback xmlns="">
      <p:transition spd="slow" advTm="6694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BDD43C-B7D3-EE46-9888-F376CD00C6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But how?!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49FAE54-5BB3-D34A-9B60-527DA60C3DB8}"/>
              </a:ext>
            </a:extLst>
          </p:cNvPr>
          <p:cNvSpPr txBox="1"/>
          <p:nvPr/>
        </p:nvSpPr>
        <p:spPr>
          <a:xfrm>
            <a:off x="396783" y="2333685"/>
            <a:ext cx="11795217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As you read secondary sources– books or journal articles– pay special </a:t>
            </a:r>
          </a:p>
          <a:p>
            <a:r>
              <a:rPr lang="en-US" sz="2400" dirty="0"/>
              <a:t>attention to their introductions and how the authors set up their topics</a:t>
            </a:r>
          </a:p>
          <a:p>
            <a:endParaRPr lang="en-US" sz="2400" dirty="0"/>
          </a:p>
          <a:p>
            <a:r>
              <a:rPr lang="en-US" sz="2400" b="1" dirty="0">
                <a:solidFill>
                  <a:schemeClr val="accent1"/>
                </a:solidFill>
              </a:rPr>
              <a:t>Some common strategies:</a:t>
            </a:r>
          </a:p>
          <a:p>
            <a:endParaRPr lang="en-US" sz="2400" b="1" dirty="0">
              <a:solidFill>
                <a:schemeClr val="accent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An opening “vignette”– a scene-setting sketch that captures the texture </a:t>
            </a:r>
          </a:p>
          <a:p>
            <a:r>
              <a:rPr lang="en-US" sz="2400" dirty="0"/>
              <a:t>of the historical moment under discussion</a:t>
            </a:r>
          </a:p>
          <a:p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A vivid description of some especially captivating– or revealing– </a:t>
            </a:r>
          </a:p>
          <a:p>
            <a:r>
              <a:rPr lang="en-US" sz="2400" dirty="0"/>
              <a:t>aspect of your source</a:t>
            </a:r>
          </a:p>
          <a:p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A present-day hook that demonstrates the ongoing relevance of your topic</a:t>
            </a:r>
          </a:p>
        </p:txBody>
      </p:sp>
      <p:pic>
        <p:nvPicPr>
          <p:cNvPr id="4" name="Audio 3">
            <a:hlinkClick r:id="" action="ppaction://media"/>
            <a:extLst>
              <a:ext uri="{FF2B5EF4-FFF2-40B4-BE49-F238E27FC236}">
                <a16:creationId xmlns:a16="http://schemas.microsoft.com/office/drawing/2014/main" id="{80D69DC4-36EB-A642-B46E-6FE41586FE1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163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472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0917"/>
    </mc:Choice>
    <mc:Fallback xmlns="">
      <p:transition spd="slow" advTm="16091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FEDCC8-0929-034B-9293-EB6435A3E7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Make sure you devote enough space to the introduction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909F414-A4CE-9E4B-AC90-EA8E62BBAD7E}"/>
              </a:ext>
            </a:extLst>
          </p:cNvPr>
          <p:cNvSpPr txBox="1"/>
          <p:nvPr/>
        </p:nvSpPr>
        <p:spPr>
          <a:xfrm>
            <a:off x="787659" y="2752594"/>
            <a:ext cx="1039808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As ever, there is no magic number of words/pages</a:t>
            </a:r>
          </a:p>
          <a:p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But, for an essay of this length, I’d recommend an introduction of </a:t>
            </a:r>
            <a:r>
              <a:rPr lang="en-US" sz="2800" dirty="0">
                <a:solidFill>
                  <a:schemeClr val="accent1"/>
                </a:solidFill>
              </a:rPr>
              <a:t>at least 3pp of double-space text</a:t>
            </a:r>
          </a:p>
          <a:p>
            <a:endParaRPr lang="en-US" sz="2800" dirty="0">
              <a:solidFill>
                <a:schemeClr val="accent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So, think PAGES and several PARAGRAPHS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Don’t try to cram everything into a single opening page!</a:t>
            </a:r>
          </a:p>
        </p:txBody>
      </p:sp>
      <p:pic>
        <p:nvPicPr>
          <p:cNvPr id="8" name="Audio 7">
            <a:hlinkClick r:id="" action="ppaction://media"/>
            <a:extLst>
              <a:ext uri="{FF2B5EF4-FFF2-40B4-BE49-F238E27FC236}">
                <a16:creationId xmlns:a16="http://schemas.microsoft.com/office/drawing/2014/main" id="{AF646F5A-853A-084C-80A5-B9F0C9E66EE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163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2003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1573"/>
    </mc:Choice>
    <mc:Fallback xmlns="">
      <p:transition spd="slow" advTm="13157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EC7F02AD-9687-440F-A9DF-FAA6F22270D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{AD92409C-4744-1642-8E41-BC3EB1886AC1}tf10001076</Template>
  <TotalTime>443</TotalTime>
  <Words>491</Words>
  <Application>Microsoft Macintosh PowerPoint</Application>
  <PresentationFormat>Widescreen</PresentationFormat>
  <Paragraphs>56</Paragraphs>
  <Slides>11</Slides>
  <Notes>0</Notes>
  <HiddenSlides>0</HiddenSlides>
  <MMClips>11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Century Gothic</vt:lpstr>
      <vt:lpstr>Wingdings 3</vt:lpstr>
      <vt:lpstr>Ion Boardroom</vt:lpstr>
      <vt:lpstr>History Research Project</vt:lpstr>
      <vt:lpstr>What’s an introduction for?</vt:lpstr>
      <vt:lpstr>What work does an introduction perform?</vt:lpstr>
      <vt:lpstr>Tell readers about your core source(s)</vt:lpstr>
      <vt:lpstr>An introduction establishes the stakes</vt:lpstr>
      <vt:lpstr>An introduction ‘situates’ your analysis</vt:lpstr>
      <vt:lpstr>An introduction captures attention</vt:lpstr>
      <vt:lpstr>But how?!</vt:lpstr>
      <vt:lpstr>Make sure you devote enough space to the introduction</vt:lpstr>
      <vt:lpstr>Accept that the intro will need revision</vt:lpstr>
      <vt:lpstr>And finally… the conclusion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History Research Project</dc:title>
  <dc:creator>Carruthers, Susan</dc:creator>
  <cp:lastModifiedBy>Carruthers, Susan</cp:lastModifiedBy>
  <cp:revision>16</cp:revision>
  <dcterms:created xsi:type="dcterms:W3CDTF">2021-12-02T16:25:12Z</dcterms:created>
  <dcterms:modified xsi:type="dcterms:W3CDTF">2023-03-05T08:44:39Z</dcterms:modified>
</cp:coreProperties>
</file>