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sldIdLst>
    <p:sldId id="256" r:id="rId2"/>
    <p:sldId id="257" r:id="rId3"/>
    <p:sldId id="271" r:id="rId4"/>
    <p:sldId id="258" r:id="rId5"/>
    <p:sldId id="259" r:id="rId6"/>
    <p:sldId id="260" r:id="rId7"/>
    <p:sldId id="261" r:id="rId8"/>
    <p:sldId id="274" r:id="rId9"/>
    <p:sldId id="272" r:id="rId10"/>
    <p:sldId id="263" r:id="rId11"/>
    <p:sldId id="270" r:id="rId12"/>
    <p:sldId id="262" r:id="rId13"/>
    <p:sldId id="277" r:id="rId14"/>
    <p:sldId id="276" r:id="rId15"/>
    <p:sldId id="275" r:id="rId16"/>
    <p:sldId id="273" r:id="rId17"/>
    <p:sldId id="264" r:id="rId18"/>
    <p:sldId id="26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19"/>
    <p:restoredTop sz="94627"/>
  </p:normalViewPr>
  <p:slideViewPr>
    <p:cSldViewPr snapToGrid="0">
      <p:cViewPr>
        <p:scale>
          <a:sx n="75" d="100"/>
          <a:sy n="75" d="100"/>
        </p:scale>
        <p:origin x="1600" y="9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EA67E988-5919-57BB-C7DE-D3EAD38A3045}"/>
              </a:ext>
              <a:ext uri="{C183D7F6-B498-43B3-948B-1728B52AA6E4}">
                <adec:decorative xmlns:adec="http://schemas.microsoft.com/office/drawing/2017/decorative" val="1"/>
              </a:ext>
            </a:extLst>
          </p:cNvPr>
          <p:cNvSpPr/>
          <p:nvPr/>
        </p:nvSpPr>
        <p:spPr>
          <a:xfrm>
            <a:off x="517870" y="6209925"/>
            <a:ext cx="11155680" cy="45719"/>
          </a:xfrm>
          <a:custGeom>
            <a:avLst/>
            <a:gdLst>
              <a:gd name="connsiteX0" fmla="*/ 0 w 8715708"/>
              <a:gd name="connsiteY0" fmla="*/ 0 h 45719"/>
              <a:gd name="connsiteX1" fmla="*/ 3694525 w 8715708"/>
              <a:gd name="connsiteY1" fmla="*/ 0 h 45719"/>
              <a:gd name="connsiteX2" fmla="*/ 5021183 w 8715708"/>
              <a:gd name="connsiteY2" fmla="*/ 0 h 45719"/>
              <a:gd name="connsiteX3" fmla="*/ 8715708 w 8715708"/>
              <a:gd name="connsiteY3" fmla="*/ 0 h 45719"/>
              <a:gd name="connsiteX4" fmla="*/ 8715708 w 8715708"/>
              <a:gd name="connsiteY4" fmla="*/ 45719 h 45719"/>
              <a:gd name="connsiteX5" fmla="*/ 5021183 w 8715708"/>
              <a:gd name="connsiteY5" fmla="*/ 45719 h 45719"/>
              <a:gd name="connsiteX6" fmla="*/ 3694525 w 8715708"/>
              <a:gd name="connsiteY6" fmla="*/ 45719 h 45719"/>
              <a:gd name="connsiteX7" fmla="*/ 0 w 8715708"/>
              <a:gd name="connsiteY7" fmla="*/ 45719 h 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5708" h="45719">
                <a:moveTo>
                  <a:pt x="0" y="0"/>
                </a:moveTo>
                <a:lnTo>
                  <a:pt x="3694525" y="0"/>
                </a:lnTo>
                <a:lnTo>
                  <a:pt x="5021183" y="0"/>
                </a:lnTo>
                <a:lnTo>
                  <a:pt x="8715708" y="0"/>
                </a:lnTo>
                <a:lnTo>
                  <a:pt x="8715708" y="45719"/>
                </a:lnTo>
                <a:lnTo>
                  <a:pt x="5021183" y="45719"/>
                </a:lnTo>
                <a:lnTo>
                  <a:pt x="3694525" y="45719"/>
                </a:lnTo>
                <a:lnTo>
                  <a:pt x="0" y="4571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B2327B2-BA4B-2C04-0751-5CB63D4AA425}"/>
              </a:ext>
            </a:extLst>
          </p:cNvPr>
          <p:cNvSpPr>
            <a:spLocks noGrp="1"/>
          </p:cNvSpPr>
          <p:nvPr>
            <p:ph type="ctrTitle"/>
          </p:nvPr>
        </p:nvSpPr>
        <p:spPr>
          <a:xfrm>
            <a:off x="521208" y="978408"/>
            <a:ext cx="11155680" cy="3429000"/>
          </a:xfrm>
        </p:spPr>
        <p:txBody>
          <a:bodyPr anchor="t">
            <a:normAutofit/>
          </a:bodyPr>
          <a:lstStyle>
            <a:lvl1pPr algn="l">
              <a:defRPr sz="7200"/>
            </a:lvl1pPr>
          </a:lstStyle>
          <a:p>
            <a:r>
              <a:rPr lang="en-US" dirty="0"/>
              <a:t>Click to edit Master title style</a:t>
            </a:r>
          </a:p>
        </p:txBody>
      </p:sp>
      <p:sp>
        <p:nvSpPr>
          <p:cNvPr id="3" name="Subtitle 2">
            <a:extLst>
              <a:ext uri="{FF2B5EF4-FFF2-40B4-BE49-F238E27FC236}">
                <a16:creationId xmlns:a16="http://schemas.microsoft.com/office/drawing/2014/main" id="{E7201176-DC7A-4C3D-3D8F-352526DA7B5D}"/>
              </a:ext>
            </a:extLst>
          </p:cNvPr>
          <p:cNvSpPr>
            <a:spLocks noGrp="1"/>
          </p:cNvSpPr>
          <p:nvPr>
            <p:ph type="subTitle" idx="1"/>
          </p:nvPr>
        </p:nvSpPr>
        <p:spPr>
          <a:xfrm>
            <a:off x="521208" y="4480560"/>
            <a:ext cx="7104888" cy="1399032"/>
          </a:xfrm>
        </p:spPr>
        <p:txBody>
          <a:bodyPr anchor="b">
            <a:normAutofit/>
          </a:bodyPr>
          <a:lstStyle>
            <a:lvl1pPr marL="0" indent="0" algn="l">
              <a:buNone/>
              <a:defRPr sz="22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7DC221-9A2E-7459-102F-C3CFB27CC389}"/>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5" name="Footer Placeholder 4">
            <a:extLst>
              <a:ext uri="{FF2B5EF4-FFF2-40B4-BE49-F238E27FC236}">
                <a16:creationId xmlns:a16="http://schemas.microsoft.com/office/drawing/2014/main" id="{A5020671-6F7D-3A03-EEC1-661A87F96F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453D3A-E0F9-8386-2A6C-96671FBB15A5}"/>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255599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36771-E72D-FAD8-771E-3E196DD2E1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B5BB827-257D-60D9-792F-E695900429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E5D2E7-C856-F78A-E88C-375474982A5F}"/>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5" name="Footer Placeholder 4">
            <a:extLst>
              <a:ext uri="{FF2B5EF4-FFF2-40B4-BE49-F238E27FC236}">
                <a16:creationId xmlns:a16="http://schemas.microsoft.com/office/drawing/2014/main" id="{0FDAB289-9591-51C9-9E3C-B6F2ACC6A6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FE037C-790D-7442-8E43-D2740B3952B1}"/>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352906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635151-A38B-3766-6A32-FF1DF7687D9F}"/>
              </a:ext>
            </a:extLst>
          </p:cNvPr>
          <p:cNvSpPr>
            <a:spLocks noGrp="1"/>
          </p:cNvSpPr>
          <p:nvPr>
            <p:ph type="title" orient="vert"/>
          </p:nvPr>
        </p:nvSpPr>
        <p:spPr>
          <a:xfrm>
            <a:off x="8659368" y="978408"/>
            <a:ext cx="2551176" cy="536752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33D132D1-640C-FB9A-AD6F-D845738349F6}"/>
              </a:ext>
            </a:extLst>
          </p:cNvPr>
          <p:cNvSpPr>
            <a:spLocks noGrp="1"/>
          </p:cNvSpPr>
          <p:nvPr>
            <p:ph type="body" orient="vert" idx="1"/>
          </p:nvPr>
        </p:nvSpPr>
        <p:spPr>
          <a:xfrm>
            <a:off x="521208" y="978408"/>
            <a:ext cx="8010144" cy="536752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955F80A-4BA7-8ED8-9A62-B92194272620}"/>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5" name="Footer Placeholder 4">
            <a:extLst>
              <a:ext uri="{FF2B5EF4-FFF2-40B4-BE49-F238E27FC236}">
                <a16:creationId xmlns:a16="http://schemas.microsoft.com/office/drawing/2014/main" id="{85E38113-D55A-A1A0-D1FE-53C95860FB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919DDB-F89D-4B2D-21A2-82AF1D1023E4}"/>
              </a:ext>
            </a:extLst>
          </p:cNvPr>
          <p:cNvSpPr>
            <a:spLocks noGrp="1"/>
          </p:cNvSpPr>
          <p:nvPr>
            <p:ph type="sldNum" sz="quarter" idx="12"/>
          </p:nvPr>
        </p:nvSpPr>
        <p:spPr/>
        <p:txBody>
          <a:bodyPr/>
          <a:lstStyle/>
          <a:p>
            <a:fld id="{148CC95F-0247-41B6-91CF-DC97C76A7088}" type="slidenum">
              <a:rPr lang="en-US" smtClean="0"/>
              <a:t>‹#›</a:t>
            </a:fld>
            <a:endParaRPr lang="en-US"/>
          </a:p>
        </p:txBody>
      </p:sp>
      <p:sp>
        <p:nvSpPr>
          <p:cNvPr id="7" name="Rectangle 6">
            <a:extLst>
              <a:ext uri="{FF2B5EF4-FFF2-40B4-BE49-F238E27FC236}">
                <a16:creationId xmlns:a16="http://schemas.microsoft.com/office/drawing/2014/main" id="{262572D8-D485-1DB1-34B1-C35C61C89940}"/>
              </a:ext>
            </a:extLst>
          </p:cNvPr>
          <p:cNvSpPr/>
          <p:nvPr/>
        </p:nvSpPr>
        <p:spPr>
          <a:xfrm rot="5400000">
            <a:off x="8936623" y="3585018"/>
            <a:ext cx="5325734"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6977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26D03-149A-DAB3-4B2A-E9B74F2E25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C1E73D-41A7-9934-0990-9208B95232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BB2A3F-E719-673C-5D56-F663712D0E7F}"/>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5" name="Footer Placeholder 4">
            <a:extLst>
              <a:ext uri="{FF2B5EF4-FFF2-40B4-BE49-F238E27FC236}">
                <a16:creationId xmlns:a16="http://schemas.microsoft.com/office/drawing/2014/main" id="{04AE594A-52F5-D85E-343C-ADFEE3C72E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7D5C9C-B2E2-FC26-E459-9E880EF975BA}"/>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489863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9D51F-B2D5-2804-4F7C-C99850FBD05B}"/>
              </a:ext>
            </a:extLst>
          </p:cNvPr>
          <p:cNvSpPr>
            <a:spLocks noGrp="1"/>
          </p:cNvSpPr>
          <p:nvPr>
            <p:ph type="title"/>
          </p:nvPr>
        </p:nvSpPr>
        <p:spPr>
          <a:xfrm>
            <a:off x="521208" y="978408"/>
            <a:ext cx="5020056" cy="4288536"/>
          </a:xfrm>
        </p:spPr>
        <p:txBody>
          <a:bodyPr anchor="t">
            <a:normAutofit/>
          </a:bodyPr>
          <a:lstStyle>
            <a:lvl1pPr>
              <a:defRPr sz="5400"/>
            </a:lvl1pPr>
          </a:lstStyle>
          <a:p>
            <a:r>
              <a:rPr lang="en-US" dirty="0"/>
              <a:t>Click to edit Master title style</a:t>
            </a:r>
          </a:p>
        </p:txBody>
      </p:sp>
      <p:sp>
        <p:nvSpPr>
          <p:cNvPr id="3" name="Text Placeholder 2">
            <a:extLst>
              <a:ext uri="{FF2B5EF4-FFF2-40B4-BE49-F238E27FC236}">
                <a16:creationId xmlns:a16="http://schemas.microsoft.com/office/drawing/2014/main" id="{15FE5516-03B6-C488-EB4A-68AE681EDFB8}"/>
              </a:ext>
            </a:extLst>
          </p:cNvPr>
          <p:cNvSpPr>
            <a:spLocks noGrp="1"/>
          </p:cNvSpPr>
          <p:nvPr>
            <p:ph type="body" idx="1"/>
          </p:nvPr>
        </p:nvSpPr>
        <p:spPr>
          <a:xfrm>
            <a:off x="521208" y="5266944"/>
            <a:ext cx="5020056" cy="1088136"/>
          </a:xfrm>
        </p:spPr>
        <p:txBody>
          <a:bodyPr anchor="b">
            <a:normAutofit/>
          </a:bodyPr>
          <a:lstStyle>
            <a:lvl1pPr marL="0" indent="0">
              <a:buNone/>
              <a:defRPr sz="2200" i="1">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0ECB4D7-49A7-D050-70B9-11A1E2D445D8}"/>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5" name="Footer Placeholder 4">
            <a:extLst>
              <a:ext uri="{FF2B5EF4-FFF2-40B4-BE49-F238E27FC236}">
                <a16:creationId xmlns:a16="http://schemas.microsoft.com/office/drawing/2014/main" id="{8A9A913F-AD00-C1EE-B01A-8590671C0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4FC386-B2AF-6FAD-D053-E22D48CD7285}"/>
              </a:ext>
            </a:extLst>
          </p:cNvPr>
          <p:cNvSpPr>
            <a:spLocks noGrp="1"/>
          </p:cNvSpPr>
          <p:nvPr>
            <p:ph type="sldNum" sz="quarter" idx="12"/>
          </p:nvPr>
        </p:nvSpPr>
        <p:spPr/>
        <p:txBody>
          <a:bodyPr/>
          <a:lstStyle/>
          <a:p>
            <a:fld id="{148CC95F-0247-41B6-91CF-DC97C76A7088}" type="slidenum">
              <a:rPr lang="en-US" smtClean="0"/>
              <a:t>‹#›</a:t>
            </a:fld>
            <a:endParaRPr lang="en-US"/>
          </a:p>
        </p:txBody>
      </p:sp>
      <p:sp>
        <p:nvSpPr>
          <p:cNvPr id="7" name="Rectangle 6">
            <a:extLst>
              <a:ext uri="{FF2B5EF4-FFF2-40B4-BE49-F238E27FC236}">
                <a16:creationId xmlns:a16="http://schemas.microsoft.com/office/drawing/2014/main" id="{4E1E1B67-3BFF-F04B-52F4-7E724FB3B24D}"/>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1891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E3B21-CF4D-1B01-0F4E-D32C1B218B6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1FB39FF2-6858-B514-B695-58442557D0C1}"/>
              </a:ext>
            </a:extLst>
          </p:cNvPr>
          <p:cNvSpPr>
            <a:spLocks noGrp="1"/>
          </p:cNvSpPr>
          <p:nvPr>
            <p:ph sz="half" idx="1"/>
          </p:nvPr>
        </p:nvSpPr>
        <p:spPr>
          <a:xfrm>
            <a:off x="521208" y="2578608"/>
            <a:ext cx="5166360" cy="3767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FA30130-974D-B91D-5B93-EC52AABDB5B0}"/>
              </a:ext>
            </a:extLst>
          </p:cNvPr>
          <p:cNvSpPr>
            <a:spLocks noGrp="1"/>
          </p:cNvSpPr>
          <p:nvPr>
            <p:ph sz="half" idx="2"/>
          </p:nvPr>
        </p:nvSpPr>
        <p:spPr>
          <a:xfrm>
            <a:off x="6519672" y="2578608"/>
            <a:ext cx="5166360" cy="3767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5BED99-6FD7-9C6B-1152-A6E42715BB79}"/>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6" name="Footer Placeholder 5">
            <a:extLst>
              <a:ext uri="{FF2B5EF4-FFF2-40B4-BE49-F238E27FC236}">
                <a16:creationId xmlns:a16="http://schemas.microsoft.com/office/drawing/2014/main" id="{BA253AAC-5967-2565-A715-82D3505ABF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B51313-69FB-E016-3CC1-62CA476ED214}"/>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1890116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3DF9D-B849-CE37-97E4-AD37F880677F}"/>
              </a:ext>
            </a:extLst>
          </p:cNvPr>
          <p:cNvSpPr>
            <a:spLocks noGrp="1"/>
          </p:cNvSpPr>
          <p:nvPr>
            <p:ph type="title"/>
          </p:nvPr>
        </p:nvSpPr>
        <p:spPr>
          <a:xfrm>
            <a:off x="521208" y="978408"/>
            <a:ext cx="11164824" cy="12161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9D4C626-4008-960A-E601-6AA9F4BB8D8B}"/>
              </a:ext>
            </a:extLst>
          </p:cNvPr>
          <p:cNvSpPr>
            <a:spLocks noGrp="1"/>
          </p:cNvSpPr>
          <p:nvPr>
            <p:ph type="body" idx="1"/>
          </p:nvPr>
        </p:nvSpPr>
        <p:spPr>
          <a:xfrm>
            <a:off x="521208" y="2340864"/>
            <a:ext cx="5166360" cy="65836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806E8D6C-AC07-ED6B-2EA8-9C40A5AEA748}"/>
              </a:ext>
            </a:extLst>
          </p:cNvPr>
          <p:cNvSpPr>
            <a:spLocks noGrp="1"/>
          </p:cNvSpPr>
          <p:nvPr>
            <p:ph sz="half" idx="2"/>
          </p:nvPr>
        </p:nvSpPr>
        <p:spPr>
          <a:xfrm>
            <a:off x="521208" y="3035808"/>
            <a:ext cx="5166360" cy="331012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3C52617E-C6D9-246B-E7B7-8159DF17C0A3}"/>
              </a:ext>
            </a:extLst>
          </p:cNvPr>
          <p:cNvSpPr>
            <a:spLocks noGrp="1"/>
          </p:cNvSpPr>
          <p:nvPr>
            <p:ph type="body" sz="quarter" idx="3"/>
          </p:nvPr>
        </p:nvSpPr>
        <p:spPr>
          <a:xfrm>
            <a:off x="6519672" y="2340864"/>
            <a:ext cx="5166360" cy="65836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DBC2094-7EBC-02C5-5AB5-233E63080A9C}"/>
              </a:ext>
            </a:extLst>
          </p:cNvPr>
          <p:cNvSpPr>
            <a:spLocks noGrp="1"/>
          </p:cNvSpPr>
          <p:nvPr>
            <p:ph sz="quarter" idx="4"/>
          </p:nvPr>
        </p:nvSpPr>
        <p:spPr>
          <a:xfrm>
            <a:off x="6519672" y="3035808"/>
            <a:ext cx="5166360" cy="331012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23010BD2-59B4-FD2E-3C5E-C83AE6003985}"/>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8" name="Footer Placeholder 7">
            <a:extLst>
              <a:ext uri="{FF2B5EF4-FFF2-40B4-BE49-F238E27FC236}">
                <a16:creationId xmlns:a16="http://schemas.microsoft.com/office/drawing/2014/main" id="{E72B35C4-A654-7759-BDA0-94D9D1A2166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55F4347-2EC0-CA6E-2637-8048456D7ECB}"/>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83414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4716D-52F2-C7FB-83B1-2DA1AD375EAE}"/>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6F4A371-AC27-6A28-32E6-74A28371BF55}"/>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4" name="Footer Placeholder 3">
            <a:extLst>
              <a:ext uri="{FF2B5EF4-FFF2-40B4-BE49-F238E27FC236}">
                <a16:creationId xmlns:a16="http://schemas.microsoft.com/office/drawing/2014/main" id="{D155941A-A24E-885D-E894-0326F4C400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9D5E5B4-971F-FF6A-1B07-A5C85370552D}"/>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537605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9F431F-E6DC-4137-3092-A30A0A3628EC}"/>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3" name="Footer Placeholder 2">
            <a:extLst>
              <a:ext uri="{FF2B5EF4-FFF2-40B4-BE49-F238E27FC236}">
                <a16:creationId xmlns:a16="http://schemas.microsoft.com/office/drawing/2014/main" id="{06AC814B-67B4-C70F-FA51-6205D5E2CB8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EAA9C9-D895-DD20-1089-EA75EA428951}"/>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899534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50562-884C-9053-70C1-3B72A0B45EA6}"/>
              </a:ext>
            </a:extLst>
          </p:cNvPr>
          <p:cNvSpPr>
            <a:spLocks noGrp="1"/>
          </p:cNvSpPr>
          <p:nvPr>
            <p:ph type="title"/>
          </p:nvPr>
        </p:nvSpPr>
        <p:spPr>
          <a:xfrm>
            <a:off x="521208" y="978408"/>
            <a:ext cx="5020056" cy="2459736"/>
          </a:xfrm>
        </p:spPr>
        <p:txBody>
          <a:bodyPr anchor="t">
            <a:noAutofit/>
          </a:bodyPr>
          <a:lstStyle>
            <a:lvl1pPr>
              <a:defRPr sz="4400"/>
            </a:lvl1pPr>
          </a:lstStyle>
          <a:p>
            <a:r>
              <a:rPr lang="en-US" dirty="0"/>
              <a:t>Click to edit Master title style</a:t>
            </a:r>
          </a:p>
        </p:txBody>
      </p:sp>
      <p:sp>
        <p:nvSpPr>
          <p:cNvPr id="3" name="Content Placeholder 2">
            <a:extLst>
              <a:ext uri="{FF2B5EF4-FFF2-40B4-BE49-F238E27FC236}">
                <a16:creationId xmlns:a16="http://schemas.microsoft.com/office/drawing/2014/main" id="{0318F509-68F0-39D5-1A8B-CE246715AE46}"/>
              </a:ext>
            </a:extLst>
          </p:cNvPr>
          <p:cNvSpPr>
            <a:spLocks noGrp="1"/>
          </p:cNvSpPr>
          <p:nvPr>
            <p:ph idx="1"/>
          </p:nvPr>
        </p:nvSpPr>
        <p:spPr>
          <a:xfrm>
            <a:off x="6519672" y="987424"/>
            <a:ext cx="5166360" cy="5358384"/>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F158E37C-27CE-3A84-FC74-BDCCD8A9A3EC}"/>
              </a:ext>
            </a:extLst>
          </p:cNvPr>
          <p:cNvSpPr>
            <a:spLocks noGrp="1"/>
          </p:cNvSpPr>
          <p:nvPr>
            <p:ph type="body" sz="half" idx="2"/>
          </p:nvPr>
        </p:nvSpPr>
        <p:spPr>
          <a:xfrm>
            <a:off x="521208" y="3575304"/>
            <a:ext cx="5020056" cy="2770632"/>
          </a:xfrm>
        </p:spPr>
        <p:txBody>
          <a:bodyPr>
            <a:normAutofit/>
          </a:bodyPr>
          <a:lstStyle>
            <a:lvl1pPr marL="0" indent="0">
              <a:buNone/>
              <a:defRPr sz="22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A95F79-E23E-11D2-40BF-66ED340195DB}"/>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6" name="Footer Placeholder 5">
            <a:extLst>
              <a:ext uri="{FF2B5EF4-FFF2-40B4-BE49-F238E27FC236}">
                <a16:creationId xmlns:a16="http://schemas.microsoft.com/office/drawing/2014/main" id="{4457F7FC-06F3-3D89-5D1A-4EC4B1D735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54ACD5-6E0B-5713-DC9A-41E9D62AB12D}"/>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1382707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B2D45-7CDB-D38C-2AAE-273F797674E1}"/>
              </a:ext>
            </a:extLst>
          </p:cNvPr>
          <p:cNvSpPr>
            <a:spLocks noGrp="1"/>
          </p:cNvSpPr>
          <p:nvPr>
            <p:ph type="title"/>
          </p:nvPr>
        </p:nvSpPr>
        <p:spPr>
          <a:xfrm>
            <a:off x="521208" y="978408"/>
            <a:ext cx="5020056" cy="2459736"/>
          </a:xfrm>
        </p:spPr>
        <p:txBody>
          <a:bodyPr anchor="t">
            <a:noAutofit/>
          </a:bodyPr>
          <a:lstStyle>
            <a:lvl1pPr>
              <a:defRPr sz="4400"/>
            </a:lvl1pPr>
          </a:lstStyle>
          <a:p>
            <a:r>
              <a:rPr lang="en-US" dirty="0"/>
              <a:t>Click to edit Master title style</a:t>
            </a:r>
          </a:p>
        </p:txBody>
      </p:sp>
      <p:sp>
        <p:nvSpPr>
          <p:cNvPr id="3" name="Picture Placeholder 2">
            <a:extLst>
              <a:ext uri="{FF2B5EF4-FFF2-40B4-BE49-F238E27FC236}">
                <a16:creationId xmlns:a16="http://schemas.microsoft.com/office/drawing/2014/main" id="{CCBF0855-1744-56E4-B115-3A3C5EA7834B}"/>
              </a:ext>
            </a:extLst>
          </p:cNvPr>
          <p:cNvSpPr>
            <a:spLocks noGrp="1"/>
          </p:cNvSpPr>
          <p:nvPr>
            <p:ph type="pic" idx="1"/>
          </p:nvPr>
        </p:nvSpPr>
        <p:spPr>
          <a:xfrm>
            <a:off x="6519672" y="987424"/>
            <a:ext cx="5166360" cy="535838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5E8A1D-28AE-4A19-BD96-401D4822A53D}"/>
              </a:ext>
            </a:extLst>
          </p:cNvPr>
          <p:cNvSpPr>
            <a:spLocks noGrp="1"/>
          </p:cNvSpPr>
          <p:nvPr>
            <p:ph type="body" sz="half" idx="2"/>
          </p:nvPr>
        </p:nvSpPr>
        <p:spPr>
          <a:xfrm>
            <a:off x="521208" y="3575304"/>
            <a:ext cx="5020056" cy="2770632"/>
          </a:xfrm>
        </p:spPr>
        <p:txBody>
          <a:bodyPr>
            <a:normAutofit/>
          </a:bodyPr>
          <a:lstStyle>
            <a:lvl1pPr marL="0" indent="0">
              <a:buNone/>
              <a:defRPr sz="22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327DDB-CE95-4C89-DFC5-7DDBFC24E89C}"/>
              </a:ext>
            </a:extLst>
          </p:cNvPr>
          <p:cNvSpPr>
            <a:spLocks noGrp="1"/>
          </p:cNvSpPr>
          <p:nvPr>
            <p:ph type="dt" sz="half" idx="10"/>
          </p:nvPr>
        </p:nvSpPr>
        <p:spPr/>
        <p:txBody>
          <a:bodyPr/>
          <a:lstStyle/>
          <a:p>
            <a:fld id="{E80C50CD-E178-4744-9B35-B2F624D6C5E9}" type="datetimeFigureOut">
              <a:rPr lang="en-US" smtClean="0"/>
              <a:t>3/2/26</a:t>
            </a:fld>
            <a:endParaRPr lang="en-US"/>
          </a:p>
        </p:txBody>
      </p:sp>
      <p:sp>
        <p:nvSpPr>
          <p:cNvPr id="6" name="Footer Placeholder 5">
            <a:extLst>
              <a:ext uri="{FF2B5EF4-FFF2-40B4-BE49-F238E27FC236}">
                <a16:creationId xmlns:a16="http://schemas.microsoft.com/office/drawing/2014/main" id="{0522C835-F3B5-943C-FFC4-D5BA9666AF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709891-6E3C-ADED-01DD-15FCED37AF4A}"/>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710331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1A28D7-6581-4956-AAE3-9104804DF55B}"/>
              </a:ext>
            </a:extLst>
          </p:cNvPr>
          <p:cNvSpPr>
            <a:spLocks noGrp="1"/>
          </p:cNvSpPr>
          <p:nvPr>
            <p:ph type="title"/>
          </p:nvPr>
        </p:nvSpPr>
        <p:spPr>
          <a:xfrm>
            <a:off x="521208" y="978408"/>
            <a:ext cx="11155680" cy="146304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F3CFCCA4-57A4-08A1-FC45-D2BBA66FABFA}"/>
              </a:ext>
            </a:extLst>
          </p:cNvPr>
          <p:cNvSpPr>
            <a:spLocks noGrp="1"/>
          </p:cNvSpPr>
          <p:nvPr>
            <p:ph type="body" idx="1"/>
          </p:nvPr>
        </p:nvSpPr>
        <p:spPr>
          <a:xfrm>
            <a:off x="521208" y="2578608"/>
            <a:ext cx="11155680" cy="376732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0FAA0F4-2442-8D45-3C3D-1B8F55C8683A}"/>
              </a:ext>
            </a:extLst>
          </p:cNvPr>
          <p:cNvSpPr>
            <a:spLocks noGrp="1"/>
          </p:cNvSpPr>
          <p:nvPr>
            <p:ph type="dt" sz="half" idx="2"/>
          </p:nvPr>
        </p:nvSpPr>
        <p:spPr>
          <a:xfrm>
            <a:off x="521208" y="6419088"/>
            <a:ext cx="2743200" cy="365125"/>
          </a:xfrm>
          <a:prstGeom prst="rect">
            <a:avLst/>
          </a:prstGeom>
        </p:spPr>
        <p:txBody>
          <a:bodyPr vert="horz" lIns="91440" tIns="45720" rIns="91440" bIns="45720" rtlCol="0" anchor="ctr"/>
          <a:lstStyle>
            <a:lvl1pPr algn="l">
              <a:defRPr sz="900">
                <a:solidFill>
                  <a:schemeClr val="tx1"/>
                </a:solidFill>
              </a:defRPr>
            </a:lvl1pPr>
          </a:lstStyle>
          <a:p>
            <a:fld id="{E80C50CD-E178-4744-9B35-B2F624D6C5E9}" type="datetimeFigureOut">
              <a:rPr lang="en-US" smtClean="0"/>
              <a:pPr/>
              <a:t>3/2/26</a:t>
            </a:fld>
            <a:endParaRPr lang="en-US"/>
          </a:p>
        </p:txBody>
      </p:sp>
      <p:sp>
        <p:nvSpPr>
          <p:cNvPr id="5" name="Footer Placeholder 4">
            <a:extLst>
              <a:ext uri="{FF2B5EF4-FFF2-40B4-BE49-F238E27FC236}">
                <a16:creationId xmlns:a16="http://schemas.microsoft.com/office/drawing/2014/main" id="{9E03785E-FB42-1D54-92AC-D0A61A8FABD4}"/>
              </a:ext>
            </a:extLst>
          </p:cNvPr>
          <p:cNvSpPr>
            <a:spLocks noGrp="1"/>
          </p:cNvSpPr>
          <p:nvPr>
            <p:ph type="ftr" sz="quarter" idx="3"/>
          </p:nvPr>
        </p:nvSpPr>
        <p:spPr>
          <a:xfrm>
            <a:off x="521208" y="100584"/>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BCC9CF34-1274-DB45-4809-90E5D244A9AE}"/>
              </a:ext>
            </a:extLst>
          </p:cNvPr>
          <p:cNvSpPr>
            <a:spLocks noGrp="1"/>
          </p:cNvSpPr>
          <p:nvPr>
            <p:ph type="sldNum" sz="quarter" idx="4"/>
          </p:nvPr>
        </p:nvSpPr>
        <p:spPr>
          <a:xfrm>
            <a:off x="11457432" y="6419088"/>
            <a:ext cx="640080" cy="365125"/>
          </a:xfrm>
          <a:prstGeom prst="rect">
            <a:avLst/>
          </a:prstGeom>
        </p:spPr>
        <p:txBody>
          <a:bodyPr vert="horz" lIns="91440" tIns="45720" rIns="91440" bIns="45720" rtlCol="0" anchor="ctr"/>
          <a:lstStyle>
            <a:lvl1pPr algn="r">
              <a:defRPr sz="900">
                <a:solidFill>
                  <a:schemeClr val="tx1"/>
                </a:solidFill>
              </a:defRPr>
            </a:lvl1pPr>
          </a:lstStyle>
          <a:p>
            <a:fld id="{148CC95F-0247-41B6-91CF-DC97C76A7088}" type="slidenum">
              <a:rPr lang="en-US" smtClean="0"/>
              <a:pPr/>
              <a:t>‹#›</a:t>
            </a:fld>
            <a:endParaRPr lang="en-US"/>
          </a:p>
        </p:txBody>
      </p:sp>
      <p:sp>
        <p:nvSpPr>
          <p:cNvPr id="7" name="Freeform: Shape 6">
            <a:extLst>
              <a:ext uri="{FF2B5EF4-FFF2-40B4-BE49-F238E27FC236}">
                <a16:creationId xmlns:a16="http://schemas.microsoft.com/office/drawing/2014/main" id="{774A975B-A886-5202-0489-6965514A0D14}"/>
              </a:ext>
              <a:ext uri="{C183D7F6-B498-43B3-948B-1728B52AA6E4}">
                <adec:decorative xmlns:adec="http://schemas.microsoft.com/office/drawing/2017/decorative" val="1"/>
              </a:ext>
            </a:extLst>
          </p:cNvPr>
          <p:cNvSpPr/>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3140542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72" r:id="rId6"/>
    <p:sldLayoutId id="2147483667" r:id="rId7"/>
    <p:sldLayoutId id="2147483668" r:id="rId8"/>
    <p:sldLayoutId id="2147483669" r:id="rId9"/>
    <p:sldLayoutId id="2147483671" r:id="rId10"/>
    <p:sldLayoutId id="2147483670" r:id="rId11"/>
  </p:sldLayoutIdLst>
  <p:txStyles>
    <p:title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CD7F9EC8-0E2C-4023-9DD1-73BEF6B80D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A5C0BA6-7745-CA5F-E2F2-B9D5A4188743}"/>
              </a:ext>
            </a:extLst>
          </p:cNvPr>
          <p:cNvSpPr>
            <a:spLocks noGrp="1"/>
          </p:cNvSpPr>
          <p:nvPr>
            <p:ph type="ctrTitle"/>
          </p:nvPr>
        </p:nvSpPr>
        <p:spPr>
          <a:xfrm>
            <a:off x="517870" y="978408"/>
            <a:ext cx="6126479" cy="3471672"/>
          </a:xfrm>
        </p:spPr>
        <p:txBody>
          <a:bodyPr anchor="t">
            <a:normAutofit/>
          </a:bodyPr>
          <a:lstStyle/>
          <a:p>
            <a:pPr>
              <a:lnSpc>
                <a:spcPct val="90000"/>
              </a:lnSpc>
            </a:pPr>
            <a:r>
              <a:rPr lang="en-GB" sz="6100"/>
              <a:t>Interrogating the Dead: Forensic Medicine</a:t>
            </a:r>
            <a:endParaRPr lang="en-US" sz="6100"/>
          </a:p>
        </p:txBody>
      </p:sp>
      <p:sp>
        <p:nvSpPr>
          <p:cNvPr id="3" name="Subtitle 2">
            <a:extLst>
              <a:ext uri="{FF2B5EF4-FFF2-40B4-BE49-F238E27FC236}">
                <a16:creationId xmlns:a16="http://schemas.microsoft.com/office/drawing/2014/main" id="{D3F01491-BCA0-E1A5-F06F-E3933D3B3079}"/>
              </a:ext>
            </a:extLst>
          </p:cNvPr>
          <p:cNvSpPr>
            <a:spLocks noGrp="1"/>
          </p:cNvSpPr>
          <p:nvPr>
            <p:ph type="subTitle" idx="1"/>
          </p:nvPr>
        </p:nvSpPr>
        <p:spPr>
          <a:xfrm>
            <a:off x="521207" y="4737463"/>
            <a:ext cx="6123141" cy="1310419"/>
          </a:xfrm>
        </p:spPr>
        <p:txBody>
          <a:bodyPr anchor="b">
            <a:normAutofit/>
          </a:bodyPr>
          <a:lstStyle/>
          <a:p>
            <a:pPr>
              <a:lnSpc>
                <a:spcPct val="100000"/>
              </a:lnSpc>
            </a:pPr>
            <a:r>
              <a:rPr lang="en-US" dirty="0"/>
              <a:t>HI2L2: Life After Death—A History of Human Remains</a:t>
            </a:r>
            <a:endParaRPr lang="en-US"/>
          </a:p>
          <a:p>
            <a:pPr>
              <a:lnSpc>
                <a:spcPct val="100000"/>
              </a:lnSpc>
            </a:pPr>
            <a:r>
              <a:rPr lang="en-US" dirty="0"/>
              <a:t>Week 8</a:t>
            </a:r>
            <a:endParaRPr lang="en-US"/>
          </a:p>
          <a:p>
            <a:pPr>
              <a:lnSpc>
                <a:spcPct val="100000"/>
              </a:lnSpc>
            </a:pPr>
            <a:endParaRPr lang="en-US"/>
          </a:p>
        </p:txBody>
      </p:sp>
      <p:sp>
        <p:nvSpPr>
          <p:cNvPr id="1033" name="Rectangle 1032">
            <a:extLst>
              <a:ext uri="{FF2B5EF4-FFF2-40B4-BE49-F238E27FC236}">
                <a16:creationId xmlns:a16="http://schemas.microsoft.com/office/drawing/2014/main" id="{6270D10B-6EA2-89DB-412E-A83B81393A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61264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llustrations of the effects of poisons : by George Leith Roupell ; the plates from original drawings by Andrew Melville M'Whinnie.">
            <a:extLst>
              <a:ext uri="{FF2B5EF4-FFF2-40B4-BE49-F238E27FC236}">
                <a16:creationId xmlns:a16="http://schemas.microsoft.com/office/drawing/2014/main" id="{F2391054-00B1-9BFE-1103-C62B2B2BB1A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272374" y="657368"/>
            <a:ext cx="4280997" cy="5488459"/>
          </a:xfrm>
          <a:prstGeom prst="rect">
            <a:avLst/>
          </a:prstGeom>
          <a:noFill/>
          <a:extLst>
            <a:ext uri="{909E8E84-426E-40DD-AFC4-6F175D3DCCD1}">
              <a14:hiddenFill xmlns:a14="http://schemas.microsoft.com/office/drawing/2010/main">
                <a:solidFill>
                  <a:srgbClr val="FFFFFF"/>
                </a:solidFill>
              </a14:hiddenFill>
            </a:ext>
          </a:extLst>
        </p:spPr>
      </p:pic>
      <p:sp>
        <p:nvSpPr>
          <p:cNvPr id="1035" name="Rectangle 1034">
            <a:extLst>
              <a:ext uri="{FF2B5EF4-FFF2-40B4-BE49-F238E27FC236}">
                <a16:creationId xmlns:a16="http://schemas.microsoft.com/office/drawing/2014/main" id="{C0301BA4-10E6-44CC-9EEC-727EDF3BC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61513" y="6300216"/>
            <a:ext cx="4521838"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403ABB1-A21A-EBF0-969D-4F7BC5C751BF}"/>
              </a:ext>
            </a:extLst>
          </p:cNvPr>
          <p:cNvSpPr txBox="1"/>
          <p:nvPr/>
        </p:nvSpPr>
        <p:spPr>
          <a:xfrm>
            <a:off x="7272374" y="6353120"/>
            <a:ext cx="5198058" cy="523220"/>
          </a:xfrm>
          <a:prstGeom prst="rect">
            <a:avLst/>
          </a:prstGeom>
          <a:noFill/>
        </p:spPr>
        <p:txBody>
          <a:bodyPr wrap="square">
            <a:spAutoFit/>
          </a:bodyPr>
          <a:lstStyle/>
          <a:p>
            <a:pPr>
              <a:buNone/>
            </a:pPr>
            <a:r>
              <a:rPr lang="en-GB" sz="1400" b="1" dirty="0"/>
              <a:t>George Leith </a:t>
            </a:r>
            <a:r>
              <a:rPr lang="en-GB" sz="1400" b="1" dirty="0" err="1"/>
              <a:t>Roupell</a:t>
            </a:r>
            <a:r>
              <a:rPr lang="en-GB" sz="1400" b="1" dirty="0"/>
              <a:t>, Illustrations of the effects of poisons (1833)</a:t>
            </a:r>
          </a:p>
        </p:txBody>
      </p:sp>
    </p:spTree>
    <p:extLst>
      <p:ext uri="{BB962C8B-B14F-4D97-AF65-F5344CB8AC3E}">
        <p14:creationId xmlns:p14="http://schemas.microsoft.com/office/powerpoint/2010/main" val="1394186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A082E5AA-6E5F-4FCC-8C41-11E32F833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F4CE7D0-5489-7B97-80D1-4CCFDAB1170B}"/>
              </a:ext>
            </a:extLst>
          </p:cNvPr>
          <p:cNvSpPr>
            <a:spLocks noGrp="1"/>
          </p:cNvSpPr>
          <p:nvPr>
            <p:ph type="title"/>
          </p:nvPr>
        </p:nvSpPr>
        <p:spPr>
          <a:xfrm>
            <a:off x="521208" y="978408"/>
            <a:ext cx="5102352" cy="1664208"/>
          </a:xfrm>
        </p:spPr>
        <p:txBody>
          <a:bodyPr>
            <a:normAutofit/>
          </a:bodyPr>
          <a:lstStyle/>
          <a:p>
            <a:r>
              <a:rPr lang="en-US" dirty="0"/>
              <a:t>Body Farms</a:t>
            </a:r>
          </a:p>
        </p:txBody>
      </p:sp>
      <p:sp>
        <p:nvSpPr>
          <p:cNvPr id="2057" name="Rectangle 2056">
            <a:extLst>
              <a:ext uri="{FF2B5EF4-FFF2-40B4-BE49-F238E27FC236}">
                <a16:creationId xmlns:a16="http://schemas.microsoft.com/office/drawing/2014/main" id="{92BE0106-0C20-465B-A1BE-0BAC2737B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9" name="Rectangle 2058">
            <a:extLst>
              <a:ext uri="{FF2B5EF4-FFF2-40B4-BE49-F238E27FC236}">
                <a16:creationId xmlns:a16="http://schemas.microsoft.com/office/drawing/2014/main" id="{4A3D569D-D3A6-49CA-A483-291E95DACA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55622" y="612648"/>
            <a:ext cx="551383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Four people in white overalls stand in a fenced off area in Australian bush.">
            <a:extLst>
              <a:ext uri="{FF2B5EF4-FFF2-40B4-BE49-F238E27FC236}">
                <a16:creationId xmlns:a16="http://schemas.microsoft.com/office/drawing/2014/main" id="{F3419C52-6EFB-33F9-5A53-4A3CDEBD0B9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7870" y="2509124"/>
            <a:ext cx="5112393" cy="3412522"/>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2A2F165E-9669-DE68-37FD-72C4C320FFDC}"/>
              </a:ext>
            </a:extLst>
          </p:cNvPr>
          <p:cNvSpPr>
            <a:spLocks noGrp="1"/>
          </p:cNvSpPr>
          <p:nvPr>
            <p:ph idx="1"/>
          </p:nvPr>
        </p:nvSpPr>
        <p:spPr>
          <a:xfrm>
            <a:off x="6163056" y="978408"/>
            <a:ext cx="5504688" cy="5367528"/>
          </a:xfrm>
        </p:spPr>
        <p:txBody>
          <a:bodyPr>
            <a:normAutofit/>
          </a:bodyPr>
          <a:lstStyle/>
          <a:p>
            <a:r>
              <a:rPr lang="en-US" dirty="0"/>
              <a:t>Used in taphonomy: study of processes that affect organic matter after death (e.g. decay, fossilization)</a:t>
            </a:r>
          </a:p>
          <a:p>
            <a:r>
              <a:rPr lang="en-US" dirty="0"/>
              <a:t>Developed by anthropologist William M. Bass in 1981, at University of Tennessee.  </a:t>
            </a:r>
          </a:p>
          <a:p>
            <a:r>
              <a:rPr lang="en-US" dirty="0"/>
              <a:t>Bodies (usually) donated for research.  </a:t>
            </a:r>
          </a:p>
          <a:p>
            <a:r>
              <a:rPr lang="en-US" dirty="0"/>
              <a:t>Decomposition studied in a wide variety of conditions, buried and exposed, wet and dry, at all stages—mass sample-taking, time-lapsed photography and recording of data.</a:t>
            </a:r>
          </a:p>
          <a:p>
            <a:r>
              <a:rPr lang="en-US" dirty="0"/>
              <a:t>‘Reverse’ observations to refine facial reconstruction techniques.</a:t>
            </a:r>
          </a:p>
          <a:p>
            <a:r>
              <a:rPr lang="en-US" dirty="0"/>
              <a:t>Ten facilities (in USA, Canada, and Australia), with other countries such as the UK preferring animal-based </a:t>
            </a:r>
            <a:r>
              <a:rPr lang="en-US" dirty="0" err="1"/>
              <a:t>taphonomic</a:t>
            </a:r>
            <a:r>
              <a:rPr lang="en-US" dirty="0"/>
              <a:t> research.</a:t>
            </a:r>
          </a:p>
          <a:p>
            <a:pPr marL="0" indent="0">
              <a:buNone/>
            </a:pPr>
            <a:endParaRPr lang="en-US" dirty="0"/>
          </a:p>
          <a:p>
            <a:endParaRPr lang="en-US" dirty="0"/>
          </a:p>
          <a:p>
            <a:endParaRPr lang="en-US" dirty="0"/>
          </a:p>
          <a:p>
            <a:endParaRPr lang="en-US" dirty="0"/>
          </a:p>
          <a:p>
            <a:endParaRPr lang="en-US" dirty="0"/>
          </a:p>
          <a:p>
            <a:endParaRPr lang="en-US" dirty="0"/>
          </a:p>
          <a:p>
            <a:endParaRPr lang="en-US" dirty="0"/>
          </a:p>
        </p:txBody>
      </p:sp>
      <p:sp>
        <p:nvSpPr>
          <p:cNvPr id="5" name="TextBox 4">
            <a:extLst>
              <a:ext uri="{FF2B5EF4-FFF2-40B4-BE49-F238E27FC236}">
                <a16:creationId xmlns:a16="http://schemas.microsoft.com/office/drawing/2014/main" id="{6F789316-887F-66C0-279E-A0725D30FAEF}"/>
              </a:ext>
            </a:extLst>
          </p:cNvPr>
          <p:cNvSpPr txBox="1"/>
          <p:nvPr/>
        </p:nvSpPr>
        <p:spPr>
          <a:xfrm>
            <a:off x="517870" y="6161269"/>
            <a:ext cx="5021183" cy="646331"/>
          </a:xfrm>
          <a:prstGeom prst="rect">
            <a:avLst/>
          </a:prstGeom>
          <a:noFill/>
        </p:spPr>
        <p:txBody>
          <a:bodyPr wrap="square">
            <a:spAutoFit/>
          </a:bodyPr>
          <a:lstStyle/>
          <a:p>
            <a:r>
              <a:rPr lang="en-GB" dirty="0"/>
              <a:t>Australian Facility for </a:t>
            </a:r>
            <a:r>
              <a:rPr lang="en-GB" dirty="0" err="1"/>
              <a:t>Taphonomic</a:t>
            </a:r>
            <a:r>
              <a:rPr lang="en-GB" dirty="0"/>
              <a:t> Experimental Research</a:t>
            </a:r>
            <a:endParaRPr lang="en-US" dirty="0"/>
          </a:p>
        </p:txBody>
      </p:sp>
    </p:spTree>
    <p:extLst>
      <p:ext uri="{BB962C8B-B14F-4D97-AF65-F5344CB8AC3E}">
        <p14:creationId xmlns:p14="http://schemas.microsoft.com/office/powerpoint/2010/main" val="3722898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23" name="Freeform: Shape 9222">
            <a:extLst>
              <a:ext uri="{FF2B5EF4-FFF2-40B4-BE49-F238E27FC236}">
                <a16:creationId xmlns:a16="http://schemas.microsoft.com/office/drawing/2014/main" id="{774A975B-A886-5202-0489-6965514A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225" name="Freeform: Shape 9224">
            <a:extLst>
              <a:ext uri="{FF2B5EF4-FFF2-40B4-BE49-F238E27FC236}">
                <a16:creationId xmlns:a16="http://schemas.microsoft.com/office/drawing/2014/main" id="{EA67E988-5919-57BB-C7DE-D3EAD38A30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6209925"/>
            <a:ext cx="11155680" cy="45719"/>
          </a:xfrm>
          <a:custGeom>
            <a:avLst/>
            <a:gdLst/>
            <a:ahLst/>
            <a:cxnLst/>
            <a:rect l="l" t="t" r="r" b="b"/>
            <a:pathLst>
              <a:path w="8715708" h="45719">
                <a:moveTo>
                  <a:pt x="0" y="0"/>
                </a:moveTo>
                <a:lnTo>
                  <a:pt x="3694525" y="0"/>
                </a:lnTo>
                <a:lnTo>
                  <a:pt x="5021183" y="0"/>
                </a:lnTo>
                <a:lnTo>
                  <a:pt x="8715708" y="0"/>
                </a:lnTo>
                <a:lnTo>
                  <a:pt x="8715708" y="45719"/>
                </a:lnTo>
                <a:lnTo>
                  <a:pt x="5021183" y="45719"/>
                </a:lnTo>
                <a:lnTo>
                  <a:pt x="3694525" y="45719"/>
                </a:lnTo>
                <a:lnTo>
                  <a:pt x="0" y="4571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9227" name="Rectangle 9226">
            <a:extLst>
              <a:ext uri="{FF2B5EF4-FFF2-40B4-BE49-F238E27FC236}">
                <a16:creationId xmlns:a16="http://schemas.microsoft.com/office/drawing/2014/main" id="{C7EFAAB5-34A3-C2FC-70BA-7720CC8ADB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EC92660-F72B-FF78-433C-8C1E95A7FD94}"/>
              </a:ext>
            </a:extLst>
          </p:cNvPr>
          <p:cNvSpPr>
            <a:spLocks noGrp="1"/>
          </p:cNvSpPr>
          <p:nvPr>
            <p:ph type="title"/>
          </p:nvPr>
        </p:nvSpPr>
        <p:spPr>
          <a:xfrm>
            <a:off x="521207" y="5289380"/>
            <a:ext cx="5828793" cy="1329889"/>
          </a:xfrm>
        </p:spPr>
        <p:txBody>
          <a:bodyPr vert="horz" lIns="91440" tIns="45720" rIns="91440" bIns="45720" rtlCol="0" anchor="ctr">
            <a:normAutofit/>
          </a:bodyPr>
          <a:lstStyle/>
          <a:p>
            <a:pPr>
              <a:lnSpc>
                <a:spcPct val="90000"/>
              </a:lnSpc>
            </a:pPr>
            <a:r>
              <a:rPr lang="en-US" sz="3100" dirty="0"/>
              <a:t>Identification as Spectacle: The Paris Morgue</a:t>
            </a:r>
          </a:p>
        </p:txBody>
      </p:sp>
      <p:sp>
        <p:nvSpPr>
          <p:cNvPr id="9229" name="Freeform: Shape 9228">
            <a:extLst>
              <a:ext uri="{FF2B5EF4-FFF2-40B4-BE49-F238E27FC236}">
                <a16:creationId xmlns:a16="http://schemas.microsoft.com/office/drawing/2014/main" id="{FDD57DDC-2075-7CBD-00B4-0A5FF0991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218" name="Picture 2" descr="The TLS front page from the issue dated Kingdom of the dead. Issue number ">
            <a:extLst>
              <a:ext uri="{FF2B5EF4-FFF2-40B4-BE49-F238E27FC236}">
                <a16:creationId xmlns:a16="http://schemas.microsoft.com/office/drawing/2014/main" id="{2569DD45-D6E3-090A-2851-973FD6DD0F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3304" b="5964"/>
          <a:stretch>
            <a:fillRect/>
          </a:stretch>
        </p:blipFill>
        <p:spPr bwMode="auto">
          <a:xfrm>
            <a:off x="517868" y="657369"/>
            <a:ext cx="11153216" cy="443748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FA3F18E-37B6-9800-7247-A89771CC7F80}"/>
              </a:ext>
            </a:extLst>
          </p:cNvPr>
          <p:cNvSpPr txBox="1"/>
          <p:nvPr/>
        </p:nvSpPr>
        <p:spPr>
          <a:xfrm>
            <a:off x="7174508" y="6402933"/>
            <a:ext cx="5017492" cy="307777"/>
          </a:xfrm>
          <a:prstGeom prst="rect">
            <a:avLst/>
          </a:prstGeom>
          <a:noFill/>
        </p:spPr>
        <p:txBody>
          <a:bodyPr wrap="square">
            <a:spAutoFit/>
          </a:bodyPr>
          <a:lstStyle/>
          <a:p>
            <a:r>
              <a:rPr lang="en-GB" sz="1400" dirty="0"/>
              <a:t>The exhibition room at the Paris morgue, by Louis Poyet, 1887</a:t>
            </a:r>
            <a:endParaRPr lang="en-US" sz="1400" dirty="0"/>
          </a:p>
        </p:txBody>
      </p:sp>
    </p:spTree>
    <p:extLst>
      <p:ext uri="{BB962C8B-B14F-4D97-AF65-F5344CB8AC3E}">
        <p14:creationId xmlns:p14="http://schemas.microsoft.com/office/powerpoint/2010/main" val="2818045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4065D9BE-A58D-6E8A-D4A2-5056F3C5E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88E52AB-D243-2476-0FD8-111FED439E26}"/>
              </a:ext>
            </a:extLst>
          </p:cNvPr>
          <p:cNvSpPr>
            <a:spLocks noGrp="1"/>
          </p:cNvSpPr>
          <p:nvPr>
            <p:ph type="title"/>
          </p:nvPr>
        </p:nvSpPr>
        <p:spPr>
          <a:xfrm>
            <a:off x="688848" y="1080347"/>
            <a:ext cx="6263640" cy="1463040"/>
          </a:xfrm>
        </p:spPr>
        <p:txBody>
          <a:bodyPr>
            <a:normAutofit/>
          </a:bodyPr>
          <a:lstStyle/>
          <a:p>
            <a:r>
              <a:rPr lang="en-US" dirty="0"/>
              <a:t>Identification</a:t>
            </a:r>
          </a:p>
        </p:txBody>
      </p:sp>
      <p:sp>
        <p:nvSpPr>
          <p:cNvPr id="8201" name="Freeform: Shape 8200">
            <a:extLst>
              <a:ext uri="{FF2B5EF4-FFF2-40B4-BE49-F238E27FC236}">
                <a16:creationId xmlns:a16="http://schemas.microsoft.com/office/drawing/2014/main" id="{A745E793-BC99-8991-71CD-53FFBB6A8F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11156260" cy="149279"/>
          </a:xfrm>
          <a:custGeom>
            <a:avLst/>
            <a:gdLst>
              <a:gd name="connsiteX0" fmla="*/ 0 w 11156260"/>
              <a:gd name="connsiteY0" fmla="*/ 0 h 149279"/>
              <a:gd name="connsiteX1" fmla="*/ 11156260 w 11156260"/>
              <a:gd name="connsiteY1" fmla="*/ 0 h 149279"/>
              <a:gd name="connsiteX2" fmla="*/ 11156260 w 11156260"/>
              <a:gd name="connsiteY2" fmla="*/ 149279 h 149279"/>
              <a:gd name="connsiteX3" fmla="*/ 0 w 11156260"/>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11156260" h="149279">
                <a:moveTo>
                  <a:pt x="0" y="0"/>
                </a:moveTo>
                <a:lnTo>
                  <a:pt x="11156260" y="0"/>
                </a:lnTo>
                <a:lnTo>
                  <a:pt x="11156260"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194" name="Picture 2">
            <a:extLst>
              <a:ext uri="{FF2B5EF4-FFF2-40B4-BE49-F238E27FC236}">
                <a16:creationId xmlns:a16="http://schemas.microsoft.com/office/drawing/2014/main" id="{9DB4509C-C9D9-95ED-BE08-FAE6656C89F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5112" y="2042960"/>
            <a:ext cx="4454725" cy="308489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8223F51-1930-6789-B958-9E63C8021570}"/>
              </a:ext>
            </a:extLst>
          </p:cNvPr>
          <p:cNvSpPr>
            <a:spLocks noGrp="1"/>
          </p:cNvSpPr>
          <p:nvPr>
            <p:ph idx="1"/>
          </p:nvPr>
        </p:nvSpPr>
        <p:spPr>
          <a:xfrm>
            <a:off x="5410490" y="1165459"/>
            <a:ext cx="6263640" cy="5303074"/>
          </a:xfrm>
        </p:spPr>
        <p:txBody>
          <a:bodyPr>
            <a:normAutofit/>
          </a:bodyPr>
          <a:lstStyle/>
          <a:p>
            <a:pPr>
              <a:lnSpc>
                <a:spcPct val="100000"/>
              </a:lnSpc>
            </a:pPr>
            <a:r>
              <a:rPr lang="en-US" sz="1600" dirty="0"/>
              <a:t>By late C19, criminal anthropometry was used to identify criminals through finger-printing and physical measurements. These techniques also used to identify victims of crime.</a:t>
            </a:r>
          </a:p>
          <a:p>
            <a:pPr>
              <a:lnSpc>
                <a:spcPct val="100000"/>
              </a:lnSpc>
            </a:pPr>
            <a:r>
              <a:rPr lang="en-US" sz="1600" dirty="0"/>
              <a:t>Biological evidence including the serological analysis of body fluids drawn from cadavers and suspects have helped to identify criminal perpetrators (and victims).</a:t>
            </a:r>
          </a:p>
          <a:p>
            <a:pPr>
              <a:lnSpc>
                <a:spcPct val="100000"/>
              </a:lnSpc>
            </a:pPr>
            <a:r>
              <a:rPr lang="en-US" sz="1600" dirty="0"/>
              <a:t>Forensic human rights investigations now critical to prosecuting war crimes, atrocities, political murders, and genocide, often led by NGOs and/or international tribunals.  Establishing the identities of the dead to counter attempts at ‘cover-ups’ and support survivors.</a:t>
            </a:r>
          </a:p>
          <a:p>
            <a:pPr lvl="1">
              <a:lnSpc>
                <a:spcPct val="100000"/>
              </a:lnSpc>
            </a:pPr>
            <a:r>
              <a:rPr lang="en-US" dirty="0"/>
              <a:t>In 1984, anthropologists excavated mass graves to identify bodies of the ‘disappeared’ of Argentina’s ‘Dirty War’ (1976-1983) leading to convictions of junta leaders.</a:t>
            </a:r>
          </a:p>
          <a:p>
            <a:pPr>
              <a:lnSpc>
                <a:spcPct val="100000"/>
              </a:lnSpc>
            </a:pPr>
            <a:r>
              <a:rPr lang="en-US" sz="1600" dirty="0"/>
              <a:t>Identification techniques used by military to establish the ‘unknown’ dead in conflicts (e.g. Commonwealth War Graves Commission est. 1917 still works to recover, identify, and rebury war dead of UK, Australia, Canada, India, New Zealand and South Africa).</a:t>
            </a:r>
          </a:p>
          <a:p>
            <a:pPr>
              <a:lnSpc>
                <a:spcPct val="100000"/>
              </a:lnSpc>
            </a:pPr>
            <a:endParaRPr lang="en-US" sz="1600" dirty="0"/>
          </a:p>
          <a:p>
            <a:pPr marL="0" indent="0">
              <a:lnSpc>
                <a:spcPct val="100000"/>
              </a:lnSpc>
              <a:buNone/>
            </a:pPr>
            <a:endParaRPr lang="en-US" sz="1300" dirty="0"/>
          </a:p>
          <a:p>
            <a:pPr>
              <a:lnSpc>
                <a:spcPct val="100000"/>
              </a:lnSpc>
            </a:pPr>
            <a:endParaRPr lang="en-US" sz="1300" dirty="0"/>
          </a:p>
        </p:txBody>
      </p:sp>
      <p:sp>
        <p:nvSpPr>
          <p:cNvPr id="5" name="TextBox 4">
            <a:extLst>
              <a:ext uri="{FF2B5EF4-FFF2-40B4-BE49-F238E27FC236}">
                <a16:creationId xmlns:a16="http://schemas.microsoft.com/office/drawing/2014/main" id="{7A5C45B5-7202-35E8-5C83-8920FABB89FA}"/>
              </a:ext>
            </a:extLst>
          </p:cNvPr>
          <p:cNvSpPr txBox="1"/>
          <p:nvPr/>
        </p:nvSpPr>
        <p:spPr>
          <a:xfrm>
            <a:off x="331602" y="5263324"/>
            <a:ext cx="4380557" cy="307777"/>
          </a:xfrm>
          <a:prstGeom prst="rect">
            <a:avLst/>
          </a:prstGeom>
          <a:noFill/>
        </p:spPr>
        <p:txBody>
          <a:bodyPr wrap="square">
            <a:spAutoFit/>
          </a:bodyPr>
          <a:lstStyle/>
          <a:p>
            <a:r>
              <a:rPr lang="en-GB" sz="1400" dirty="0"/>
              <a:t>Clyde Snow at the trial of the Argentinean junta, 1985</a:t>
            </a:r>
            <a:endParaRPr lang="en-US" sz="1400" dirty="0"/>
          </a:p>
        </p:txBody>
      </p:sp>
    </p:spTree>
    <p:extLst>
      <p:ext uri="{BB962C8B-B14F-4D97-AF65-F5344CB8AC3E}">
        <p14:creationId xmlns:p14="http://schemas.microsoft.com/office/powerpoint/2010/main" val="370917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367" name="Rectangle 15366">
            <a:extLst>
              <a:ext uri="{FF2B5EF4-FFF2-40B4-BE49-F238E27FC236}">
                <a16:creationId xmlns:a16="http://schemas.microsoft.com/office/drawing/2014/main" id="{4C32CD27-7027-AB2B-38F1-71C08EB840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F45F7AA-9E47-BB18-3903-5CE91E3C7773}"/>
              </a:ext>
            </a:extLst>
          </p:cNvPr>
          <p:cNvSpPr>
            <a:spLocks noGrp="1"/>
          </p:cNvSpPr>
          <p:nvPr>
            <p:ph type="title"/>
          </p:nvPr>
        </p:nvSpPr>
        <p:spPr>
          <a:xfrm>
            <a:off x="5431536" y="978408"/>
            <a:ext cx="6236208" cy="1463040"/>
          </a:xfrm>
        </p:spPr>
        <p:txBody>
          <a:bodyPr>
            <a:normAutofit/>
          </a:bodyPr>
          <a:lstStyle/>
          <a:p>
            <a:r>
              <a:rPr lang="en-US" dirty="0"/>
              <a:t>Exporting Forensic Medicine</a:t>
            </a:r>
          </a:p>
        </p:txBody>
      </p:sp>
      <p:pic>
        <p:nvPicPr>
          <p:cNvPr id="15362" name="Picture 2" descr="A MANUAL MEDICAL JURISPRUDENCE INDIA, INCLUDING THE OUTLINE OF A HISTORY OF CRIME AGAINST THE PEBSON IN INDIA. BY NORMAN CHEVERS, M.D., SURGEON-MA JOE, H. M. BENGAL ARMY; PRINCIPAL OF THE CALCUTTA MEDICAL COLLEGE, PROFESSOR OF MEDICINE, AND SENIOR PHYSICIAN IN THE COLLEGE HOSPITAL; PRESIDENT OF THE BENGAL SOCIAL SCIENCE ASSOCIATION. &quot;As a hunter traces the lair of a wounded beast by the drops of blood, thus let a king investigate the true point of justice by deliberate arguments.&quot;—Menu. CALCUTTA: THACKER, SPINK &amp; CO., PUBLISHERS TO THE UNIVERSITY Bombay: THACKER, VINING &amp; Co. London: W. THACKER &amp; Co. 1870. [All rights reserved.]">
            <a:extLst>
              <a:ext uri="{FF2B5EF4-FFF2-40B4-BE49-F238E27FC236}">
                <a16:creationId xmlns:a16="http://schemas.microsoft.com/office/drawing/2014/main" id="{7E76361F-80A5-7B50-009A-717558E113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9632" r="1" b="11897"/>
          <a:stretch>
            <a:fillRect/>
          </a:stretch>
        </p:blipFill>
        <p:spPr bwMode="auto">
          <a:xfrm>
            <a:off x="517869" y="508091"/>
            <a:ext cx="4221911" cy="5837918"/>
          </a:xfrm>
          <a:prstGeom prst="rect">
            <a:avLst/>
          </a:prstGeom>
          <a:noFill/>
          <a:extLst>
            <a:ext uri="{909E8E84-426E-40DD-AFC4-6F175D3DCCD1}">
              <a14:hiddenFill xmlns:a14="http://schemas.microsoft.com/office/drawing/2010/main">
                <a:solidFill>
                  <a:srgbClr val="FFFFFF"/>
                </a:solidFill>
              </a14:hiddenFill>
            </a:ext>
          </a:extLst>
        </p:spPr>
      </p:pic>
      <p:sp>
        <p:nvSpPr>
          <p:cNvPr id="15369" name="Freeform: Shape 15368">
            <a:extLst>
              <a:ext uri="{FF2B5EF4-FFF2-40B4-BE49-F238E27FC236}">
                <a16:creationId xmlns:a16="http://schemas.microsoft.com/office/drawing/2014/main" id="{C6DD38CD-CFFE-4ABA-3DC8-01ED90559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4611" y="508090"/>
            <a:ext cx="6186474" cy="149279"/>
          </a:xfrm>
          <a:custGeom>
            <a:avLst/>
            <a:gdLst>
              <a:gd name="connsiteX0" fmla="*/ 0 w 6090847"/>
              <a:gd name="connsiteY0" fmla="*/ 0 h 149279"/>
              <a:gd name="connsiteX1" fmla="*/ 6090847 w 6090847"/>
              <a:gd name="connsiteY1" fmla="*/ 0 h 149279"/>
              <a:gd name="connsiteX2" fmla="*/ 6090847 w 6090847"/>
              <a:gd name="connsiteY2" fmla="*/ 149279 h 149279"/>
              <a:gd name="connsiteX3" fmla="*/ 0 w 6090847"/>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6090847" h="149279">
                <a:moveTo>
                  <a:pt x="0" y="0"/>
                </a:moveTo>
                <a:lnTo>
                  <a:pt x="6090847" y="0"/>
                </a:lnTo>
                <a:lnTo>
                  <a:pt x="6090847"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809AC454-815E-403C-9A8B-FA92F43E2203}"/>
              </a:ext>
            </a:extLst>
          </p:cNvPr>
          <p:cNvSpPr>
            <a:spLocks noGrp="1"/>
          </p:cNvSpPr>
          <p:nvPr>
            <p:ph idx="1"/>
          </p:nvPr>
        </p:nvSpPr>
        <p:spPr>
          <a:xfrm>
            <a:off x="5431536" y="2578608"/>
            <a:ext cx="6236208" cy="3767328"/>
          </a:xfrm>
        </p:spPr>
        <p:txBody>
          <a:bodyPr>
            <a:normAutofit lnSpcReduction="10000"/>
          </a:bodyPr>
          <a:lstStyle/>
          <a:p>
            <a:pPr>
              <a:lnSpc>
                <a:spcPct val="100000"/>
              </a:lnSpc>
            </a:pPr>
            <a:r>
              <a:rPr lang="en-US" sz="1600" dirty="0"/>
              <a:t>European powers established parallel legal systems in their colonies, paving the way for medical jurisprudence to occupy similar role.</a:t>
            </a:r>
          </a:p>
          <a:p>
            <a:pPr>
              <a:lnSpc>
                <a:spcPct val="100000"/>
              </a:lnSpc>
            </a:pPr>
            <a:r>
              <a:rPr lang="en-US" sz="1600" dirty="0"/>
              <a:t>However, local adaptions required as medical examiners needed to work with local police force to ensure bodies were promptly delivered with case histories in instances of suspected murder.</a:t>
            </a:r>
          </a:p>
          <a:p>
            <a:pPr>
              <a:lnSpc>
                <a:spcPct val="100000"/>
              </a:lnSpc>
            </a:pPr>
            <a:r>
              <a:rPr lang="en-US" sz="1600" dirty="0"/>
              <a:t>Autopsies disrupted traditional funerary practices, discouraging cooperation.</a:t>
            </a:r>
          </a:p>
          <a:p>
            <a:pPr>
              <a:lnSpc>
                <a:spcPct val="100000"/>
              </a:lnSpc>
            </a:pPr>
            <a:r>
              <a:rPr lang="en-US" sz="1600" dirty="0"/>
              <a:t>Mistrust of colonial justice system and medical authorities due to engrained biases/racism.</a:t>
            </a:r>
          </a:p>
          <a:p>
            <a:pPr>
              <a:lnSpc>
                <a:spcPct val="100000"/>
              </a:lnSpc>
            </a:pPr>
            <a:r>
              <a:rPr lang="en-US" sz="1600" dirty="0"/>
              <a:t>Local knowledge required to correctly identify individuals, with distinct cultural signs of gender, age, religion marked on the body.</a:t>
            </a:r>
          </a:p>
          <a:p>
            <a:pPr>
              <a:lnSpc>
                <a:spcPct val="100000"/>
              </a:lnSpc>
            </a:pPr>
            <a:r>
              <a:rPr lang="en-US" sz="1600" dirty="0"/>
              <a:t>Different climates required adjustments of forensic data tables.</a:t>
            </a:r>
          </a:p>
        </p:txBody>
      </p:sp>
    </p:spTree>
    <p:extLst>
      <p:ext uri="{BB962C8B-B14F-4D97-AF65-F5344CB8AC3E}">
        <p14:creationId xmlns:p14="http://schemas.microsoft.com/office/powerpoint/2010/main" val="3985784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E1BB9-BF7C-DFD5-1D4D-79A3D48133DA}"/>
              </a:ext>
            </a:extLst>
          </p:cNvPr>
          <p:cNvSpPr>
            <a:spLocks noGrp="1"/>
          </p:cNvSpPr>
          <p:nvPr>
            <p:ph type="title"/>
          </p:nvPr>
        </p:nvSpPr>
        <p:spPr/>
        <p:txBody>
          <a:bodyPr/>
          <a:lstStyle/>
          <a:p>
            <a:r>
              <a:rPr lang="en-US" dirty="0"/>
              <a:t>DNA </a:t>
            </a:r>
          </a:p>
        </p:txBody>
      </p:sp>
      <p:sp>
        <p:nvSpPr>
          <p:cNvPr id="3" name="Content Placeholder 2">
            <a:extLst>
              <a:ext uri="{FF2B5EF4-FFF2-40B4-BE49-F238E27FC236}">
                <a16:creationId xmlns:a16="http://schemas.microsoft.com/office/drawing/2014/main" id="{9711354E-7E1F-1E20-4768-527FEEFE0A27}"/>
              </a:ext>
            </a:extLst>
          </p:cNvPr>
          <p:cNvSpPr>
            <a:spLocks noGrp="1"/>
          </p:cNvSpPr>
          <p:nvPr>
            <p:ph idx="1"/>
          </p:nvPr>
        </p:nvSpPr>
        <p:spPr>
          <a:xfrm>
            <a:off x="515112" y="1996203"/>
            <a:ext cx="5987288" cy="4370730"/>
          </a:xfrm>
        </p:spPr>
        <p:txBody>
          <a:bodyPr>
            <a:normAutofit/>
          </a:bodyPr>
          <a:lstStyle/>
          <a:p>
            <a:r>
              <a:rPr lang="en-US" sz="2000" dirty="0"/>
              <a:t>DNA discovered in 1953, began to be used to identify individuals in early 1980s (Alec Jeffreys)</a:t>
            </a:r>
          </a:p>
          <a:p>
            <a:r>
              <a:rPr lang="en-US" sz="2000" dirty="0"/>
              <a:t>DNA seen as more decisive than serological evidence for linking perpetrators to crime scenes, but still faced problems of standardization and admissibility in court. </a:t>
            </a:r>
          </a:p>
          <a:p>
            <a:r>
              <a:rPr lang="en-US" sz="2000" dirty="0"/>
              <a:t>DNA testing now seen as the gold standard, but still prone to error: contamination and degradation of samples.</a:t>
            </a:r>
          </a:p>
          <a:p>
            <a:r>
              <a:rPr lang="en-US" sz="2000" dirty="0"/>
              <a:t>Remains central to identification of corpses, but only when corroboration is possible.</a:t>
            </a:r>
          </a:p>
        </p:txBody>
      </p:sp>
      <p:pic>
        <p:nvPicPr>
          <p:cNvPr id="14338" name="Picture 2" descr="dna evidence for recent forensic cases">
            <a:extLst>
              <a:ext uri="{FF2B5EF4-FFF2-40B4-BE49-F238E27FC236}">
                <a16:creationId xmlns:a16="http://schemas.microsoft.com/office/drawing/2014/main" id="{83A9C244-1590-0CF8-4022-DDE2637AF0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1689" y="2305981"/>
            <a:ext cx="4981295" cy="3320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1216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319" name="Rectangle 13318">
            <a:extLst>
              <a:ext uri="{FF2B5EF4-FFF2-40B4-BE49-F238E27FC236}">
                <a16:creationId xmlns:a16="http://schemas.microsoft.com/office/drawing/2014/main" id="{0EC38958-9A69-239A-BA79-2AEC73345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BB3A24F-542F-2DA9-8706-10C08C8B034A}"/>
              </a:ext>
            </a:extLst>
          </p:cNvPr>
          <p:cNvSpPr>
            <a:spLocks noGrp="1"/>
          </p:cNvSpPr>
          <p:nvPr>
            <p:ph type="title"/>
          </p:nvPr>
        </p:nvSpPr>
        <p:spPr>
          <a:xfrm>
            <a:off x="6153912" y="978408"/>
            <a:ext cx="5513832" cy="1463040"/>
          </a:xfrm>
        </p:spPr>
        <p:txBody>
          <a:bodyPr>
            <a:normAutofit/>
          </a:bodyPr>
          <a:lstStyle/>
          <a:p>
            <a:r>
              <a:rPr lang="en-US" dirty="0"/>
              <a:t>Bioarcheology</a:t>
            </a:r>
          </a:p>
        </p:txBody>
      </p:sp>
      <p:pic>
        <p:nvPicPr>
          <p:cNvPr id="13314" name="Picture 2" descr="No photo description available.">
            <a:extLst>
              <a:ext uri="{FF2B5EF4-FFF2-40B4-BE49-F238E27FC236}">
                <a16:creationId xmlns:a16="http://schemas.microsoft.com/office/drawing/2014/main" id="{709383F6-7B97-022E-C41F-A701123B7C2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509109" y="508090"/>
            <a:ext cx="2977338" cy="5837919"/>
          </a:xfrm>
          <a:prstGeom prst="rect">
            <a:avLst/>
          </a:prstGeom>
          <a:noFill/>
          <a:extLst>
            <a:ext uri="{909E8E84-426E-40DD-AFC4-6F175D3DCCD1}">
              <a14:hiddenFill xmlns:a14="http://schemas.microsoft.com/office/drawing/2010/main">
                <a:solidFill>
                  <a:srgbClr val="FFFFFF"/>
                </a:solidFill>
              </a14:hiddenFill>
            </a:ext>
          </a:extLst>
        </p:spPr>
      </p:pic>
      <p:sp>
        <p:nvSpPr>
          <p:cNvPr id="13321" name="Freeform: Shape 13320">
            <a:extLst>
              <a:ext uri="{FF2B5EF4-FFF2-40B4-BE49-F238E27FC236}">
                <a16:creationId xmlns:a16="http://schemas.microsoft.com/office/drawing/2014/main" id="{6EC109E5-0396-8968-4F42-DFEC280363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58484" y="508090"/>
            <a:ext cx="5513832" cy="149279"/>
          </a:xfrm>
          <a:custGeom>
            <a:avLst/>
            <a:gdLst>
              <a:gd name="connsiteX0" fmla="*/ 0 w 6090847"/>
              <a:gd name="connsiteY0" fmla="*/ 0 h 149279"/>
              <a:gd name="connsiteX1" fmla="*/ 6090847 w 6090847"/>
              <a:gd name="connsiteY1" fmla="*/ 0 h 149279"/>
              <a:gd name="connsiteX2" fmla="*/ 6090847 w 6090847"/>
              <a:gd name="connsiteY2" fmla="*/ 149279 h 149279"/>
              <a:gd name="connsiteX3" fmla="*/ 0 w 6090847"/>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6090847" h="149279">
                <a:moveTo>
                  <a:pt x="0" y="0"/>
                </a:moveTo>
                <a:lnTo>
                  <a:pt x="6090847" y="0"/>
                </a:lnTo>
                <a:lnTo>
                  <a:pt x="6090847"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A6E7667C-B9CC-410A-FDED-2C130698D166}"/>
              </a:ext>
            </a:extLst>
          </p:cNvPr>
          <p:cNvSpPr>
            <a:spLocks noGrp="1"/>
          </p:cNvSpPr>
          <p:nvPr>
            <p:ph idx="1"/>
          </p:nvPr>
        </p:nvSpPr>
        <p:spPr>
          <a:xfrm>
            <a:off x="6038089" y="2342896"/>
            <a:ext cx="5513832" cy="3767328"/>
          </a:xfrm>
        </p:spPr>
        <p:txBody>
          <a:bodyPr>
            <a:normAutofit lnSpcReduction="10000"/>
          </a:bodyPr>
          <a:lstStyle/>
          <a:p>
            <a:r>
              <a:rPr lang="en-US" dirty="0"/>
              <a:t>Bioarcheology: Study of human and animal remains to establish age, gender, origin, as well as to uncover evidence about past diet, health and culture.  </a:t>
            </a:r>
          </a:p>
          <a:p>
            <a:r>
              <a:rPr lang="en-US" dirty="0"/>
              <a:t>Field associated with study of ancient/prehistoric dead, but its techniques also used in modern forensic investigations.</a:t>
            </a:r>
          </a:p>
          <a:p>
            <a:r>
              <a:rPr lang="en-US" dirty="0"/>
              <a:t>Forensic techniques incorporated into bioarcheology can reveal signs of past violence.</a:t>
            </a:r>
          </a:p>
          <a:p>
            <a:r>
              <a:rPr lang="en-US" dirty="0"/>
              <a:t>Ethical questions have recently been raised about lack of consent for work on the ancient dead, including mummified Egyptians.</a:t>
            </a:r>
          </a:p>
        </p:txBody>
      </p:sp>
      <p:sp>
        <p:nvSpPr>
          <p:cNvPr id="4" name="TextBox 3">
            <a:extLst>
              <a:ext uri="{FF2B5EF4-FFF2-40B4-BE49-F238E27FC236}">
                <a16:creationId xmlns:a16="http://schemas.microsoft.com/office/drawing/2014/main" id="{FCE8EBE7-3318-E859-47B9-89F14816DF71}"/>
              </a:ext>
            </a:extLst>
          </p:cNvPr>
          <p:cNvSpPr txBox="1"/>
          <p:nvPr/>
        </p:nvSpPr>
        <p:spPr>
          <a:xfrm>
            <a:off x="526976" y="6417336"/>
            <a:ext cx="4450321" cy="369332"/>
          </a:xfrm>
          <a:prstGeom prst="rect">
            <a:avLst/>
          </a:prstGeom>
          <a:noFill/>
        </p:spPr>
        <p:txBody>
          <a:bodyPr wrap="none" rtlCol="0">
            <a:spAutoFit/>
          </a:bodyPr>
          <a:lstStyle/>
          <a:p>
            <a:r>
              <a:rPr lang="en-US" dirty="0"/>
              <a:t>‘Duncan’, in Tullie House Museum, Carlisle</a:t>
            </a:r>
          </a:p>
        </p:txBody>
      </p:sp>
    </p:spTree>
    <p:extLst>
      <p:ext uri="{BB962C8B-B14F-4D97-AF65-F5344CB8AC3E}">
        <p14:creationId xmlns:p14="http://schemas.microsoft.com/office/powerpoint/2010/main" val="735943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4C32CD27-7027-AB2B-38F1-71C08EB840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8DF6BA1-2897-C939-58F0-AB112ADC68F6}"/>
              </a:ext>
            </a:extLst>
          </p:cNvPr>
          <p:cNvSpPr>
            <a:spLocks noGrp="1"/>
          </p:cNvSpPr>
          <p:nvPr>
            <p:ph type="title"/>
          </p:nvPr>
        </p:nvSpPr>
        <p:spPr>
          <a:xfrm>
            <a:off x="5431536" y="978408"/>
            <a:ext cx="6236208" cy="1463040"/>
          </a:xfrm>
        </p:spPr>
        <p:txBody>
          <a:bodyPr>
            <a:normAutofit/>
          </a:bodyPr>
          <a:lstStyle/>
          <a:p>
            <a:r>
              <a:rPr lang="en-US" dirty="0"/>
              <a:t>Theatricality and Personality</a:t>
            </a:r>
          </a:p>
        </p:txBody>
      </p:sp>
      <p:pic>
        <p:nvPicPr>
          <p:cNvPr id="10242" name="Picture 2">
            <a:extLst>
              <a:ext uri="{FF2B5EF4-FFF2-40B4-BE49-F238E27FC236}">
                <a16:creationId xmlns:a16="http://schemas.microsoft.com/office/drawing/2014/main" id="{76A00082-BBF9-A85B-2EBC-CD93B9E997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272" r="1" b="1"/>
          <a:stretch>
            <a:fillRect/>
          </a:stretch>
        </p:blipFill>
        <p:spPr bwMode="auto">
          <a:xfrm>
            <a:off x="517869" y="508091"/>
            <a:ext cx="4221911" cy="5837918"/>
          </a:xfrm>
          <a:prstGeom prst="rect">
            <a:avLst/>
          </a:prstGeom>
          <a:noFill/>
          <a:extLst>
            <a:ext uri="{909E8E84-426E-40DD-AFC4-6F175D3DCCD1}">
              <a14:hiddenFill xmlns:a14="http://schemas.microsoft.com/office/drawing/2010/main">
                <a:solidFill>
                  <a:srgbClr val="FFFFFF"/>
                </a:solidFill>
              </a14:hiddenFill>
            </a:ext>
          </a:extLst>
        </p:spPr>
      </p:pic>
      <p:sp>
        <p:nvSpPr>
          <p:cNvPr id="10249" name="Freeform: Shape 10248">
            <a:extLst>
              <a:ext uri="{FF2B5EF4-FFF2-40B4-BE49-F238E27FC236}">
                <a16:creationId xmlns:a16="http://schemas.microsoft.com/office/drawing/2014/main" id="{C6DD38CD-CFFE-4ABA-3DC8-01ED90559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4611" y="508090"/>
            <a:ext cx="6186474" cy="149279"/>
          </a:xfrm>
          <a:custGeom>
            <a:avLst/>
            <a:gdLst>
              <a:gd name="connsiteX0" fmla="*/ 0 w 6090847"/>
              <a:gd name="connsiteY0" fmla="*/ 0 h 149279"/>
              <a:gd name="connsiteX1" fmla="*/ 6090847 w 6090847"/>
              <a:gd name="connsiteY1" fmla="*/ 0 h 149279"/>
              <a:gd name="connsiteX2" fmla="*/ 6090847 w 6090847"/>
              <a:gd name="connsiteY2" fmla="*/ 149279 h 149279"/>
              <a:gd name="connsiteX3" fmla="*/ 0 w 6090847"/>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6090847" h="149279">
                <a:moveTo>
                  <a:pt x="0" y="0"/>
                </a:moveTo>
                <a:lnTo>
                  <a:pt x="6090847" y="0"/>
                </a:lnTo>
                <a:lnTo>
                  <a:pt x="6090847"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80C06C24-1A2A-889C-602C-1A4305B0FD1F}"/>
              </a:ext>
            </a:extLst>
          </p:cNvPr>
          <p:cNvSpPr>
            <a:spLocks noGrp="1"/>
          </p:cNvSpPr>
          <p:nvPr>
            <p:ph idx="1"/>
          </p:nvPr>
        </p:nvSpPr>
        <p:spPr>
          <a:xfrm>
            <a:off x="5431536" y="2578608"/>
            <a:ext cx="6236208" cy="3767328"/>
          </a:xfrm>
        </p:spPr>
        <p:txBody>
          <a:bodyPr>
            <a:normAutofit/>
          </a:bodyPr>
          <a:lstStyle/>
          <a:p>
            <a:r>
              <a:rPr lang="en-US" dirty="0"/>
              <a:t>Use of scientific techniques to solve crimes moved from the courtrooms into sensationalized news stories and fictional accounts of policing/detective work—e.g. Holmes and Watson.</a:t>
            </a:r>
          </a:p>
          <a:p>
            <a:r>
              <a:rPr lang="en-US" dirty="0"/>
              <a:t>‘Celebrity’ pathologists and toxicologists created through involvement in high-profile murder cases.</a:t>
            </a:r>
          </a:p>
          <a:p>
            <a:r>
              <a:rPr lang="en-US" dirty="0"/>
              <a:t>When forensic evidence is undecisive, the reputation of particular experts enhances their testimony.</a:t>
            </a:r>
          </a:p>
          <a:p>
            <a:r>
              <a:rPr lang="en-US" dirty="0"/>
              <a:t>Importance of personality undermines sense that forensic experts are speaking for the dead.</a:t>
            </a:r>
          </a:p>
        </p:txBody>
      </p:sp>
      <p:sp>
        <p:nvSpPr>
          <p:cNvPr id="5" name="TextBox 4">
            <a:extLst>
              <a:ext uri="{FF2B5EF4-FFF2-40B4-BE49-F238E27FC236}">
                <a16:creationId xmlns:a16="http://schemas.microsoft.com/office/drawing/2014/main" id="{4B2E149A-B53B-E304-17B1-7C95F3FA481F}"/>
              </a:ext>
            </a:extLst>
          </p:cNvPr>
          <p:cNvSpPr txBox="1"/>
          <p:nvPr/>
        </p:nvSpPr>
        <p:spPr>
          <a:xfrm>
            <a:off x="660400" y="6372577"/>
            <a:ext cx="6096000" cy="369332"/>
          </a:xfrm>
          <a:prstGeom prst="rect">
            <a:avLst/>
          </a:prstGeom>
          <a:noFill/>
        </p:spPr>
        <p:txBody>
          <a:bodyPr wrap="square">
            <a:spAutoFit/>
          </a:bodyPr>
          <a:lstStyle/>
          <a:p>
            <a:r>
              <a:rPr lang="en-GB" i="1" dirty="0"/>
              <a:t>Popular Science Monthly</a:t>
            </a:r>
            <a:r>
              <a:rPr lang="en-GB" dirty="0"/>
              <a:t>, August 1931</a:t>
            </a:r>
            <a:endParaRPr lang="en-US" dirty="0"/>
          </a:p>
        </p:txBody>
      </p:sp>
    </p:spTree>
    <p:extLst>
      <p:ext uri="{BB962C8B-B14F-4D97-AF65-F5344CB8AC3E}">
        <p14:creationId xmlns:p14="http://schemas.microsoft.com/office/powerpoint/2010/main" val="4082042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A082E5AA-6E5F-4FCC-8C41-11E32F833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8679263-FE56-7B29-E97E-F711DC4B6CDC}"/>
              </a:ext>
            </a:extLst>
          </p:cNvPr>
          <p:cNvSpPr>
            <a:spLocks noGrp="1"/>
          </p:cNvSpPr>
          <p:nvPr>
            <p:ph type="title"/>
          </p:nvPr>
        </p:nvSpPr>
        <p:spPr>
          <a:xfrm>
            <a:off x="521208" y="978408"/>
            <a:ext cx="5102352" cy="1664208"/>
          </a:xfrm>
        </p:spPr>
        <p:txBody>
          <a:bodyPr>
            <a:normAutofit/>
          </a:bodyPr>
          <a:lstStyle/>
          <a:p>
            <a:r>
              <a:rPr lang="en-US" dirty="0"/>
              <a:t>The ‘CSI Effect’</a:t>
            </a:r>
          </a:p>
        </p:txBody>
      </p:sp>
      <p:sp>
        <p:nvSpPr>
          <p:cNvPr id="1033" name="Rectangle 1032">
            <a:extLst>
              <a:ext uri="{FF2B5EF4-FFF2-40B4-BE49-F238E27FC236}">
                <a16:creationId xmlns:a16="http://schemas.microsoft.com/office/drawing/2014/main" id="{92BE0106-0C20-465B-A1BE-0BAC2737B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4A3D569D-D3A6-49CA-A483-291E95DACA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55622" y="612648"/>
            <a:ext cx="551383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304E3AD9-0C04-CA40-9846-9AD28C9C60B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7871" y="2992665"/>
            <a:ext cx="5112393" cy="319524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3AACC44-BE18-E734-8467-990AE2849C7A}"/>
              </a:ext>
            </a:extLst>
          </p:cNvPr>
          <p:cNvSpPr>
            <a:spLocks noGrp="1"/>
          </p:cNvSpPr>
          <p:nvPr>
            <p:ph idx="1"/>
          </p:nvPr>
        </p:nvSpPr>
        <p:spPr>
          <a:xfrm>
            <a:off x="6163056" y="978408"/>
            <a:ext cx="5504688" cy="5367528"/>
          </a:xfrm>
        </p:spPr>
        <p:txBody>
          <a:bodyPr>
            <a:normAutofit/>
          </a:bodyPr>
          <a:lstStyle/>
          <a:p>
            <a:r>
              <a:rPr lang="en-US" dirty="0"/>
              <a:t>Portrayal of forensic medicine in popular media has created misleading impression of forensic evidence: its presence and decisiveness.</a:t>
            </a:r>
          </a:p>
          <a:p>
            <a:r>
              <a:rPr lang="en-US" dirty="0"/>
              <a:t>TV narrative structure ensures crimes are solved (and prosecuted) through investigative work.</a:t>
            </a:r>
          </a:p>
          <a:p>
            <a:r>
              <a:rPr lang="en-US" dirty="0"/>
              <a:t>Term coined by </a:t>
            </a:r>
            <a:r>
              <a:rPr lang="en-US" i="1" dirty="0"/>
              <a:t>USA Today </a:t>
            </a:r>
            <a:r>
              <a:rPr lang="en-US" dirty="0"/>
              <a:t>in 2004 to describe how CSI’s popularity led juries to expect use of forensic evidence, which they weighed more heavily than circumstantial evidence.  </a:t>
            </a:r>
          </a:p>
          <a:p>
            <a:r>
              <a:rPr lang="en-US" dirty="0"/>
              <a:t>Juries do not have the expertise to understand forensic evidence or its limitations, but have been conditioned to expect/accept medical witnesses.</a:t>
            </a:r>
          </a:p>
        </p:txBody>
      </p:sp>
      <p:sp>
        <p:nvSpPr>
          <p:cNvPr id="4" name="TextBox 3">
            <a:extLst>
              <a:ext uri="{FF2B5EF4-FFF2-40B4-BE49-F238E27FC236}">
                <a16:creationId xmlns:a16="http://schemas.microsoft.com/office/drawing/2014/main" id="{2C8C8982-B9DA-2FBA-CFD4-9ACE74EC9F66}"/>
              </a:ext>
            </a:extLst>
          </p:cNvPr>
          <p:cNvSpPr txBox="1"/>
          <p:nvPr/>
        </p:nvSpPr>
        <p:spPr>
          <a:xfrm>
            <a:off x="338666" y="6212087"/>
            <a:ext cx="3418565" cy="369332"/>
          </a:xfrm>
          <a:prstGeom prst="rect">
            <a:avLst/>
          </a:prstGeom>
          <a:noFill/>
        </p:spPr>
        <p:txBody>
          <a:bodyPr wrap="none" rtlCol="0">
            <a:spAutoFit/>
          </a:bodyPr>
          <a:lstStyle/>
          <a:p>
            <a:r>
              <a:rPr lang="en-US" dirty="0"/>
              <a:t>CSI (and spin-offs), c.2000-2024</a:t>
            </a:r>
          </a:p>
        </p:txBody>
      </p:sp>
    </p:spTree>
    <p:extLst>
      <p:ext uri="{BB962C8B-B14F-4D97-AF65-F5344CB8AC3E}">
        <p14:creationId xmlns:p14="http://schemas.microsoft.com/office/powerpoint/2010/main" val="869631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2A978-6ED6-8427-83AF-7347869D4512}"/>
              </a:ext>
            </a:extLst>
          </p:cNvPr>
          <p:cNvSpPr>
            <a:spLocks noGrp="1"/>
          </p:cNvSpPr>
          <p:nvPr>
            <p:ph type="title"/>
          </p:nvPr>
        </p:nvSpPr>
        <p:spPr/>
        <p:txBody>
          <a:bodyPr/>
          <a:lstStyle/>
          <a:p>
            <a:r>
              <a:rPr lang="en-US" dirty="0"/>
              <a:t>Conclusion: Do Bodies Speak?</a:t>
            </a:r>
          </a:p>
        </p:txBody>
      </p:sp>
      <p:sp>
        <p:nvSpPr>
          <p:cNvPr id="3" name="Content Placeholder 2">
            <a:extLst>
              <a:ext uri="{FF2B5EF4-FFF2-40B4-BE49-F238E27FC236}">
                <a16:creationId xmlns:a16="http://schemas.microsoft.com/office/drawing/2014/main" id="{07DE9A38-6FF7-7096-4F2F-2A6FCEB0166F}"/>
              </a:ext>
            </a:extLst>
          </p:cNvPr>
          <p:cNvSpPr>
            <a:spLocks noGrp="1"/>
          </p:cNvSpPr>
          <p:nvPr>
            <p:ph idx="1"/>
          </p:nvPr>
        </p:nvSpPr>
        <p:spPr>
          <a:xfrm>
            <a:off x="521208" y="2376763"/>
            <a:ext cx="11315192" cy="4193370"/>
          </a:xfrm>
        </p:spPr>
        <p:txBody>
          <a:bodyPr>
            <a:normAutofit lnSpcReduction="10000"/>
          </a:bodyPr>
          <a:lstStyle/>
          <a:p>
            <a:r>
              <a:rPr lang="en-GB" dirty="0"/>
              <a:t>"A dead body tells no tales except those it whispers to the quick ear of the scientific expert, by him to be reported to the proper quarter.”  --Andrew Douglas Maclagan, 1878</a:t>
            </a:r>
          </a:p>
          <a:p>
            <a:r>
              <a:rPr lang="en-GB" b="1" dirty="0"/>
              <a:t>“Let conversation cease. Let laughter flee. This is the place where Death delights to help the living.” (Motto of the New York City Medical Examiner’s Office)</a:t>
            </a:r>
          </a:p>
          <a:p>
            <a:r>
              <a:rPr lang="en-GB" dirty="0"/>
              <a:t>Forensic experts see themselves as reading/interpreting human remains—providing their testimony in court.</a:t>
            </a:r>
          </a:p>
          <a:p>
            <a:r>
              <a:rPr lang="en-GB" dirty="0"/>
              <a:t>Pursuit of methods such as ‘</a:t>
            </a:r>
            <a:r>
              <a:rPr lang="en-GB" dirty="0" err="1"/>
              <a:t>optography</a:t>
            </a:r>
            <a:r>
              <a:rPr lang="en-GB" dirty="0"/>
              <a:t>’ (taking images off the retina of the dead) suggest belief that corpses could/can communicate.  </a:t>
            </a:r>
          </a:p>
          <a:p>
            <a:r>
              <a:rPr lang="en-GB" dirty="0"/>
              <a:t>The dead are both a presence and absence in the historiography on forensic medicine: central, but instrumental, a vehicle for research and a source of evidence, to be exhumed, dissected, fragmented, ground down.  Forensic medicine far more often about its researchers/practitioners than the bodies they ostensibly speak for.</a:t>
            </a:r>
          </a:p>
          <a:p>
            <a:r>
              <a:rPr lang="en-GB" dirty="0"/>
              <a:t>What role does consent, posthumous respect of bodies play in criminal investigations?  </a:t>
            </a:r>
          </a:p>
        </p:txBody>
      </p:sp>
    </p:spTree>
    <p:extLst>
      <p:ext uri="{BB962C8B-B14F-4D97-AF65-F5344CB8AC3E}">
        <p14:creationId xmlns:p14="http://schemas.microsoft.com/office/powerpoint/2010/main" val="2712718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0EC38958-9A69-239A-BA79-2AEC73345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82BE880-D21C-44D3-B12E-55DC2AE37E91}"/>
              </a:ext>
            </a:extLst>
          </p:cNvPr>
          <p:cNvSpPr>
            <a:spLocks noGrp="1"/>
          </p:cNvSpPr>
          <p:nvPr>
            <p:ph type="title"/>
          </p:nvPr>
        </p:nvSpPr>
        <p:spPr>
          <a:xfrm>
            <a:off x="6153912" y="978408"/>
            <a:ext cx="5513832" cy="1463040"/>
          </a:xfrm>
        </p:spPr>
        <p:txBody>
          <a:bodyPr>
            <a:normAutofit/>
          </a:bodyPr>
          <a:lstStyle/>
          <a:p>
            <a:r>
              <a:rPr lang="en-US" dirty="0"/>
              <a:t>Lecture Outline</a:t>
            </a:r>
          </a:p>
        </p:txBody>
      </p:sp>
      <p:pic>
        <p:nvPicPr>
          <p:cNvPr id="7170" name="Picture 2" descr="A poster with a person in a veil&#10;&#10;AI-generated content may be incorrect.">
            <a:extLst>
              <a:ext uri="{FF2B5EF4-FFF2-40B4-BE49-F238E27FC236}">
                <a16:creationId xmlns:a16="http://schemas.microsoft.com/office/drawing/2014/main" id="{5AC5B6DA-FBDD-378B-833F-45204D9C6A7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213834" y="508017"/>
            <a:ext cx="3721673" cy="5837919"/>
          </a:xfrm>
          <a:prstGeom prst="rect">
            <a:avLst/>
          </a:prstGeom>
          <a:noFill/>
          <a:extLst>
            <a:ext uri="{909E8E84-426E-40DD-AFC4-6F175D3DCCD1}">
              <a14:hiddenFill xmlns:a14="http://schemas.microsoft.com/office/drawing/2010/main">
                <a:solidFill>
                  <a:srgbClr val="FFFFFF"/>
                </a:solidFill>
              </a14:hiddenFill>
            </a:ext>
          </a:extLst>
        </p:spPr>
      </p:pic>
      <p:sp>
        <p:nvSpPr>
          <p:cNvPr id="7177" name="Freeform: Shape 7176">
            <a:extLst>
              <a:ext uri="{FF2B5EF4-FFF2-40B4-BE49-F238E27FC236}">
                <a16:creationId xmlns:a16="http://schemas.microsoft.com/office/drawing/2014/main" id="{6EC109E5-0396-8968-4F42-DFEC280363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58484" y="508090"/>
            <a:ext cx="5513832" cy="149279"/>
          </a:xfrm>
          <a:custGeom>
            <a:avLst/>
            <a:gdLst>
              <a:gd name="connsiteX0" fmla="*/ 0 w 6090847"/>
              <a:gd name="connsiteY0" fmla="*/ 0 h 149279"/>
              <a:gd name="connsiteX1" fmla="*/ 6090847 w 6090847"/>
              <a:gd name="connsiteY1" fmla="*/ 0 h 149279"/>
              <a:gd name="connsiteX2" fmla="*/ 6090847 w 6090847"/>
              <a:gd name="connsiteY2" fmla="*/ 149279 h 149279"/>
              <a:gd name="connsiteX3" fmla="*/ 0 w 6090847"/>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6090847" h="149279">
                <a:moveTo>
                  <a:pt x="0" y="0"/>
                </a:moveTo>
                <a:lnTo>
                  <a:pt x="6090847" y="0"/>
                </a:lnTo>
                <a:lnTo>
                  <a:pt x="6090847"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1A2358E-7CF2-81DB-50E3-6A5027ED1874}"/>
              </a:ext>
            </a:extLst>
          </p:cNvPr>
          <p:cNvSpPr>
            <a:spLocks noGrp="1"/>
          </p:cNvSpPr>
          <p:nvPr>
            <p:ph idx="1"/>
          </p:nvPr>
        </p:nvSpPr>
        <p:spPr>
          <a:xfrm>
            <a:off x="6153912" y="2578608"/>
            <a:ext cx="5513832" cy="3767328"/>
          </a:xfrm>
        </p:spPr>
        <p:txBody>
          <a:bodyPr>
            <a:normAutofit/>
          </a:bodyPr>
          <a:lstStyle/>
          <a:p>
            <a:r>
              <a:rPr lang="en-US" dirty="0"/>
              <a:t>Autopsies and pathology</a:t>
            </a:r>
          </a:p>
          <a:p>
            <a:r>
              <a:rPr lang="en-US" dirty="0"/>
              <a:t>Medical jurisprudence</a:t>
            </a:r>
          </a:p>
          <a:p>
            <a:r>
              <a:rPr lang="en-US" dirty="0"/>
              <a:t>Forensic medicine</a:t>
            </a:r>
          </a:p>
          <a:p>
            <a:r>
              <a:rPr lang="en-US" dirty="0"/>
              <a:t>Toxicology</a:t>
            </a:r>
          </a:p>
          <a:p>
            <a:r>
              <a:rPr lang="en-US" dirty="0"/>
              <a:t>Decomposition</a:t>
            </a:r>
          </a:p>
          <a:p>
            <a:r>
              <a:rPr lang="en-US" dirty="0"/>
              <a:t>Identification</a:t>
            </a:r>
          </a:p>
          <a:p>
            <a:r>
              <a:rPr lang="en-US" dirty="0"/>
              <a:t>The CSI effect</a:t>
            </a:r>
          </a:p>
        </p:txBody>
      </p:sp>
      <p:sp>
        <p:nvSpPr>
          <p:cNvPr id="5" name="TextBox 4">
            <a:extLst>
              <a:ext uri="{FF2B5EF4-FFF2-40B4-BE49-F238E27FC236}">
                <a16:creationId xmlns:a16="http://schemas.microsoft.com/office/drawing/2014/main" id="{8CACAD38-1AF8-6B4D-2C83-67D8499C1264}"/>
              </a:ext>
            </a:extLst>
          </p:cNvPr>
          <p:cNvSpPr txBox="1"/>
          <p:nvPr/>
        </p:nvSpPr>
        <p:spPr>
          <a:xfrm>
            <a:off x="907149" y="6329195"/>
            <a:ext cx="4725555" cy="523220"/>
          </a:xfrm>
          <a:prstGeom prst="rect">
            <a:avLst/>
          </a:prstGeom>
          <a:noFill/>
        </p:spPr>
        <p:txBody>
          <a:bodyPr wrap="square">
            <a:spAutoFit/>
          </a:bodyPr>
          <a:lstStyle/>
          <a:p>
            <a:r>
              <a:rPr lang="en-GB" sz="1400" i="1" dirty="0"/>
              <a:t>The Poison Fiend; Life and Conviction of Lydia Sherman </a:t>
            </a:r>
            <a:r>
              <a:rPr lang="en-GB" sz="1400" dirty="0"/>
              <a:t>(1873)</a:t>
            </a:r>
            <a:endParaRPr lang="en-US" sz="1400" dirty="0"/>
          </a:p>
        </p:txBody>
      </p:sp>
    </p:spTree>
    <p:extLst>
      <p:ext uri="{BB962C8B-B14F-4D97-AF65-F5344CB8AC3E}">
        <p14:creationId xmlns:p14="http://schemas.microsoft.com/office/powerpoint/2010/main" val="940145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271" name="Rectangle 11270">
            <a:extLst>
              <a:ext uri="{FF2B5EF4-FFF2-40B4-BE49-F238E27FC236}">
                <a16:creationId xmlns:a16="http://schemas.microsoft.com/office/drawing/2014/main" id="{0EC38958-9A69-239A-BA79-2AEC73345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361720-D835-DEFA-F670-81ED48C3EF39}"/>
              </a:ext>
            </a:extLst>
          </p:cNvPr>
          <p:cNvSpPr>
            <a:spLocks noGrp="1"/>
          </p:cNvSpPr>
          <p:nvPr>
            <p:ph type="title"/>
          </p:nvPr>
        </p:nvSpPr>
        <p:spPr>
          <a:xfrm>
            <a:off x="6153912" y="978408"/>
            <a:ext cx="5513832" cy="1463040"/>
          </a:xfrm>
        </p:spPr>
        <p:txBody>
          <a:bodyPr>
            <a:normAutofit/>
          </a:bodyPr>
          <a:lstStyle/>
          <a:p>
            <a:r>
              <a:rPr lang="en-US" dirty="0"/>
              <a:t>Definitions </a:t>
            </a:r>
          </a:p>
        </p:txBody>
      </p:sp>
      <p:pic>
        <p:nvPicPr>
          <p:cNvPr id="11266" name="Picture 2" descr="Forensic Medicine A Textbook for Students and Practitioners | Oxfam Shop">
            <a:extLst>
              <a:ext uri="{FF2B5EF4-FFF2-40B4-BE49-F238E27FC236}">
                <a16:creationId xmlns:a16="http://schemas.microsoft.com/office/drawing/2014/main" id="{31DBC0F8-07A3-0A96-9D55-A0C363B7C0B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14243" y="508090"/>
            <a:ext cx="3167071" cy="5837919"/>
          </a:xfrm>
          <a:prstGeom prst="rect">
            <a:avLst/>
          </a:prstGeom>
          <a:noFill/>
          <a:extLst>
            <a:ext uri="{909E8E84-426E-40DD-AFC4-6F175D3DCCD1}">
              <a14:hiddenFill xmlns:a14="http://schemas.microsoft.com/office/drawing/2010/main">
                <a:solidFill>
                  <a:srgbClr val="FFFFFF"/>
                </a:solidFill>
              </a14:hiddenFill>
            </a:ext>
          </a:extLst>
        </p:spPr>
      </p:pic>
      <p:sp>
        <p:nvSpPr>
          <p:cNvPr id="11273" name="Freeform: Shape 11272">
            <a:extLst>
              <a:ext uri="{FF2B5EF4-FFF2-40B4-BE49-F238E27FC236}">
                <a16:creationId xmlns:a16="http://schemas.microsoft.com/office/drawing/2014/main" id="{6EC109E5-0396-8968-4F42-DFEC280363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58484" y="508090"/>
            <a:ext cx="5513832" cy="149279"/>
          </a:xfrm>
          <a:custGeom>
            <a:avLst/>
            <a:gdLst>
              <a:gd name="connsiteX0" fmla="*/ 0 w 6090847"/>
              <a:gd name="connsiteY0" fmla="*/ 0 h 149279"/>
              <a:gd name="connsiteX1" fmla="*/ 6090847 w 6090847"/>
              <a:gd name="connsiteY1" fmla="*/ 0 h 149279"/>
              <a:gd name="connsiteX2" fmla="*/ 6090847 w 6090847"/>
              <a:gd name="connsiteY2" fmla="*/ 149279 h 149279"/>
              <a:gd name="connsiteX3" fmla="*/ 0 w 6090847"/>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6090847" h="149279">
                <a:moveTo>
                  <a:pt x="0" y="0"/>
                </a:moveTo>
                <a:lnTo>
                  <a:pt x="6090847" y="0"/>
                </a:lnTo>
                <a:lnTo>
                  <a:pt x="6090847"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17EC5FF6-4392-FA9D-D315-69EDD246E1AB}"/>
              </a:ext>
            </a:extLst>
          </p:cNvPr>
          <p:cNvSpPr>
            <a:spLocks noGrp="1"/>
          </p:cNvSpPr>
          <p:nvPr>
            <p:ph idx="1"/>
          </p:nvPr>
        </p:nvSpPr>
        <p:spPr>
          <a:xfrm>
            <a:off x="5849112" y="1792399"/>
            <a:ext cx="5513832" cy="3767328"/>
          </a:xfrm>
        </p:spPr>
        <p:txBody>
          <a:bodyPr>
            <a:noAutofit/>
          </a:bodyPr>
          <a:lstStyle/>
          <a:p>
            <a:r>
              <a:rPr lang="en-GB" dirty="0"/>
              <a:t>Forensic: Pertaining to, connected with, or used in testimony or evidence in courts of law and governmental proceedings.</a:t>
            </a:r>
          </a:p>
          <a:p>
            <a:r>
              <a:rPr lang="en-GB" dirty="0"/>
              <a:t>Forensic medicine: The field of medicine that interprets or establishes the facts pertaining to the unexplained or suspicious death of a human being or the suffering of grievous bodily harm, in civil or criminal law cases.</a:t>
            </a:r>
          </a:p>
          <a:p>
            <a:pPr lvl="4"/>
            <a:r>
              <a:rPr lang="en-US" dirty="0"/>
              <a:t>The National Library of Medicine (USA)</a:t>
            </a:r>
          </a:p>
          <a:p>
            <a:pPr marL="0" indent="0">
              <a:buNone/>
            </a:pPr>
            <a:r>
              <a:rPr lang="en-US" dirty="0"/>
              <a:t>Forensic methods developed to detect evidence of crimes in corpses: autopsies to look for signs of internal trauma, chemical analysis to find traces of poisons, microscopic analysis to show minute lesions, measurements to gauge time since death, etc.</a:t>
            </a:r>
          </a:p>
        </p:txBody>
      </p:sp>
    </p:spTree>
    <p:extLst>
      <p:ext uri="{BB962C8B-B14F-4D97-AF65-F5344CB8AC3E}">
        <p14:creationId xmlns:p14="http://schemas.microsoft.com/office/powerpoint/2010/main" val="3069317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AD1BDCCC-E676-2A7E-BE11-2B8C23DB28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BD5CF02-49BA-01A9-C8B4-D4C7D3E19F4F}"/>
              </a:ext>
            </a:extLst>
          </p:cNvPr>
          <p:cNvSpPr>
            <a:spLocks noGrp="1"/>
          </p:cNvSpPr>
          <p:nvPr>
            <p:ph type="title"/>
          </p:nvPr>
        </p:nvSpPr>
        <p:spPr>
          <a:xfrm>
            <a:off x="521208" y="978408"/>
            <a:ext cx="11155680" cy="1115568"/>
          </a:xfrm>
        </p:spPr>
        <p:txBody>
          <a:bodyPr>
            <a:normAutofit/>
          </a:bodyPr>
          <a:lstStyle/>
          <a:p>
            <a:r>
              <a:rPr lang="en-US" dirty="0"/>
              <a:t>Autopsies/Postmortems</a:t>
            </a:r>
          </a:p>
        </p:txBody>
      </p:sp>
      <p:sp>
        <p:nvSpPr>
          <p:cNvPr id="3081" name="Freeform: Shape 3080">
            <a:extLst>
              <a:ext uri="{FF2B5EF4-FFF2-40B4-BE49-F238E27FC236}">
                <a16:creationId xmlns:a16="http://schemas.microsoft.com/office/drawing/2014/main" id="{781C97B1-8A09-6383-8C65-A3B7357781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074" name="Picture 2" descr="Post mortem set in case">
            <a:extLst>
              <a:ext uri="{FF2B5EF4-FFF2-40B4-BE49-F238E27FC236}">
                <a16:creationId xmlns:a16="http://schemas.microsoft.com/office/drawing/2014/main" id="{47983982-3F33-AA7D-28FB-CA5B58B18B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578" r="-2" b="-2"/>
          <a:stretch>
            <a:fillRect/>
          </a:stretch>
        </p:blipFill>
        <p:spPr bwMode="auto">
          <a:xfrm>
            <a:off x="516343" y="2155974"/>
            <a:ext cx="5578133" cy="4048568"/>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22325DC-6FEE-7DA2-1E79-08E977058F91}"/>
              </a:ext>
            </a:extLst>
          </p:cNvPr>
          <p:cNvSpPr>
            <a:spLocks noGrp="1"/>
          </p:cNvSpPr>
          <p:nvPr>
            <p:ph idx="1"/>
          </p:nvPr>
        </p:nvSpPr>
        <p:spPr>
          <a:xfrm>
            <a:off x="6510528" y="2304288"/>
            <a:ext cx="5157216" cy="4050792"/>
          </a:xfrm>
        </p:spPr>
        <p:txBody>
          <a:bodyPr>
            <a:normAutofit fontScale="92500" lnSpcReduction="10000"/>
          </a:bodyPr>
          <a:lstStyle/>
          <a:p>
            <a:r>
              <a:rPr lang="en-US" i="1" dirty="0"/>
              <a:t>Postmortems: </a:t>
            </a:r>
            <a:r>
              <a:rPr lang="en-US" dirty="0"/>
              <a:t>Medical inspection to determine cause of death, looking for external and internal signs.</a:t>
            </a:r>
          </a:p>
          <a:p>
            <a:r>
              <a:rPr lang="en-US" i="1" dirty="0"/>
              <a:t>Autopsies</a:t>
            </a:r>
            <a:r>
              <a:rPr lang="en-US" dirty="0"/>
              <a:t>: internal examination of the body (i.e. dissection component of the postmortem).</a:t>
            </a:r>
          </a:p>
          <a:p>
            <a:r>
              <a:rPr lang="en-US" dirty="0"/>
              <a:t>Dates back to middle ages, but modern roots associated with the rise of clinical medicine in the early C19.</a:t>
            </a:r>
          </a:p>
          <a:p>
            <a:r>
              <a:rPr lang="en-US" dirty="0"/>
              <a:t>Less contentious that dissection for anatomical training.  Public more persuaded of its necessity and families more likely to provide consent.</a:t>
            </a:r>
          </a:p>
          <a:p>
            <a:r>
              <a:rPr lang="en-US" dirty="0"/>
              <a:t>Increasingly autopsies conducted as part of coroners’ inquests into suspicious deaths.</a:t>
            </a:r>
          </a:p>
          <a:p>
            <a:pPr marL="0" indent="0">
              <a:buNone/>
            </a:pPr>
            <a:endParaRPr lang="en-US" dirty="0"/>
          </a:p>
          <a:p>
            <a:endParaRPr lang="en-US" dirty="0"/>
          </a:p>
          <a:p>
            <a:endParaRPr lang="en-US" i="1" dirty="0"/>
          </a:p>
        </p:txBody>
      </p:sp>
      <p:sp>
        <p:nvSpPr>
          <p:cNvPr id="5" name="TextBox 4">
            <a:extLst>
              <a:ext uri="{FF2B5EF4-FFF2-40B4-BE49-F238E27FC236}">
                <a16:creationId xmlns:a16="http://schemas.microsoft.com/office/drawing/2014/main" id="{94A64E5E-01F0-C491-D340-10C12D31845F}"/>
              </a:ext>
            </a:extLst>
          </p:cNvPr>
          <p:cNvSpPr txBox="1"/>
          <p:nvPr/>
        </p:nvSpPr>
        <p:spPr>
          <a:xfrm>
            <a:off x="255388" y="6417078"/>
            <a:ext cx="6255140" cy="307777"/>
          </a:xfrm>
          <a:prstGeom prst="rect">
            <a:avLst/>
          </a:prstGeom>
          <a:noFill/>
        </p:spPr>
        <p:txBody>
          <a:bodyPr wrap="square">
            <a:spAutoFit/>
          </a:bodyPr>
          <a:lstStyle/>
          <a:p>
            <a:r>
              <a:rPr lang="en-GB" sz="1400" dirty="0"/>
              <a:t>Postmortem set, by Charriere of Paris, 1820-1860 (Science Museum, London) </a:t>
            </a:r>
            <a:endParaRPr lang="en-US" sz="1400" dirty="0"/>
          </a:p>
        </p:txBody>
      </p:sp>
    </p:spTree>
    <p:extLst>
      <p:ext uri="{BB962C8B-B14F-4D97-AF65-F5344CB8AC3E}">
        <p14:creationId xmlns:p14="http://schemas.microsoft.com/office/powerpoint/2010/main" val="3725472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EA396-670F-7373-699E-43EE50652FBC}"/>
              </a:ext>
            </a:extLst>
          </p:cNvPr>
          <p:cNvSpPr>
            <a:spLocks noGrp="1"/>
          </p:cNvSpPr>
          <p:nvPr>
            <p:ph type="title"/>
          </p:nvPr>
        </p:nvSpPr>
        <p:spPr/>
        <p:txBody>
          <a:bodyPr/>
          <a:lstStyle/>
          <a:p>
            <a:r>
              <a:rPr lang="en-US" dirty="0"/>
              <a:t>Pathological signs</a:t>
            </a:r>
          </a:p>
        </p:txBody>
      </p:sp>
      <p:sp>
        <p:nvSpPr>
          <p:cNvPr id="3" name="Content Placeholder 2">
            <a:extLst>
              <a:ext uri="{FF2B5EF4-FFF2-40B4-BE49-F238E27FC236}">
                <a16:creationId xmlns:a16="http://schemas.microsoft.com/office/drawing/2014/main" id="{40E69516-03BF-527C-1DA1-3F24BC7DC216}"/>
              </a:ext>
            </a:extLst>
          </p:cNvPr>
          <p:cNvSpPr>
            <a:spLocks noGrp="1"/>
          </p:cNvSpPr>
          <p:nvPr>
            <p:ph idx="1"/>
          </p:nvPr>
        </p:nvSpPr>
        <p:spPr>
          <a:xfrm>
            <a:off x="776410" y="2004195"/>
            <a:ext cx="8492281" cy="4258060"/>
          </a:xfrm>
        </p:spPr>
        <p:txBody>
          <a:bodyPr>
            <a:normAutofit lnSpcReduction="10000"/>
          </a:bodyPr>
          <a:lstStyle/>
          <a:p>
            <a:r>
              <a:rPr lang="en-US" sz="2000" dirty="0"/>
              <a:t>Growth of pathology (study of disease in the body) associated with the ‘birth of the clinic’ in post-Revolutionary France, described by Foucault in 1963.</a:t>
            </a:r>
          </a:p>
          <a:p>
            <a:r>
              <a:rPr lang="en-US" sz="2000" dirty="0"/>
              <a:t>Hospital medicine allows medical practitioners to match symptoms in live patients to internal lesions after their deaths.</a:t>
            </a:r>
          </a:p>
          <a:p>
            <a:r>
              <a:rPr lang="en-US" sz="2000" dirty="0"/>
              <a:t>Diseases are associated with visible changes to organs, allowing pathologists to define diseases according to their effects on the body.</a:t>
            </a:r>
          </a:p>
          <a:p>
            <a:r>
              <a:rPr lang="en-US" sz="2000" dirty="0"/>
              <a:t>Determination of death by natural causes requires pathological knowledge.</a:t>
            </a:r>
          </a:p>
          <a:p>
            <a:r>
              <a:rPr lang="en-US" sz="2000" dirty="0"/>
              <a:t>Disciplinary development of forensic medicine in France accompanies the shift to clinical medicine.</a:t>
            </a:r>
          </a:p>
        </p:txBody>
      </p:sp>
      <p:pic>
        <p:nvPicPr>
          <p:cNvPr id="4098" name="Picture 2">
            <a:extLst>
              <a:ext uri="{FF2B5EF4-FFF2-40B4-BE49-F238E27FC236}">
                <a16:creationId xmlns:a16="http://schemas.microsoft.com/office/drawing/2014/main" id="{E1971E59-B302-3110-737A-8D9CDAF790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3893" y="1850308"/>
            <a:ext cx="2209054" cy="3517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6128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Bierstadt"/>
              <a:ea typeface="+mn-ea"/>
              <a:cs typeface="+mn-cs"/>
            </a:endParaRPr>
          </a:p>
        </p:txBody>
      </p:sp>
      <p:sp>
        <p:nvSpPr>
          <p:cNvPr id="2" name="Title 1">
            <a:extLst>
              <a:ext uri="{FF2B5EF4-FFF2-40B4-BE49-F238E27FC236}">
                <a16:creationId xmlns:a16="http://schemas.microsoft.com/office/drawing/2014/main" id="{21DD22C4-D08A-BA04-4A64-FD5D8A55CA06}"/>
              </a:ext>
            </a:extLst>
          </p:cNvPr>
          <p:cNvSpPr>
            <a:spLocks noGrp="1"/>
          </p:cNvSpPr>
          <p:nvPr>
            <p:ph type="title"/>
          </p:nvPr>
        </p:nvSpPr>
        <p:spPr>
          <a:xfrm>
            <a:off x="521208" y="978408"/>
            <a:ext cx="4672584" cy="1783080"/>
          </a:xfrm>
        </p:spPr>
        <p:txBody>
          <a:bodyPr>
            <a:normAutofit fontScale="90000"/>
          </a:bodyPr>
          <a:lstStyle/>
          <a:p>
            <a:pPr>
              <a:lnSpc>
                <a:spcPct val="90000"/>
              </a:lnSpc>
            </a:pPr>
            <a:r>
              <a:rPr lang="en-US" sz="4100"/>
              <a:t>Medical practitioners as legal experts</a:t>
            </a:r>
          </a:p>
        </p:txBody>
      </p:sp>
      <p:sp>
        <p:nvSpPr>
          <p:cNvPr id="5129" name="Rectangle 5128">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8" y="508090"/>
            <a:ext cx="4672584"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5131" name="Rectangle 5130">
            <a:extLst>
              <a:ext uri="{FF2B5EF4-FFF2-40B4-BE49-F238E27FC236}">
                <a16:creationId xmlns:a16="http://schemas.microsoft.com/office/drawing/2014/main" id="{759AF1ED-B4DF-4FC4-0966-1A758E6CA9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35582" y="611650"/>
            <a:ext cx="583387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122" name="Picture 2" descr="The trial of Dr Edward William Pritchard for murder by poisoning. Wood engraving, 1865.">
            <a:extLst>
              <a:ext uri="{FF2B5EF4-FFF2-40B4-BE49-F238E27FC236}">
                <a16:creationId xmlns:a16="http://schemas.microsoft.com/office/drawing/2014/main" id="{D071B331-AD89-D507-CDFC-CCF1CFA8BB4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04275" y="2761488"/>
            <a:ext cx="4662045" cy="3193501"/>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EB3A374-02F1-7942-F6EC-B7D548BD04B0}"/>
              </a:ext>
            </a:extLst>
          </p:cNvPr>
          <p:cNvSpPr>
            <a:spLocks noGrp="1"/>
          </p:cNvSpPr>
          <p:nvPr>
            <p:ph idx="1"/>
          </p:nvPr>
        </p:nvSpPr>
        <p:spPr>
          <a:xfrm>
            <a:off x="5843016" y="1033272"/>
            <a:ext cx="5833872" cy="5312664"/>
          </a:xfrm>
        </p:spPr>
        <p:txBody>
          <a:bodyPr>
            <a:normAutofit/>
          </a:bodyPr>
          <a:lstStyle/>
          <a:p>
            <a:pPr>
              <a:lnSpc>
                <a:spcPct val="100000"/>
              </a:lnSpc>
            </a:pPr>
            <a:r>
              <a:rPr lang="en-US" sz="1700" b="1" i="1" dirty="0"/>
              <a:t>Medical jurisprudence</a:t>
            </a:r>
            <a:r>
              <a:rPr lang="en-US" sz="1700" dirty="0"/>
              <a:t>: applying scientific/medical knowledge to legal problems (inquests, trials)</a:t>
            </a:r>
          </a:p>
          <a:p>
            <a:pPr>
              <a:lnSpc>
                <a:spcPct val="100000"/>
              </a:lnSpc>
            </a:pPr>
            <a:r>
              <a:rPr lang="en-US" sz="1700" dirty="0"/>
              <a:t>Until the C18, medical experts worked on behalf of judges to relay facts.</a:t>
            </a:r>
          </a:p>
          <a:p>
            <a:pPr>
              <a:lnSpc>
                <a:spcPct val="100000"/>
              </a:lnSpc>
            </a:pPr>
            <a:r>
              <a:rPr lang="en-US" sz="1700" dirty="0"/>
              <a:t>Starting in the late C18, medical witnesses began to work either for the prosecution or defense teams, and both their evidence and their credibility could be challenged by the other side.</a:t>
            </a:r>
          </a:p>
          <a:p>
            <a:pPr>
              <a:lnSpc>
                <a:spcPct val="100000"/>
              </a:lnSpc>
            </a:pPr>
            <a:r>
              <a:rPr lang="en-US" sz="1700" dirty="0"/>
              <a:t>Role as ‘expert’ witnesses assumed professional knowledge and experience, even before formal establishment of forensic medicine as a sub-discipline.</a:t>
            </a:r>
          </a:p>
          <a:p>
            <a:pPr>
              <a:lnSpc>
                <a:spcPct val="100000"/>
              </a:lnSpc>
            </a:pPr>
            <a:r>
              <a:rPr lang="en-US" sz="1700" dirty="0"/>
              <a:t>Professional growth of forensic medicine responds to demand for expertise in the courtroom.  It is reactive, with research motivated by specific cases.</a:t>
            </a:r>
          </a:p>
          <a:p>
            <a:pPr>
              <a:lnSpc>
                <a:spcPct val="100000"/>
              </a:lnSpc>
            </a:pPr>
            <a:r>
              <a:rPr lang="en-US" sz="1700" dirty="0"/>
              <a:t>Competing experts on cases leads to professional disputes being aired before the public.</a:t>
            </a:r>
          </a:p>
        </p:txBody>
      </p:sp>
      <p:sp>
        <p:nvSpPr>
          <p:cNvPr id="5" name="TextBox 4">
            <a:extLst>
              <a:ext uri="{FF2B5EF4-FFF2-40B4-BE49-F238E27FC236}">
                <a16:creationId xmlns:a16="http://schemas.microsoft.com/office/drawing/2014/main" id="{01D52A6A-14E2-09BC-B690-5D376DAC3540}"/>
              </a:ext>
            </a:extLst>
          </p:cNvPr>
          <p:cNvSpPr txBox="1"/>
          <p:nvPr/>
        </p:nvSpPr>
        <p:spPr>
          <a:xfrm>
            <a:off x="280634" y="6049018"/>
            <a:ext cx="4909818" cy="523220"/>
          </a:xfrm>
          <a:prstGeom prst="rect">
            <a:avLst/>
          </a:prstGeom>
          <a:noFill/>
        </p:spPr>
        <p:txBody>
          <a:bodyPr wrap="square">
            <a:spAutoFit/>
          </a:bodyPr>
          <a:lstStyle/>
          <a:p>
            <a:pPr>
              <a:buNone/>
            </a:pPr>
            <a:r>
              <a:rPr lang="en-GB" sz="1400" b="1" dirty="0"/>
              <a:t>The trial of Dr Edward William Pritchard for murder by poisoning (1865)</a:t>
            </a:r>
          </a:p>
        </p:txBody>
      </p:sp>
    </p:spTree>
    <p:extLst>
      <p:ext uri="{BB962C8B-B14F-4D97-AF65-F5344CB8AC3E}">
        <p14:creationId xmlns:p14="http://schemas.microsoft.com/office/powerpoint/2010/main" val="2952695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4065D9BE-A58D-6E8A-D4A2-5056F3C5E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F4441EA-3463-10F2-F2DC-46A0D624A702}"/>
              </a:ext>
            </a:extLst>
          </p:cNvPr>
          <p:cNvSpPr>
            <a:spLocks noGrp="1"/>
          </p:cNvSpPr>
          <p:nvPr>
            <p:ph type="title"/>
          </p:nvPr>
        </p:nvSpPr>
        <p:spPr>
          <a:xfrm>
            <a:off x="521208" y="978408"/>
            <a:ext cx="6263640" cy="1463040"/>
          </a:xfrm>
        </p:spPr>
        <p:txBody>
          <a:bodyPr>
            <a:normAutofit/>
          </a:bodyPr>
          <a:lstStyle/>
          <a:p>
            <a:r>
              <a:rPr lang="en-US" dirty="0"/>
              <a:t>Toxicology</a:t>
            </a:r>
          </a:p>
        </p:txBody>
      </p:sp>
      <p:sp>
        <p:nvSpPr>
          <p:cNvPr id="6153" name="Freeform: Shape 6152">
            <a:extLst>
              <a:ext uri="{FF2B5EF4-FFF2-40B4-BE49-F238E27FC236}">
                <a16:creationId xmlns:a16="http://schemas.microsoft.com/office/drawing/2014/main" id="{A745E793-BC99-8991-71CD-53FFBB6A8F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11156260" cy="149279"/>
          </a:xfrm>
          <a:custGeom>
            <a:avLst/>
            <a:gdLst>
              <a:gd name="connsiteX0" fmla="*/ 0 w 11156260"/>
              <a:gd name="connsiteY0" fmla="*/ 0 h 149279"/>
              <a:gd name="connsiteX1" fmla="*/ 11156260 w 11156260"/>
              <a:gd name="connsiteY1" fmla="*/ 0 h 149279"/>
              <a:gd name="connsiteX2" fmla="*/ 11156260 w 11156260"/>
              <a:gd name="connsiteY2" fmla="*/ 149279 h 149279"/>
              <a:gd name="connsiteX3" fmla="*/ 0 w 11156260"/>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11156260" h="149279">
                <a:moveTo>
                  <a:pt x="0" y="0"/>
                </a:moveTo>
                <a:lnTo>
                  <a:pt x="11156260" y="0"/>
                </a:lnTo>
                <a:lnTo>
                  <a:pt x="11156260"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BE5CD54-ED32-086E-C526-6149E1A9D9DB}"/>
              </a:ext>
            </a:extLst>
          </p:cNvPr>
          <p:cNvSpPr>
            <a:spLocks noGrp="1"/>
          </p:cNvSpPr>
          <p:nvPr>
            <p:ph idx="1"/>
          </p:nvPr>
        </p:nvSpPr>
        <p:spPr>
          <a:xfrm>
            <a:off x="348535" y="2010753"/>
            <a:ext cx="6712663" cy="4811600"/>
          </a:xfrm>
        </p:spPr>
        <p:txBody>
          <a:bodyPr>
            <a:normAutofit fontScale="92500" lnSpcReduction="10000"/>
          </a:bodyPr>
          <a:lstStyle/>
          <a:p>
            <a:r>
              <a:rPr lang="en-US" sz="2200" dirty="0"/>
              <a:t>Toxicology: the study of the harmful effects of chemicals and other agents on living organisms.  In medico-legal setting, focus has particularly been on poisoning.  </a:t>
            </a:r>
          </a:p>
          <a:p>
            <a:r>
              <a:rPr lang="en-US" sz="2200" dirty="0"/>
              <a:t>Prior to mid-C20, few restrictions on sale of poisons, which were widely manufactured after the Industrial Revolution.</a:t>
            </a:r>
          </a:p>
          <a:p>
            <a:r>
              <a:rPr lang="en-US" sz="2200" dirty="0"/>
              <a:t>Their use in murders presumed to be widespread until the mid-C19, when chemical tests were devised to show signs of their presence in corpses.   </a:t>
            </a:r>
          </a:p>
          <a:p>
            <a:r>
              <a:rPr lang="en-US" sz="2200" dirty="0"/>
              <a:t>1836 Marsh test for arsenic, devised by James Marsh following failure to establish its use in 1832 murder trial. Arsenic reactive with zinc and acid to produce arsine gas, which could be oxidized to produce arsenic deposit.</a:t>
            </a:r>
          </a:p>
          <a:p>
            <a:pPr marL="0" indent="0">
              <a:buNone/>
            </a:pPr>
            <a:endParaRPr lang="en-US" dirty="0"/>
          </a:p>
          <a:p>
            <a:endParaRPr lang="en-US" dirty="0"/>
          </a:p>
        </p:txBody>
      </p:sp>
      <p:pic>
        <p:nvPicPr>
          <p:cNvPr id="6146" name="Picture 2" descr="A close-up of a bottle&#10;&#10;AI-generated content may be incorrect.">
            <a:extLst>
              <a:ext uri="{FF2B5EF4-FFF2-40B4-BE49-F238E27FC236}">
                <a16:creationId xmlns:a16="http://schemas.microsoft.com/office/drawing/2014/main" id="{D425FF0B-D50F-FA19-8425-5902E960ACA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007697" y="739537"/>
            <a:ext cx="2958406" cy="53789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2608605-43D6-A013-CC57-7CB0920B3563}"/>
              </a:ext>
            </a:extLst>
          </p:cNvPr>
          <p:cNvSpPr txBox="1"/>
          <p:nvPr/>
        </p:nvSpPr>
        <p:spPr>
          <a:xfrm>
            <a:off x="7409733" y="6255632"/>
            <a:ext cx="4724400" cy="523220"/>
          </a:xfrm>
          <a:prstGeom prst="rect">
            <a:avLst/>
          </a:prstGeom>
          <a:noFill/>
        </p:spPr>
        <p:txBody>
          <a:bodyPr wrap="square">
            <a:spAutoFit/>
          </a:bodyPr>
          <a:lstStyle/>
          <a:p>
            <a:r>
              <a:rPr lang="en-GB" sz="1400" dirty="0"/>
              <a:t>Arsenic-based medicine, Wm. R. Warner &amp; Co., c.1900 (National Museum of American History)</a:t>
            </a:r>
            <a:endParaRPr lang="en-US" sz="1400" dirty="0"/>
          </a:p>
        </p:txBody>
      </p:sp>
    </p:spTree>
    <p:extLst>
      <p:ext uri="{BB962C8B-B14F-4D97-AF65-F5344CB8AC3E}">
        <p14:creationId xmlns:p14="http://schemas.microsoft.com/office/powerpoint/2010/main" val="3670457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5" name="Rectangle 12294">
            <a:extLst>
              <a:ext uri="{FF2B5EF4-FFF2-40B4-BE49-F238E27FC236}">
                <a16:creationId xmlns:a16="http://schemas.microsoft.com/office/drawing/2014/main" id="{34C0330F-1D4F-4552-B799-615DD237B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Bierstadt"/>
              <a:ea typeface="+mn-ea"/>
              <a:cs typeface="+mn-cs"/>
            </a:endParaRPr>
          </a:p>
        </p:txBody>
      </p:sp>
      <p:sp>
        <p:nvSpPr>
          <p:cNvPr id="2" name="Title 1">
            <a:extLst>
              <a:ext uri="{FF2B5EF4-FFF2-40B4-BE49-F238E27FC236}">
                <a16:creationId xmlns:a16="http://schemas.microsoft.com/office/drawing/2014/main" id="{CC0697B5-7E61-45B5-B00A-7EE04F98273C}"/>
              </a:ext>
            </a:extLst>
          </p:cNvPr>
          <p:cNvSpPr>
            <a:spLocks noGrp="1"/>
          </p:cNvSpPr>
          <p:nvPr>
            <p:ph type="title"/>
          </p:nvPr>
        </p:nvSpPr>
        <p:spPr>
          <a:xfrm>
            <a:off x="521208" y="978408"/>
            <a:ext cx="4754880" cy="1463040"/>
          </a:xfrm>
        </p:spPr>
        <p:txBody>
          <a:bodyPr>
            <a:normAutofit/>
          </a:bodyPr>
          <a:lstStyle/>
          <a:p>
            <a:r>
              <a:rPr lang="en-US" dirty="0"/>
              <a:t>Toxicology, cont’d</a:t>
            </a:r>
          </a:p>
        </p:txBody>
      </p:sp>
      <p:sp>
        <p:nvSpPr>
          <p:cNvPr id="12297" name="Rectangle 12296">
            <a:extLst>
              <a:ext uri="{FF2B5EF4-FFF2-40B4-BE49-F238E27FC236}">
                <a16:creationId xmlns:a16="http://schemas.microsoft.com/office/drawing/2014/main" id="{92BE0106-0C20-465B-A1BE-0BAC2737B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1" y="508090"/>
            <a:ext cx="4672966"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3" name="Content Placeholder 2">
            <a:extLst>
              <a:ext uri="{FF2B5EF4-FFF2-40B4-BE49-F238E27FC236}">
                <a16:creationId xmlns:a16="http://schemas.microsoft.com/office/drawing/2014/main" id="{ACC19D65-36B9-3801-9AB7-A0364702AA86}"/>
              </a:ext>
            </a:extLst>
          </p:cNvPr>
          <p:cNvSpPr>
            <a:spLocks noGrp="1"/>
          </p:cNvSpPr>
          <p:nvPr>
            <p:ph idx="1"/>
          </p:nvPr>
        </p:nvSpPr>
        <p:spPr>
          <a:xfrm>
            <a:off x="521208" y="2578608"/>
            <a:ext cx="4672584" cy="3767328"/>
          </a:xfrm>
        </p:spPr>
        <p:txBody>
          <a:bodyPr>
            <a:normAutofit/>
          </a:bodyPr>
          <a:lstStyle/>
          <a:p>
            <a:pPr>
              <a:lnSpc>
                <a:spcPct val="100000"/>
              </a:lnSpc>
            </a:pPr>
            <a:r>
              <a:rPr lang="en-US" sz="1400"/>
              <a:t>Toxicological evidence sometimes ambiguous due to widespread use of substances in legitimate contexts, abundance of possible compounds, difficulties of isolating and identifying each one.</a:t>
            </a:r>
          </a:p>
          <a:p>
            <a:pPr>
              <a:lnSpc>
                <a:spcPct val="100000"/>
              </a:lnSpc>
            </a:pPr>
            <a:r>
              <a:rPr lang="en-US" sz="1400"/>
              <a:t>Dramatic decrease in murder by poison as chemical tests become more sophisticated and demonstrated experimentally and in published research.</a:t>
            </a:r>
          </a:p>
          <a:p>
            <a:pPr>
              <a:lnSpc>
                <a:spcPct val="100000"/>
              </a:lnSpc>
            </a:pPr>
            <a:r>
              <a:rPr lang="en-US" sz="1400"/>
              <a:t>By twentieth century, toxicology applied more widely than murder investigations to establish culpability in manslaughter investigations: exposure to lead, radium, carbon monoxide, etc.</a:t>
            </a:r>
          </a:p>
          <a:p>
            <a:pPr>
              <a:lnSpc>
                <a:spcPct val="100000"/>
              </a:lnSpc>
            </a:pPr>
            <a:r>
              <a:rPr lang="en-US" sz="1400"/>
              <a:t>Cadavers supply the evidence: toxicologists work with samples of stomach contents and lining, bones, soft tissue and hair to establish level of toxins in the body.</a:t>
            </a:r>
          </a:p>
          <a:p>
            <a:pPr marL="0" indent="0">
              <a:lnSpc>
                <a:spcPct val="100000"/>
              </a:lnSpc>
              <a:buNone/>
            </a:pPr>
            <a:endParaRPr lang="en-US" sz="1400"/>
          </a:p>
          <a:p>
            <a:pPr>
              <a:lnSpc>
                <a:spcPct val="100000"/>
              </a:lnSpc>
            </a:pPr>
            <a:endParaRPr lang="en-US" sz="1400"/>
          </a:p>
          <a:p>
            <a:pPr>
              <a:lnSpc>
                <a:spcPct val="100000"/>
              </a:lnSpc>
            </a:pPr>
            <a:endParaRPr lang="en-US" sz="1400"/>
          </a:p>
          <a:p>
            <a:pPr>
              <a:lnSpc>
                <a:spcPct val="100000"/>
              </a:lnSpc>
            </a:pPr>
            <a:endParaRPr lang="en-US" sz="1400"/>
          </a:p>
        </p:txBody>
      </p:sp>
      <p:sp>
        <p:nvSpPr>
          <p:cNvPr id="4" name="TextBox 3">
            <a:extLst>
              <a:ext uri="{FF2B5EF4-FFF2-40B4-BE49-F238E27FC236}">
                <a16:creationId xmlns:a16="http://schemas.microsoft.com/office/drawing/2014/main" id="{5BD0693C-ADB6-8776-3CDA-CCE083A32F0E}"/>
              </a:ext>
            </a:extLst>
          </p:cNvPr>
          <p:cNvSpPr txBox="1"/>
          <p:nvPr/>
        </p:nvSpPr>
        <p:spPr>
          <a:xfrm>
            <a:off x="6731172" y="5769705"/>
            <a:ext cx="4991944" cy="369332"/>
          </a:xfrm>
          <a:prstGeom prst="rect">
            <a:avLst/>
          </a:prstGeom>
          <a:noFill/>
        </p:spPr>
        <p:txBody>
          <a:bodyPr wrap="none" rtlCol="0">
            <a:spAutoFit/>
          </a:bodyPr>
          <a:lstStyle/>
          <a:p>
            <a:r>
              <a:rPr lang="en-US" dirty="0"/>
              <a:t>Bellevue Hospital Toxicology Laboratory, c. 1932</a:t>
            </a:r>
          </a:p>
        </p:txBody>
      </p:sp>
      <p:pic>
        <p:nvPicPr>
          <p:cNvPr id="6" name="Picture 5" descr="A group of people in a laboratory&#10;&#10;AI-generated content may be incorrect.">
            <a:extLst>
              <a:ext uri="{FF2B5EF4-FFF2-40B4-BE49-F238E27FC236}">
                <a16:creationId xmlns:a16="http://schemas.microsoft.com/office/drawing/2014/main" id="{C66FF6BB-C291-2280-70AF-2CBC47F5EE99}"/>
              </a:ext>
            </a:extLst>
          </p:cNvPr>
          <p:cNvPicPr>
            <a:picLocks noChangeAspect="1"/>
          </p:cNvPicPr>
          <p:nvPr/>
        </p:nvPicPr>
        <p:blipFill>
          <a:blip r:embed="rId2"/>
          <a:stretch>
            <a:fillRect/>
          </a:stretch>
        </p:blipFill>
        <p:spPr>
          <a:xfrm>
            <a:off x="5715000" y="1726861"/>
            <a:ext cx="6008116" cy="4042844"/>
          </a:xfrm>
          <a:prstGeom prst="rect">
            <a:avLst/>
          </a:prstGeom>
        </p:spPr>
      </p:pic>
    </p:spTree>
    <p:extLst>
      <p:ext uri="{BB962C8B-B14F-4D97-AF65-F5344CB8AC3E}">
        <p14:creationId xmlns:p14="http://schemas.microsoft.com/office/powerpoint/2010/main" val="2346387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7212-4FF0-2E9D-50CC-3C53559411B4}"/>
              </a:ext>
            </a:extLst>
          </p:cNvPr>
          <p:cNvSpPr>
            <a:spLocks noGrp="1"/>
          </p:cNvSpPr>
          <p:nvPr>
            <p:ph type="title"/>
          </p:nvPr>
        </p:nvSpPr>
        <p:spPr/>
        <p:txBody>
          <a:bodyPr/>
          <a:lstStyle/>
          <a:p>
            <a:r>
              <a:rPr lang="en-US" dirty="0"/>
              <a:t>Decomposition</a:t>
            </a:r>
          </a:p>
        </p:txBody>
      </p:sp>
      <p:sp>
        <p:nvSpPr>
          <p:cNvPr id="3" name="Content Placeholder 2">
            <a:extLst>
              <a:ext uri="{FF2B5EF4-FFF2-40B4-BE49-F238E27FC236}">
                <a16:creationId xmlns:a16="http://schemas.microsoft.com/office/drawing/2014/main" id="{728BEAA2-9315-AB39-B6AF-8C80DE21C833}"/>
              </a:ext>
            </a:extLst>
          </p:cNvPr>
          <p:cNvSpPr>
            <a:spLocks noGrp="1"/>
          </p:cNvSpPr>
          <p:nvPr>
            <p:ph idx="1"/>
          </p:nvPr>
        </p:nvSpPr>
        <p:spPr/>
        <p:txBody>
          <a:bodyPr/>
          <a:lstStyle/>
          <a:p>
            <a:r>
              <a:rPr lang="en-US" dirty="0"/>
              <a:t>Study of decomposition of bodies began in mid-C19, to establish time elapsed since death, using anatomical observation, and entomology (study of insects).  Phases of insect colonization of cadaver in different environments.</a:t>
            </a:r>
          </a:p>
          <a:p>
            <a:r>
              <a:rPr lang="en-US" dirty="0"/>
              <a:t>Temperature, rigor mortis, and livor mortis provided precise data to time recent deaths.</a:t>
            </a:r>
          </a:p>
          <a:p>
            <a:r>
              <a:rPr lang="en-US" dirty="0"/>
              <a:t>Pace of criminal investigations often meant bodies had to be exhumed (sometimes multiple times) for further forensic examinations.  </a:t>
            </a:r>
          </a:p>
          <a:p>
            <a:r>
              <a:rPr lang="en-US" dirty="0"/>
              <a:t>Expertise to differentiate between signs of decay and signs of violence/toxins.</a:t>
            </a:r>
          </a:p>
          <a:p>
            <a:r>
              <a:rPr lang="en-US" dirty="0"/>
              <a:t>The evidence from corpses is inherently unstable because they are constantly changing.</a:t>
            </a:r>
          </a:p>
          <a:p>
            <a:r>
              <a:rPr lang="en-US" dirty="0"/>
              <a:t>Decomposition is not a uniform process, but varies according to environment.</a:t>
            </a:r>
          </a:p>
        </p:txBody>
      </p:sp>
    </p:spTree>
    <p:extLst>
      <p:ext uri="{BB962C8B-B14F-4D97-AF65-F5344CB8AC3E}">
        <p14:creationId xmlns:p14="http://schemas.microsoft.com/office/powerpoint/2010/main" val="2854353682"/>
      </p:ext>
    </p:extLst>
  </p:cSld>
  <p:clrMapOvr>
    <a:masterClrMapping/>
  </p:clrMapOvr>
</p:sld>
</file>

<file path=ppt/theme/theme1.xml><?xml version="1.0" encoding="utf-8"?>
<a:theme xmlns:a="http://schemas.openxmlformats.org/drawingml/2006/main" name="GestaltVTI">
  <a:themeElements>
    <a:clrScheme name="Gestalt">
      <a:dk1>
        <a:srgbClr val="000000"/>
      </a:dk1>
      <a:lt1>
        <a:sysClr val="window" lastClr="FFFFFF"/>
      </a:lt1>
      <a:dk2>
        <a:srgbClr val="262626"/>
      </a:dk2>
      <a:lt2>
        <a:srgbClr val="F7F7F7"/>
      </a:lt2>
      <a:accent1>
        <a:srgbClr val="EBA000"/>
      </a:accent1>
      <a:accent2>
        <a:srgbClr val="00BAC8"/>
      </a:accent2>
      <a:accent3>
        <a:srgbClr val="E64823"/>
      </a:accent3>
      <a:accent4>
        <a:srgbClr val="4D5AFF"/>
      </a:accent4>
      <a:accent5>
        <a:srgbClr val="FE5D21"/>
      </a:accent5>
      <a:accent6>
        <a:srgbClr val="00C777"/>
      </a:accent6>
      <a:hlink>
        <a:srgbClr val="2998E3"/>
      </a:hlink>
      <a:folHlink>
        <a:srgbClr val="939393"/>
      </a:folHlink>
    </a:clrScheme>
    <a:fontScheme name="Gestalt">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GestaltVTI" id="{4F87C71D-53D1-4B71-BF97-FD0EA4B25665}" vid="{A110AFC4-8D8A-4C02-8885-7BA370B379B5}"/>
    </a:ext>
  </a:extLst>
</a:theme>
</file>

<file path=docProps/app.xml><?xml version="1.0" encoding="utf-8"?>
<Properties xmlns="http://schemas.openxmlformats.org/officeDocument/2006/extended-properties" xmlns:vt="http://schemas.openxmlformats.org/officeDocument/2006/docPropsVTypes">
  <TotalTime>2682</TotalTime>
  <Words>1885</Words>
  <Application>Microsoft Macintosh PowerPoint</Application>
  <PresentationFormat>Widescreen</PresentationFormat>
  <Paragraphs>121</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Bierstadt</vt:lpstr>
      <vt:lpstr>GestaltVTI</vt:lpstr>
      <vt:lpstr>Interrogating the Dead: Forensic Medicine</vt:lpstr>
      <vt:lpstr>Lecture Outline</vt:lpstr>
      <vt:lpstr>Definitions </vt:lpstr>
      <vt:lpstr>Autopsies/Postmortems</vt:lpstr>
      <vt:lpstr>Pathological signs</vt:lpstr>
      <vt:lpstr>Medical practitioners as legal experts</vt:lpstr>
      <vt:lpstr>Toxicology</vt:lpstr>
      <vt:lpstr>Toxicology, cont’d</vt:lpstr>
      <vt:lpstr>Decomposition</vt:lpstr>
      <vt:lpstr>Body Farms</vt:lpstr>
      <vt:lpstr>Identification as Spectacle: The Paris Morgue</vt:lpstr>
      <vt:lpstr>Identification</vt:lpstr>
      <vt:lpstr>Exporting Forensic Medicine</vt:lpstr>
      <vt:lpstr>DNA </vt:lpstr>
      <vt:lpstr>Bioarcheology</vt:lpstr>
      <vt:lpstr>Theatricality and Personality</vt:lpstr>
      <vt:lpstr>The ‘CSI Effect’</vt:lpstr>
      <vt:lpstr>Conclusion: Do Bodies Speak?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Elise</dc:creator>
  <cp:lastModifiedBy>Smith, Elise</cp:lastModifiedBy>
  <cp:revision>8</cp:revision>
  <dcterms:created xsi:type="dcterms:W3CDTF">2025-10-19T12:48:16Z</dcterms:created>
  <dcterms:modified xsi:type="dcterms:W3CDTF">2026-03-03T14:56:41Z</dcterms:modified>
</cp:coreProperties>
</file>