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71" r:id="rId3"/>
    <p:sldId id="272" r:id="rId4"/>
    <p:sldId id="267" r:id="rId5"/>
    <p:sldId id="268" r:id="rId6"/>
    <p:sldId id="270" r:id="rId7"/>
    <p:sldId id="265" r:id="rId8"/>
    <p:sldId id="257" r:id="rId9"/>
    <p:sldId id="258" r:id="rId10"/>
    <p:sldId id="259" r:id="rId11"/>
    <p:sldId id="260" r:id="rId12"/>
    <p:sldId id="261" r:id="rId13"/>
    <p:sldId id="262" r:id="rId14"/>
    <p:sldId id="263" r:id="rId15"/>
    <p:sldId id="266" r:id="rId16"/>
    <p:sldId id="264"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44"/>
    <p:restoredTop sz="94664"/>
  </p:normalViewPr>
  <p:slideViewPr>
    <p:cSldViewPr snapToGrid="0">
      <p:cViewPr>
        <p:scale>
          <a:sx n="77" d="100"/>
          <a:sy n="77" d="100"/>
        </p:scale>
        <p:origin x="144" y="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0A30A-CE2B-014F-949A-3C77710AFC8C}" type="datetimeFigureOut">
              <a:rPr lang="en-US" smtClean="0"/>
              <a:t>1/12/26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B4352E-E743-EE4A-ABFD-BCFF631A7311}" type="slidenum">
              <a:rPr lang="en-US" smtClean="0"/>
              <a:t>‹#›</a:t>
            </a:fld>
            <a:endParaRPr lang="en-US"/>
          </a:p>
        </p:txBody>
      </p:sp>
    </p:spTree>
    <p:extLst>
      <p:ext uri="{BB962C8B-B14F-4D97-AF65-F5344CB8AC3E}">
        <p14:creationId xmlns:p14="http://schemas.microsoft.com/office/powerpoint/2010/main" val="4021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B4352E-E743-EE4A-ABFD-BCFF631A7311}" type="slidenum">
              <a:rPr lang="en-US" smtClean="0"/>
              <a:t>9</a:t>
            </a:fld>
            <a:endParaRPr lang="en-US"/>
          </a:p>
        </p:txBody>
      </p:sp>
    </p:spTree>
    <p:extLst>
      <p:ext uri="{BB962C8B-B14F-4D97-AF65-F5344CB8AC3E}">
        <p14:creationId xmlns:p14="http://schemas.microsoft.com/office/powerpoint/2010/main" val="97303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party leadership saw Lenin’s body in a dual way: as the biological remains of an actual person and as a physical entity that had transcended individual biology.</a:t>
            </a:r>
          </a:p>
        </p:txBody>
      </p:sp>
      <p:sp>
        <p:nvSpPr>
          <p:cNvPr id="4" name="Slide Number Placeholder 3"/>
          <p:cNvSpPr>
            <a:spLocks noGrp="1"/>
          </p:cNvSpPr>
          <p:nvPr>
            <p:ph type="sldNum" sz="quarter" idx="5"/>
          </p:nvPr>
        </p:nvSpPr>
        <p:spPr/>
        <p:txBody>
          <a:bodyPr/>
          <a:lstStyle/>
          <a:p>
            <a:fld id="{A9B4352E-E743-EE4A-ABFD-BCFF631A7311}" type="slidenum">
              <a:rPr lang="en-US" smtClean="0"/>
              <a:t>15</a:t>
            </a:fld>
            <a:endParaRPr lang="en-US"/>
          </a:p>
        </p:txBody>
      </p:sp>
    </p:spTree>
    <p:extLst>
      <p:ext uri="{BB962C8B-B14F-4D97-AF65-F5344CB8AC3E}">
        <p14:creationId xmlns:p14="http://schemas.microsoft.com/office/powerpoint/2010/main" val="3569162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E557D-9930-CFFC-2637-9A85C11931C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58B4B9-5EC4-622C-AFBB-57980ADAD4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CDDCFD9-1E7C-C669-20F0-976507E171CF}"/>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856F9E2F-7C95-FE5A-DCF5-D3E8A5B6F9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A263EE-0F9E-92F6-95D4-79F184CBA296}"/>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3729312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6F2A5-1535-FAAD-C5F7-9E3EE13F9F0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5FA1A05-97D7-7428-2A99-4EF59756C7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567D9D-2CFD-1790-98F6-F740B7FD5F12}"/>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14BF5B8F-D842-5628-C68C-117DAEFA89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A09198-B5EF-6937-D2F8-D3F602DC6E83}"/>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1205244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7B1E07-D013-71F9-9245-C459681F7F5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CA3E4B3-B64E-E5DD-5887-83BC6475A22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E6C6D6-73FE-1931-A12E-FEEA7CA15E43}"/>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9517A594-ED06-7456-F793-7ADB220E1E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534B48-09B7-E2B1-36CC-F44589FEBD74}"/>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3483250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E4E4F-35DF-1FD2-1628-ED4E52A221C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0E5CAAA-7A3D-8560-9C4B-FA3A6166BE2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A0253F-5FBD-1454-AE31-9C111E127A58}"/>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E2EA9CC1-71F7-ACA1-88C3-021D1482F5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578577-242F-C6DB-527A-A4893477DE12}"/>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224269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A5082-5959-8144-4387-92EC9A9CEFE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57C0C45-A698-300A-2DAF-8991857744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5E86322-3ABB-E4CE-0A8F-B4EC12976489}"/>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A3017BB7-C85D-E398-9CA5-9EA23C7D7E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A09F78-21AF-9FD0-F8F1-F2E1D134B70A}"/>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703081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C34C3-BF26-9ADA-0C79-528385E9ABE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65C795C-C0C8-3AA0-17B1-490563DB4AD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DEB35C7-1823-D6CE-FBCB-6CE44B7886C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3CAD95D-4AAC-EBF2-4AD9-D15A0DD88BB0}"/>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6" name="Footer Placeholder 5">
            <a:extLst>
              <a:ext uri="{FF2B5EF4-FFF2-40B4-BE49-F238E27FC236}">
                <a16:creationId xmlns:a16="http://schemas.microsoft.com/office/drawing/2014/main" id="{BFDD24D7-B01D-F917-2499-F7FCA2A05A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8D9108-2938-546A-A150-16B64FC235DB}"/>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396531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E996-6785-FBD4-843E-7D0A39FB177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1772680-D649-1ACC-0265-D27FF0B8FC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BCE72C0-988B-0568-B34E-775FFAF9042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B5490D4-1691-FEBE-E87A-DACD60C18A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E09E5B2-1945-C377-DD4C-D1DF5870568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540BA9A-2110-EAAA-B2E0-2C4D439A3CFD}"/>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8" name="Footer Placeholder 7">
            <a:extLst>
              <a:ext uri="{FF2B5EF4-FFF2-40B4-BE49-F238E27FC236}">
                <a16:creationId xmlns:a16="http://schemas.microsoft.com/office/drawing/2014/main" id="{93FFA4BE-EA85-DAD4-A04C-FC3C34E175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34B10E7-E64E-3EAC-4F9B-8CCB01B44099}"/>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1786569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019A5-025C-C974-18F5-B9C5731F3D9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8262C1B-F76D-F023-C0CC-C5926FB9E6B3}"/>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4" name="Footer Placeholder 3">
            <a:extLst>
              <a:ext uri="{FF2B5EF4-FFF2-40B4-BE49-F238E27FC236}">
                <a16:creationId xmlns:a16="http://schemas.microsoft.com/office/drawing/2014/main" id="{27B8E7E9-F300-376C-60F3-8DE2454F1D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E4C147-412C-52BC-FC4D-552D70823A99}"/>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51984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12524C-3B74-9A8B-C70D-8546DD0D4E66}"/>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3" name="Footer Placeholder 2">
            <a:extLst>
              <a:ext uri="{FF2B5EF4-FFF2-40B4-BE49-F238E27FC236}">
                <a16:creationId xmlns:a16="http://schemas.microsoft.com/office/drawing/2014/main" id="{1316692D-E6EC-7CDD-59B1-845AA63FD9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7D1E8FE-FE31-A54A-119B-FAA2B7194477}"/>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2320085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20B4-DD45-AD10-3178-F3222313CCF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D4B1A27-F3AB-B9CA-5CB4-A08891BBA5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8A91DB3-5DC0-E159-764B-70A7B01D94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C13CD32-E049-A496-FFDE-3DF087A17055}"/>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6" name="Footer Placeholder 5">
            <a:extLst>
              <a:ext uri="{FF2B5EF4-FFF2-40B4-BE49-F238E27FC236}">
                <a16:creationId xmlns:a16="http://schemas.microsoft.com/office/drawing/2014/main" id="{51726621-339D-4DBE-4DAF-B8C025FC63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95954A-A6F9-3F73-263C-DE006B37A8B3}"/>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3139774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D3086-BCF2-842B-2E96-D405804758F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A514457-7723-2518-EB55-72AEB04E1C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B7B532-5B5C-376A-1CBD-315D95383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F6B2B36-220B-F63C-D518-16682B558D8D}"/>
              </a:ext>
            </a:extLst>
          </p:cNvPr>
          <p:cNvSpPr>
            <a:spLocks noGrp="1"/>
          </p:cNvSpPr>
          <p:nvPr>
            <p:ph type="dt" sz="half" idx="10"/>
          </p:nvPr>
        </p:nvSpPr>
        <p:spPr/>
        <p:txBody>
          <a:bodyPr/>
          <a:lstStyle/>
          <a:p>
            <a:fld id="{0983FF48-D7C6-1C4C-9AE1-6930E667E1C9}" type="datetimeFigureOut">
              <a:rPr lang="en-US" smtClean="0"/>
              <a:t>1/12/26</a:t>
            </a:fld>
            <a:endParaRPr lang="en-US"/>
          </a:p>
        </p:txBody>
      </p:sp>
      <p:sp>
        <p:nvSpPr>
          <p:cNvPr id="6" name="Footer Placeholder 5">
            <a:extLst>
              <a:ext uri="{FF2B5EF4-FFF2-40B4-BE49-F238E27FC236}">
                <a16:creationId xmlns:a16="http://schemas.microsoft.com/office/drawing/2014/main" id="{18F55B9B-34E0-CA23-1814-44F4F53223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7E0DB5-EFBD-1F6F-7D7C-300E79B0FF05}"/>
              </a:ext>
            </a:extLst>
          </p:cNvPr>
          <p:cNvSpPr>
            <a:spLocks noGrp="1"/>
          </p:cNvSpPr>
          <p:nvPr>
            <p:ph type="sldNum" sz="quarter" idx="12"/>
          </p:nvPr>
        </p:nvSpPr>
        <p:spPr/>
        <p:txBody>
          <a:bodyPr/>
          <a:lstStyle/>
          <a:p>
            <a:fld id="{21FCD79C-50FC-C84A-90D8-54E98D474D91}" type="slidenum">
              <a:rPr lang="en-US" smtClean="0"/>
              <a:t>‹#›</a:t>
            </a:fld>
            <a:endParaRPr lang="en-US"/>
          </a:p>
        </p:txBody>
      </p:sp>
    </p:spTree>
    <p:extLst>
      <p:ext uri="{BB962C8B-B14F-4D97-AF65-F5344CB8AC3E}">
        <p14:creationId xmlns:p14="http://schemas.microsoft.com/office/powerpoint/2010/main" val="1330496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4E5940-40A2-CFC6-5073-45EDDCCBB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1A343AE-D6F0-0E75-FD9D-D1B20431C8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97286A0-6CF1-D1CF-1314-9C100D60CA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983FF48-D7C6-1C4C-9AE1-6930E667E1C9}" type="datetimeFigureOut">
              <a:rPr lang="en-US" smtClean="0"/>
              <a:t>1/12/26</a:t>
            </a:fld>
            <a:endParaRPr lang="en-US"/>
          </a:p>
        </p:txBody>
      </p:sp>
      <p:sp>
        <p:nvSpPr>
          <p:cNvPr id="5" name="Footer Placeholder 4">
            <a:extLst>
              <a:ext uri="{FF2B5EF4-FFF2-40B4-BE49-F238E27FC236}">
                <a16:creationId xmlns:a16="http://schemas.microsoft.com/office/drawing/2014/main" id="{D44BCB69-6E95-B7BB-ED5B-A5499C1EEA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0ECA749-D2DF-9EFB-45C9-02E2959ECB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1FCD79C-50FC-C84A-90D8-54E98D474D91}" type="slidenum">
              <a:rPr lang="en-US" smtClean="0"/>
              <a:t>‹#›</a:t>
            </a:fld>
            <a:endParaRPr lang="en-US"/>
          </a:p>
        </p:txBody>
      </p:sp>
    </p:spTree>
    <p:extLst>
      <p:ext uri="{BB962C8B-B14F-4D97-AF65-F5344CB8AC3E}">
        <p14:creationId xmlns:p14="http://schemas.microsoft.com/office/powerpoint/2010/main" val="2770782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books.bodleian.ox.ac.uk/books/PDFs/555049577.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with his eyes closed&#10;&#10;AI-generated content may be incorrect.">
            <a:extLst>
              <a:ext uri="{FF2B5EF4-FFF2-40B4-BE49-F238E27FC236}">
                <a16:creationId xmlns:a16="http://schemas.microsoft.com/office/drawing/2014/main" id="{7ABCD1BC-DE5D-F3D9-3F3F-57D1FE28E89B}"/>
              </a:ext>
            </a:extLst>
          </p:cNvPr>
          <p:cNvPicPr>
            <a:picLocks noChangeAspect="1"/>
          </p:cNvPicPr>
          <p:nvPr/>
        </p:nvPicPr>
        <p:blipFill>
          <a:blip r:embed="rId2"/>
          <a:srcRect b="15730"/>
          <a:stretch>
            <a:fillRect/>
          </a:stretch>
        </p:blipFill>
        <p:spPr>
          <a:xfrm>
            <a:off x="20" y="-22"/>
            <a:ext cx="12191977" cy="6858022"/>
          </a:xfrm>
          <a:prstGeom prst="rect">
            <a:avLst/>
          </a:prstGeom>
        </p:spPr>
      </p:pic>
      <p:sp>
        <p:nvSpPr>
          <p:cNvPr id="12" name="Rectangle 11">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03377" y="1100316"/>
            <a:ext cx="6858003" cy="4657347"/>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978EC9-7888-89D6-FD93-F95A452CBC9B}"/>
              </a:ext>
            </a:extLst>
          </p:cNvPr>
          <p:cNvSpPr>
            <a:spLocks noGrp="1"/>
          </p:cNvSpPr>
          <p:nvPr>
            <p:ph type="ctrTitle"/>
          </p:nvPr>
        </p:nvSpPr>
        <p:spPr>
          <a:xfrm>
            <a:off x="643466" y="643467"/>
            <a:ext cx="6735571" cy="3569242"/>
          </a:xfrm>
        </p:spPr>
        <p:txBody>
          <a:bodyPr anchor="t">
            <a:normAutofit/>
          </a:bodyPr>
          <a:lstStyle/>
          <a:p>
            <a:r>
              <a:rPr lang="en-GB" sz="5200" dirty="0">
                <a:solidFill>
                  <a:srgbClr val="FFFFFF"/>
                </a:solidFill>
              </a:rPr>
              <a:t>Preserving the Dead:</a:t>
            </a:r>
            <a:br>
              <a:rPr lang="en-GB" sz="5200" dirty="0">
                <a:solidFill>
                  <a:srgbClr val="FFFFFF"/>
                </a:solidFill>
              </a:rPr>
            </a:br>
            <a:r>
              <a:rPr lang="en-GB" sz="5200" dirty="0">
                <a:solidFill>
                  <a:srgbClr val="FFFFFF"/>
                </a:solidFill>
              </a:rPr>
              <a:t>Holy and Secular Relics</a:t>
            </a:r>
            <a:endParaRPr lang="en-US" sz="5200" dirty="0">
              <a:solidFill>
                <a:srgbClr val="FFFFFF"/>
              </a:solidFill>
            </a:endParaRPr>
          </a:p>
        </p:txBody>
      </p:sp>
      <p:sp>
        <p:nvSpPr>
          <p:cNvPr id="3" name="Subtitle 2">
            <a:extLst>
              <a:ext uri="{FF2B5EF4-FFF2-40B4-BE49-F238E27FC236}">
                <a16:creationId xmlns:a16="http://schemas.microsoft.com/office/drawing/2014/main" id="{1E8F4094-F550-DD81-13E8-25A3AEC440ED}"/>
              </a:ext>
            </a:extLst>
          </p:cNvPr>
          <p:cNvSpPr>
            <a:spLocks noGrp="1"/>
          </p:cNvSpPr>
          <p:nvPr>
            <p:ph type="subTitle" idx="1"/>
          </p:nvPr>
        </p:nvSpPr>
        <p:spPr>
          <a:xfrm>
            <a:off x="950845" y="2428088"/>
            <a:ext cx="5449479" cy="1578054"/>
          </a:xfrm>
        </p:spPr>
        <p:txBody>
          <a:bodyPr anchor="b">
            <a:normAutofit/>
          </a:bodyPr>
          <a:lstStyle/>
          <a:p>
            <a:r>
              <a:rPr lang="en-US" dirty="0">
                <a:solidFill>
                  <a:srgbClr val="FFFFFF"/>
                </a:solidFill>
              </a:rPr>
              <a:t>HI2L2: Life After Death—A History of Human Remains</a:t>
            </a:r>
          </a:p>
          <a:p>
            <a:r>
              <a:rPr lang="en-US" dirty="0">
                <a:solidFill>
                  <a:srgbClr val="FFFFFF"/>
                </a:solidFill>
              </a:rPr>
              <a:t>Week 1</a:t>
            </a:r>
          </a:p>
        </p:txBody>
      </p:sp>
      <p:sp>
        <p:nvSpPr>
          <p:cNvPr id="14" name="Rectangle 13">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40187" y="2206184"/>
            <a:ext cx="6858003" cy="2445624"/>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9583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9F79630B-0F0B-446E-A637-38FA8F61D1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2056">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28"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8503C0F-9369-BA8F-A64D-A47396751F20}"/>
              </a:ext>
            </a:extLst>
          </p:cNvPr>
          <p:cNvSpPr txBox="1"/>
          <p:nvPr/>
        </p:nvSpPr>
        <p:spPr>
          <a:xfrm>
            <a:off x="416088" y="590770"/>
            <a:ext cx="4116013" cy="3908586"/>
          </a:xfrm>
          <a:prstGeom prst="rect">
            <a:avLst/>
          </a:prstGeom>
        </p:spPr>
        <p:txBody>
          <a:bodyPr vert="horz" lIns="91440" tIns="45720" rIns="91440" bIns="45720" rtlCol="0">
            <a:noAutofit/>
          </a:bodyPr>
          <a:lstStyle/>
          <a:p>
            <a:pPr>
              <a:lnSpc>
                <a:spcPct val="90000"/>
              </a:lnSpc>
              <a:spcAft>
                <a:spcPts val="600"/>
              </a:spcAft>
            </a:pPr>
            <a:r>
              <a:rPr lang="en-US" sz="2000" dirty="0">
                <a:effectLst/>
              </a:rPr>
              <a:t>‘We have a very large collection of the skulls of murderers, who have been executed, and of soldiers killed on battle-fields, also of Indians, Africans, Egyptians, Chinese, and Cannibals, but we have only a few from the higher class of minds, such as Reformers, Statesmen, Scholars, &amp; c. Of these we have hundreds of casts, and busts from living heads, but not their skulls. What a treasure it would be if some plan could be devised, by which these leading “types” could be preserved as specimens, for scientific purposes.’</a:t>
            </a:r>
          </a:p>
          <a:p>
            <a:pPr>
              <a:lnSpc>
                <a:spcPct val="90000"/>
              </a:lnSpc>
              <a:spcAft>
                <a:spcPts val="600"/>
              </a:spcAft>
            </a:pPr>
            <a:r>
              <a:rPr lang="en-US" dirty="0"/>
              <a:t>-</a:t>
            </a:r>
            <a:r>
              <a:rPr lang="en-US" i="1" dirty="0"/>
              <a:t>Phrenological Journal, 1855</a:t>
            </a:r>
            <a:endParaRPr lang="en-US" dirty="0">
              <a:effectLst/>
            </a:endParaRPr>
          </a:p>
        </p:txBody>
      </p:sp>
      <p:pic>
        <p:nvPicPr>
          <p:cNvPr id="2050" name="Picture 2" descr="Set of sixty miniature heads used in phrenology">
            <a:extLst>
              <a:ext uri="{FF2B5EF4-FFF2-40B4-BE49-F238E27FC236}">
                <a16:creationId xmlns:a16="http://schemas.microsoft.com/office/drawing/2014/main" id="{DC42EF6D-187C-C4B0-D03B-01AC7BEC54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983" r="10877" b="1"/>
          <a:stretch>
            <a:fillRect/>
          </a:stretch>
        </p:blipFill>
        <p:spPr bwMode="auto">
          <a:xfrm>
            <a:off x="4948188" y="1"/>
            <a:ext cx="7243812" cy="6857999"/>
          </a:xfrm>
          <a:custGeom>
            <a:avLst/>
            <a:gdLst/>
            <a:ahLst/>
            <a:cxnLst/>
            <a:rect l="l" t="t" r="r" b="b"/>
            <a:pathLst>
              <a:path w="7243812" h="6857999">
                <a:moveTo>
                  <a:pt x="609803" y="0"/>
                </a:moveTo>
                <a:lnTo>
                  <a:pt x="1222601" y="0"/>
                </a:lnTo>
                <a:lnTo>
                  <a:pt x="1223032" y="1645"/>
                </a:lnTo>
                <a:lnTo>
                  <a:pt x="1343371" y="1645"/>
                </a:lnTo>
                <a:lnTo>
                  <a:pt x="1343665" y="0"/>
                </a:lnTo>
                <a:lnTo>
                  <a:pt x="1884172" y="0"/>
                </a:lnTo>
                <a:lnTo>
                  <a:pt x="1884280" y="1645"/>
                </a:lnTo>
                <a:lnTo>
                  <a:pt x="7243812" y="1645"/>
                </a:lnTo>
                <a:lnTo>
                  <a:pt x="7243812" y="6857999"/>
                </a:lnTo>
                <a:lnTo>
                  <a:pt x="133676" y="6857999"/>
                </a:lnTo>
                <a:lnTo>
                  <a:pt x="114609" y="6843646"/>
                </a:lnTo>
                <a:cubicBezTo>
                  <a:pt x="106811" y="6836369"/>
                  <a:pt x="103243" y="6828354"/>
                  <a:pt x="111459" y="6817746"/>
                </a:cubicBezTo>
                <a:cubicBezTo>
                  <a:pt x="93943" y="6769544"/>
                  <a:pt x="97901" y="6796071"/>
                  <a:pt x="113412" y="6759582"/>
                </a:cubicBezTo>
                <a:cubicBezTo>
                  <a:pt x="110188" y="6732087"/>
                  <a:pt x="99653" y="6727133"/>
                  <a:pt x="100729" y="6705297"/>
                </a:cubicBezTo>
                <a:cubicBezTo>
                  <a:pt x="94563" y="6675394"/>
                  <a:pt x="99792" y="6669536"/>
                  <a:pt x="87662" y="6640957"/>
                </a:cubicBezTo>
                <a:cubicBezTo>
                  <a:pt x="74199" y="6591883"/>
                  <a:pt x="82185" y="6576319"/>
                  <a:pt x="83084" y="6541313"/>
                </a:cubicBezTo>
                <a:cubicBezTo>
                  <a:pt x="82225" y="6490855"/>
                  <a:pt x="67640" y="6422980"/>
                  <a:pt x="59444" y="6370251"/>
                </a:cubicBezTo>
                <a:cubicBezTo>
                  <a:pt x="51248" y="6317522"/>
                  <a:pt x="30729" y="6270972"/>
                  <a:pt x="33908" y="6224938"/>
                </a:cubicBezTo>
                <a:lnTo>
                  <a:pt x="30063" y="6089693"/>
                </a:lnTo>
                <a:cubicBezTo>
                  <a:pt x="25730" y="6032039"/>
                  <a:pt x="3474" y="5997051"/>
                  <a:pt x="29101" y="5973994"/>
                </a:cubicBezTo>
                <a:cubicBezTo>
                  <a:pt x="17018" y="5940131"/>
                  <a:pt x="41135" y="5955713"/>
                  <a:pt x="33855" y="5939847"/>
                </a:cubicBezTo>
                <a:lnTo>
                  <a:pt x="12982" y="5906467"/>
                </a:lnTo>
                <a:lnTo>
                  <a:pt x="8416" y="5862699"/>
                </a:lnTo>
                <a:cubicBezTo>
                  <a:pt x="7895" y="5838948"/>
                  <a:pt x="8409" y="5853058"/>
                  <a:pt x="12052" y="5823324"/>
                </a:cubicBezTo>
                <a:cubicBezTo>
                  <a:pt x="11631" y="5805291"/>
                  <a:pt x="11213" y="5787258"/>
                  <a:pt x="10793" y="5769225"/>
                </a:cubicBezTo>
                <a:cubicBezTo>
                  <a:pt x="17866" y="5738356"/>
                  <a:pt x="19121" y="5696311"/>
                  <a:pt x="25986" y="5667896"/>
                </a:cubicBezTo>
                <a:cubicBezTo>
                  <a:pt x="16329" y="5647975"/>
                  <a:pt x="42195" y="5619318"/>
                  <a:pt x="43687" y="5594585"/>
                </a:cubicBezTo>
                <a:cubicBezTo>
                  <a:pt x="32512" y="5517959"/>
                  <a:pt x="44052" y="5536542"/>
                  <a:pt x="40019" y="5464225"/>
                </a:cubicBezTo>
                <a:cubicBezTo>
                  <a:pt x="32676" y="5400671"/>
                  <a:pt x="26469" y="5311951"/>
                  <a:pt x="22904" y="5269726"/>
                </a:cubicBezTo>
                <a:cubicBezTo>
                  <a:pt x="19341" y="5227501"/>
                  <a:pt x="14742" y="5212581"/>
                  <a:pt x="18628" y="5210876"/>
                </a:cubicBezTo>
                <a:cubicBezTo>
                  <a:pt x="-20300" y="5161742"/>
                  <a:pt x="15511" y="5141336"/>
                  <a:pt x="5392" y="5111369"/>
                </a:cubicBezTo>
                <a:cubicBezTo>
                  <a:pt x="10662" y="5053859"/>
                  <a:pt x="15546" y="5034036"/>
                  <a:pt x="13324" y="5009272"/>
                </a:cubicBezTo>
                <a:cubicBezTo>
                  <a:pt x="25126" y="4982633"/>
                  <a:pt x="74251" y="4956261"/>
                  <a:pt x="48699" y="4925805"/>
                </a:cubicBezTo>
                <a:cubicBezTo>
                  <a:pt x="76704" y="4931200"/>
                  <a:pt x="39437" y="4888353"/>
                  <a:pt x="62925" y="4877992"/>
                </a:cubicBezTo>
                <a:cubicBezTo>
                  <a:pt x="82480" y="4871554"/>
                  <a:pt x="75731" y="4857054"/>
                  <a:pt x="79496" y="4844323"/>
                </a:cubicBezTo>
                <a:cubicBezTo>
                  <a:pt x="97657" y="4832308"/>
                  <a:pt x="110974" y="4752352"/>
                  <a:pt x="101400" y="4733115"/>
                </a:cubicBezTo>
                <a:cubicBezTo>
                  <a:pt x="108185" y="4679357"/>
                  <a:pt x="119720" y="4662889"/>
                  <a:pt x="111223" y="4625153"/>
                </a:cubicBezTo>
                <a:cubicBezTo>
                  <a:pt x="106592" y="4588197"/>
                  <a:pt x="114401" y="4567830"/>
                  <a:pt x="126359" y="4539168"/>
                </a:cubicBezTo>
                <a:cubicBezTo>
                  <a:pt x="126535" y="4522289"/>
                  <a:pt x="126710" y="4505410"/>
                  <a:pt x="126886" y="4488531"/>
                </a:cubicBezTo>
                <a:cubicBezTo>
                  <a:pt x="126165" y="4473140"/>
                  <a:pt x="132917" y="4437329"/>
                  <a:pt x="135099" y="4411258"/>
                </a:cubicBezTo>
                <a:cubicBezTo>
                  <a:pt x="107667" y="4345686"/>
                  <a:pt x="146840" y="4280033"/>
                  <a:pt x="132327" y="4219510"/>
                </a:cubicBezTo>
                <a:cubicBezTo>
                  <a:pt x="138549" y="4158987"/>
                  <a:pt x="124091" y="4192084"/>
                  <a:pt x="172424" y="4048117"/>
                </a:cubicBezTo>
                <a:cubicBezTo>
                  <a:pt x="167703" y="4015047"/>
                  <a:pt x="203806" y="3905047"/>
                  <a:pt x="177666" y="3878222"/>
                </a:cubicBezTo>
                <a:cubicBezTo>
                  <a:pt x="167714" y="3821305"/>
                  <a:pt x="183914" y="3845122"/>
                  <a:pt x="156982" y="3778166"/>
                </a:cubicBezTo>
                <a:cubicBezTo>
                  <a:pt x="160365" y="3760234"/>
                  <a:pt x="142791" y="3724716"/>
                  <a:pt x="142115" y="3707357"/>
                </a:cubicBezTo>
                <a:cubicBezTo>
                  <a:pt x="139253" y="3688591"/>
                  <a:pt x="140202" y="3672776"/>
                  <a:pt x="139805" y="3665569"/>
                </a:cubicBezTo>
                <a:cubicBezTo>
                  <a:pt x="139778" y="3665084"/>
                  <a:pt x="139750" y="3664599"/>
                  <a:pt x="139723" y="3664114"/>
                </a:cubicBezTo>
                <a:lnTo>
                  <a:pt x="134134" y="3653088"/>
                </a:lnTo>
                <a:lnTo>
                  <a:pt x="126568" y="3641228"/>
                </a:lnTo>
                <a:cubicBezTo>
                  <a:pt x="126560" y="3629488"/>
                  <a:pt x="126549" y="3617747"/>
                  <a:pt x="126540" y="3606007"/>
                </a:cubicBezTo>
                <a:lnTo>
                  <a:pt x="134645" y="3597336"/>
                </a:lnTo>
                <a:lnTo>
                  <a:pt x="131649" y="3586412"/>
                </a:lnTo>
                <a:lnTo>
                  <a:pt x="134221" y="3569719"/>
                </a:lnTo>
                <a:lnTo>
                  <a:pt x="133795" y="3568021"/>
                </a:lnTo>
                <a:lnTo>
                  <a:pt x="130189" y="3553678"/>
                </a:lnTo>
                <a:lnTo>
                  <a:pt x="129827" y="3552249"/>
                </a:lnTo>
                <a:lnTo>
                  <a:pt x="122183" y="3542019"/>
                </a:lnTo>
                <a:lnTo>
                  <a:pt x="112426" y="3531201"/>
                </a:lnTo>
                <a:lnTo>
                  <a:pt x="105626" y="3496391"/>
                </a:lnTo>
                <a:lnTo>
                  <a:pt x="111971" y="3486850"/>
                </a:lnTo>
                <a:lnTo>
                  <a:pt x="106910" y="3476412"/>
                </a:lnTo>
                <a:cubicBezTo>
                  <a:pt x="105781" y="3466028"/>
                  <a:pt x="105824" y="3433967"/>
                  <a:pt x="105209" y="3424545"/>
                </a:cubicBezTo>
                <a:lnTo>
                  <a:pt x="103215" y="3419880"/>
                </a:lnTo>
                <a:lnTo>
                  <a:pt x="104953" y="3415218"/>
                </a:lnTo>
                <a:lnTo>
                  <a:pt x="101255" y="3409825"/>
                </a:lnTo>
                <a:lnTo>
                  <a:pt x="103044" y="3407057"/>
                </a:lnTo>
                <a:lnTo>
                  <a:pt x="89764" y="3378959"/>
                </a:lnTo>
                <a:lnTo>
                  <a:pt x="83991" y="3362948"/>
                </a:lnTo>
                <a:lnTo>
                  <a:pt x="66858" y="3332072"/>
                </a:lnTo>
                <a:lnTo>
                  <a:pt x="69057" y="3325671"/>
                </a:lnTo>
                <a:lnTo>
                  <a:pt x="51631" y="3278130"/>
                </a:lnTo>
                <a:lnTo>
                  <a:pt x="53959" y="3277179"/>
                </a:lnTo>
                <a:lnTo>
                  <a:pt x="60205" y="3262610"/>
                </a:lnTo>
                <a:lnTo>
                  <a:pt x="58998" y="3258677"/>
                </a:lnTo>
                <a:cubicBezTo>
                  <a:pt x="46010" y="3210316"/>
                  <a:pt x="80872" y="3236545"/>
                  <a:pt x="45170" y="3180546"/>
                </a:cubicBezTo>
                <a:cubicBezTo>
                  <a:pt x="53643" y="3171780"/>
                  <a:pt x="52550" y="3163902"/>
                  <a:pt x="45228" y="3151828"/>
                </a:cubicBezTo>
                <a:cubicBezTo>
                  <a:pt x="39651" y="3128169"/>
                  <a:pt x="64667" y="3124610"/>
                  <a:pt x="45020" y="3103777"/>
                </a:cubicBezTo>
                <a:cubicBezTo>
                  <a:pt x="59127" y="3105196"/>
                  <a:pt x="41123" y="3057428"/>
                  <a:pt x="57092" y="3065434"/>
                </a:cubicBezTo>
                <a:cubicBezTo>
                  <a:pt x="55435" y="3051512"/>
                  <a:pt x="40803" y="3032637"/>
                  <a:pt x="35088" y="3020247"/>
                </a:cubicBezTo>
                <a:cubicBezTo>
                  <a:pt x="32503" y="3002537"/>
                  <a:pt x="18197" y="3001119"/>
                  <a:pt x="22803" y="2991092"/>
                </a:cubicBezTo>
                <a:cubicBezTo>
                  <a:pt x="24338" y="2987749"/>
                  <a:pt x="27975" y="2983455"/>
                  <a:pt x="34850" y="2977278"/>
                </a:cubicBezTo>
                <a:cubicBezTo>
                  <a:pt x="22587" y="2954448"/>
                  <a:pt x="35600" y="2946689"/>
                  <a:pt x="36223" y="2911749"/>
                </a:cubicBezTo>
                <a:cubicBezTo>
                  <a:pt x="35158" y="2886513"/>
                  <a:pt x="29761" y="2843788"/>
                  <a:pt x="28462" y="2825860"/>
                </a:cubicBezTo>
                <a:cubicBezTo>
                  <a:pt x="28449" y="2818634"/>
                  <a:pt x="28437" y="2811409"/>
                  <a:pt x="28424" y="2804183"/>
                </a:cubicBezTo>
                <a:lnTo>
                  <a:pt x="21292" y="2790136"/>
                </a:lnTo>
                <a:lnTo>
                  <a:pt x="16179" y="2760208"/>
                </a:lnTo>
                <a:lnTo>
                  <a:pt x="22858" y="2751112"/>
                </a:lnTo>
                <a:lnTo>
                  <a:pt x="18505" y="2740278"/>
                </a:lnTo>
                <a:lnTo>
                  <a:pt x="22482" y="2726489"/>
                </a:lnTo>
                <a:lnTo>
                  <a:pt x="18175" y="2725052"/>
                </a:lnTo>
                <a:lnTo>
                  <a:pt x="10521" y="2715895"/>
                </a:lnTo>
                <a:lnTo>
                  <a:pt x="25499" y="2665666"/>
                </a:lnTo>
                <a:lnTo>
                  <a:pt x="30658" y="2635351"/>
                </a:lnTo>
                <a:cubicBezTo>
                  <a:pt x="30723" y="2625597"/>
                  <a:pt x="30791" y="2615842"/>
                  <a:pt x="30857" y="2606088"/>
                </a:cubicBezTo>
                <a:lnTo>
                  <a:pt x="37532" y="2596456"/>
                </a:lnTo>
                <a:cubicBezTo>
                  <a:pt x="41239" y="2582253"/>
                  <a:pt x="34640" y="2564757"/>
                  <a:pt x="36511" y="2549900"/>
                </a:cubicBezTo>
                <a:lnTo>
                  <a:pt x="53712" y="2496499"/>
                </a:lnTo>
                <a:cubicBezTo>
                  <a:pt x="53527" y="2492743"/>
                  <a:pt x="64725" y="2449625"/>
                  <a:pt x="64540" y="2445869"/>
                </a:cubicBezTo>
                <a:cubicBezTo>
                  <a:pt x="61940" y="2441580"/>
                  <a:pt x="65575" y="2413465"/>
                  <a:pt x="64348" y="2408995"/>
                </a:cubicBezTo>
                <a:cubicBezTo>
                  <a:pt x="100333" y="2407546"/>
                  <a:pt x="71752" y="2329020"/>
                  <a:pt x="101725" y="2335735"/>
                </a:cubicBezTo>
                <a:cubicBezTo>
                  <a:pt x="120512" y="2299003"/>
                  <a:pt x="138791" y="2291744"/>
                  <a:pt x="147278" y="2260088"/>
                </a:cubicBezTo>
                <a:cubicBezTo>
                  <a:pt x="152668" y="2224200"/>
                  <a:pt x="143589" y="2220953"/>
                  <a:pt x="152643" y="2193455"/>
                </a:cubicBezTo>
                <a:cubicBezTo>
                  <a:pt x="152701" y="2159228"/>
                  <a:pt x="131577" y="2138038"/>
                  <a:pt x="161815" y="2107942"/>
                </a:cubicBezTo>
                <a:lnTo>
                  <a:pt x="168884" y="2024270"/>
                </a:lnTo>
                <a:lnTo>
                  <a:pt x="210800" y="1969445"/>
                </a:lnTo>
                <a:lnTo>
                  <a:pt x="215063" y="1961162"/>
                </a:lnTo>
                <a:lnTo>
                  <a:pt x="226767" y="1945112"/>
                </a:lnTo>
                <a:lnTo>
                  <a:pt x="225906" y="1942021"/>
                </a:lnTo>
                <a:lnTo>
                  <a:pt x="220555" y="1935584"/>
                </a:lnTo>
                <a:cubicBezTo>
                  <a:pt x="220179" y="1930292"/>
                  <a:pt x="223282" y="1914884"/>
                  <a:pt x="223648" y="1910265"/>
                </a:cubicBezTo>
                <a:cubicBezTo>
                  <a:pt x="221934" y="1909994"/>
                  <a:pt x="221895" y="1909162"/>
                  <a:pt x="222758" y="1907867"/>
                </a:cubicBezTo>
                <a:lnTo>
                  <a:pt x="229387" y="1899379"/>
                </a:lnTo>
                <a:lnTo>
                  <a:pt x="231548" y="1895114"/>
                </a:lnTo>
                <a:lnTo>
                  <a:pt x="216553" y="1892417"/>
                </a:lnTo>
                <a:cubicBezTo>
                  <a:pt x="209075" y="1884999"/>
                  <a:pt x="222114" y="1866643"/>
                  <a:pt x="209739" y="1861483"/>
                </a:cubicBezTo>
                <a:cubicBezTo>
                  <a:pt x="214584" y="1853278"/>
                  <a:pt x="219066" y="1844665"/>
                  <a:pt x="222950" y="1835810"/>
                </a:cubicBezTo>
                <a:lnTo>
                  <a:pt x="224812" y="1830569"/>
                </a:lnTo>
                <a:lnTo>
                  <a:pt x="224522" y="1830429"/>
                </a:lnTo>
                <a:cubicBezTo>
                  <a:pt x="224224" y="1829219"/>
                  <a:pt x="224571" y="1827468"/>
                  <a:pt x="225830" y="1824832"/>
                </a:cubicBezTo>
                <a:lnTo>
                  <a:pt x="228207" y="1821003"/>
                </a:lnTo>
                <a:lnTo>
                  <a:pt x="230878" y="1807109"/>
                </a:lnTo>
                <a:lnTo>
                  <a:pt x="227355" y="1805316"/>
                </a:lnTo>
                <a:lnTo>
                  <a:pt x="228132" y="1804434"/>
                </a:lnTo>
                <a:cubicBezTo>
                  <a:pt x="237533" y="1798221"/>
                  <a:pt x="248274" y="1797417"/>
                  <a:pt x="223762" y="1784314"/>
                </a:cubicBezTo>
                <a:cubicBezTo>
                  <a:pt x="240655" y="1769422"/>
                  <a:pt x="224912" y="1763793"/>
                  <a:pt x="226521" y="1740358"/>
                </a:cubicBezTo>
                <a:cubicBezTo>
                  <a:pt x="240385" y="1732435"/>
                  <a:pt x="239102" y="1724301"/>
                  <a:pt x="233164" y="1715685"/>
                </a:cubicBezTo>
                <a:cubicBezTo>
                  <a:pt x="245499" y="1694404"/>
                  <a:pt x="240415" y="1672675"/>
                  <a:pt x="245819" y="1647555"/>
                </a:cubicBezTo>
                <a:cubicBezTo>
                  <a:pt x="268668" y="1622803"/>
                  <a:pt x="248434" y="1605585"/>
                  <a:pt x="254317" y="1578752"/>
                </a:cubicBezTo>
                <a:lnTo>
                  <a:pt x="249918" y="1546022"/>
                </a:lnTo>
                <a:cubicBezTo>
                  <a:pt x="251996" y="1543635"/>
                  <a:pt x="248777" y="1521210"/>
                  <a:pt x="248927" y="1519929"/>
                </a:cubicBezTo>
                <a:lnTo>
                  <a:pt x="248704" y="1519731"/>
                </a:lnTo>
                <a:lnTo>
                  <a:pt x="252245" y="1514846"/>
                </a:lnTo>
                <a:cubicBezTo>
                  <a:pt x="255314" y="1501295"/>
                  <a:pt x="252199" y="1477394"/>
                  <a:pt x="254681" y="1463304"/>
                </a:cubicBezTo>
                <a:cubicBezTo>
                  <a:pt x="257024" y="1459891"/>
                  <a:pt x="268983" y="1432466"/>
                  <a:pt x="267138" y="1430305"/>
                </a:cubicBezTo>
                <a:lnTo>
                  <a:pt x="266110" y="1429568"/>
                </a:lnTo>
                <a:lnTo>
                  <a:pt x="286784" y="1404045"/>
                </a:lnTo>
                <a:lnTo>
                  <a:pt x="294521" y="1360879"/>
                </a:lnTo>
                <a:lnTo>
                  <a:pt x="324750" y="1301993"/>
                </a:lnTo>
                <a:lnTo>
                  <a:pt x="328780" y="1210776"/>
                </a:lnTo>
                <a:cubicBezTo>
                  <a:pt x="344171" y="1197232"/>
                  <a:pt x="343390" y="1192124"/>
                  <a:pt x="346123" y="1157176"/>
                </a:cubicBezTo>
                <a:cubicBezTo>
                  <a:pt x="359383" y="1110140"/>
                  <a:pt x="355619" y="1111028"/>
                  <a:pt x="349331" y="1063288"/>
                </a:cubicBezTo>
                <a:cubicBezTo>
                  <a:pt x="364194" y="1005331"/>
                  <a:pt x="362778" y="969963"/>
                  <a:pt x="431245" y="889417"/>
                </a:cubicBezTo>
                <a:lnTo>
                  <a:pt x="459477" y="816346"/>
                </a:lnTo>
                <a:cubicBezTo>
                  <a:pt x="465006" y="808083"/>
                  <a:pt x="496978" y="764380"/>
                  <a:pt x="489268" y="752692"/>
                </a:cubicBezTo>
                <a:lnTo>
                  <a:pt x="505368" y="724368"/>
                </a:lnTo>
                <a:lnTo>
                  <a:pt x="511178" y="722494"/>
                </a:lnTo>
                <a:lnTo>
                  <a:pt x="514451" y="717531"/>
                </a:lnTo>
                <a:cubicBezTo>
                  <a:pt x="514171" y="710761"/>
                  <a:pt x="513893" y="703992"/>
                  <a:pt x="513612" y="697222"/>
                </a:cubicBezTo>
                <a:cubicBezTo>
                  <a:pt x="513272" y="693376"/>
                  <a:pt x="513720" y="690905"/>
                  <a:pt x="514772" y="689289"/>
                </a:cubicBezTo>
                <a:lnTo>
                  <a:pt x="515249" y="689151"/>
                </a:lnTo>
                <a:cubicBezTo>
                  <a:pt x="515320" y="686637"/>
                  <a:pt x="515389" y="684122"/>
                  <a:pt x="515461" y="681608"/>
                </a:cubicBezTo>
                <a:cubicBezTo>
                  <a:pt x="522970" y="666964"/>
                  <a:pt x="551123" y="617831"/>
                  <a:pt x="560298" y="601285"/>
                </a:cubicBezTo>
                <a:cubicBezTo>
                  <a:pt x="558549" y="585107"/>
                  <a:pt x="540289" y="573171"/>
                  <a:pt x="570504" y="582332"/>
                </a:cubicBezTo>
                <a:cubicBezTo>
                  <a:pt x="570816" y="577121"/>
                  <a:pt x="573898" y="574271"/>
                  <a:pt x="578347" y="572511"/>
                </a:cubicBezTo>
                <a:lnTo>
                  <a:pt x="580375" y="572092"/>
                </a:lnTo>
                <a:lnTo>
                  <a:pt x="575722" y="536015"/>
                </a:lnTo>
                <a:lnTo>
                  <a:pt x="578705" y="531675"/>
                </a:lnTo>
                <a:lnTo>
                  <a:pt x="564084" y="491380"/>
                </a:lnTo>
                <a:cubicBezTo>
                  <a:pt x="560969" y="487340"/>
                  <a:pt x="560134" y="482008"/>
                  <a:pt x="564457" y="473782"/>
                </a:cubicBezTo>
                <a:lnTo>
                  <a:pt x="566413" y="472000"/>
                </a:lnTo>
                <a:lnTo>
                  <a:pt x="584600" y="354566"/>
                </a:lnTo>
                <a:cubicBezTo>
                  <a:pt x="586100" y="325288"/>
                  <a:pt x="584583" y="317533"/>
                  <a:pt x="588077" y="265704"/>
                </a:cubicBezTo>
                <a:cubicBezTo>
                  <a:pt x="588008" y="205530"/>
                  <a:pt x="578491" y="226511"/>
                  <a:pt x="580576" y="187093"/>
                </a:cubicBezTo>
                <a:cubicBezTo>
                  <a:pt x="579265" y="162458"/>
                  <a:pt x="569240" y="117589"/>
                  <a:pt x="587928" y="130336"/>
                </a:cubicBezTo>
                <a:cubicBezTo>
                  <a:pt x="552635" y="69804"/>
                  <a:pt x="604651" y="82036"/>
                  <a:pt x="593881" y="17287"/>
                </a:cubicBezTo>
                <a:cubicBezTo>
                  <a:pt x="600399" y="13784"/>
                  <a:pt x="605413" y="8440"/>
                  <a:pt x="609224" y="1705"/>
                </a:cubicBez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BB08BE3-5C5A-7853-7DC1-80566C43E79A}"/>
              </a:ext>
            </a:extLst>
          </p:cNvPr>
          <p:cNvSpPr txBox="1"/>
          <p:nvPr/>
        </p:nvSpPr>
        <p:spPr>
          <a:xfrm>
            <a:off x="1413015" y="6119336"/>
            <a:ext cx="3748116" cy="738664"/>
          </a:xfrm>
          <a:prstGeom prst="rect">
            <a:avLst/>
          </a:prstGeom>
          <a:noFill/>
        </p:spPr>
        <p:txBody>
          <a:bodyPr wrap="square" rtlCol="0">
            <a:spAutoFit/>
          </a:bodyPr>
          <a:lstStyle/>
          <a:p>
            <a:r>
              <a:rPr lang="en-GB" sz="1400" dirty="0"/>
              <a:t>Small phrenological heads, by William Bally, Manchester or Dublin, 1831 </a:t>
            </a:r>
          </a:p>
          <a:p>
            <a:r>
              <a:rPr lang="en-GB" sz="1400" dirty="0"/>
              <a:t>(Science Museum Group, London)</a:t>
            </a:r>
            <a:endParaRPr lang="en-US" sz="1400" dirty="0"/>
          </a:p>
        </p:txBody>
      </p:sp>
    </p:spTree>
    <p:extLst>
      <p:ext uri="{BB962C8B-B14F-4D97-AF65-F5344CB8AC3E}">
        <p14:creationId xmlns:p14="http://schemas.microsoft.com/office/powerpoint/2010/main" val="2918603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5" name="Rectangle 3084">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D795A0-C336-E0C3-1891-A03A04E9D25C}"/>
              </a:ext>
            </a:extLst>
          </p:cNvPr>
          <p:cNvSpPr>
            <a:spLocks noGrp="1"/>
          </p:cNvSpPr>
          <p:nvPr>
            <p:ph type="title"/>
          </p:nvPr>
        </p:nvSpPr>
        <p:spPr>
          <a:xfrm>
            <a:off x="6600264" y="556994"/>
            <a:ext cx="5149150" cy="883499"/>
          </a:xfrm>
        </p:spPr>
        <p:txBody>
          <a:bodyPr>
            <a:normAutofit/>
          </a:bodyPr>
          <a:lstStyle/>
          <a:p>
            <a:pPr algn="ctr"/>
            <a:r>
              <a:rPr lang="en-US" sz="4000" dirty="0"/>
              <a:t>Trophy skulls</a:t>
            </a:r>
          </a:p>
        </p:txBody>
      </p:sp>
      <p:pic>
        <p:nvPicPr>
          <p:cNvPr id="3076" name="Picture 4" descr="undefined">
            <a:extLst>
              <a:ext uri="{FF2B5EF4-FFF2-40B4-BE49-F238E27FC236}">
                <a16:creationId xmlns:a16="http://schemas.microsoft.com/office/drawing/2014/main" id="{202F9769-8E1F-C19B-4EC3-C19CB94084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4" b="20847"/>
          <a:stretch>
            <a:fillRect/>
          </a:stretch>
        </p:blipFill>
        <p:spPr bwMode="auto">
          <a:xfrm>
            <a:off x="-4642" y="10"/>
            <a:ext cx="3006061" cy="333963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ainted portrait">
            <a:extLst>
              <a:ext uri="{FF2B5EF4-FFF2-40B4-BE49-F238E27FC236}">
                <a16:creationId xmlns:a16="http://schemas.microsoft.com/office/drawing/2014/main" id="{F8B924BA-E9FB-2781-FD9F-540676ABE9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5" b="11790"/>
          <a:stretch>
            <a:fillRect/>
          </a:stretch>
        </p:blipFill>
        <p:spPr bwMode="auto">
          <a:xfrm>
            <a:off x="3198068" y="10"/>
            <a:ext cx="2991088" cy="333963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aydn Mausoleum - Tourismusverband Eisenstadt-Leithaland">
            <a:extLst>
              <a:ext uri="{FF2B5EF4-FFF2-40B4-BE49-F238E27FC236}">
                <a16:creationId xmlns:a16="http://schemas.microsoft.com/office/drawing/2014/main" id="{3A50C3C5-E775-E668-661C-9C1742A03C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9161" r="1" b="1"/>
          <a:stretch>
            <a:fillRect/>
          </a:stretch>
        </p:blipFill>
        <p:spPr bwMode="auto">
          <a:xfrm>
            <a:off x="-2" y="3518351"/>
            <a:ext cx="6189158" cy="333964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078B290-49A3-62E1-320A-B47020CE933B}"/>
              </a:ext>
            </a:extLst>
          </p:cNvPr>
          <p:cNvSpPr>
            <a:spLocks noGrp="1"/>
          </p:cNvSpPr>
          <p:nvPr>
            <p:ph idx="1"/>
          </p:nvPr>
        </p:nvSpPr>
        <p:spPr>
          <a:xfrm>
            <a:off x="6378971" y="1440493"/>
            <a:ext cx="5591736" cy="4881797"/>
          </a:xfrm>
        </p:spPr>
        <p:txBody>
          <a:bodyPr>
            <a:normAutofit lnSpcReduction="10000"/>
          </a:bodyPr>
          <a:lstStyle/>
          <a:p>
            <a:r>
              <a:rPr lang="en-US" sz="1800" dirty="0"/>
              <a:t>After </a:t>
            </a:r>
            <a:r>
              <a:rPr lang="en-US" sz="1800" b="1" dirty="0"/>
              <a:t>Joseph Hadyn’s </a:t>
            </a:r>
            <a:r>
              <a:rPr lang="en-US" sz="1800" dirty="0"/>
              <a:t>death in Vienna in 1809, skull stolen for phrenological research, to prove link between head shape and genius.</a:t>
            </a:r>
          </a:p>
          <a:p>
            <a:r>
              <a:rPr lang="en-US" sz="1800" dirty="0"/>
              <a:t>Heads of the famous treated as ‘trophies’.</a:t>
            </a:r>
          </a:p>
          <a:p>
            <a:r>
              <a:rPr lang="en-US" sz="1800" dirty="0"/>
              <a:t>Joseph Carl Rosenbaum and Johann Nepomuk Peter, the thieves, wrote extensively about their process, their reverence and love for the composer, and their belief that great heads should be displayed, not buried.</a:t>
            </a:r>
          </a:p>
          <a:p>
            <a:r>
              <a:rPr lang="en-US" sz="1800" dirty="0"/>
              <a:t>‘Practiced’ on actress </a:t>
            </a:r>
            <a:r>
              <a:rPr lang="en-US" sz="1800" b="1" dirty="0"/>
              <a:t>Elizabeth Roose</a:t>
            </a:r>
            <a:r>
              <a:rPr lang="en-US" sz="1800" dirty="0"/>
              <a:t>: the problems of decomposition, smell, maceration, medical waste (including brain) necessitated use of professional medical articulators for Hadyn.</a:t>
            </a:r>
          </a:p>
          <a:p>
            <a:r>
              <a:rPr lang="en-US" sz="1800" dirty="0"/>
              <a:t>Theft a crime but also a source of pride; evades detection for 145 years.</a:t>
            </a:r>
          </a:p>
          <a:p>
            <a:r>
              <a:rPr lang="en-US" sz="1800" dirty="0"/>
              <a:t>Hadyn’s skull reburied with his body (and substitute head) in </a:t>
            </a:r>
            <a:r>
              <a:rPr lang="en-US" sz="1800" dirty="0" err="1"/>
              <a:t>Einsenstadt</a:t>
            </a:r>
            <a:r>
              <a:rPr lang="en-US" sz="1800" dirty="0"/>
              <a:t>, Austria 1954.</a:t>
            </a:r>
          </a:p>
          <a:p>
            <a:pPr marL="0" indent="0">
              <a:buNone/>
            </a:pPr>
            <a:endParaRPr lang="en-US" sz="1300" dirty="0"/>
          </a:p>
        </p:txBody>
      </p:sp>
    </p:spTree>
    <p:extLst>
      <p:ext uri="{BB962C8B-B14F-4D97-AF65-F5344CB8AC3E}">
        <p14:creationId xmlns:p14="http://schemas.microsoft.com/office/powerpoint/2010/main" val="2243285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3" name="Freeform: Shape 6152">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28F6C4F-60CC-1E33-3E49-E8E092B95ABF}"/>
              </a:ext>
            </a:extLst>
          </p:cNvPr>
          <p:cNvSpPr>
            <a:spLocks noGrp="1"/>
          </p:cNvSpPr>
          <p:nvPr>
            <p:ph type="title"/>
          </p:nvPr>
        </p:nvSpPr>
        <p:spPr>
          <a:xfrm>
            <a:off x="924122" y="436507"/>
            <a:ext cx="11054966" cy="1330841"/>
          </a:xfrm>
        </p:spPr>
        <p:txBody>
          <a:bodyPr>
            <a:normAutofit/>
          </a:bodyPr>
          <a:lstStyle/>
          <a:p>
            <a:r>
              <a:rPr lang="en-US" dirty="0"/>
              <a:t>Scientific Brains and ‘Mutual’ Autopsies</a:t>
            </a:r>
          </a:p>
        </p:txBody>
      </p:sp>
      <p:sp>
        <p:nvSpPr>
          <p:cNvPr id="3" name="Content Placeholder 2">
            <a:extLst>
              <a:ext uri="{FF2B5EF4-FFF2-40B4-BE49-F238E27FC236}">
                <a16:creationId xmlns:a16="http://schemas.microsoft.com/office/drawing/2014/main" id="{70B2355C-24EB-4BA7-FAC7-2A8AB4B908B3}"/>
              </a:ext>
            </a:extLst>
          </p:cNvPr>
          <p:cNvSpPr>
            <a:spLocks noGrp="1"/>
          </p:cNvSpPr>
          <p:nvPr>
            <p:ph idx="1"/>
          </p:nvPr>
        </p:nvSpPr>
        <p:spPr>
          <a:xfrm>
            <a:off x="238446" y="2203855"/>
            <a:ext cx="7252394" cy="4490022"/>
          </a:xfrm>
        </p:spPr>
        <p:txBody>
          <a:bodyPr>
            <a:normAutofit fontScale="70000" lnSpcReduction="20000"/>
          </a:bodyPr>
          <a:lstStyle/>
          <a:p>
            <a:r>
              <a:rPr lang="en-US" sz="3100" dirty="0"/>
              <a:t>Presumed link between brain (size/shape/appearance) and intelligence transcends phrenology and gets subsumed into racial anatomy, physical anthropology.</a:t>
            </a:r>
          </a:p>
          <a:p>
            <a:r>
              <a:rPr lang="en-US" sz="3100" dirty="0"/>
              <a:t>Absolute size/weight of brain as a measure of intelligence disputed, but notably, investigations required preservation of brains (not skulls/casts).</a:t>
            </a:r>
          </a:p>
          <a:p>
            <a:r>
              <a:rPr lang="en-US" sz="3100" dirty="0"/>
              <a:t>6 January 1861: meeting of the </a:t>
            </a:r>
            <a:r>
              <a:rPr lang="en-GB" sz="3100" i="1" dirty="0"/>
              <a:t>Société </a:t>
            </a:r>
            <a:r>
              <a:rPr lang="en-GB" sz="3100" i="1" dirty="0" err="1"/>
              <a:t>d'Anthropologie</a:t>
            </a:r>
            <a:r>
              <a:rPr lang="en-GB" sz="3100" i="1" dirty="0"/>
              <a:t> de Paris</a:t>
            </a:r>
            <a:r>
              <a:rPr lang="en-GB" sz="3100" dirty="0"/>
              <a:t>, where Louis Pierre </a:t>
            </a:r>
            <a:r>
              <a:rPr lang="en-GB" sz="3100" dirty="0" err="1"/>
              <a:t>Gratiolet</a:t>
            </a:r>
            <a:r>
              <a:rPr lang="en-GB" sz="3100" dirty="0"/>
              <a:t> challenges Paul Broca’s beliefs about brain size, citing famous intellects with small hat sizes (e.g. Georges Cuvier).</a:t>
            </a:r>
          </a:p>
          <a:p>
            <a:r>
              <a:rPr lang="en-GB" sz="3100" dirty="0"/>
              <a:t>Persistence in belief that brain size/appearance has </a:t>
            </a:r>
            <a:r>
              <a:rPr lang="en-GB" sz="3100" i="1" dirty="0"/>
              <a:t>some</a:t>
            </a:r>
            <a:r>
              <a:rPr lang="en-GB" sz="3100" dirty="0"/>
              <a:t> correlation to genius leads scientists such as Broca to donate their brains for research.</a:t>
            </a:r>
          </a:p>
          <a:p>
            <a:r>
              <a:rPr lang="en-US" sz="3100" dirty="0"/>
              <a:t>Criteria shift to focus on convolutions rather than size. (e.g. Einstein’s brain).</a:t>
            </a:r>
          </a:p>
          <a:p>
            <a:endParaRPr lang="en-US" sz="1400" dirty="0"/>
          </a:p>
        </p:txBody>
      </p:sp>
      <p:pic>
        <p:nvPicPr>
          <p:cNvPr id="6146" name="Picture 2">
            <a:extLst>
              <a:ext uri="{FF2B5EF4-FFF2-40B4-BE49-F238E27FC236}">
                <a16:creationId xmlns:a16="http://schemas.microsoft.com/office/drawing/2014/main" id="{66C09EAB-8334-3870-4684-D0BB23A72A1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05839" y="2709359"/>
            <a:ext cx="4177275" cy="2706703"/>
          </a:xfrm>
          <a:prstGeom prst="rect">
            <a:avLst/>
          </a:prstGeom>
          <a:noFill/>
          <a:extLst>
            <a:ext uri="{909E8E84-426E-40DD-AFC4-6F175D3DCCD1}">
              <a14:hiddenFill xmlns:a14="http://schemas.microsoft.com/office/drawing/2010/main">
                <a:solidFill>
                  <a:srgbClr val="FFFFFF"/>
                </a:solidFill>
              </a14:hiddenFill>
            </a:ext>
          </a:extLst>
        </p:spPr>
      </p:pic>
      <p:sp>
        <p:nvSpPr>
          <p:cNvPr id="6155" name="Freeform: Shape 6154">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027865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5" name="Rectangle 4104">
            <a:extLst>
              <a:ext uri="{FF2B5EF4-FFF2-40B4-BE49-F238E27FC236}">
                <a16:creationId xmlns:a16="http://schemas.microsoft.com/office/drawing/2014/main" id="{D1BDED99-B35B-4FEE-A274-8E8DB6FEEE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02473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Hulton Archive/Getty Images">
            <a:extLst>
              <a:ext uri="{FF2B5EF4-FFF2-40B4-BE49-F238E27FC236}">
                <a16:creationId xmlns:a16="http://schemas.microsoft.com/office/drawing/2014/main" id="{9B2AF31E-60BB-6F5E-F14F-F932C0F0F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574" r="854"/>
          <a:stretch>
            <a:fillRect/>
          </a:stretch>
        </p:blipFill>
        <p:spPr bwMode="auto">
          <a:xfrm>
            <a:off x="7968222" y="10"/>
            <a:ext cx="4223778" cy="6857990"/>
          </a:xfrm>
          <a:custGeom>
            <a:avLst/>
            <a:gdLst/>
            <a:ahLst/>
            <a:cxnLst/>
            <a:rect l="l" t="t" r="r" b="b"/>
            <a:pathLst>
              <a:path w="4223778" h="6865951">
                <a:moveTo>
                  <a:pt x="478794" y="0"/>
                </a:moveTo>
                <a:lnTo>
                  <a:pt x="4223778" y="0"/>
                </a:lnTo>
                <a:lnTo>
                  <a:pt x="4223778" y="6865951"/>
                </a:lnTo>
                <a:lnTo>
                  <a:pt x="52221" y="6865951"/>
                </a:lnTo>
                <a:lnTo>
                  <a:pt x="49989" y="6844695"/>
                </a:lnTo>
                <a:cubicBezTo>
                  <a:pt x="46440" y="6810509"/>
                  <a:pt x="42891" y="6776323"/>
                  <a:pt x="41304" y="6765443"/>
                </a:cubicBezTo>
                <a:cubicBezTo>
                  <a:pt x="35681" y="6732842"/>
                  <a:pt x="13533" y="6716945"/>
                  <a:pt x="11182" y="6694817"/>
                </a:cubicBezTo>
                <a:cubicBezTo>
                  <a:pt x="16764" y="6697663"/>
                  <a:pt x="14835" y="6635151"/>
                  <a:pt x="10913" y="6627127"/>
                </a:cubicBezTo>
                <a:cubicBezTo>
                  <a:pt x="19564" y="6579282"/>
                  <a:pt x="-12861" y="6585665"/>
                  <a:pt x="5999" y="6527525"/>
                </a:cubicBezTo>
                <a:cubicBezTo>
                  <a:pt x="12287" y="6468687"/>
                  <a:pt x="19003" y="6409739"/>
                  <a:pt x="7685" y="6346547"/>
                </a:cubicBezTo>
                <a:cubicBezTo>
                  <a:pt x="31149" y="6240430"/>
                  <a:pt x="5895" y="6134229"/>
                  <a:pt x="12535" y="6084924"/>
                </a:cubicBezTo>
                <a:cubicBezTo>
                  <a:pt x="14696" y="6024961"/>
                  <a:pt x="53867" y="6020785"/>
                  <a:pt x="45320" y="5989742"/>
                </a:cubicBezTo>
                <a:cubicBezTo>
                  <a:pt x="41264" y="5940899"/>
                  <a:pt x="43258" y="5932095"/>
                  <a:pt x="40418" y="5889597"/>
                </a:cubicBezTo>
                <a:cubicBezTo>
                  <a:pt x="20860" y="5848611"/>
                  <a:pt x="51187" y="5792775"/>
                  <a:pt x="49796" y="5755774"/>
                </a:cubicBezTo>
                <a:cubicBezTo>
                  <a:pt x="43522" y="5734342"/>
                  <a:pt x="37368" y="5692606"/>
                  <a:pt x="49956" y="5684909"/>
                </a:cubicBezTo>
                <a:cubicBezTo>
                  <a:pt x="52825" y="5660429"/>
                  <a:pt x="62553" y="5623499"/>
                  <a:pt x="67011" y="5608897"/>
                </a:cubicBezTo>
                <a:lnTo>
                  <a:pt x="76701" y="5597290"/>
                </a:lnTo>
                <a:cubicBezTo>
                  <a:pt x="87717" y="5587442"/>
                  <a:pt x="82431" y="5550877"/>
                  <a:pt x="89120" y="5529641"/>
                </a:cubicBezTo>
                <a:cubicBezTo>
                  <a:pt x="69291" y="5496375"/>
                  <a:pt x="118554" y="5526326"/>
                  <a:pt x="94330" y="5470852"/>
                </a:cubicBezTo>
                <a:cubicBezTo>
                  <a:pt x="95483" y="5449506"/>
                  <a:pt x="114690" y="5429653"/>
                  <a:pt x="116139" y="5390946"/>
                </a:cubicBezTo>
                <a:cubicBezTo>
                  <a:pt x="127589" y="5337323"/>
                  <a:pt x="132794" y="5338384"/>
                  <a:pt x="135560" y="5284344"/>
                </a:cubicBezTo>
                <a:cubicBezTo>
                  <a:pt x="143629" y="5226223"/>
                  <a:pt x="148113" y="5192743"/>
                  <a:pt x="158141" y="5143920"/>
                </a:cubicBezTo>
                <a:cubicBezTo>
                  <a:pt x="170128" y="5118849"/>
                  <a:pt x="159838" y="5102006"/>
                  <a:pt x="174950" y="5088188"/>
                </a:cubicBezTo>
                <a:cubicBezTo>
                  <a:pt x="197620" y="5107654"/>
                  <a:pt x="181875" y="4983257"/>
                  <a:pt x="203603" y="5010764"/>
                </a:cubicBezTo>
                <a:lnTo>
                  <a:pt x="258582" y="4919969"/>
                </a:lnTo>
                <a:cubicBezTo>
                  <a:pt x="238838" y="4883087"/>
                  <a:pt x="271098" y="4853332"/>
                  <a:pt x="287910" y="4849612"/>
                </a:cubicBezTo>
                <a:cubicBezTo>
                  <a:pt x="294156" y="4811643"/>
                  <a:pt x="286101" y="4834074"/>
                  <a:pt x="305439" y="4799017"/>
                </a:cubicBezTo>
                <a:cubicBezTo>
                  <a:pt x="322572" y="4758926"/>
                  <a:pt x="352642" y="4705848"/>
                  <a:pt x="373456" y="4667754"/>
                </a:cubicBezTo>
                <a:cubicBezTo>
                  <a:pt x="384080" y="4649919"/>
                  <a:pt x="401158" y="4670663"/>
                  <a:pt x="407944" y="4574050"/>
                </a:cubicBezTo>
                <a:cubicBezTo>
                  <a:pt x="408098" y="4548109"/>
                  <a:pt x="427782" y="4503327"/>
                  <a:pt x="425133" y="4462469"/>
                </a:cubicBezTo>
                <a:lnTo>
                  <a:pt x="433890" y="4364681"/>
                </a:lnTo>
                <a:cubicBezTo>
                  <a:pt x="430018" y="4339230"/>
                  <a:pt x="435361" y="4287915"/>
                  <a:pt x="440691" y="4222147"/>
                </a:cubicBezTo>
                <a:cubicBezTo>
                  <a:pt x="451463" y="4164562"/>
                  <a:pt x="497377" y="4067298"/>
                  <a:pt x="503057" y="3977136"/>
                </a:cubicBezTo>
                <a:cubicBezTo>
                  <a:pt x="519229" y="3939837"/>
                  <a:pt x="472839" y="3875689"/>
                  <a:pt x="507582" y="3776020"/>
                </a:cubicBezTo>
                <a:cubicBezTo>
                  <a:pt x="497716" y="3757477"/>
                  <a:pt x="518006" y="3707185"/>
                  <a:pt x="521577" y="3692206"/>
                </a:cubicBezTo>
                <a:cubicBezTo>
                  <a:pt x="525148" y="3677227"/>
                  <a:pt x="526352" y="3687655"/>
                  <a:pt x="529009" y="3686147"/>
                </a:cubicBezTo>
                <a:cubicBezTo>
                  <a:pt x="531848" y="3650325"/>
                  <a:pt x="545504" y="3563351"/>
                  <a:pt x="551870" y="3514534"/>
                </a:cubicBezTo>
                <a:cubicBezTo>
                  <a:pt x="561331" y="3487751"/>
                  <a:pt x="581973" y="3426419"/>
                  <a:pt x="567205" y="3393248"/>
                </a:cubicBezTo>
                <a:cubicBezTo>
                  <a:pt x="585208" y="3400657"/>
                  <a:pt x="563566" y="3353906"/>
                  <a:pt x="579630" y="3344723"/>
                </a:cubicBezTo>
                <a:cubicBezTo>
                  <a:pt x="592861" y="3339338"/>
                  <a:pt x="589379" y="3323900"/>
                  <a:pt x="592672" y="3310978"/>
                </a:cubicBezTo>
                <a:cubicBezTo>
                  <a:pt x="605351" y="3299735"/>
                  <a:pt x="594296" y="3237176"/>
                  <a:pt x="589270" y="3216655"/>
                </a:cubicBezTo>
                <a:cubicBezTo>
                  <a:pt x="566909" y="3160431"/>
                  <a:pt x="626099" y="3142203"/>
                  <a:pt x="609663" y="3096973"/>
                </a:cubicBezTo>
                <a:cubicBezTo>
                  <a:pt x="609191" y="3084373"/>
                  <a:pt x="615889" y="3033331"/>
                  <a:pt x="618886" y="3023628"/>
                </a:cubicBezTo>
                <a:lnTo>
                  <a:pt x="630425" y="2998646"/>
                </a:lnTo>
                <a:lnTo>
                  <a:pt x="640017" y="2995914"/>
                </a:lnTo>
                <a:lnTo>
                  <a:pt x="643600" y="2978244"/>
                </a:lnTo>
                <a:lnTo>
                  <a:pt x="659520" y="2950805"/>
                </a:lnTo>
                <a:cubicBezTo>
                  <a:pt x="620152" y="2937671"/>
                  <a:pt x="687598" y="2860550"/>
                  <a:pt x="650890" y="2864933"/>
                </a:cubicBezTo>
                <a:cubicBezTo>
                  <a:pt x="663707" y="2817056"/>
                  <a:pt x="662078" y="2779813"/>
                  <a:pt x="640210" y="2741864"/>
                </a:cubicBezTo>
                <a:cubicBezTo>
                  <a:pt x="634452" y="2649732"/>
                  <a:pt x="665268" y="2597914"/>
                  <a:pt x="639387" y="2510931"/>
                </a:cubicBezTo>
                <a:cubicBezTo>
                  <a:pt x="645574" y="2407642"/>
                  <a:pt x="671719" y="2317589"/>
                  <a:pt x="680438" y="2227415"/>
                </a:cubicBezTo>
                <a:cubicBezTo>
                  <a:pt x="664175" y="2189847"/>
                  <a:pt x="704423" y="2141655"/>
                  <a:pt x="688135" y="2054289"/>
                </a:cubicBezTo>
                <a:cubicBezTo>
                  <a:pt x="683239" y="2048201"/>
                  <a:pt x="684029" y="1979567"/>
                  <a:pt x="681480" y="1972202"/>
                </a:cubicBezTo>
                <a:lnTo>
                  <a:pt x="686247" y="1917474"/>
                </a:lnTo>
                <a:lnTo>
                  <a:pt x="679783" y="1862721"/>
                </a:lnTo>
                <a:cubicBezTo>
                  <a:pt x="683677" y="1851209"/>
                  <a:pt x="688980" y="1824057"/>
                  <a:pt x="686639" y="1818227"/>
                </a:cubicBezTo>
                <a:lnTo>
                  <a:pt x="658235" y="1742488"/>
                </a:lnTo>
                <a:cubicBezTo>
                  <a:pt x="645662" y="1715201"/>
                  <a:pt x="661423" y="1719638"/>
                  <a:pt x="636990" y="1638389"/>
                </a:cubicBezTo>
                <a:cubicBezTo>
                  <a:pt x="626351" y="1601441"/>
                  <a:pt x="629414" y="1617134"/>
                  <a:pt x="602059" y="1570807"/>
                </a:cubicBezTo>
                <a:lnTo>
                  <a:pt x="570903" y="1513173"/>
                </a:lnTo>
                <a:cubicBezTo>
                  <a:pt x="570781" y="1503175"/>
                  <a:pt x="550561" y="1468055"/>
                  <a:pt x="550438" y="1458058"/>
                </a:cubicBezTo>
                <a:cubicBezTo>
                  <a:pt x="556848" y="1428101"/>
                  <a:pt x="546263" y="1422712"/>
                  <a:pt x="531416" y="1385478"/>
                </a:cubicBezTo>
                <a:cubicBezTo>
                  <a:pt x="527790" y="1370753"/>
                  <a:pt x="490725" y="1304050"/>
                  <a:pt x="501981" y="1265452"/>
                </a:cubicBezTo>
                <a:cubicBezTo>
                  <a:pt x="501825" y="1234781"/>
                  <a:pt x="490462" y="1187660"/>
                  <a:pt x="487370" y="1141743"/>
                </a:cubicBezTo>
                <a:cubicBezTo>
                  <a:pt x="484278" y="1095826"/>
                  <a:pt x="483852" y="1028118"/>
                  <a:pt x="483427" y="989948"/>
                </a:cubicBezTo>
                <a:cubicBezTo>
                  <a:pt x="483001" y="951779"/>
                  <a:pt x="494678" y="945984"/>
                  <a:pt x="484820" y="912725"/>
                </a:cubicBezTo>
                <a:cubicBezTo>
                  <a:pt x="467566" y="854951"/>
                  <a:pt x="510777" y="860797"/>
                  <a:pt x="475093" y="812798"/>
                </a:cubicBezTo>
                <a:cubicBezTo>
                  <a:pt x="461960" y="787034"/>
                  <a:pt x="498505" y="551948"/>
                  <a:pt x="461972" y="450605"/>
                </a:cubicBezTo>
                <a:cubicBezTo>
                  <a:pt x="470167" y="357604"/>
                  <a:pt x="458694" y="431306"/>
                  <a:pt x="465015" y="372906"/>
                </a:cubicBezTo>
                <a:cubicBezTo>
                  <a:pt x="503427" y="364177"/>
                  <a:pt x="489736" y="290341"/>
                  <a:pt x="490377" y="246134"/>
                </a:cubicBezTo>
                <a:cubicBezTo>
                  <a:pt x="491019" y="201927"/>
                  <a:pt x="449725" y="138160"/>
                  <a:pt x="468864" y="107666"/>
                </a:cubicBezTo>
                <a:cubicBezTo>
                  <a:pt x="468282" y="89794"/>
                  <a:pt x="477749" y="76947"/>
                  <a:pt x="477167" y="59075"/>
                </a:cubicBezTo>
                <a:lnTo>
                  <a:pt x="472992" y="1456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15A025C-CB80-0107-D294-BBEDC942EE10}"/>
              </a:ext>
            </a:extLst>
          </p:cNvPr>
          <p:cNvSpPr>
            <a:spLocks noGrp="1"/>
          </p:cNvSpPr>
          <p:nvPr>
            <p:ph idx="1"/>
          </p:nvPr>
        </p:nvSpPr>
        <p:spPr>
          <a:xfrm>
            <a:off x="585889" y="1828799"/>
            <a:ext cx="7042461" cy="4935255"/>
          </a:xfrm>
        </p:spPr>
        <p:txBody>
          <a:bodyPr>
            <a:normAutofit/>
          </a:bodyPr>
          <a:lstStyle/>
          <a:p>
            <a:pPr marL="0" indent="0">
              <a:buNone/>
            </a:pPr>
            <a:r>
              <a:rPr lang="en-US" sz="2200" dirty="0"/>
              <a:t>‘It was difficult to hold Broca’s brain without wondering whether in some sense Broca was still </a:t>
            </a:r>
            <a:r>
              <a:rPr lang="en-US" sz="2200" i="1" dirty="0"/>
              <a:t>in </a:t>
            </a:r>
            <a:r>
              <a:rPr lang="en-US" sz="2200" dirty="0"/>
              <a:t>there—his wit, his </a:t>
            </a:r>
            <a:r>
              <a:rPr lang="en-US" sz="2200" dirty="0" err="1"/>
              <a:t>sceptical</a:t>
            </a:r>
            <a:r>
              <a:rPr lang="en-US" sz="2200" dirty="0"/>
              <a:t> mien, his abrupt gesticulations when he talked, his quiet and sentimental moments.  Might there be preserved in the configuration of neurons before me a recollection of the triumphant moment when he argued before the combined medical faculties on the origins of aphasia? … Is Paul Broca still there in his formalin-filled bottle? [Resurrecting his memories] would be the ultimate breach of privacy, but it would also be a kind of practical immortality, because especially for a man like Broca, our minds are clearly a major aspect of who we are.’</a:t>
            </a:r>
          </a:p>
          <a:p>
            <a:pPr marL="0" indent="0">
              <a:buNone/>
            </a:pPr>
            <a:r>
              <a:rPr lang="en-US" sz="2200" dirty="0"/>
              <a:t>			-Carl Sagan, ‘Broca’s Brain’, 1979</a:t>
            </a:r>
          </a:p>
          <a:p>
            <a:pPr marL="0" indent="0">
              <a:buNone/>
            </a:pPr>
            <a:endParaRPr lang="en-US" sz="1900" dirty="0"/>
          </a:p>
        </p:txBody>
      </p:sp>
      <p:sp>
        <p:nvSpPr>
          <p:cNvPr id="4" name="TextBox 3">
            <a:extLst>
              <a:ext uri="{FF2B5EF4-FFF2-40B4-BE49-F238E27FC236}">
                <a16:creationId xmlns:a16="http://schemas.microsoft.com/office/drawing/2014/main" id="{A238F327-6714-24C5-D79A-58E6747BC168}"/>
              </a:ext>
            </a:extLst>
          </p:cNvPr>
          <p:cNvSpPr txBox="1"/>
          <p:nvPr/>
        </p:nvSpPr>
        <p:spPr>
          <a:xfrm>
            <a:off x="661670" y="914400"/>
            <a:ext cx="7470058" cy="461665"/>
          </a:xfrm>
          <a:prstGeom prst="rect">
            <a:avLst/>
          </a:prstGeom>
          <a:noFill/>
        </p:spPr>
        <p:txBody>
          <a:bodyPr wrap="none" rtlCol="0">
            <a:spAutoFit/>
          </a:bodyPr>
          <a:lstStyle/>
          <a:p>
            <a:r>
              <a:rPr lang="en-US" sz="2400" b="1" dirty="0"/>
              <a:t>‘Is Paul Broca still there in his formalin-filled bottle?’</a:t>
            </a:r>
          </a:p>
        </p:txBody>
      </p:sp>
    </p:spTree>
    <p:extLst>
      <p:ext uri="{BB962C8B-B14F-4D97-AF65-F5344CB8AC3E}">
        <p14:creationId xmlns:p14="http://schemas.microsoft.com/office/powerpoint/2010/main" val="1440084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document with text and a black text&#10;&#10;AI-generated content may be incorrect.">
            <a:extLst>
              <a:ext uri="{FF2B5EF4-FFF2-40B4-BE49-F238E27FC236}">
                <a16:creationId xmlns:a16="http://schemas.microsoft.com/office/drawing/2014/main" id="{84941CB8-BF82-73AE-104A-376E86AF41A8}"/>
              </a:ext>
            </a:extLst>
          </p:cNvPr>
          <p:cNvPicPr>
            <a:picLocks noChangeAspect="1"/>
          </p:cNvPicPr>
          <p:nvPr/>
        </p:nvPicPr>
        <p:blipFill>
          <a:blip r:embed="rId2"/>
          <a:stretch>
            <a:fillRect/>
          </a:stretch>
        </p:blipFill>
        <p:spPr>
          <a:xfrm>
            <a:off x="1862447" y="1386613"/>
            <a:ext cx="4233553" cy="4876110"/>
          </a:xfrm>
          <a:prstGeom prst="rect">
            <a:avLst/>
          </a:prstGeom>
        </p:spPr>
      </p:pic>
      <p:sp>
        <p:nvSpPr>
          <p:cNvPr id="7" name="TextBox 6">
            <a:extLst>
              <a:ext uri="{FF2B5EF4-FFF2-40B4-BE49-F238E27FC236}">
                <a16:creationId xmlns:a16="http://schemas.microsoft.com/office/drawing/2014/main" id="{4CD9327E-BBAB-4878-CD3A-C79C58B485F8}"/>
              </a:ext>
            </a:extLst>
          </p:cNvPr>
          <p:cNvSpPr txBox="1"/>
          <p:nvPr/>
        </p:nvSpPr>
        <p:spPr>
          <a:xfrm>
            <a:off x="3238906" y="619188"/>
            <a:ext cx="6470359" cy="913697"/>
          </a:xfrm>
          <a:prstGeom prst="rect">
            <a:avLst/>
          </a:prstGeom>
        </p:spPr>
        <p:txBody>
          <a:bodyPr vert="horz" lIns="91440" tIns="45720" rIns="91440" bIns="45720" rtlCol="0" anchor="t">
            <a:normAutofit/>
          </a:bodyPr>
          <a:lstStyle/>
          <a:p>
            <a:pPr>
              <a:lnSpc>
                <a:spcPct val="90000"/>
              </a:lnSpc>
              <a:spcAft>
                <a:spcPts val="600"/>
              </a:spcAft>
            </a:pPr>
            <a:r>
              <a:rPr lang="en-US" sz="2800" b="1" dirty="0"/>
              <a:t>Phrenology Revived: Cranio-Biography</a:t>
            </a:r>
          </a:p>
        </p:txBody>
      </p:sp>
      <p:pic>
        <p:nvPicPr>
          <p:cNvPr id="5130" name="Picture 10" descr="The works of Sir Thomas Browne / edited by Charles Sayle.">
            <a:extLst>
              <a:ext uri="{FF2B5EF4-FFF2-40B4-BE49-F238E27FC236}">
                <a16:creationId xmlns:a16="http://schemas.microsoft.com/office/drawing/2014/main" id="{27D2868A-2218-90AF-F048-43BF397FF5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5612" y="1902217"/>
            <a:ext cx="4341573" cy="300089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31233A8-A7C2-A677-9277-68AB3B34DAEC}"/>
              </a:ext>
            </a:extLst>
          </p:cNvPr>
          <p:cNvSpPr txBox="1"/>
          <p:nvPr/>
        </p:nvSpPr>
        <p:spPr>
          <a:xfrm>
            <a:off x="7094685" y="4955783"/>
            <a:ext cx="4081695" cy="369332"/>
          </a:xfrm>
          <a:prstGeom prst="rect">
            <a:avLst/>
          </a:prstGeom>
          <a:noFill/>
        </p:spPr>
        <p:txBody>
          <a:bodyPr wrap="none" rtlCol="0">
            <a:spAutoFit/>
          </a:bodyPr>
          <a:lstStyle/>
          <a:p>
            <a:r>
              <a:rPr lang="en-US" i="1" dirty="0"/>
              <a:t>The Works of Sir Thomas Browne </a:t>
            </a:r>
            <a:r>
              <a:rPr lang="en-US" dirty="0"/>
              <a:t>(1927)</a:t>
            </a:r>
          </a:p>
        </p:txBody>
      </p:sp>
      <p:sp>
        <p:nvSpPr>
          <p:cNvPr id="9" name="TextBox 8">
            <a:extLst>
              <a:ext uri="{FF2B5EF4-FFF2-40B4-BE49-F238E27FC236}">
                <a16:creationId xmlns:a16="http://schemas.microsoft.com/office/drawing/2014/main" id="{2F0836C2-01E3-AAED-67AF-2E558373C96E}"/>
              </a:ext>
            </a:extLst>
          </p:cNvPr>
          <p:cNvSpPr txBox="1"/>
          <p:nvPr/>
        </p:nvSpPr>
        <p:spPr>
          <a:xfrm>
            <a:off x="6381189" y="6116450"/>
            <a:ext cx="5508688" cy="646331"/>
          </a:xfrm>
          <a:prstGeom prst="rect">
            <a:avLst/>
          </a:prstGeom>
          <a:noFill/>
        </p:spPr>
        <p:txBody>
          <a:bodyPr wrap="none" rtlCol="0">
            <a:spAutoFit/>
          </a:bodyPr>
          <a:lstStyle/>
          <a:p>
            <a:r>
              <a:rPr lang="en-US" dirty="0"/>
              <a:t>Disinterred, St Peter </a:t>
            </a:r>
            <a:r>
              <a:rPr lang="en-US" dirty="0" err="1"/>
              <a:t>Mancroft</a:t>
            </a:r>
            <a:r>
              <a:rPr lang="en-US" dirty="0"/>
              <a:t> Church, Norwich 1840; </a:t>
            </a:r>
          </a:p>
          <a:p>
            <a:r>
              <a:rPr lang="en-US" dirty="0"/>
              <a:t>Reburied 1922.</a:t>
            </a:r>
          </a:p>
        </p:txBody>
      </p:sp>
    </p:spTree>
    <p:extLst>
      <p:ext uri="{BB962C8B-B14F-4D97-AF65-F5344CB8AC3E}">
        <p14:creationId xmlns:p14="http://schemas.microsoft.com/office/powerpoint/2010/main" val="2056279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6BD29FA-2AB4-E0FA-79B9-E129B0B63BC8}"/>
              </a:ext>
            </a:extLst>
          </p:cNvPr>
          <p:cNvSpPr>
            <a:spLocks noGrp="1"/>
          </p:cNvSpPr>
          <p:nvPr>
            <p:ph type="title"/>
          </p:nvPr>
        </p:nvSpPr>
        <p:spPr>
          <a:xfrm>
            <a:off x="917734" y="191193"/>
            <a:ext cx="4784796" cy="1330840"/>
          </a:xfrm>
        </p:spPr>
        <p:txBody>
          <a:bodyPr>
            <a:normAutofit/>
          </a:bodyPr>
          <a:lstStyle/>
          <a:p>
            <a:r>
              <a:rPr lang="en-US" sz="3700" b="1" dirty="0"/>
              <a:t>Communist Mummies: Preservation as Power </a:t>
            </a:r>
          </a:p>
        </p:txBody>
      </p:sp>
      <p:sp>
        <p:nvSpPr>
          <p:cNvPr id="3" name="Content Placeholder 2">
            <a:extLst>
              <a:ext uri="{FF2B5EF4-FFF2-40B4-BE49-F238E27FC236}">
                <a16:creationId xmlns:a16="http://schemas.microsoft.com/office/drawing/2014/main" id="{884543E9-7D91-3B51-A351-4835AFA8AAF9}"/>
              </a:ext>
            </a:extLst>
          </p:cNvPr>
          <p:cNvSpPr>
            <a:spLocks noGrp="1"/>
          </p:cNvSpPr>
          <p:nvPr>
            <p:ph idx="1"/>
          </p:nvPr>
        </p:nvSpPr>
        <p:spPr>
          <a:xfrm>
            <a:off x="917734" y="1522033"/>
            <a:ext cx="5128790" cy="4953581"/>
          </a:xfrm>
        </p:spPr>
        <p:txBody>
          <a:bodyPr>
            <a:noAutofit/>
          </a:bodyPr>
          <a:lstStyle/>
          <a:p>
            <a:r>
              <a:rPr lang="en-US" sz="1900" dirty="0"/>
              <a:t>Vladimir Lenin’s declining health shortly after the Russian Revolution precipitated efforts to capitalize on his political iconography and cult of personality.</a:t>
            </a:r>
          </a:p>
          <a:p>
            <a:r>
              <a:rPr lang="en-US" sz="1900" dirty="0"/>
              <a:t>Lenin’s body is made into an icon of Leninism.</a:t>
            </a:r>
          </a:p>
          <a:p>
            <a:r>
              <a:rPr lang="en-US" sz="1900" dirty="0"/>
              <a:t>Bespoke process to preserve suppleness of Lenin’s corpse: requires continuous care and investment.</a:t>
            </a:r>
          </a:p>
          <a:p>
            <a:r>
              <a:rPr lang="en-US" sz="1900" dirty="0"/>
              <a:t>Lenin’s body becomes a symbol of Soviet science and ideology, but also of his ‘transcendent’ aura and influence.</a:t>
            </a:r>
          </a:p>
          <a:p>
            <a:r>
              <a:rPr lang="en-US" sz="1900" dirty="0"/>
              <a:t>Process replicated across other communist totalitarian regimes (Vietnam, China, North Korea, Angola, , allowing posthumous continuity of ‘cult of personality’ leadership.</a:t>
            </a:r>
          </a:p>
        </p:txBody>
      </p:sp>
      <p:pic>
        <p:nvPicPr>
          <p:cNvPr id="5" name="Picture 4" descr="A building with a sign on the front&#10;&#10;AI-generated content may be incorrect.">
            <a:extLst>
              <a:ext uri="{FF2B5EF4-FFF2-40B4-BE49-F238E27FC236}">
                <a16:creationId xmlns:a16="http://schemas.microsoft.com/office/drawing/2014/main" id="{575FDE51-6E22-61F6-EBDD-C10CD91ABE60}"/>
              </a:ext>
            </a:extLst>
          </p:cNvPr>
          <p:cNvPicPr>
            <a:picLocks noChangeAspect="1"/>
          </p:cNvPicPr>
          <p:nvPr/>
        </p:nvPicPr>
        <p:blipFill>
          <a:blip r:embed="rId3"/>
          <a:stretch>
            <a:fillRect/>
          </a:stretch>
        </p:blipFill>
        <p:spPr>
          <a:xfrm>
            <a:off x="6880610" y="740592"/>
            <a:ext cx="4737650" cy="5399031"/>
          </a:xfrm>
          <a:prstGeom prst="rect">
            <a:avLst/>
          </a:prstGeom>
        </p:spPr>
      </p:pic>
      <p:sp>
        <p:nvSpPr>
          <p:cNvPr id="7" name="TextBox 6">
            <a:extLst>
              <a:ext uri="{FF2B5EF4-FFF2-40B4-BE49-F238E27FC236}">
                <a16:creationId xmlns:a16="http://schemas.microsoft.com/office/drawing/2014/main" id="{6E795EA8-137B-6194-4403-7B5727AF6024}"/>
              </a:ext>
            </a:extLst>
          </p:cNvPr>
          <p:cNvSpPr txBox="1"/>
          <p:nvPr/>
        </p:nvSpPr>
        <p:spPr>
          <a:xfrm>
            <a:off x="6416226" y="6152448"/>
            <a:ext cx="6101542" cy="646331"/>
          </a:xfrm>
          <a:prstGeom prst="rect">
            <a:avLst/>
          </a:prstGeom>
          <a:noFill/>
        </p:spPr>
        <p:txBody>
          <a:bodyPr wrap="square">
            <a:spAutoFit/>
          </a:bodyPr>
          <a:lstStyle/>
          <a:p>
            <a:r>
              <a:rPr lang="en-US" dirty="0"/>
              <a:t>‘Center for Scientific Research and Teaching Methods in Biochemical Technologies,’ (Photo: Yurchak, 2015)</a:t>
            </a:r>
          </a:p>
        </p:txBody>
      </p:sp>
    </p:spTree>
    <p:extLst>
      <p:ext uri="{BB962C8B-B14F-4D97-AF65-F5344CB8AC3E}">
        <p14:creationId xmlns:p14="http://schemas.microsoft.com/office/powerpoint/2010/main" val="2845053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ED455-B293-13DD-77E1-A4475D38093F}"/>
              </a:ext>
            </a:extLst>
          </p:cNvPr>
          <p:cNvSpPr>
            <a:spLocks noGrp="1"/>
          </p:cNvSpPr>
          <p:nvPr>
            <p:ph type="title"/>
          </p:nvPr>
        </p:nvSpPr>
        <p:spPr>
          <a:xfrm>
            <a:off x="876692" y="315883"/>
            <a:ext cx="5500810" cy="1260314"/>
          </a:xfrm>
        </p:spPr>
        <p:txBody>
          <a:bodyPr anchor="b">
            <a:normAutofit/>
          </a:bodyPr>
          <a:lstStyle/>
          <a:p>
            <a:pPr algn="ctr"/>
            <a:r>
              <a:rPr lang="en-US" sz="3200" b="1" dirty="0"/>
              <a:t>Self-Preservation: </a:t>
            </a:r>
            <a:br>
              <a:rPr lang="en-US" sz="3200" b="1" dirty="0"/>
            </a:br>
            <a:r>
              <a:rPr lang="en-US" sz="3200" b="1" dirty="0"/>
              <a:t>From ‘Auto-icons’ to Cryonics</a:t>
            </a:r>
          </a:p>
        </p:txBody>
      </p:sp>
      <p:sp>
        <p:nvSpPr>
          <p:cNvPr id="3" name="Content Placeholder 2">
            <a:extLst>
              <a:ext uri="{FF2B5EF4-FFF2-40B4-BE49-F238E27FC236}">
                <a16:creationId xmlns:a16="http://schemas.microsoft.com/office/drawing/2014/main" id="{BC43F66D-27BB-1FA2-AC83-9336AD1D01B5}"/>
              </a:ext>
            </a:extLst>
          </p:cNvPr>
          <p:cNvSpPr>
            <a:spLocks noGrp="1"/>
          </p:cNvSpPr>
          <p:nvPr>
            <p:ph idx="1"/>
          </p:nvPr>
        </p:nvSpPr>
        <p:spPr>
          <a:xfrm>
            <a:off x="876692" y="1997606"/>
            <a:ext cx="5889868" cy="4860394"/>
          </a:xfrm>
        </p:spPr>
        <p:txBody>
          <a:bodyPr anchor="t">
            <a:noAutofit/>
          </a:bodyPr>
          <a:lstStyle/>
          <a:p>
            <a:r>
              <a:rPr lang="en-US" sz="2000" dirty="0"/>
              <a:t>The challenge/expense of tissue conservation remain an obstacle for those wishing to be preserved.</a:t>
            </a:r>
          </a:p>
          <a:p>
            <a:r>
              <a:rPr lang="en-US" sz="2000" dirty="0"/>
              <a:t>Solutions include mummification, plastination, and cryonic freezing, but all have their drawbacks viz. cost/corruption.</a:t>
            </a:r>
          </a:p>
          <a:p>
            <a:r>
              <a:rPr lang="en-US" sz="2000" dirty="0"/>
              <a:t>In practice, very few people opt for such practices (e.g. 250 in cryonic storage).</a:t>
            </a:r>
          </a:p>
          <a:p>
            <a:r>
              <a:rPr lang="en-US" sz="2000" dirty="0"/>
              <a:t>What current beliefs/sensibilities shape attitudes towards the auto-preservation of remains?</a:t>
            </a:r>
          </a:p>
          <a:p>
            <a:r>
              <a:rPr lang="en-US" sz="2000" dirty="0"/>
              <a:t>What does the 200+ year history of preserving specific individuals’ remains for veneration/commemoration tell us about the desirability of this practice?</a:t>
            </a:r>
          </a:p>
        </p:txBody>
      </p:sp>
      <p:pic>
        <p:nvPicPr>
          <p:cNvPr id="11266" name="Picture 2" descr="Jeremy Bentham's Auto-Icon in London | Atlas Obscura">
            <a:extLst>
              <a:ext uri="{FF2B5EF4-FFF2-40B4-BE49-F238E27FC236}">
                <a16:creationId xmlns:a16="http://schemas.microsoft.com/office/drawing/2014/main" id="{BC0AC613-18C2-41B8-6A5F-A10E9FC108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832" r="2829" b="-2"/>
          <a:stretch>
            <a:fillRect/>
          </a:stretch>
        </p:blipFill>
        <p:spPr bwMode="auto">
          <a:xfrm>
            <a:off x="7406072" y="-15447"/>
            <a:ext cx="4666226" cy="34478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ody donation form and a document&#10;&#10;AI-generated content may be incorrect.">
            <a:extLst>
              <a:ext uri="{FF2B5EF4-FFF2-40B4-BE49-F238E27FC236}">
                <a16:creationId xmlns:a16="http://schemas.microsoft.com/office/drawing/2014/main" id="{A89A129D-A42D-F397-26AB-60E85BEC5D56}"/>
              </a:ext>
            </a:extLst>
          </p:cNvPr>
          <p:cNvPicPr>
            <a:picLocks noChangeAspect="1"/>
          </p:cNvPicPr>
          <p:nvPr/>
        </p:nvPicPr>
        <p:blipFill>
          <a:blip r:embed="rId3"/>
          <a:srcRect t="4295" r="-1" b="3899"/>
          <a:stretch>
            <a:fillRect/>
          </a:stretch>
        </p:blipFill>
        <p:spPr>
          <a:xfrm>
            <a:off x="7406072" y="3429000"/>
            <a:ext cx="4668846" cy="3429000"/>
          </a:xfrm>
          <a:prstGeom prst="rect">
            <a:avLst/>
          </a:prstGeom>
        </p:spPr>
      </p:pic>
      <p:grpSp>
        <p:nvGrpSpPr>
          <p:cNvPr id="11286" name="Group 11285">
            <a:extLst>
              <a:ext uri="{FF2B5EF4-FFF2-40B4-BE49-F238E27FC236}">
                <a16:creationId xmlns:a16="http://schemas.microsoft.com/office/drawing/2014/main" id="{9E2F459E-8EB3-985C-3049-33F6B920DE8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1279" name="Rectangle 11278">
              <a:extLst>
                <a:ext uri="{FF2B5EF4-FFF2-40B4-BE49-F238E27FC236}">
                  <a16:creationId xmlns:a16="http://schemas.microsoft.com/office/drawing/2014/main" id="{A71AB682-1CAC-7672-C637-B014B86EBC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7" name="Rectangle 11286">
              <a:extLst>
                <a:ext uri="{FF2B5EF4-FFF2-40B4-BE49-F238E27FC236}">
                  <a16:creationId xmlns:a16="http://schemas.microsoft.com/office/drawing/2014/main" id="{D193956D-B33D-633F-BDBE-3353AA9466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27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72875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96DC2-179E-F773-5225-F83F523C111B}"/>
              </a:ext>
            </a:extLst>
          </p:cNvPr>
          <p:cNvSpPr>
            <a:spLocks noGrp="1"/>
          </p:cNvSpPr>
          <p:nvPr>
            <p:ph type="title"/>
          </p:nvPr>
        </p:nvSpPr>
        <p:spPr/>
        <p:txBody>
          <a:bodyPr/>
          <a:lstStyle/>
          <a:p>
            <a:r>
              <a:rPr lang="en-US" b="1" dirty="0"/>
              <a:t>Concluding Thoughts</a:t>
            </a:r>
          </a:p>
        </p:txBody>
      </p:sp>
      <p:sp>
        <p:nvSpPr>
          <p:cNvPr id="3" name="Content Placeholder 2">
            <a:extLst>
              <a:ext uri="{FF2B5EF4-FFF2-40B4-BE49-F238E27FC236}">
                <a16:creationId xmlns:a16="http://schemas.microsoft.com/office/drawing/2014/main" id="{F84C0C32-971A-DA77-2241-36CD26B87EB1}"/>
              </a:ext>
            </a:extLst>
          </p:cNvPr>
          <p:cNvSpPr>
            <a:spLocks noGrp="1"/>
          </p:cNvSpPr>
          <p:nvPr>
            <p:ph idx="1"/>
          </p:nvPr>
        </p:nvSpPr>
        <p:spPr/>
        <p:txBody>
          <a:bodyPr>
            <a:normAutofit lnSpcReduction="10000"/>
          </a:bodyPr>
          <a:lstStyle/>
          <a:p>
            <a:r>
              <a:rPr lang="en-US" dirty="0"/>
              <a:t>Human remains ‘outlive’ the belief systems. There is no guarantee that remains collected with reverence in a particular temporal/geographic context will continue to be revered other</a:t>
            </a:r>
          </a:p>
          <a:p>
            <a:r>
              <a:rPr lang="en-US" dirty="0"/>
              <a:t>Despite secular/materialist shift in the modern era, an ‘aura’ or ‘potency’ persists around human remains.  </a:t>
            </a:r>
          </a:p>
          <a:p>
            <a:r>
              <a:rPr lang="en-US" dirty="0"/>
              <a:t>The treatment of the ‘eminent’ dead entailed ethical violations (theft, dismemberment, display) although many of their remains have been repatriated/reburied.</a:t>
            </a:r>
          </a:p>
          <a:p>
            <a:r>
              <a:rPr lang="en-US" dirty="0"/>
              <a:t>The practical challenges of preserving human remains, alongside persistent beliefs around/about death, means that it remains a niche practice.</a:t>
            </a:r>
          </a:p>
        </p:txBody>
      </p:sp>
    </p:spTree>
    <p:extLst>
      <p:ext uri="{BB962C8B-B14F-4D97-AF65-F5344CB8AC3E}">
        <p14:creationId xmlns:p14="http://schemas.microsoft.com/office/powerpoint/2010/main" val="3567132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Freeform: Shape 8200">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2F883B5-81E4-09FF-8CB9-2A8FCE147402}"/>
              </a:ext>
            </a:extLst>
          </p:cNvPr>
          <p:cNvSpPr>
            <a:spLocks noGrp="1"/>
          </p:cNvSpPr>
          <p:nvPr>
            <p:ph type="title"/>
          </p:nvPr>
        </p:nvSpPr>
        <p:spPr>
          <a:xfrm>
            <a:off x="977805" y="497754"/>
            <a:ext cx="9392421" cy="1330841"/>
          </a:xfrm>
        </p:spPr>
        <p:txBody>
          <a:bodyPr>
            <a:normAutofit/>
          </a:bodyPr>
          <a:lstStyle/>
          <a:p>
            <a:r>
              <a:rPr lang="en-US" dirty="0"/>
              <a:t>Core Concepts</a:t>
            </a:r>
          </a:p>
        </p:txBody>
      </p:sp>
      <p:sp>
        <p:nvSpPr>
          <p:cNvPr id="3" name="Content Placeholder 2">
            <a:extLst>
              <a:ext uri="{FF2B5EF4-FFF2-40B4-BE49-F238E27FC236}">
                <a16:creationId xmlns:a16="http://schemas.microsoft.com/office/drawing/2014/main" id="{4D2FA7C2-93F1-56FB-3F0F-E8C561DC2BBA}"/>
              </a:ext>
            </a:extLst>
          </p:cNvPr>
          <p:cNvSpPr>
            <a:spLocks noGrp="1"/>
          </p:cNvSpPr>
          <p:nvPr>
            <p:ph idx="1"/>
          </p:nvPr>
        </p:nvSpPr>
        <p:spPr>
          <a:xfrm>
            <a:off x="0" y="2061836"/>
            <a:ext cx="7068595" cy="4796164"/>
          </a:xfrm>
        </p:spPr>
        <p:txBody>
          <a:bodyPr>
            <a:noAutofit/>
          </a:bodyPr>
          <a:lstStyle/>
          <a:p>
            <a:r>
              <a:rPr lang="en-US" sz="1850" b="1" dirty="0"/>
              <a:t>Human remains are </a:t>
            </a:r>
            <a:r>
              <a:rPr lang="en-US" sz="1850" b="1" i="1" dirty="0"/>
              <a:t>polysemic</a:t>
            </a:r>
            <a:r>
              <a:rPr lang="en-US" sz="1850" b="1" dirty="0"/>
              <a:t>: they have multiple meanings</a:t>
            </a:r>
            <a:r>
              <a:rPr lang="en-US" sz="1850" dirty="0"/>
              <a:t>.  They are both people and things.  They can be symbolic and/or invested with power and potency.  In addition to their varied purposes (e.g. medical research, religious worship, battle trophies) they are also historical artefacts and form part of material culture.</a:t>
            </a:r>
          </a:p>
          <a:p>
            <a:r>
              <a:rPr lang="en-US" sz="1850" b="1" dirty="0"/>
              <a:t>These meanings are constantly in flux</a:t>
            </a:r>
            <a:r>
              <a:rPr lang="en-US" sz="1850" dirty="0"/>
              <a:t>.  Remains preserved and collected hundreds of years ago do not, inevitably, carry the same connotations in the present as they have in the past.  Remains are constantly repurposed, reclassified, and reinterpreted within shifting ethical frameworks.</a:t>
            </a:r>
          </a:p>
          <a:p>
            <a:r>
              <a:rPr lang="en-US" sz="1850" b="1" dirty="0"/>
              <a:t>The dual nature of human remains as people and things raises ethical challenges.  </a:t>
            </a:r>
            <a:r>
              <a:rPr lang="en-US" sz="1850" dirty="0"/>
              <a:t>These are equally in flux, but frequently involve questions around the retention and display of remains obtained without consent, and the competing interests of researchers and community groups in deciding their future.</a:t>
            </a:r>
          </a:p>
        </p:txBody>
      </p:sp>
      <p:pic>
        <p:nvPicPr>
          <p:cNvPr id="8194" name="Picture 2" descr="Anatomy lessons at St Dunstan's. Oil painting by J.H. Lobley, 1919.">
            <a:extLst>
              <a:ext uri="{FF2B5EF4-FFF2-40B4-BE49-F238E27FC236}">
                <a16:creationId xmlns:a16="http://schemas.microsoft.com/office/drawing/2014/main" id="{40458FD0-82C2-5322-BD42-E801BC3D9D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23649" y="497755"/>
            <a:ext cx="4855439" cy="4139262"/>
          </a:xfrm>
          <a:prstGeom prst="rect">
            <a:avLst/>
          </a:prstGeom>
          <a:noFill/>
          <a:extLst>
            <a:ext uri="{909E8E84-426E-40DD-AFC4-6F175D3DCCD1}">
              <a14:hiddenFill xmlns:a14="http://schemas.microsoft.com/office/drawing/2010/main">
                <a:solidFill>
                  <a:srgbClr val="FFFFFF"/>
                </a:solidFill>
              </a14:hiddenFill>
            </a:ext>
          </a:extLst>
        </p:spPr>
      </p:pic>
      <p:sp>
        <p:nvSpPr>
          <p:cNvPr id="8203" name="Freeform: Shape 8202">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CE90A715-77E9-13DA-D4EE-99D4758B5380}"/>
              </a:ext>
            </a:extLst>
          </p:cNvPr>
          <p:cNvSpPr txBox="1"/>
          <p:nvPr/>
        </p:nvSpPr>
        <p:spPr>
          <a:xfrm>
            <a:off x="7620329" y="4826995"/>
            <a:ext cx="4358759" cy="307777"/>
          </a:xfrm>
          <a:prstGeom prst="rect">
            <a:avLst/>
          </a:prstGeom>
          <a:noFill/>
        </p:spPr>
        <p:txBody>
          <a:bodyPr wrap="square" rtlCol="0">
            <a:spAutoFit/>
          </a:bodyPr>
          <a:lstStyle/>
          <a:p>
            <a:r>
              <a:rPr lang="en-US" sz="1400" dirty="0"/>
              <a:t>J. H. Lobley,  ‘Anatomy Lesson at  St Dunstan’s’ (1919)</a:t>
            </a:r>
          </a:p>
        </p:txBody>
      </p:sp>
    </p:spTree>
    <p:extLst>
      <p:ext uri="{BB962C8B-B14F-4D97-AF65-F5344CB8AC3E}">
        <p14:creationId xmlns:p14="http://schemas.microsoft.com/office/powerpoint/2010/main" val="3159862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DC9EF-E8B7-F4FF-5C5B-07C2A6BCF160}"/>
              </a:ext>
            </a:extLst>
          </p:cNvPr>
          <p:cNvSpPr>
            <a:spLocks noGrp="1"/>
          </p:cNvSpPr>
          <p:nvPr>
            <p:ph type="title"/>
          </p:nvPr>
        </p:nvSpPr>
        <p:spPr>
          <a:xfrm>
            <a:off x="1857778" y="0"/>
            <a:ext cx="7690658" cy="1325563"/>
          </a:xfrm>
        </p:spPr>
        <p:txBody>
          <a:bodyPr/>
          <a:lstStyle/>
          <a:p>
            <a:r>
              <a:rPr lang="en-US" dirty="0"/>
              <a:t>What are human remains?</a:t>
            </a:r>
          </a:p>
        </p:txBody>
      </p:sp>
      <p:pic>
        <p:nvPicPr>
          <p:cNvPr id="9218" name="Picture 2">
            <a:extLst>
              <a:ext uri="{FF2B5EF4-FFF2-40B4-BE49-F238E27FC236}">
                <a16:creationId xmlns:a16="http://schemas.microsoft.com/office/drawing/2014/main" id="{83C9B876-DA43-64FB-BCC8-A6D1306F4A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2670" y="424669"/>
            <a:ext cx="2211130" cy="2626822"/>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D06DCBD7-28D9-ED92-A7B1-FFD96581F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9608" y="1125986"/>
            <a:ext cx="4701540" cy="3134360"/>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Visit | Catacombes de Paris">
            <a:extLst>
              <a:ext uri="{FF2B5EF4-FFF2-40B4-BE49-F238E27FC236}">
                <a16:creationId xmlns:a16="http://schemas.microsoft.com/office/drawing/2014/main" id="{211D7564-B597-F16F-AF23-C40767228B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598" y="1241476"/>
            <a:ext cx="3134360" cy="31343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test tube with a cork on a stand&#10;&#10;AI-generated content may be incorrect.">
            <a:extLst>
              <a:ext uri="{FF2B5EF4-FFF2-40B4-BE49-F238E27FC236}">
                <a16:creationId xmlns:a16="http://schemas.microsoft.com/office/drawing/2014/main" id="{77B8EC64-1114-87F9-2229-833EB628113A}"/>
              </a:ext>
            </a:extLst>
          </p:cNvPr>
          <p:cNvPicPr>
            <a:picLocks noChangeAspect="1"/>
          </p:cNvPicPr>
          <p:nvPr/>
        </p:nvPicPr>
        <p:blipFill>
          <a:blip r:embed="rId5"/>
          <a:stretch>
            <a:fillRect/>
          </a:stretch>
        </p:blipFill>
        <p:spPr>
          <a:xfrm>
            <a:off x="8990935" y="4060768"/>
            <a:ext cx="2514600" cy="2241550"/>
          </a:xfrm>
          <a:prstGeom prst="rect">
            <a:avLst/>
          </a:prstGeom>
        </p:spPr>
      </p:pic>
      <p:sp>
        <p:nvSpPr>
          <p:cNvPr id="6" name="TextBox 5">
            <a:extLst>
              <a:ext uri="{FF2B5EF4-FFF2-40B4-BE49-F238E27FC236}">
                <a16:creationId xmlns:a16="http://schemas.microsoft.com/office/drawing/2014/main" id="{709B2D50-B3EA-53A0-86CC-AE3B2B664708}"/>
              </a:ext>
            </a:extLst>
          </p:cNvPr>
          <p:cNvSpPr txBox="1"/>
          <p:nvPr/>
        </p:nvSpPr>
        <p:spPr>
          <a:xfrm>
            <a:off x="1680824" y="4442453"/>
            <a:ext cx="1890774" cy="369332"/>
          </a:xfrm>
          <a:prstGeom prst="rect">
            <a:avLst/>
          </a:prstGeom>
          <a:noFill/>
        </p:spPr>
        <p:txBody>
          <a:bodyPr wrap="none" rtlCol="0">
            <a:spAutoFit/>
          </a:bodyPr>
          <a:lstStyle/>
          <a:p>
            <a:r>
              <a:rPr lang="en-US" dirty="0"/>
              <a:t>Paris Catacombs</a:t>
            </a:r>
          </a:p>
        </p:txBody>
      </p:sp>
      <p:sp>
        <p:nvSpPr>
          <p:cNvPr id="7" name="TextBox 6">
            <a:extLst>
              <a:ext uri="{FF2B5EF4-FFF2-40B4-BE49-F238E27FC236}">
                <a16:creationId xmlns:a16="http://schemas.microsoft.com/office/drawing/2014/main" id="{2774D476-D8BD-A7F4-494C-D76877C02B68}"/>
              </a:ext>
            </a:extLst>
          </p:cNvPr>
          <p:cNvSpPr txBox="1"/>
          <p:nvPr/>
        </p:nvSpPr>
        <p:spPr>
          <a:xfrm>
            <a:off x="5331282" y="4375836"/>
            <a:ext cx="3513013" cy="369332"/>
          </a:xfrm>
          <a:prstGeom prst="rect">
            <a:avLst/>
          </a:prstGeom>
          <a:noFill/>
        </p:spPr>
        <p:txBody>
          <a:bodyPr wrap="none" rtlCol="0">
            <a:spAutoFit/>
          </a:bodyPr>
          <a:lstStyle/>
          <a:p>
            <a:r>
              <a:rPr lang="en-US" dirty="0"/>
              <a:t>Pathological Specimens, St Bart’s</a:t>
            </a:r>
          </a:p>
        </p:txBody>
      </p:sp>
      <p:sp>
        <p:nvSpPr>
          <p:cNvPr id="8" name="TextBox 7">
            <a:extLst>
              <a:ext uri="{FF2B5EF4-FFF2-40B4-BE49-F238E27FC236}">
                <a16:creationId xmlns:a16="http://schemas.microsoft.com/office/drawing/2014/main" id="{0B840D69-FFA3-AD6C-0FED-26D86C5EF8F8}"/>
              </a:ext>
            </a:extLst>
          </p:cNvPr>
          <p:cNvSpPr txBox="1"/>
          <p:nvPr/>
        </p:nvSpPr>
        <p:spPr>
          <a:xfrm>
            <a:off x="9534738" y="3076429"/>
            <a:ext cx="1873270" cy="369332"/>
          </a:xfrm>
          <a:prstGeom prst="rect">
            <a:avLst/>
          </a:prstGeom>
          <a:noFill/>
        </p:spPr>
        <p:txBody>
          <a:bodyPr wrap="none" rtlCol="0">
            <a:spAutoFit/>
          </a:bodyPr>
          <a:lstStyle/>
          <a:p>
            <a:r>
              <a:rPr lang="en-US" dirty="0"/>
              <a:t>Hairwork, c.1795</a:t>
            </a:r>
          </a:p>
        </p:txBody>
      </p:sp>
      <p:sp>
        <p:nvSpPr>
          <p:cNvPr id="9" name="TextBox 8">
            <a:extLst>
              <a:ext uri="{FF2B5EF4-FFF2-40B4-BE49-F238E27FC236}">
                <a16:creationId xmlns:a16="http://schemas.microsoft.com/office/drawing/2014/main" id="{EF749650-051D-4827-C2A5-DAA4BAC3C2F2}"/>
              </a:ext>
            </a:extLst>
          </p:cNvPr>
          <p:cNvSpPr txBox="1"/>
          <p:nvPr/>
        </p:nvSpPr>
        <p:spPr>
          <a:xfrm>
            <a:off x="9357575" y="6368100"/>
            <a:ext cx="2227597" cy="369332"/>
          </a:xfrm>
          <a:prstGeom prst="rect">
            <a:avLst/>
          </a:prstGeom>
          <a:noFill/>
        </p:spPr>
        <p:txBody>
          <a:bodyPr wrap="none" rtlCol="0">
            <a:spAutoFit/>
          </a:bodyPr>
          <a:lstStyle/>
          <a:p>
            <a:r>
              <a:rPr lang="en-US" dirty="0"/>
              <a:t>Edison’s ‘last breath’</a:t>
            </a:r>
          </a:p>
        </p:txBody>
      </p:sp>
      <p:pic>
        <p:nvPicPr>
          <p:cNvPr id="9230" name="Picture 14">
            <a:extLst>
              <a:ext uri="{FF2B5EF4-FFF2-40B4-BE49-F238E27FC236}">
                <a16:creationId xmlns:a16="http://schemas.microsoft.com/office/drawing/2014/main" id="{6DAA8392-7847-A794-F4C4-06967E0B05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223" y="4891599"/>
            <a:ext cx="1707555" cy="171438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AEFEE08-17FF-25E6-E29A-4F3941FF3403}"/>
              </a:ext>
            </a:extLst>
          </p:cNvPr>
          <p:cNvSpPr txBox="1"/>
          <p:nvPr/>
        </p:nvSpPr>
        <p:spPr>
          <a:xfrm>
            <a:off x="1857778" y="6368100"/>
            <a:ext cx="1232645" cy="369332"/>
          </a:xfrm>
          <a:prstGeom prst="rect">
            <a:avLst/>
          </a:prstGeom>
          <a:noFill/>
        </p:spPr>
        <p:txBody>
          <a:bodyPr wrap="none" rtlCol="0">
            <a:spAutoFit/>
          </a:bodyPr>
          <a:lstStyle/>
          <a:p>
            <a:r>
              <a:rPr lang="en-US" dirty="0"/>
              <a:t>HeLa cells</a:t>
            </a:r>
          </a:p>
        </p:txBody>
      </p:sp>
      <p:pic>
        <p:nvPicPr>
          <p:cNvPr id="9234" name="Picture 18" descr="The William Burke pocket book">
            <a:extLst>
              <a:ext uri="{FF2B5EF4-FFF2-40B4-BE49-F238E27FC236}">
                <a16:creationId xmlns:a16="http://schemas.microsoft.com/office/drawing/2014/main" id="{6FEAD961-6976-CDD9-2D42-05B0B7D8513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7063" y="4891599"/>
            <a:ext cx="3371121" cy="18962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C19B548-E538-CEED-CD23-AADD3A5CFCFA}"/>
              </a:ext>
            </a:extLst>
          </p:cNvPr>
          <p:cNvSpPr txBox="1"/>
          <p:nvPr/>
        </p:nvSpPr>
        <p:spPr>
          <a:xfrm>
            <a:off x="6941148" y="5915125"/>
            <a:ext cx="1568612" cy="923330"/>
          </a:xfrm>
          <a:prstGeom prst="rect">
            <a:avLst/>
          </a:prstGeom>
          <a:noFill/>
        </p:spPr>
        <p:txBody>
          <a:bodyPr wrap="square" rtlCol="0">
            <a:spAutoFit/>
          </a:bodyPr>
          <a:lstStyle/>
          <a:p>
            <a:r>
              <a:rPr lang="en-US" dirty="0"/>
              <a:t>William Burke pocketbook, Edinburgh</a:t>
            </a:r>
          </a:p>
        </p:txBody>
      </p:sp>
    </p:spTree>
    <p:extLst>
      <p:ext uri="{BB962C8B-B14F-4D97-AF65-F5344CB8AC3E}">
        <p14:creationId xmlns:p14="http://schemas.microsoft.com/office/powerpoint/2010/main" val="831026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A9371-091B-9EAA-F74F-3969E49C77E5}"/>
              </a:ext>
            </a:extLst>
          </p:cNvPr>
          <p:cNvSpPr>
            <a:spLocks noGrp="1"/>
          </p:cNvSpPr>
          <p:nvPr>
            <p:ph type="title"/>
          </p:nvPr>
        </p:nvSpPr>
        <p:spPr>
          <a:xfrm>
            <a:off x="838200" y="184774"/>
            <a:ext cx="10515600" cy="1325563"/>
          </a:xfrm>
        </p:spPr>
        <p:txBody>
          <a:bodyPr/>
          <a:lstStyle/>
          <a:p>
            <a:pPr algn="ctr"/>
            <a:r>
              <a:rPr lang="en-US" dirty="0"/>
              <a:t>Mummification in Ancient Egypt</a:t>
            </a:r>
          </a:p>
        </p:txBody>
      </p:sp>
      <p:pic>
        <p:nvPicPr>
          <p:cNvPr id="5" name="Picture 4" descr="A group of ancient egyptian mummy&#10;&#10;AI-generated content may be incorrect.">
            <a:extLst>
              <a:ext uri="{FF2B5EF4-FFF2-40B4-BE49-F238E27FC236}">
                <a16:creationId xmlns:a16="http://schemas.microsoft.com/office/drawing/2014/main" id="{460BA352-DC2C-5B29-03EC-6D8BD8941A94}"/>
              </a:ext>
            </a:extLst>
          </p:cNvPr>
          <p:cNvPicPr>
            <a:picLocks noChangeAspect="1"/>
          </p:cNvPicPr>
          <p:nvPr/>
        </p:nvPicPr>
        <p:blipFill>
          <a:blip r:embed="rId2"/>
          <a:stretch>
            <a:fillRect/>
          </a:stretch>
        </p:blipFill>
        <p:spPr>
          <a:xfrm>
            <a:off x="437958" y="1510338"/>
            <a:ext cx="6808941" cy="4175568"/>
          </a:xfrm>
          <a:prstGeom prst="rect">
            <a:avLst/>
          </a:prstGeom>
        </p:spPr>
      </p:pic>
      <p:sp>
        <p:nvSpPr>
          <p:cNvPr id="7" name="TextBox 6">
            <a:extLst>
              <a:ext uri="{FF2B5EF4-FFF2-40B4-BE49-F238E27FC236}">
                <a16:creationId xmlns:a16="http://schemas.microsoft.com/office/drawing/2014/main" id="{EEEC6B03-4D25-10AC-6D5D-FB35B16C03E8}"/>
              </a:ext>
            </a:extLst>
          </p:cNvPr>
          <p:cNvSpPr txBox="1"/>
          <p:nvPr/>
        </p:nvSpPr>
        <p:spPr>
          <a:xfrm>
            <a:off x="7553498" y="1695796"/>
            <a:ext cx="4317077" cy="3970318"/>
          </a:xfrm>
          <a:prstGeom prst="rect">
            <a:avLst/>
          </a:prstGeom>
          <a:noFill/>
        </p:spPr>
        <p:txBody>
          <a:bodyPr wrap="square" rtlCol="0">
            <a:spAutoFit/>
          </a:bodyPr>
          <a:lstStyle/>
          <a:p>
            <a:pPr marL="285750" indent="-285750">
              <a:buFont typeface="Arial" panose="020B0604020202020204" pitchFamily="34" charset="0"/>
              <a:buChar char="•"/>
            </a:pPr>
            <a:r>
              <a:rPr lang="en-US" dirty="0"/>
              <a:t>Over 3,000 years, millions of humans and animals mummified using a variety of techniques.</a:t>
            </a:r>
          </a:p>
          <a:p>
            <a:pPr marL="285750" indent="-285750">
              <a:buFont typeface="Arial" panose="020B0604020202020204" pitchFamily="34" charset="0"/>
              <a:buChar char="•"/>
            </a:pPr>
            <a:r>
              <a:rPr lang="en-US" dirty="0"/>
              <a:t>Process more accessible to affluent Egyptians and not representative of all funerary practices.</a:t>
            </a:r>
          </a:p>
          <a:p>
            <a:pPr marL="285750" indent="-285750">
              <a:buFont typeface="Arial" panose="020B0604020202020204" pitchFamily="34" charset="0"/>
              <a:buChar char="•"/>
            </a:pPr>
            <a:r>
              <a:rPr lang="en-US" dirty="0"/>
              <a:t>Preservation of the body integral to beliefs about the afterlife.  The </a:t>
            </a:r>
            <a:r>
              <a:rPr lang="en-US" i="1" dirty="0"/>
              <a:t>Book of the Dead</a:t>
            </a:r>
            <a:r>
              <a:rPr lang="en-US" dirty="0"/>
              <a:t> (50 BC) refers to avoiding decay.</a:t>
            </a:r>
          </a:p>
          <a:p>
            <a:pPr marL="285750" indent="-285750">
              <a:buFont typeface="Arial" panose="020B0604020202020204" pitchFamily="34" charset="0"/>
              <a:buChar char="•"/>
            </a:pPr>
            <a:r>
              <a:rPr lang="en-US" dirty="0"/>
              <a:t>Spiritual elements (ka/</a:t>
            </a:r>
            <a:r>
              <a:rPr lang="en-US" dirty="0" err="1"/>
              <a:t>ba</a:t>
            </a:r>
            <a:r>
              <a:rPr lang="en-US" dirty="0"/>
              <a:t>) needed recognizable physical elements (</a:t>
            </a:r>
            <a:r>
              <a:rPr lang="en-US" dirty="0" err="1"/>
              <a:t>sah</a:t>
            </a:r>
            <a:r>
              <a:rPr lang="en-US" dirty="0"/>
              <a:t>) to return to, ensuring renewal/resurrection.</a:t>
            </a:r>
          </a:p>
        </p:txBody>
      </p:sp>
      <p:sp>
        <p:nvSpPr>
          <p:cNvPr id="8" name="TextBox 7">
            <a:extLst>
              <a:ext uri="{FF2B5EF4-FFF2-40B4-BE49-F238E27FC236}">
                <a16:creationId xmlns:a16="http://schemas.microsoft.com/office/drawing/2014/main" id="{7048E97C-C28C-47AC-DD05-836E1BA4C7A0}"/>
              </a:ext>
            </a:extLst>
          </p:cNvPr>
          <p:cNvSpPr txBox="1"/>
          <p:nvPr/>
        </p:nvSpPr>
        <p:spPr>
          <a:xfrm>
            <a:off x="2706425" y="5699365"/>
            <a:ext cx="4540474" cy="369332"/>
          </a:xfrm>
          <a:prstGeom prst="rect">
            <a:avLst/>
          </a:prstGeom>
          <a:noFill/>
        </p:spPr>
        <p:txBody>
          <a:bodyPr wrap="none" rtlCol="0">
            <a:spAutoFit/>
          </a:bodyPr>
          <a:lstStyle/>
          <a:p>
            <a:r>
              <a:rPr lang="en-US" dirty="0"/>
              <a:t>Mummified remains, cases, British Museum</a:t>
            </a:r>
          </a:p>
        </p:txBody>
      </p:sp>
    </p:spTree>
    <p:extLst>
      <p:ext uri="{BB962C8B-B14F-4D97-AF65-F5344CB8AC3E}">
        <p14:creationId xmlns:p14="http://schemas.microsoft.com/office/powerpoint/2010/main" val="210054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9D4BA-2135-AAF4-D060-556491336906}"/>
              </a:ext>
            </a:extLst>
          </p:cNvPr>
          <p:cNvSpPr>
            <a:spLocks noGrp="1"/>
          </p:cNvSpPr>
          <p:nvPr>
            <p:ph type="title"/>
          </p:nvPr>
        </p:nvSpPr>
        <p:spPr>
          <a:xfrm>
            <a:off x="1869902" y="148995"/>
            <a:ext cx="7939116" cy="1325563"/>
          </a:xfrm>
        </p:spPr>
        <p:txBody>
          <a:bodyPr/>
          <a:lstStyle/>
          <a:p>
            <a:r>
              <a:rPr lang="en-US" dirty="0"/>
              <a:t>The Afterlife of Mummified People</a:t>
            </a:r>
          </a:p>
        </p:txBody>
      </p:sp>
      <p:pic>
        <p:nvPicPr>
          <p:cNvPr id="7172" name="Picture 4">
            <a:extLst>
              <a:ext uri="{FF2B5EF4-FFF2-40B4-BE49-F238E27FC236}">
                <a16:creationId xmlns:a16="http://schemas.microsoft.com/office/drawing/2014/main" id="{7C996CFC-ECDE-B37D-432C-A97C7E97F1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2811" y="1308304"/>
            <a:ext cx="8493298" cy="496132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3AF4940-4A1B-9FBB-1058-B460F2ABC71B}"/>
              </a:ext>
            </a:extLst>
          </p:cNvPr>
          <p:cNvSpPr txBox="1"/>
          <p:nvPr/>
        </p:nvSpPr>
        <p:spPr>
          <a:xfrm>
            <a:off x="3142210" y="6339673"/>
            <a:ext cx="7241726" cy="369332"/>
          </a:xfrm>
          <a:prstGeom prst="rect">
            <a:avLst/>
          </a:prstGeom>
          <a:noFill/>
        </p:spPr>
        <p:txBody>
          <a:bodyPr wrap="none" rtlCol="0">
            <a:spAutoFit/>
          </a:bodyPr>
          <a:lstStyle/>
          <a:p>
            <a:r>
              <a:rPr lang="en-GB" dirty="0"/>
              <a:t>Paul Dominique </a:t>
            </a:r>
            <a:r>
              <a:rPr lang="en-GB" dirty="0" err="1"/>
              <a:t>Philippoteaux</a:t>
            </a:r>
            <a:r>
              <a:rPr lang="en-GB" dirty="0"/>
              <a:t>, ‘Examination of a Mummy’ (c.1896-1910)</a:t>
            </a:r>
            <a:endParaRPr lang="en-US" dirty="0"/>
          </a:p>
        </p:txBody>
      </p:sp>
    </p:spTree>
    <p:extLst>
      <p:ext uri="{BB962C8B-B14F-4D97-AF65-F5344CB8AC3E}">
        <p14:creationId xmlns:p14="http://schemas.microsoft.com/office/powerpoint/2010/main" val="1944614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1AF35-17AB-83BB-9260-0F864E77D104}"/>
              </a:ext>
            </a:extLst>
          </p:cNvPr>
          <p:cNvSpPr>
            <a:spLocks noGrp="1"/>
          </p:cNvSpPr>
          <p:nvPr>
            <p:ph type="title"/>
          </p:nvPr>
        </p:nvSpPr>
        <p:spPr/>
        <p:txBody>
          <a:bodyPr/>
          <a:lstStyle/>
          <a:p>
            <a:pPr algn="ctr"/>
            <a:r>
              <a:rPr lang="en-US" dirty="0"/>
              <a:t>The ‘</a:t>
            </a:r>
            <a:r>
              <a:rPr lang="en-US" dirty="0" err="1"/>
              <a:t>Incorruptibles</a:t>
            </a:r>
            <a:r>
              <a:rPr lang="en-US" dirty="0"/>
              <a:t>’</a:t>
            </a:r>
          </a:p>
        </p:txBody>
      </p:sp>
      <p:sp>
        <p:nvSpPr>
          <p:cNvPr id="3" name="Content Placeholder 2">
            <a:extLst>
              <a:ext uri="{FF2B5EF4-FFF2-40B4-BE49-F238E27FC236}">
                <a16:creationId xmlns:a16="http://schemas.microsoft.com/office/drawing/2014/main" id="{B6BF3429-344F-9009-5867-29F961FD2E27}"/>
              </a:ext>
            </a:extLst>
          </p:cNvPr>
          <p:cNvSpPr>
            <a:spLocks noGrp="1"/>
          </p:cNvSpPr>
          <p:nvPr>
            <p:ph idx="1"/>
          </p:nvPr>
        </p:nvSpPr>
        <p:spPr>
          <a:xfrm>
            <a:off x="483500" y="1690688"/>
            <a:ext cx="8760252" cy="5167312"/>
          </a:xfrm>
        </p:spPr>
        <p:txBody>
          <a:bodyPr>
            <a:normAutofit/>
          </a:bodyPr>
          <a:lstStyle/>
          <a:p>
            <a:r>
              <a:rPr lang="en-US" dirty="0"/>
              <a:t>Bodies/parts of bodies that seemingly resisted decay became associated with religious holiness in Catholic/Orthodox churches.</a:t>
            </a:r>
          </a:p>
          <a:p>
            <a:r>
              <a:rPr lang="en-US" dirty="0"/>
              <a:t>E.g. </a:t>
            </a:r>
            <a:r>
              <a:rPr lang="en-US" b="1" dirty="0"/>
              <a:t>Catherine of Siena’s </a:t>
            </a:r>
            <a:r>
              <a:rPr lang="en-US" dirty="0"/>
              <a:t>(1347-1380) head and finger still preserved and displayed.</a:t>
            </a:r>
          </a:p>
          <a:p>
            <a:r>
              <a:rPr lang="en-US" dirty="0"/>
              <a:t>Debates about divine ‘incorruptibility’ versus natural mummification.  Signs of corruption/decay hidden?</a:t>
            </a:r>
          </a:p>
          <a:p>
            <a:r>
              <a:rPr lang="en-US" dirty="0"/>
              <a:t>Remains helped to enhance prestige/power of local churches, made them into sites of pilgrimage.</a:t>
            </a:r>
          </a:p>
          <a:p>
            <a:r>
              <a:rPr lang="en-US" dirty="0"/>
              <a:t>In turn, saintly remains ‘institutionalized’, protected, revered and cared for.</a:t>
            </a:r>
          </a:p>
          <a:p>
            <a:pPr marL="0" indent="0">
              <a:buNone/>
            </a:pPr>
            <a:endParaRPr lang="en-US" dirty="0"/>
          </a:p>
          <a:p>
            <a:endParaRPr lang="en-US" dirty="0"/>
          </a:p>
        </p:txBody>
      </p:sp>
      <p:pic>
        <p:nvPicPr>
          <p:cNvPr id="10244" name="Picture 4" descr="undefined">
            <a:extLst>
              <a:ext uri="{FF2B5EF4-FFF2-40B4-BE49-F238E27FC236}">
                <a16:creationId xmlns:a16="http://schemas.microsoft.com/office/drawing/2014/main" id="{95FB77A9-CE1E-2AC0-ED87-0D477752AB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10007" y="2089699"/>
            <a:ext cx="2298493" cy="3320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530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ortrait of a person in a round frame&#10;&#10;AI-generated content may be incorrect.">
            <a:extLst>
              <a:ext uri="{FF2B5EF4-FFF2-40B4-BE49-F238E27FC236}">
                <a16:creationId xmlns:a16="http://schemas.microsoft.com/office/drawing/2014/main" id="{9EC7D9A5-0003-FB89-3083-B99D8204E27C}"/>
              </a:ext>
            </a:extLst>
          </p:cNvPr>
          <p:cNvPicPr>
            <a:picLocks noChangeAspect="1"/>
          </p:cNvPicPr>
          <p:nvPr/>
        </p:nvPicPr>
        <p:blipFill>
          <a:blip r:embed="rId2"/>
          <a:srcRect r="1" b="23238"/>
          <a:stretch>
            <a:fillRect/>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Content Placeholder 2">
            <a:extLst>
              <a:ext uri="{FF2B5EF4-FFF2-40B4-BE49-F238E27FC236}">
                <a16:creationId xmlns:a16="http://schemas.microsoft.com/office/drawing/2014/main" id="{5B2E721F-378F-89C6-0936-32B2E6B1E939}"/>
              </a:ext>
            </a:extLst>
          </p:cNvPr>
          <p:cNvSpPr>
            <a:spLocks noGrp="1"/>
          </p:cNvSpPr>
          <p:nvPr>
            <p:ph idx="1"/>
          </p:nvPr>
        </p:nvSpPr>
        <p:spPr>
          <a:xfrm>
            <a:off x="6401109" y="1700212"/>
            <a:ext cx="5291663" cy="3752849"/>
          </a:xfrm>
        </p:spPr>
        <p:txBody>
          <a:bodyPr>
            <a:normAutofit/>
          </a:bodyPr>
          <a:lstStyle/>
          <a:p>
            <a:pPr marL="0" indent="0">
              <a:buNone/>
            </a:pPr>
            <a:r>
              <a:rPr lang="en-GB" sz="2400" dirty="0"/>
              <a:t>‘To be gnawed out of our graves, to have our skulls made drinking bowls, and our bones turned into pipes, to delight and sport our enemies, are tragical abominations escaped in burning burials.’ </a:t>
            </a:r>
          </a:p>
          <a:p>
            <a:pPr marL="0" indent="0">
              <a:buNone/>
            </a:pPr>
            <a:r>
              <a:rPr lang="en-GB" sz="1800" dirty="0"/>
              <a:t>		-Thomas Browne (1605-1682), 		</a:t>
            </a:r>
            <a:r>
              <a:rPr lang="en-GB" sz="1800" i="1" dirty="0" err="1"/>
              <a:t>Hydriotaphia</a:t>
            </a:r>
            <a:r>
              <a:rPr lang="en-GB" sz="1800" dirty="0"/>
              <a:t> (1658)</a:t>
            </a:r>
            <a:endParaRPr lang="en-US" sz="1800" dirty="0"/>
          </a:p>
        </p:txBody>
      </p:sp>
      <p:sp>
        <p:nvSpPr>
          <p:cNvPr id="8" name="TextBox 7">
            <a:extLst>
              <a:ext uri="{FF2B5EF4-FFF2-40B4-BE49-F238E27FC236}">
                <a16:creationId xmlns:a16="http://schemas.microsoft.com/office/drawing/2014/main" id="{C01ED368-CDCA-0D9E-A4D5-76174F917D6F}"/>
              </a:ext>
            </a:extLst>
          </p:cNvPr>
          <p:cNvSpPr txBox="1"/>
          <p:nvPr/>
        </p:nvSpPr>
        <p:spPr>
          <a:xfrm>
            <a:off x="6096000" y="6350924"/>
            <a:ext cx="3623877" cy="369332"/>
          </a:xfrm>
          <a:prstGeom prst="rect">
            <a:avLst/>
          </a:prstGeom>
          <a:noFill/>
        </p:spPr>
        <p:txBody>
          <a:bodyPr wrap="none" rtlCol="0">
            <a:spAutoFit/>
          </a:bodyPr>
          <a:lstStyle/>
          <a:p>
            <a:r>
              <a:rPr lang="en-US" dirty="0"/>
              <a:t>Thomas Browne, engraving, c.1683</a:t>
            </a:r>
          </a:p>
        </p:txBody>
      </p:sp>
    </p:spTree>
    <p:extLst>
      <p:ext uri="{BB962C8B-B14F-4D97-AF65-F5344CB8AC3E}">
        <p14:creationId xmlns:p14="http://schemas.microsoft.com/office/powerpoint/2010/main" val="954054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583DF5-B80E-7139-0766-B994304410FB}"/>
              </a:ext>
            </a:extLst>
          </p:cNvPr>
          <p:cNvSpPr>
            <a:spLocks noGrp="1"/>
          </p:cNvSpPr>
          <p:nvPr>
            <p:ph type="title"/>
          </p:nvPr>
        </p:nvSpPr>
        <p:spPr>
          <a:xfrm>
            <a:off x="466722" y="586855"/>
            <a:ext cx="3201366" cy="3387497"/>
          </a:xfrm>
        </p:spPr>
        <p:txBody>
          <a:bodyPr anchor="b">
            <a:normAutofit/>
          </a:bodyPr>
          <a:lstStyle/>
          <a:p>
            <a:pPr algn="ctr"/>
            <a:r>
              <a:rPr lang="en-US" sz="4000" dirty="0">
                <a:solidFill>
                  <a:srgbClr val="FFFFFF"/>
                </a:solidFill>
              </a:rPr>
              <a:t>Extracts from a TESTAMENT of P.H.J.B. (1829)</a:t>
            </a:r>
          </a:p>
        </p:txBody>
      </p:sp>
      <p:sp>
        <p:nvSpPr>
          <p:cNvPr id="3" name="Content Placeholder 2">
            <a:extLst>
              <a:ext uri="{FF2B5EF4-FFF2-40B4-BE49-F238E27FC236}">
                <a16:creationId xmlns:a16="http://schemas.microsoft.com/office/drawing/2014/main" id="{2E244DA9-6E5D-0E59-0D66-AA0EEA44CDC8}"/>
              </a:ext>
            </a:extLst>
          </p:cNvPr>
          <p:cNvSpPr>
            <a:spLocks noGrp="1"/>
          </p:cNvSpPr>
          <p:nvPr>
            <p:ph idx="1"/>
          </p:nvPr>
        </p:nvSpPr>
        <p:spPr>
          <a:xfrm>
            <a:off x="4810259" y="649480"/>
            <a:ext cx="6555347" cy="5546047"/>
          </a:xfrm>
        </p:spPr>
        <p:txBody>
          <a:bodyPr anchor="ctr">
            <a:normAutofit/>
          </a:bodyPr>
          <a:lstStyle/>
          <a:p>
            <a:r>
              <a:rPr lang="en-US" sz="1600" dirty="0"/>
              <a:t>‘I request… not to allow my body to be submitted to the </a:t>
            </a:r>
            <a:r>
              <a:rPr lang="en-US" sz="1600" i="1" dirty="0"/>
              <a:t>ridiculous</a:t>
            </a:r>
            <a:r>
              <a:rPr lang="en-US" sz="1600" dirty="0"/>
              <a:t>, absurd and </a:t>
            </a:r>
            <a:r>
              <a:rPr lang="en-US" sz="1600" i="1" dirty="0"/>
              <a:t>mischievous</a:t>
            </a:r>
            <a:r>
              <a:rPr lang="en-US" sz="1600" dirty="0"/>
              <a:t> ceremony… of burying… but I wish that it should be delivered to such surgeon, or surgeons, most deserving of public support.’</a:t>
            </a:r>
          </a:p>
          <a:p>
            <a:r>
              <a:rPr lang="en-US" sz="1600" dirty="0"/>
              <a:t>‘In order that even the least particle of my extinguished frame should be rendered subservient to some useful purpose, I wish… that my SKIN should be taken off, tanned or prepared, </a:t>
            </a:r>
            <a:r>
              <a:rPr lang="en-US" sz="1600" dirty="0" err="1"/>
              <a:t>coloured</a:t>
            </a:r>
            <a:r>
              <a:rPr lang="en-US" sz="1600" dirty="0"/>
              <a:t> and employed, to manufacture some useful article of furniture.’</a:t>
            </a:r>
          </a:p>
          <a:p>
            <a:r>
              <a:rPr lang="en-US" sz="1600" dirty="0"/>
              <a:t>‘After a minute anatomical study, and a scrupulous investigation of the causes of my death, I wish that my full SKELETON should be offered to the anatomical, or a drawing class of the contemplated university.’</a:t>
            </a:r>
          </a:p>
          <a:p>
            <a:r>
              <a:rPr lang="en-US" sz="1600" dirty="0"/>
              <a:t>‘Should my said skeleton be deemed useless, I wish that my SKULL should be presented to the London Phrenological Society, and my BONES transformed, by a turner, into as great a variety of useful articles as possible, either knife-handles, pin-cases, small boxes, buttons, &amp;c, &amp;c, &amp;c.’</a:t>
            </a:r>
          </a:p>
          <a:p>
            <a:r>
              <a:rPr lang="en-US" sz="1600" dirty="0"/>
              <a:t>‘I further desire that the REMNANTS of the dissecting-room should be put in one large, or two smaller </a:t>
            </a:r>
            <a:r>
              <a:rPr lang="en-US" sz="1600" dirty="0" err="1"/>
              <a:t>china</a:t>
            </a:r>
            <a:r>
              <a:rPr lang="en-US" sz="1600" dirty="0"/>
              <a:t> jars… after pouring upon the said </a:t>
            </a:r>
            <a:r>
              <a:rPr lang="en-US" sz="1600" dirty="0" err="1"/>
              <a:t>remannts</a:t>
            </a:r>
            <a:r>
              <a:rPr lang="en-US" sz="1600" dirty="0"/>
              <a:t> a sufficient quantity of quick-lime… in order to prevent for ever any bad smell, I wish that such vases should be filled up with good garden earth, and a beautiful ROSE-TREE…should be planted in the middle…’</a:t>
            </a:r>
          </a:p>
          <a:p>
            <a:endParaRPr lang="en-US" sz="1600" dirty="0"/>
          </a:p>
        </p:txBody>
      </p:sp>
      <p:sp>
        <p:nvSpPr>
          <p:cNvPr id="6" name="TextBox 5">
            <a:extLst>
              <a:ext uri="{FF2B5EF4-FFF2-40B4-BE49-F238E27FC236}">
                <a16:creationId xmlns:a16="http://schemas.microsoft.com/office/drawing/2014/main" id="{C0802800-9278-E9E3-7925-A815C88CF2BE}"/>
              </a:ext>
            </a:extLst>
          </p:cNvPr>
          <p:cNvSpPr txBox="1"/>
          <p:nvPr/>
        </p:nvSpPr>
        <p:spPr>
          <a:xfrm>
            <a:off x="838760" y="4597509"/>
            <a:ext cx="2457289" cy="1200329"/>
          </a:xfrm>
          <a:prstGeom prst="rect">
            <a:avLst/>
          </a:prstGeom>
          <a:noFill/>
        </p:spPr>
        <p:txBody>
          <a:bodyPr wrap="square" rtlCol="0">
            <a:spAutoFit/>
          </a:bodyPr>
          <a:lstStyle/>
          <a:p>
            <a:pPr algn="ctr"/>
            <a:r>
              <a:rPr lang="en-US" dirty="0">
                <a:solidFill>
                  <a:schemeClr val="bg1"/>
                </a:solidFill>
              </a:rPr>
              <a:t>Attributed to Peter/Pierre Baume, </a:t>
            </a:r>
            <a:r>
              <a:rPr lang="en-US" i="1" dirty="0">
                <a:solidFill>
                  <a:schemeClr val="bg1"/>
                </a:solidFill>
                <a:hlinkClick r:id="rId2"/>
              </a:rPr>
              <a:t>The Lion </a:t>
            </a:r>
            <a:r>
              <a:rPr lang="en-US" dirty="0">
                <a:solidFill>
                  <a:schemeClr val="bg1"/>
                </a:solidFill>
              </a:rPr>
              <a:t>3 (1829), pp. 396-8.</a:t>
            </a:r>
          </a:p>
        </p:txBody>
      </p:sp>
    </p:spTree>
    <p:extLst>
      <p:ext uri="{BB962C8B-B14F-4D97-AF65-F5344CB8AC3E}">
        <p14:creationId xmlns:p14="http://schemas.microsoft.com/office/powerpoint/2010/main" val="1198907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6" name="Rectangle 1055">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8" name="Rectangle 1057">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54EF79-9334-3FCC-92A6-56EC2ADDCA8C}"/>
              </a:ext>
            </a:extLst>
          </p:cNvPr>
          <p:cNvSpPr>
            <a:spLocks noGrp="1"/>
          </p:cNvSpPr>
          <p:nvPr>
            <p:ph type="title"/>
          </p:nvPr>
        </p:nvSpPr>
        <p:spPr>
          <a:xfrm>
            <a:off x="3802242" y="93142"/>
            <a:ext cx="4267200" cy="1351472"/>
          </a:xfrm>
        </p:spPr>
        <p:txBody>
          <a:bodyPr vert="horz" lIns="91440" tIns="45720" rIns="91440" bIns="45720" rtlCol="0" anchor="ctr">
            <a:normAutofit/>
          </a:bodyPr>
          <a:lstStyle/>
          <a:p>
            <a:pPr algn="ctr"/>
            <a:r>
              <a:rPr lang="en-US" kern="1200" dirty="0">
                <a:solidFill>
                  <a:schemeClr val="tx1">
                    <a:lumMod val="85000"/>
                    <a:lumOff val="15000"/>
                  </a:schemeClr>
                </a:solidFill>
                <a:latin typeface="+mj-lt"/>
                <a:ea typeface="+mj-ea"/>
                <a:cs typeface="+mj-cs"/>
              </a:rPr>
              <a:t>Phrenology: Mind as Matter</a:t>
            </a:r>
          </a:p>
        </p:txBody>
      </p:sp>
      <p:pic>
        <p:nvPicPr>
          <p:cNvPr id="1028" name="Picture 4" descr="Franz Joseph Gall leading a discussion on phrenology with five colleagues, among his extensive collection of skulls and model heads. Coloured etching by T. Rowlandson, 1808.">
            <a:extLst>
              <a:ext uri="{FF2B5EF4-FFF2-40B4-BE49-F238E27FC236}">
                <a16:creationId xmlns:a16="http://schemas.microsoft.com/office/drawing/2014/main" id="{6092F46A-23C4-63E6-9940-2FFE34AF85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967" r="14713"/>
          <a:stretch>
            <a:fillRect/>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51" name="TextBox 1050">
            <a:extLst>
              <a:ext uri="{FF2B5EF4-FFF2-40B4-BE49-F238E27FC236}">
                <a16:creationId xmlns:a16="http://schemas.microsoft.com/office/drawing/2014/main" id="{5799B111-D01E-20F4-9BF0-0C45E29B82E2}"/>
              </a:ext>
            </a:extLst>
          </p:cNvPr>
          <p:cNvSpPr txBox="1"/>
          <p:nvPr/>
        </p:nvSpPr>
        <p:spPr>
          <a:xfrm>
            <a:off x="3802242" y="1537756"/>
            <a:ext cx="4671684" cy="4320863"/>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Doctrine devised by Gall/</a:t>
            </a:r>
            <a:r>
              <a:rPr lang="en-US" sz="1900" dirty="0" err="1">
                <a:solidFill>
                  <a:schemeClr val="tx1">
                    <a:lumMod val="85000"/>
                    <a:lumOff val="15000"/>
                  </a:schemeClr>
                </a:solidFill>
              </a:rPr>
              <a:t>Spurzheim</a:t>
            </a:r>
            <a:r>
              <a:rPr lang="en-US" sz="1900" dirty="0">
                <a:solidFill>
                  <a:schemeClr val="tx1">
                    <a:lumMod val="85000"/>
                    <a:lumOff val="15000"/>
                  </a:schemeClr>
                </a:solidFill>
              </a:rPr>
              <a:t>, c.1796-1810, mapping different personality traits to different regions of the brain.</a:t>
            </a:r>
          </a:p>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Considered a </a:t>
            </a:r>
            <a:r>
              <a:rPr lang="en-US" sz="1900" i="1" dirty="0">
                <a:solidFill>
                  <a:schemeClr val="tx1">
                    <a:lumMod val="85000"/>
                    <a:lumOff val="15000"/>
                  </a:schemeClr>
                </a:solidFill>
              </a:rPr>
              <a:t>materialist</a:t>
            </a:r>
            <a:r>
              <a:rPr lang="en-US" sz="1900" dirty="0">
                <a:solidFill>
                  <a:schemeClr val="tx1">
                    <a:lumMod val="85000"/>
                    <a:lumOff val="15000"/>
                  </a:schemeClr>
                </a:solidFill>
              </a:rPr>
              <a:t> doctrine, for linking human essence to physical matter.</a:t>
            </a:r>
          </a:p>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Attracts popular support and adherents around the globe, but not mainstream scientific legitimacy.</a:t>
            </a:r>
          </a:p>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Lasting influence in connecting the mind/intelligence/personality to the brain.</a:t>
            </a:r>
          </a:p>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Creates new basis for preserving the skulls/brains of prominent individuals.</a:t>
            </a:r>
          </a:p>
          <a:p>
            <a:pPr indent="-228600">
              <a:lnSpc>
                <a:spcPct val="90000"/>
              </a:lnSpc>
              <a:spcAft>
                <a:spcPts val="600"/>
              </a:spcAft>
              <a:buFont typeface="Arial" panose="020B0604020202020204" pitchFamily="34" charset="0"/>
              <a:buChar char="•"/>
            </a:pPr>
            <a:r>
              <a:rPr lang="en-US" sz="1900" dirty="0">
                <a:solidFill>
                  <a:schemeClr val="tx1">
                    <a:lumMod val="85000"/>
                    <a:lumOff val="15000"/>
                  </a:schemeClr>
                </a:solidFill>
              </a:rPr>
              <a:t>The principles of phrenology are tested against the heads/skulls/brains of celebrities.</a:t>
            </a:r>
          </a:p>
        </p:txBody>
      </p:sp>
      <p:pic>
        <p:nvPicPr>
          <p:cNvPr id="1026" name="Picture 2" descr="Photograph: `Phrenology', a ceramic head">
            <a:extLst>
              <a:ext uri="{FF2B5EF4-FFF2-40B4-BE49-F238E27FC236}">
                <a16:creationId xmlns:a16="http://schemas.microsoft.com/office/drawing/2014/main" id="{F258D62F-D72C-AE4A-04DE-DC776B7A827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l="9519" r="19317"/>
          <a:stretch>
            <a:fillRect/>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9539293-2BE1-58E2-244F-D681099E0F3F}"/>
              </a:ext>
            </a:extLst>
          </p:cNvPr>
          <p:cNvSpPr txBox="1"/>
          <p:nvPr/>
        </p:nvSpPr>
        <p:spPr>
          <a:xfrm>
            <a:off x="8764112" y="6396335"/>
            <a:ext cx="3244241" cy="307777"/>
          </a:xfrm>
          <a:prstGeom prst="rect">
            <a:avLst/>
          </a:prstGeom>
          <a:noFill/>
        </p:spPr>
        <p:txBody>
          <a:bodyPr wrap="square" rtlCol="0">
            <a:spAutoFit/>
          </a:bodyPr>
          <a:lstStyle/>
          <a:p>
            <a:r>
              <a:rPr lang="en-US" sz="1400" dirty="0">
                <a:solidFill>
                  <a:schemeClr val="bg1"/>
                </a:solidFill>
              </a:rPr>
              <a:t>Fowler’s Phrenological Bust, undated</a:t>
            </a:r>
          </a:p>
        </p:txBody>
      </p:sp>
      <p:sp>
        <p:nvSpPr>
          <p:cNvPr id="9" name="TextBox 8">
            <a:extLst>
              <a:ext uri="{FF2B5EF4-FFF2-40B4-BE49-F238E27FC236}">
                <a16:creationId xmlns:a16="http://schemas.microsoft.com/office/drawing/2014/main" id="{5649A589-4BFC-B017-C848-11CB4683D338}"/>
              </a:ext>
            </a:extLst>
          </p:cNvPr>
          <p:cNvSpPr txBox="1"/>
          <p:nvPr/>
        </p:nvSpPr>
        <p:spPr>
          <a:xfrm>
            <a:off x="1025117" y="6381351"/>
            <a:ext cx="2670585" cy="523220"/>
          </a:xfrm>
          <a:prstGeom prst="rect">
            <a:avLst/>
          </a:prstGeom>
          <a:noFill/>
        </p:spPr>
        <p:txBody>
          <a:bodyPr wrap="square" rtlCol="0">
            <a:spAutoFit/>
          </a:bodyPr>
          <a:lstStyle/>
          <a:p>
            <a:r>
              <a:rPr lang="en-US" sz="1400" dirty="0">
                <a:solidFill>
                  <a:schemeClr val="bg1"/>
                </a:solidFill>
              </a:rPr>
              <a:t>Franz Gall and colleagues, by T. Rowlandson, 1808</a:t>
            </a:r>
          </a:p>
        </p:txBody>
      </p:sp>
    </p:spTree>
    <p:extLst>
      <p:ext uri="{BB962C8B-B14F-4D97-AF65-F5344CB8AC3E}">
        <p14:creationId xmlns:p14="http://schemas.microsoft.com/office/powerpoint/2010/main" val="1194328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3104</TotalTime>
  <Words>1863</Words>
  <Application>Microsoft Macintosh PowerPoint</Application>
  <PresentationFormat>Widescreen</PresentationFormat>
  <Paragraphs>93</Paragraphs>
  <Slides>17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Aptos Display</vt:lpstr>
      <vt:lpstr>Arial</vt:lpstr>
      <vt:lpstr>Office Theme</vt:lpstr>
      <vt:lpstr>Preserving the Dead: Holy and Secular Relics</vt:lpstr>
      <vt:lpstr>Core Concepts</vt:lpstr>
      <vt:lpstr>What are human remains?</vt:lpstr>
      <vt:lpstr>Mummification in Ancient Egypt</vt:lpstr>
      <vt:lpstr>The Afterlife of Mummified People</vt:lpstr>
      <vt:lpstr>The ‘Incorruptibles’</vt:lpstr>
      <vt:lpstr>PowerPoint Presentation</vt:lpstr>
      <vt:lpstr>Extracts from a TESTAMENT of P.H.J.B. (1829)</vt:lpstr>
      <vt:lpstr>Phrenology: Mind as Matter</vt:lpstr>
      <vt:lpstr>PowerPoint Presentation</vt:lpstr>
      <vt:lpstr>Trophy skulls</vt:lpstr>
      <vt:lpstr>Scientific Brains and ‘Mutual’ Autopsies</vt:lpstr>
      <vt:lpstr>PowerPoint Presentation</vt:lpstr>
      <vt:lpstr>PowerPoint Presentation</vt:lpstr>
      <vt:lpstr>Communist Mummies: Preservation as Power </vt:lpstr>
      <vt:lpstr>Self-Preservation:  From ‘Auto-icons’ to Cryonics</vt:lpstr>
      <vt:lpstr>Concluding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5</cp:revision>
  <dcterms:created xsi:type="dcterms:W3CDTF">2025-10-19T12:48:24Z</dcterms:created>
  <dcterms:modified xsi:type="dcterms:W3CDTF">2026-01-13T12:47:23Z</dcterms:modified>
</cp:coreProperties>
</file>