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4" r:id="rId3"/>
    <p:sldId id="258" r:id="rId4"/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54F731-2313-4E5E-B658-5976767AB7FD}" v="167" dt="2025-10-07T10:21:32.3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34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s, Penny" userId="ae04f916-d83e-4603-b28a-186fc90f4048" providerId="ADAL" clId="{6613460C-C6E5-4CF4-AE96-E04981F71DB7}"/>
    <pc:docChg chg="custSel modSld">
      <pc:chgData name="Roberts, Penny" userId="ae04f916-d83e-4603-b28a-186fc90f4048" providerId="ADAL" clId="{6613460C-C6E5-4CF4-AE96-E04981F71DB7}" dt="2025-10-07T10:21:32.305" v="171" actId="20577"/>
      <pc:docMkLst>
        <pc:docMk/>
      </pc:docMkLst>
      <pc:sldChg chg="modSp mod modAnim">
        <pc:chgData name="Roberts, Penny" userId="ae04f916-d83e-4603-b28a-186fc90f4048" providerId="ADAL" clId="{6613460C-C6E5-4CF4-AE96-E04981F71DB7}" dt="2025-10-07T10:21:32.305" v="171" actId="20577"/>
        <pc:sldMkLst>
          <pc:docMk/>
          <pc:sldMk cId="332089183" sldId="256"/>
        </pc:sldMkLst>
        <pc:spChg chg="mod">
          <ac:chgData name="Roberts, Penny" userId="ae04f916-d83e-4603-b28a-186fc90f4048" providerId="ADAL" clId="{6613460C-C6E5-4CF4-AE96-E04981F71DB7}" dt="2025-10-07T10:21:32.305" v="171" actId="20577"/>
          <ac:spMkLst>
            <pc:docMk/>
            <pc:sldMk cId="332089183" sldId="256"/>
            <ac:spMk id="5" creationId="{426F0AB6-559B-63CD-DAEE-AD6DDC8CCC65}"/>
          </ac:spMkLst>
        </pc:spChg>
      </pc:sldChg>
      <pc:sldChg chg="modAnim">
        <pc:chgData name="Roberts, Penny" userId="ae04f916-d83e-4603-b28a-186fc90f4048" providerId="ADAL" clId="{6613460C-C6E5-4CF4-AE96-E04981F71DB7}" dt="2025-10-06T17:56:41.327" v="25"/>
        <pc:sldMkLst>
          <pc:docMk/>
          <pc:sldMk cId="1955062818" sldId="28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835E6-C248-E9D1-90B3-1348C7A7F3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644F64-43A5-5161-D35D-9FD615FAE6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18BD7D-17D0-EEBC-B8A3-BA86A6E84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3AA8-51C1-419C-BD0B-AF58DF0C621C}" type="datetimeFigureOut">
              <a:rPr lang="en-GB" smtClean="0"/>
              <a:t>05/10/2025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FB740-C2F3-E842-B420-3B5685F61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C60D69-7847-CF74-070C-BFAAD4393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598E-4A23-49CB-A904-23B251DB7F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66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5E834-C2F1-BC0F-D4A1-E68AC0FEB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767E29-95C3-92B6-5D45-E4CA7D7F93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41E97-AB6E-A08A-2F3D-F0555225B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3AA8-51C1-419C-BD0B-AF58DF0C621C}" type="datetimeFigureOut">
              <a:rPr lang="en-GB" smtClean="0"/>
              <a:t>05/10/2025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3EC67D-CF68-A114-4FC3-18AF64865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55EF75-730F-2806-E994-64DF34259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598E-4A23-49CB-A904-23B251DB7F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809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862457-A844-7B79-16E8-1F603E824B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22516D-C13E-3EB2-AE8E-29EB2CBD58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4E9B14-35F8-A58D-1D8A-2AA1005CE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3AA8-51C1-419C-BD0B-AF58DF0C621C}" type="datetimeFigureOut">
              <a:rPr lang="en-GB" smtClean="0"/>
              <a:t>05/10/2025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60745B-A274-7245-1B8E-BACD3BD5A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D9625-FFF8-5EB7-EA75-8EFCE2842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598E-4A23-49CB-A904-23B251DB7F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695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24711-1807-370B-15C7-4FB458C10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55C6E7-DE6E-3906-C4A7-00CA00DEE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139DF6-49C7-237D-B2B8-AF5F26618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3AA8-51C1-419C-BD0B-AF58DF0C621C}" type="datetimeFigureOut">
              <a:rPr lang="en-GB" smtClean="0"/>
              <a:t>05/10/2025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639917-954C-DA56-ABDE-F5AD91774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ACAF4E-BB53-CE16-2CB5-95B91BDA7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598E-4A23-49CB-A904-23B251DB7F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490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15BCE-EFBB-9017-CE70-1489E1AB2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762A05-B51F-1952-C4BE-9A45855586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CA12DB-A110-6C4A-E2F9-235F92E95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3AA8-51C1-419C-BD0B-AF58DF0C621C}" type="datetimeFigureOut">
              <a:rPr lang="en-GB" smtClean="0"/>
              <a:t>05/10/2025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3701B-8C3A-9A16-723B-6787255D8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1298C8-2048-A03B-919C-94A5C62E5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598E-4A23-49CB-A904-23B251DB7F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670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54BAB-9A59-B67F-4555-713721C97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D4882-D47B-D57A-9AA6-910D72AA27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2F12B4-7465-BC3D-00A0-1C30D4BA09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AED491-B6BD-1EB6-E30C-A4D139516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3AA8-51C1-419C-BD0B-AF58DF0C621C}" type="datetimeFigureOut">
              <a:rPr lang="en-GB" smtClean="0"/>
              <a:t>05/10/2025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D02241-7242-C591-7CB6-C8C5E5B46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71F8E-3B20-5B2E-5EDF-E89626E01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598E-4A23-49CB-A904-23B251DB7F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954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B0C66-9DE9-B900-C535-C4F49B0E2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F803-7AB1-7DB6-A490-9D1C8C58D7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D197E1-2508-D5E6-BE17-7B7F31515F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C133F3-AA63-C304-C617-50AB54706F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F7366B-F504-BE4A-B65B-7D395D959C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552B7B-F682-371E-1C4A-0042D99E4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3AA8-51C1-419C-BD0B-AF58DF0C621C}" type="datetimeFigureOut">
              <a:rPr lang="en-GB" smtClean="0"/>
              <a:t>05/10/2025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878818-334A-23FC-85A7-04AF2C287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0755A6-6076-5DDD-98EA-4F4FEA9F3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598E-4A23-49CB-A904-23B251DB7F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960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319CA-2CCA-7BAA-D22E-C4EF2545D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787BC-B97D-7648-8F82-F1561B1D0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3AA8-51C1-419C-BD0B-AF58DF0C621C}" type="datetimeFigureOut">
              <a:rPr lang="en-GB" smtClean="0"/>
              <a:t>05/10/2025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ACAD33-BA30-19E6-EC4B-5B59737CD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0210D7-8E04-E8D0-0C82-2DA37873B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598E-4A23-49CB-A904-23B251DB7F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55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5B97C2-1DC9-FAF8-7283-8BE8FF966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3AA8-51C1-419C-BD0B-AF58DF0C621C}" type="datetimeFigureOut">
              <a:rPr lang="en-GB" smtClean="0"/>
              <a:t>05/10/2025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B986C9-A90D-EA58-ADDF-D9B352959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F10ED-AAE3-1BC1-C6B0-83653249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598E-4A23-49CB-A904-23B251DB7F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638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DCE4F-224F-C049-4D9A-00EB5DB3B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627D51-C885-B7AF-88A1-69994FA8D1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11975A-16BD-03AD-48C1-6F785A70D8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A6D13C-60A8-3130-0CAC-AA2F0007C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3AA8-51C1-419C-BD0B-AF58DF0C621C}" type="datetimeFigureOut">
              <a:rPr lang="en-GB" smtClean="0"/>
              <a:t>05/10/2025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48C327-8597-281F-1537-BB04A4F8E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C908E3-FFDC-B84F-3BB8-F1DB9C4CC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598E-4A23-49CB-A904-23B251DB7F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14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4BF6E-6ADD-CA25-05B3-88B05F564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49F750-949C-98F5-AE0D-F24DA8CB40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E12AEB-4C52-CE6B-15B1-97A22DB039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163580-6BA4-C470-228D-A5FE88366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3AA8-51C1-419C-BD0B-AF58DF0C621C}" type="datetimeFigureOut">
              <a:rPr lang="en-GB" smtClean="0"/>
              <a:t>05/10/2025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9FE3CE-6F2E-6669-A34C-7EDA75B64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66E35E-729E-5D2F-AE49-92B31ED0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598E-4A23-49CB-A904-23B251DB7F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925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5D8764-2F24-6CD1-42F0-7CA42DA12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321061-10B6-D3FF-A3D4-E5157539ED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D2950D-E263-5322-B0ED-54F400A0FE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B13AA8-51C1-419C-BD0B-AF58DF0C621C}" type="datetimeFigureOut">
              <a:rPr lang="en-GB" smtClean="0"/>
              <a:t>05/10/2025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01D58-7D76-F066-F14E-30DEE66508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213305-0628-41B4-A798-8EBF73F754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A97598E-4A23-49CB-A904-23B251DB7F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06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ainting of a bag and papers&#10;&#10;AI-generated content may be incorrect.">
            <a:extLst>
              <a:ext uri="{FF2B5EF4-FFF2-40B4-BE49-F238E27FC236}">
                <a16:creationId xmlns:a16="http://schemas.microsoft.com/office/drawing/2014/main" id="{9B71908C-5E9A-ED3C-55F5-011902220C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29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25F520F-1ABA-7939-5813-319A32934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1650" y="5254391"/>
            <a:ext cx="8867012" cy="774934"/>
          </a:xfrm>
          <a:noFill/>
        </p:spPr>
        <p:txBody>
          <a:bodyPr>
            <a:normAutofit/>
          </a:bodyPr>
          <a:lstStyle/>
          <a:p>
            <a:pPr algn="ctr"/>
            <a:r>
              <a:rPr lang="en-GB" sz="3100" b="1">
                <a:solidFill>
                  <a:srgbClr val="FFFFFF"/>
                </a:solidFill>
              </a:rPr>
              <a:t>Espionage and Intelligence in premodern Europe</a:t>
            </a:r>
          </a:p>
        </p:txBody>
      </p:sp>
    </p:spTree>
    <p:extLst>
      <p:ext uri="{BB962C8B-B14F-4D97-AF65-F5344CB8AC3E}">
        <p14:creationId xmlns:p14="http://schemas.microsoft.com/office/powerpoint/2010/main" val="3556399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7717BD-60E2-A4B1-3628-861200211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New Module looking at ‘Long History’ of Espionage &amp; Intelligence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A5157D-74B8-3BA2-AE87-308502C69406}"/>
              </a:ext>
            </a:extLst>
          </p:cNvPr>
          <p:cNvSpPr txBox="1"/>
          <p:nvPr/>
        </p:nvSpPr>
        <p:spPr>
          <a:xfrm>
            <a:off x="459351" y="1891970"/>
            <a:ext cx="11449620" cy="4443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Explore how espionage used and understood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Coverage: from the Ancient World to the Enlightenment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Relationship with diplomacy (‘new diplomatic history’) and the development of communication and information-gathering (correspondence and news)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Focus on extensive historiography on spying in early modern Europe (c.1500-1800), primarily Elizabethan England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Compare and contrast with developments in other times and other places (in Europe &amp; beyond e.g. Ottoman Empire, China) through variety of case studies and primary sources</a:t>
            </a:r>
          </a:p>
        </p:txBody>
      </p:sp>
    </p:spTree>
    <p:extLst>
      <p:ext uri="{BB962C8B-B14F-4D97-AF65-F5344CB8AC3E}">
        <p14:creationId xmlns:p14="http://schemas.microsoft.com/office/powerpoint/2010/main" val="1955062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person's hand in a file folder&#10;&#10;AI-generated content may be incorrect.">
            <a:extLst>
              <a:ext uri="{FF2B5EF4-FFF2-40B4-BE49-F238E27FC236}">
                <a16:creationId xmlns:a16="http://schemas.microsoft.com/office/drawing/2014/main" id="{E9011120-7C64-FDDE-FE41-454630960A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1" b="7442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765728-800C-E6EB-2EE2-5F69BCABD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1650" y="5254391"/>
            <a:ext cx="8867012" cy="774934"/>
          </a:xfrm>
          <a:noFill/>
        </p:spPr>
        <p:txBody>
          <a:bodyPr>
            <a:normAutofit/>
          </a:bodyPr>
          <a:lstStyle/>
          <a:p>
            <a:pPr algn="ctr"/>
            <a:r>
              <a:rPr lang="en-GB" sz="4000" b="1">
                <a:solidFill>
                  <a:srgbClr val="FFFFFF"/>
                </a:solidFill>
              </a:rPr>
              <a:t>What is a Spy?</a:t>
            </a:r>
          </a:p>
        </p:txBody>
      </p:sp>
    </p:spTree>
    <p:extLst>
      <p:ext uri="{BB962C8B-B14F-4D97-AF65-F5344CB8AC3E}">
        <p14:creationId xmlns:p14="http://schemas.microsoft.com/office/powerpoint/2010/main" val="16497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5C79D1-744B-A45B-5208-B8E65CF1C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Questions to think about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26F0AB6-559B-63CD-DAEE-AD6DDC8CCC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5170" y="1885278"/>
            <a:ext cx="10481094" cy="4972722"/>
          </a:xfrm>
        </p:spPr>
        <p:txBody>
          <a:bodyPr anchor="ctr">
            <a:normAutofit fontScale="92500" lnSpcReduction="20000"/>
          </a:bodyPr>
          <a:lstStyle/>
          <a:p>
            <a:pPr fontAlgn="base"/>
            <a:r>
              <a:rPr lang="en-GB" dirty="0"/>
              <a:t>Second oldest profession: honourable or dishonourable? Legitimate </a:t>
            </a:r>
            <a:r>
              <a:rPr lang="en-GB"/>
              <a:t>or illegitimate?</a:t>
            </a:r>
            <a:endParaRPr lang="en-GB" dirty="0"/>
          </a:p>
          <a:p>
            <a:pPr fontAlgn="base"/>
            <a:r>
              <a:rPr lang="en-GB" dirty="0"/>
              <a:t>Might there be different understandings depending on who they were ‘working for’?</a:t>
            </a:r>
          </a:p>
          <a:p>
            <a:pPr fontAlgn="base"/>
            <a:r>
              <a:rPr lang="en-GB" dirty="0"/>
              <a:t>Do they need to be employed/paid/rewarded?</a:t>
            </a:r>
          </a:p>
          <a:p>
            <a:pPr fontAlgn="base"/>
            <a:r>
              <a:rPr lang="en-GB" dirty="0"/>
              <a:t>Secrets/intelligence vs information-gathering: ‘intelligencers’ vs ‘</a:t>
            </a:r>
            <a:r>
              <a:rPr lang="en-GB" dirty="0" err="1"/>
              <a:t>espions</a:t>
            </a:r>
            <a:r>
              <a:rPr lang="en-GB" dirty="0"/>
              <a:t>’</a:t>
            </a:r>
          </a:p>
          <a:p>
            <a:pPr fontAlgn="base"/>
            <a:r>
              <a:rPr lang="en-GB" dirty="0"/>
              <a:t>How might ancient/medieval/Renaissance/early modern/modern espionage differ?</a:t>
            </a:r>
          </a:p>
          <a:p>
            <a:pPr fontAlgn="base"/>
            <a:r>
              <a:rPr lang="en-GB" dirty="0"/>
              <a:t>What are the problems with studying espionage in the past?</a:t>
            </a:r>
          </a:p>
          <a:p>
            <a:pPr fontAlgn="base"/>
            <a:r>
              <a:rPr lang="en-GB" dirty="0"/>
              <a:t>Who are the spies? Is there a ‘type’?</a:t>
            </a:r>
          </a:p>
          <a:p>
            <a:pPr fontAlgn="base"/>
            <a:r>
              <a:rPr lang="en-GB" dirty="0"/>
              <a:t>How might our modern-day (ahistorical?) perceptions shape our identification of spies and their networks?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2089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2280</TotalTime>
  <Words>217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Espionage and Intelligence in premodern Europe</vt:lpstr>
      <vt:lpstr>New Module looking at ‘Long History’ of Espionage &amp; Intelligence</vt:lpstr>
      <vt:lpstr>What is a Spy?</vt:lpstr>
      <vt:lpstr>Questions to think about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Roberts, Penny</dc:creator>
  <cp:lastModifiedBy>Roberts, Penny</cp:lastModifiedBy>
  <cp:revision>1</cp:revision>
  <dcterms:created xsi:type="dcterms:W3CDTF">2025-10-05T20:20:37Z</dcterms:created>
  <dcterms:modified xsi:type="dcterms:W3CDTF">2025-10-07T10:21:34Z</dcterms:modified>
</cp:coreProperties>
</file>