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72" r:id="rId8"/>
    <p:sldId id="262" r:id="rId9"/>
    <p:sldId id="264" r:id="rId10"/>
    <p:sldId id="263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9" r:id="rId24"/>
    <p:sldId id="286" r:id="rId25"/>
    <p:sldId id="278" r:id="rId26"/>
    <p:sldId id="280" r:id="rId27"/>
    <p:sldId id="281" r:id="rId28"/>
    <p:sldId id="282" r:id="rId29"/>
    <p:sldId id="283" r:id="rId30"/>
    <p:sldId id="284" r:id="rId31"/>
    <p:sldId id="285" r:id="rId32"/>
    <p:sldId id="288" r:id="rId33"/>
    <p:sldId id="289" r:id="rId34"/>
    <p:sldId id="28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6"/>
  </p:normalViewPr>
  <p:slideViewPr>
    <p:cSldViewPr snapToGrid="0" snapToObjects="1">
      <p:cViewPr varScale="1">
        <p:scale>
          <a:sx n="106" d="100"/>
          <a:sy n="106" d="100"/>
        </p:scale>
        <p:origin x="10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0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1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3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5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8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9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3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8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1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198A2-D617-BE41-A5E6-273E7B6C1207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0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Mexican Independence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1765-1821</a:t>
            </a:r>
          </a:p>
        </p:txBody>
      </p:sp>
    </p:spTree>
    <p:extLst>
      <p:ext uri="{BB962C8B-B14F-4D97-AF65-F5344CB8AC3E}">
        <p14:creationId xmlns:p14="http://schemas.microsoft.com/office/powerpoint/2010/main" val="3738794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creen Shot 2019-10-04 at 3.59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72" r="-25572"/>
          <a:stretch>
            <a:fillRect/>
          </a:stretch>
        </p:blipFill>
        <p:spPr>
          <a:xfrm>
            <a:off x="-605775" y="1891386"/>
            <a:ext cx="5541268" cy="3047484"/>
          </a:xfrm>
        </p:spPr>
      </p:pic>
      <p:pic>
        <p:nvPicPr>
          <p:cNvPr id="8" name="Picture 7" descr="Screen Shot 2019-10-04 at 3.57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493" y="1611225"/>
            <a:ext cx="39751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30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3.58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1722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1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80" r="-7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5750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2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28" r="-14628"/>
          <a:stretch>
            <a:fillRect/>
          </a:stretch>
        </p:blipFill>
        <p:spPr>
          <a:xfrm>
            <a:off x="636663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89350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1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" r="6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14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8" b="214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753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0-04 at 4.05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272" r="-25272"/>
          <a:stretch>
            <a:fillRect/>
          </a:stretch>
        </p:blipFill>
        <p:spPr>
          <a:xfrm>
            <a:off x="0" y="593648"/>
            <a:ext cx="10059825" cy="5532516"/>
          </a:xfrm>
        </p:spPr>
      </p:pic>
    </p:spTree>
    <p:extLst>
      <p:ext uri="{BB962C8B-B14F-4D97-AF65-F5344CB8AC3E}">
        <p14:creationId xmlns:p14="http://schemas.microsoft.com/office/powerpoint/2010/main" val="1776050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Political Change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Bourbon Reforms </a:t>
            </a:r>
            <a:r>
              <a:rPr lang="mr-IN" dirty="0"/>
              <a:t>–</a:t>
            </a:r>
            <a:r>
              <a:rPr lang="en-US" dirty="0"/>
              <a:t> “A Revolution in Government”</a:t>
            </a:r>
          </a:p>
          <a:p>
            <a:endParaRPr lang="en-US" dirty="0"/>
          </a:p>
          <a:p>
            <a:r>
              <a:rPr lang="en-US" dirty="0"/>
              <a:t>Followed the </a:t>
            </a:r>
            <a:r>
              <a:rPr lang="en-US" i="1" dirty="0" err="1"/>
              <a:t>visita</a:t>
            </a:r>
            <a:r>
              <a:rPr lang="en-US" i="1" dirty="0"/>
              <a:t> general </a:t>
            </a:r>
            <a:r>
              <a:rPr lang="en-US" dirty="0"/>
              <a:t>of José de </a:t>
            </a:r>
            <a:r>
              <a:rPr lang="en-US" dirty="0" err="1"/>
              <a:t>Gálvez</a:t>
            </a:r>
            <a:r>
              <a:rPr lang="en-US" dirty="0"/>
              <a:t> (1765-1771).</a:t>
            </a:r>
          </a:p>
          <a:p>
            <a:endParaRPr lang="en-US" dirty="0"/>
          </a:p>
          <a:p>
            <a:r>
              <a:rPr lang="en-US" dirty="0"/>
              <a:t>Designed to a) increase administrative efficiency and b) collect more tax</a:t>
            </a:r>
          </a:p>
          <a:p>
            <a:endParaRPr lang="en-US" dirty="0"/>
          </a:p>
          <a:p>
            <a:r>
              <a:rPr lang="en-US" dirty="0"/>
              <a:t>Involved:</a:t>
            </a:r>
          </a:p>
          <a:p>
            <a:pPr lvl="1"/>
            <a:r>
              <a:rPr lang="en-US" dirty="0"/>
              <a:t>Appointment of more Spanish born </a:t>
            </a:r>
            <a:r>
              <a:rPr lang="en-US" dirty="0" err="1"/>
              <a:t>Peninsulares</a:t>
            </a:r>
            <a:r>
              <a:rPr lang="en-US" dirty="0"/>
              <a:t> rather than Creoles to bureaucratic positions</a:t>
            </a:r>
          </a:p>
          <a:p>
            <a:pPr lvl="1"/>
            <a:r>
              <a:rPr lang="en-US" dirty="0"/>
              <a:t>Creation of Intendant system directly responsible to crown </a:t>
            </a:r>
          </a:p>
          <a:p>
            <a:pPr lvl="1"/>
            <a:r>
              <a:rPr lang="en-US" dirty="0"/>
              <a:t>Increased tax collection</a:t>
            </a:r>
          </a:p>
          <a:p>
            <a:pPr lvl="1"/>
            <a:r>
              <a:rPr lang="en-US" dirty="0"/>
              <a:t>Reduced role of regular clergy (i.e. monastic orders like Jesuits)</a:t>
            </a:r>
          </a:p>
          <a:p>
            <a:pPr lvl="1"/>
            <a:r>
              <a:rPr lang="en-US" dirty="0"/>
              <a:t>Heavy taxation of </a:t>
            </a:r>
            <a:r>
              <a:rPr lang="en-US" i="1" dirty="0" err="1"/>
              <a:t>cofradias</a:t>
            </a:r>
            <a:endParaRPr lang="en-US" i="1" dirty="0"/>
          </a:p>
          <a:p>
            <a:pPr lvl="1"/>
            <a:r>
              <a:rPr lang="en-US" dirty="0"/>
              <a:t>Creation of militia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06960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Northern Borders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575" y="1417638"/>
            <a:ext cx="8229600" cy="272735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Northern areas of Mexico populated by</a:t>
            </a:r>
          </a:p>
          <a:p>
            <a:pPr lvl="1"/>
            <a:r>
              <a:rPr lang="en-US" dirty="0"/>
              <a:t>Catholic missions (Franciscans, Jesuits, Dominicans)</a:t>
            </a:r>
          </a:p>
          <a:p>
            <a:pPr lvl="1"/>
            <a:r>
              <a:rPr lang="en-US" dirty="0"/>
              <a:t>Settlers from southern New Spain</a:t>
            </a:r>
          </a:p>
          <a:p>
            <a:pPr lvl="1"/>
            <a:r>
              <a:rPr lang="en-US" dirty="0"/>
              <a:t>Multiple indigenous groups </a:t>
            </a:r>
            <a:r>
              <a:rPr lang="mr-IN" dirty="0"/>
              <a:t>–</a:t>
            </a:r>
            <a:r>
              <a:rPr lang="en-US" dirty="0"/>
              <a:t> Apache, Seri, Yaqui, Tarahumara</a:t>
            </a:r>
          </a:p>
          <a:p>
            <a:pPr lvl="1"/>
            <a:endParaRPr lang="en-US" dirty="0"/>
          </a:p>
          <a:p>
            <a:r>
              <a:rPr lang="en-US" dirty="0"/>
              <a:t>Introduction of separate military command (1776 and 1787)</a:t>
            </a:r>
          </a:p>
          <a:p>
            <a:endParaRPr lang="en-US" dirty="0"/>
          </a:p>
          <a:p>
            <a:r>
              <a:rPr lang="en-US" dirty="0"/>
              <a:t>Continued conflicts between settlers and indigenous groups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6C0175-129D-3CAB-468E-717CC19EE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758" y="4148392"/>
            <a:ext cx="3077542" cy="2611100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B324EB9-9B2B-F3B1-2919-86FA967F2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46" y="4144994"/>
            <a:ext cx="3438262" cy="25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54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4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005" r="-43005"/>
          <a:stretch>
            <a:fillRect/>
          </a:stretch>
        </p:blipFill>
        <p:spPr>
          <a:xfrm>
            <a:off x="-426313" y="621258"/>
            <a:ext cx="10009619" cy="5504905"/>
          </a:xfrm>
        </p:spPr>
      </p:pic>
    </p:spTree>
    <p:extLst>
      <p:ext uri="{BB962C8B-B14F-4D97-AF65-F5344CB8AC3E}">
        <p14:creationId xmlns:p14="http://schemas.microsoft.com/office/powerpoint/2010/main" val="3100917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3.44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43" r="-14743"/>
          <a:stretch>
            <a:fillRect/>
          </a:stretch>
        </p:blipFill>
        <p:spPr>
          <a:xfrm>
            <a:off x="-702409" y="481724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1515268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44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635" r="-19635"/>
          <a:stretch>
            <a:fillRect/>
          </a:stretch>
        </p:blipFill>
        <p:spPr>
          <a:xfrm>
            <a:off x="112077" y="814540"/>
            <a:ext cx="9658175" cy="5311624"/>
          </a:xfrm>
        </p:spPr>
      </p:pic>
    </p:spTree>
    <p:extLst>
      <p:ext uri="{BB962C8B-B14F-4D97-AF65-F5344CB8AC3E}">
        <p14:creationId xmlns:p14="http://schemas.microsoft.com/office/powerpoint/2010/main" val="2209894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Political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1808 Napoleon forces Spanish king to abdicate and places French puppet on throne.</a:t>
            </a:r>
          </a:p>
          <a:p>
            <a:endParaRPr lang="en-US" dirty="0"/>
          </a:p>
          <a:p>
            <a:r>
              <a:rPr lang="en-US" dirty="0"/>
              <a:t>Spain loses credibility. </a:t>
            </a:r>
          </a:p>
          <a:p>
            <a:endParaRPr lang="en-US" dirty="0"/>
          </a:p>
          <a:p>
            <a:r>
              <a:rPr lang="en-US" dirty="0"/>
              <a:t> September 1808 Mexico City council and Viceroy, José de </a:t>
            </a:r>
            <a:r>
              <a:rPr lang="en-US" dirty="0" err="1"/>
              <a:t>Iturrigaray</a:t>
            </a:r>
            <a:r>
              <a:rPr lang="en-US" dirty="0"/>
              <a:t> claim  sovereignty in absence of true king.</a:t>
            </a:r>
          </a:p>
          <a:p>
            <a:endParaRPr lang="en-US" dirty="0"/>
          </a:p>
          <a:p>
            <a:r>
              <a:rPr lang="en-US" dirty="0"/>
              <a:t>September 1808 Spanish </a:t>
            </a:r>
            <a:r>
              <a:rPr lang="en-US" dirty="0" err="1"/>
              <a:t>Peninsulares</a:t>
            </a:r>
            <a:r>
              <a:rPr lang="en-US" dirty="0"/>
              <a:t> lead coup against </a:t>
            </a:r>
            <a:r>
              <a:rPr lang="en-US" dirty="0" err="1"/>
              <a:t>Iturrigaray</a:t>
            </a:r>
            <a:r>
              <a:rPr lang="en-US" dirty="0"/>
              <a:t> and imprison pro-independence elites. </a:t>
            </a:r>
          </a:p>
          <a:p>
            <a:endParaRPr lang="en-US" dirty="0"/>
          </a:p>
          <a:p>
            <a:r>
              <a:rPr lang="en-US" dirty="0"/>
              <a:t>As a result, Mexican Independence is not only an elite-led movement.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831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popular revolt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16 September 1810 provincial Creole priest, Miguel Hidalgo, </a:t>
            </a:r>
            <a:r>
              <a:rPr lang="en-US" dirty="0" err="1"/>
              <a:t>Grito</a:t>
            </a:r>
            <a:r>
              <a:rPr lang="en-US" dirty="0"/>
              <a:t> de Dolores and leads an insurgency of thousands against Spanish forces. </a:t>
            </a:r>
          </a:p>
          <a:p>
            <a:endParaRPr lang="en-US" dirty="0"/>
          </a:p>
          <a:p>
            <a:r>
              <a:rPr lang="en-US" dirty="0"/>
              <a:t>United under the banner of Virgin of Guadalupe.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“Death to bad government”</a:t>
            </a:r>
          </a:p>
          <a:p>
            <a:endParaRPr lang="en-US" dirty="0"/>
          </a:p>
          <a:p>
            <a:r>
              <a:rPr lang="en-US" dirty="0"/>
              <a:t>Limited political aims?</a:t>
            </a:r>
          </a:p>
          <a:p>
            <a:endParaRPr lang="en-US" dirty="0"/>
          </a:p>
          <a:p>
            <a:r>
              <a:rPr lang="en-US" dirty="0"/>
              <a:t>Massacre of the Granary of Guanajuato</a:t>
            </a:r>
          </a:p>
          <a:p>
            <a:endParaRPr lang="en-US" dirty="0"/>
          </a:p>
          <a:p>
            <a:r>
              <a:rPr lang="en-US" dirty="0"/>
              <a:t>Millenarian?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87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Miguel </a:t>
            </a:r>
            <a:r>
              <a:rPr lang="en-US" dirty="0" err="1"/>
              <a:t>Hidago</a:t>
            </a:r>
            <a:r>
              <a:rPr lang="en-US" dirty="0"/>
              <a:t> y Costilla</a:t>
            </a:r>
          </a:p>
        </p:txBody>
      </p:sp>
      <p:pic>
        <p:nvPicPr>
          <p:cNvPr id="4" name="Content Placeholder 3" descr="Screen Shot 2019-10-04 at 4.54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153" r="-70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2627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9-10-04 at 5.09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99" y="0"/>
            <a:ext cx="5270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22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5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6" r="-109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8292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republican 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After death of Miguel Hidalgo in 1811, another priest, José </a:t>
            </a:r>
            <a:r>
              <a:rPr lang="en-US" dirty="0" err="1"/>
              <a:t>María</a:t>
            </a:r>
            <a:r>
              <a:rPr lang="en-US" dirty="0"/>
              <a:t> Morelos, leads the pro-independence forces. After his death (1815), forces are led by Vicente Guerrero. Centered around Tierra Caliente on Pacific coast. </a:t>
            </a:r>
          </a:p>
          <a:p>
            <a:endParaRPr lang="en-US" dirty="0"/>
          </a:p>
          <a:p>
            <a:r>
              <a:rPr lang="en-US" dirty="0"/>
              <a:t>Pro-Independence forces start to link political independence with:</a:t>
            </a:r>
          </a:p>
          <a:p>
            <a:pPr lvl="1"/>
            <a:r>
              <a:rPr lang="en-US" dirty="0"/>
              <a:t>Getting rid of caste system. </a:t>
            </a:r>
          </a:p>
          <a:p>
            <a:pPr lvl="1"/>
            <a:r>
              <a:rPr lang="en-US" dirty="0"/>
              <a:t>Abolition of slavery</a:t>
            </a:r>
          </a:p>
          <a:p>
            <a:pPr lvl="1"/>
            <a:r>
              <a:rPr lang="en-US" dirty="0"/>
              <a:t>Equality before the law (abolition of </a:t>
            </a:r>
            <a:r>
              <a:rPr lang="en-US" dirty="0" err="1"/>
              <a:t>fueros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At the Congress of </a:t>
            </a:r>
            <a:r>
              <a:rPr lang="en-US" dirty="0" err="1"/>
              <a:t>Chilpancingo</a:t>
            </a:r>
            <a:r>
              <a:rPr lang="en-US" dirty="0"/>
              <a:t> (1813), it was declared “That slavery is proscribed forever, , as well as the distinctions of caste [race], so that all shall be equal; and that the only distinction between one American and another shall be that between vice and virtue."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23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José </a:t>
            </a:r>
            <a:r>
              <a:rPr lang="en-US" dirty="0" err="1"/>
              <a:t>María</a:t>
            </a:r>
            <a:r>
              <a:rPr lang="en-US" dirty="0"/>
              <a:t> Morelos</a:t>
            </a:r>
          </a:p>
        </p:txBody>
      </p:sp>
      <p:pic>
        <p:nvPicPr>
          <p:cNvPr id="4" name="Content Placeholder 3" descr="Screen Shot 2019-10-04 at 4.5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371" r="-52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4001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Vicente Guerrero</a:t>
            </a:r>
          </a:p>
        </p:txBody>
      </p:sp>
      <p:pic>
        <p:nvPicPr>
          <p:cNvPr id="4" name="Content Placeholder 3" descr="Screen Shot 2019-10-04 at 5.03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94" r="-415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8497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Meanwhile in Spain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25493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1812 Liberal Constitution of Cadiz. Maintains New Spain as colony. But gets rid of </a:t>
            </a:r>
            <a:r>
              <a:rPr lang="en-US" i="1" dirty="0" err="1"/>
              <a:t>republica</a:t>
            </a:r>
            <a:r>
              <a:rPr lang="en-US" i="1" dirty="0"/>
              <a:t> de </a:t>
            </a:r>
            <a:r>
              <a:rPr lang="en-US" i="1" dirty="0" err="1"/>
              <a:t>indios</a:t>
            </a:r>
            <a:r>
              <a:rPr lang="en-US" dirty="0"/>
              <a:t> and institutes town councils throughout New Spain. </a:t>
            </a:r>
          </a:p>
          <a:p>
            <a:endParaRPr lang="en-US" dirty="0"/>
          </a:p>
          <a:p>
            <a:r>
              <a:rPr lang="en-US" dirty="0"/>
              <a:t>Creation of town councils (</a:t>
            </a:r>
            <a:r>
              <a:rPr lang="en-US" dirty="0" err="1"/>
              <a:t>municipios</a:t>
            </a:r>
            <a:r>
              <a:rPr lang="en-US" dirty="0"/>
              <a:t>) is crucial for Mexican political system. They are the basis for bottom up democracy to this day. </a:t>
            </a:r>
          </a:p>
          <a:p>
            <a:endParaRPr lang="en-US" dirty="0"/>
          </a:p>
          <a:p>
            <a:r>
              <a:rPr lang="en-US" dirty="0"/>
              <a:t>1814 Monarchist coup gets rid of Liberal Constitution of Cadiz</a:t>
            </a:r>
          </a:p>
          <a:p>
            <a:endParaRPr lang="en-US" dirty="0"/>
          </a:p>
          <a:p>
            <a:r>
              <a:rPr lang="en-US" dirty="0"/>
              <a:t>1820 Return of liberals and Constitution of Cadiz.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A75320-0F24-E094-3EB2-4F02FEF27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693" y="1702052"/>
            <a:ext cx="2645996" cy="38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47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Underlying Socio-economic problems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Demographic surge </a:t>
            </a:r>
            <a:r>
              <a:rPr lang="mr-IN" dirty="0"/>
              <a:t>–</a:t>
            </a:r>
            <a:r>
              <a:rPr lang="en-US" dirty="0"/>
              <a:t> (2 million in 1700 to 8 million in 1800)</a:t>
            </a:r>
          </a:p>
        </p:txBody>
      </p:sp>
      <p:pic>
        <p:nvPicPr>
          <p:cNvPr id="4" name="Picture 3" descr="Screen Shot 2019-10-04 at 3.40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06" y="2834377"/>
            <a:ext cx="6204678" cy="354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92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1820-1821 Mexican Independence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184" y="3806210"/>
            <a:ext cx="8229600" cy="283373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Royalists under </a:t>
            </a:r>
            <a:r>
              <a:rPr lang="en-US" dirty="0" err="1"/>
              <a:t>Agustín</a:t>
            </a:r>
            <a:r>
              <a:rPr lang="en-US" dirty="0"/>
              <a:t> de Iturbide see Cadiz Constitution as a threat to status quo. Therefore move towards Independence. </a:t>
            </a:r>
          </a:p>
          <a:p>
            <a:endParaRPr lang="en-US" dirty="0"/>
          </a:p>
          <a:p>
            <a:r>
              <a:rPr lang="en-US" dirty="0"/>
              <a:t>Rebels under Guerrero see opportunity for independence through alliance with former enemies. </a:t>
            </a:r>
          </a:p>
          <a:p>
            <a:endParaRPr lang="en-US" dirty="0"/>
          </a:p>
          <a:p>
            <a:r>
              <a:rPr lang="en-US" dirty="0"/>
              <a:t>27 Sept 1821 Iturbide rides in Mexico City and next day declares Independence. </a:t>
            </a:r>
            <a:r>
              <a:rPr lang="en-US" i="1" dirty="0"/>
              <a:t>The Plan de Iguala. </a:t>
            </a:r>
            <a:r>
              <a:rPr lang="en-US" dirty="0"/>
              <a:t>The three guarantees.</a:t>
            </a:r>
          </a:p>
          <a:p>
            <a:endParaRPr lang="en-US" dirty="0"/>
          </a:p>
        </p:txBody>
      </p:sp>
      <p:pic>
        <p:nvPicPr>
          <p:cNvPr id="5124" name="Picture 4" descr="Mexican Independence | PBS LearningMedia">
            <a:extLst>
              <a:ext uri="{FF2B5EF4-FFF2-40B4-BE49-F238E27FC236}">
                <a16:creationId xmlns:a16="http://schemas.microsoft.com/office/drawing/2014/main" id="{54B1B611-54CA-FF97-4256-0B9B18540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306" y="1064166"/>
            <a:ext cx="3621388" cy="260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8592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Mexican Independence, Diego Rivera,</a:t>
            </a:r>
            <a:br>
              <a:rPr lang="en-US" dirty="0"/>
            </a:br>
            <a:r>
              <a:rPr lang="en-US" dirty="0"/>
              <a:t>Palacio Nacional, 1935</a:t>
            </a:r>
          </a:p>
        </p:txBody>
      </p:sp>
      <p:pic>
        <p:nvPicPr>
          <p:cNvPr id="4" name="Content Placeholder 3" descr="Screen Shot 2019-10-04 at 5.08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63" b="-7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6163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E06F4-73B9-A2DD-EB93-F1343AC0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Independence Version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134D9-C581-324D-7EEB-FBB983C1D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Buildup of anti-Spanish feeling (late 18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century) . . 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leads to anti-Spanish independence movements in 1810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significance of the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Enlightenment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--circulation of ideas and discourses across the Atlantic (republicanism, natural laws, citizenship)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--emergence of new identities (creole patriotism)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Bourbon reforms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eroded the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‘colonial pact’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led to widespread cross-class dissatisfaction with Spanish rule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proto-nationalism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leading to a breakdown in colonial hegemony and the start of the wars of independence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364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B7300-9B0F-EC12-AF3F-F78161248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Independence Version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E38E4-B5A9-C691-9CF7-2131FA6BC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Napoleonic wars, and especially Napoleon’s invasion of the Iberian Peninsula in 1807 . . 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led to breakdown in political consensus in the Hispanic world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version stresses the antecedents/ the build up to the actual outbreak of independence.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49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F7061-8DE4-AE4E-76E2-A3AC9FE00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Spain, 1819</a:t>
            </a:r>
          </a:p>
        </p:txBody>
      </p:sp>
      <p:pic>
        <p:nvPicPr>
          <p:cNvPr id="3074" name="Picture 2" descr="Conflicts Over Slavery Led to the Texas Revolution and Mexican-American War">
            <a:extLst>
              <a:ext uri="{FF2B5EF4-FFF2-40B4-BE49-F238E27FC236}">
                <a16:creationId xmlns:a16="http://schemas.microsoft.com/office/drawing/2014/main" id="{9BE156CB-FAE7-36A5-617D-6092C68C1D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49" y="1417638"/>
            <a:ext cx="7061702" cy="52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3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1014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/>
              <a:t>Drought and repeated crop failures - 1713-4, 1749-50, 1785-6, 1808-9</a:t>
            </a:r>
          </a:p>
          <a:p>
            <a:endParaRPr lang="en-US" sz="2600" dirty="0"/>
          </a:p>
          <a:p>
            <a:r>
              <a:rPr lang="en-US" sz="2600" dirty="0"/>
              <a:t>Expansion of big haciendas at the expense of indigenous villages, especially in the </a:t>
            </a:r>
            <a:r>
              <a:rPr lang="en-US" sz="2600" dirty="0" err="1"/>
              <a:t>Bajío</a:t>
            </a:r>
            <a:r>
              <a:rPr lang="en-US" sz="2600" dirty="0"/>
              <a:t>.</a:t>
            </a:r>
          </a:p>
        </p:txBody>
      </p:sp>
      <p:pic>
        <p:nvPicPr>
          <p:cNvPr id="4" name="Picture 3" descr="Screen Shot 2019-10-04 at 3.43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135" y="4196944"/>
            <a:ext cx="3631865" cy="2661056"/>
          </a:xfrm>
          <a:prstGeom prst="rect">
            <a:avLst/>
          </a:prstGeom>
        </p:spPr>
      </p:pic>
      <p:pic>
        <p:nvPicPr>
          <p:cNvPr id="1026" name="Picture 2" descr="The Bajío region in Mexico. From Mexico regions map by P. Fitzgerald, 2008  | Download Scientific Diagram">
            <a:extLst>
              <a:ext uri="{FF2B5EF4-FFF2-40B4-BE49-F238E27FC236}">
                <a16:creationId xmlns:a16="http://schemas.microsoft.com/office/drawing/2014/main" id="{D6DD3D93-0103-12CF-FACB-6809F9AEC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97" y="364400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404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on landowning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What is a hacienda? Who owns the land? What does it produce? What form of labor does it use?</a:t>
            </a:r>
          </a:p>
          <a:p>
            <a:endParaRPr lang="en-US" dirty="0"/>
          </a:p>
          <a:p>
            <a:r>
              <a:rPr lang="en-US" dirty="0"/>
              <a:t>What is a Mexican village? How is it legally defined? Who lives in it? Who owns the land? What does it produce? What form of labor does it use?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61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Hacienda </a:t>
            </a:r>
            <a:r>
              <a:rPr lang="en-US" dirty="0" err="1"/>
              <a:t>Atequiza</a:t>
            </a:r>
            <a:r>
              <a:rPr lang="en-US" dirty="0"/>
              <a:t>, Jalisco</a:t>
            </a:r>
          </a:p>
        </p:txBody>
      </p:sp>
      <p:pic>
        <p:nvPicPr>
          <p:cNvPr id="4" name="Content Placeholder 3" descr="Screen Shot 2019-10-04 at 3.51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8" b="12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8831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Racial 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Peninsulares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Spanish-born Spaniards</a:t>
            </a:r>
          </a:p>
          <a:p>
            <a:endParaRPr lang="en-US" dirty="0"/>
          </a:p>
          <a:p>
            <a:r>
              <a:rPr lang="en-US" dirty="0"/>
              <a:t>Creoles </a:t>
            </a:r>
            <a:r>
              <a:rPr lang="mr-IN" dirty="0"/>
              <a:t>–</a:t>
            </a:r>
            <a:r>
              <a:rPr lang="en-US" dirty="0"/>
              <a:t> American-born Spaniards</a:t>
            </a:r>
          </a:p>
          <a:p>
            <a:endParaRPr lang="en-US" dirty="0"/>
          </a:p>
          <a:p>
            <a:r>
              <a:rPr lang="en-US" dirty="0"/>
              <a:t>Indigenous Mexicans </a:t>
            </a:r>
          </a:p>
          <a:p>
            <a:endParaRPr lang="en-US" dirty="0"/>
          </a:p>
          <a:p>
            <a:r>
              <a:rPr lang="en-US" dirty="0"/>
              <a:t>Afro-Mexicans</a:t>
            </a:r>
          </a:p>
          <a:p>
            <a:endParaRPr lang="en-US" dirty="0"/>
          </a:p>
          <a:p>
            <a:r>
              <a:rPr lang="en-US" dirty="0"/>
              <a:t>Mestizos and mulattos</a:t>
            </a:r>
          </a:p>
        </p:txBody>
      </p:sp>
    </p:spTree>
    <p:extLst>
      <p:ext uri="{BB962C8B-B14F-4D97-AF65-F5344CB8AC3E}">
        <p14:creationId xmlns:p14="http://schemas.microsoft.com/office/powerpoint/2010/main" val="118108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Traditional Mexican Catholicism stressed:</a:t>
            </a:r>
          </a:p>
          <a:p>
            <a:pPr lvl="1"/>
            <a:r>
              <a:rPr lang="en-US" dirty="0"/>
              <a:t>Link between Catholic calendar and crops e.g. 3 May, day of Holy Cross </a:t>
            </a:r>
          </a:p>
          <a:p>
            <a:pPr lvl="1"/>
            <a:r>
              <a:rPr lang="en-US" dirty="0"/>
              <a:t>Link between Catholic processions and indigenous lands</a:t>
            </a:r>
          </a:p>
          <a:p>
            <a:pPr lvl="1"/>
            <a:r>
              <a:rPr lang="en-US" dirty="0"/>
              <a:t>Power of local saints to intercede on behalf of the village and the individual. </a:t>
            </a:r>
          </a:p>
          <a:p>
            <a:pPr lvl="1"/>
            <a:r>
              <a:rPr lang="en-US" dirty="0"/>
              <a:t>Pilgrimages</a:t>
            </a:r>
          </a:p>
          <a:p>
            <a:pPr lvl="1"/>
            <a:r>
              <a:rPr lang="en-US" dirty="0"/>
              <a:t>Visions, miracles, lay preachers</a:t>
            </a:r>
          </a:p>
          <a:p>
            <a:pPr lvl="1"/>
            <a:r>
              <a:rPr lang="en-US" dirty="0" err="1"/>
              <a:t>Cofradias</a:t>
            </a:r>
            <a:r>
              <a:rPr lang="en-US" dirty="0"/>
              <a:t> or Confraternities</a:t>
            </a:r>
          </a:p>
          <a:p>
            <a:endParaRPr lang="en-US" dirty="0"/>
          </a:p>
          <a:p>
            <a:r>
              <a:rPr lang="en-US" dirty="0"/>
              <a:t>Enlightenment Catholicism </a:t>
            </a:r>
            <a:r>
              <a:rPr lang="mr-IN" dirty="0"/>
              <a:t>–</a:t>
            </a:r>
            <a:r>
              <a:rPr lang="en-US" dirty="0"/>
              <a:t> banning of processions and confraternities, persecution of lay preachers</a:t>
            </a:r>
          </a:p>
        </p:txBody>
      </p:sp>
    </p:spTree>
    <p:extLst>
      <p:ext uri="{BB962C8B-B14F-4D97-AF65-F5344CB8AC3E}">
        <p14:creationId xmlns:p14="http://schemas.microsoft.com/office/powerpoint/2010/main" val="4141766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Virgin of </a:t>
            </a:r>
            <a:r>
              <a:rPr lang="en-US" dirty="0" err="1"/>
              <a:t>Juquila</a:t>
            </a:r>
            <a:r>
              <a:rPr lang="en-US" dirty="0"/>
              <a:t> – classic indigenous saint</a:t>
            </a:r>
          </a:p>
        </p:txBody>
      </p:sp>
      <p:pic>
        <p:nvPicPr>
          <p:cNvPr id="4" name="Content Placeholder 3" descr="Screen Shot 2019-10-04 at 3.58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52" r="-31552"/>
          <a:stretch>
            <a:fillRect/>
          </a:stretch>
        </p:blipFill>
        <p:spPr>
          <a:xfrm>
            <a:off x="132942" y="1948972"/>
            <a:ext cx="8426754" cy="4634390"/>
          </a:xfrm>
        </p:spPr>
      </p:pic>
    </p:spTree>
    <p:extLst>
      <p:ext uri="{BB962C8B-B14F-4D97-AF65-F5344CB8AC3E}">
        <p14:creationId xmlns:p14="http://schemas.microsoft.com/office/powerpoint/2010/main" val="25793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2633</TotalTime>
  <Words>888</Words>
  <Application>Microsoft Office PowerPoint</Application>
  <PresentationFormat>On-screen Show (4:3)</PresentationFormat>
  <Paragraphs>123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Office Theme</vt:lpstr>
      <vt:lpstr>Mexican Independence</vt:lpstr>
      <vt:lpstr>PowerPoint Presentation</vt:lpstr>
      <vt:lpstr>Underlying Socio-economic problems </vt:lpstr>
      <vt:lpstr>PowerPoint Presentation</vt:lpstr>
      <vt:lpstr>A note on landowning</vt:lpstr>
      <vt:lpstr>Hacienda Atequiza, Jalisco</vt:lpstr>
      <vt:lpstr>Racial Divisions</vt:lpstr>
      <vt:lpstr>Cultural Divisions</vt:lpstr>
      <vt:lpstr>The Virgin of Juquila – classic indigenous saint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Political Change </vt:lpstr>
      <vt:lpstr>The Northern Borders</vt:lpstr>
      <vt:lpstr>PowerPoint Presentation</vt:lpstr>
      <vt:lpstr>PowerPoint Presentation</vt:lpstr>
      <vt:lpstr>Immediate Political Problems</vt:lpstr>
      <vt:lpstr>The popular revolt</vt:lpstr>
      <vt:lpstr>Miguel Hidago y Costilla</vt:lpstr>
      <vt:lpstr>PowerPoint Presentation</vt:lpstr>
      <vt:lpstr>PowerPoint Presentation</vt:lpstr>
      <vt:lpstr>The republican turn</vt:lpstr>
      <vt:lpstr>José María Morelos</vt:lpstr>
      <vt:lpstr>Vicente Guerrero</vt:lpstr>
      <vt:lpstr>Meanwhile in Spain</vt:lpstr>
      <vt:lpstr>1820-1821 Mexican Independence </vt:lpstr>
      <vt:lpstr>Mexican Independence, Diego Rivera, Palacio Nacional, 1935</vt:lpstr>
      <vt:lpstr>Independence Version 1</vt:lpstr>
      <vt:lpstr>Independence Version 2</vt:lpstr>
      <vt:lpstr>New Spain, 1819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Mexican Independence</dc:title>
  <dc:creator>Benjamin T. Smith</dc:creator>
  <cp:lastModifiedBy>Doyle, Rosie</cp:lastModifiedBy>
  <cp:revision>12</cp:revision>
  <dcterms:created xsi:type="dcterms:W3CDTF">2019-10-04T14:36:05Z</dcterms:created>
  <dcterms:modified xsi:type="dcterms:W3CDTF">2022-10-20T07:46:23Z</dcterms:modified>
</cp:coreProperties>
</file>