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59" r:id="rId4"/>
    <p:sldId id="260" r:id="rId5"/>
    <p:sldId id="285" r:id="rId6"/>
    <p:sldId id="261" r:id="rId7"/>
    <p:sldId id="286" r:id="rId8"/>
    <p:sldId id="263" r:id="rId9"/>
    <p:sldId id="290" r:id="rId10"/>
    <p:sldId id="288" r:id="rId11"/>
    <p:sldId id="289" r:id="rId12"/>
    <p:sldId id="291" r:id="rId13"/>
    <p:sldId id="258" r:id="rId14"/>
    <p:sldId id="284" r:id="rId15"/>
    <p:sldId id="264" r:id="rId16"/>
    <p:sldId id="267" r:id="rId17"/>
    <p:sldId id="268" r:id="rId18"/>
    <p:sldId id="271" r:id="rId19"/>
    <p:sldId id="277" r:id="rId20"/>
    <p:sldId id="278" r:id="rId21"/>
    <p:sldId id="279" r:id="rId22"/>
    <p:sldId id="272" r:id="rId23"/>
    <p:sldId id="280" r:id="rId24"/>
    <p:sldId id="282" r:id="rId25"/>
    <p:sldId id="281" r:id="rId26"/>
    <p:sldId id="274" r:id="rId27"/>
    <p:sldId id="270" r:id="rId28"/>
    <p:sldId id="273" r:id="rId29"/>
    <p:sldId id="275"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87"/>
  </p:normalViewPr>
  <p:slideViewPr>
    <p:cSldViewPr snapToGrid="0" snapToObjects="1">
      <p:cViewPr varScale="1">
        <p:scale>
          <a:sx n="104" d="100"/>
          <a:sy n="104" d="100"/>
        </p:scale>
        <p:origin x="1880" y="2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1/26/22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357566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1/26/22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590374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1/26/22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428097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1/26/22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569032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F0B8658-9039-034A-89C5-BD56FC3D5F83}" type="datetimeFigureOut">
              <a:rPr lang="en-US" smtClean="0"/>
              <a:t>1/26/22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159769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F0B8658-9039-034A-89C5-BD56FC3D5F83}" type="datetimeFigureOut">
              <a:rPr lang="en-US" smtClean="0"/>
              <a:t>1/26/22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244838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F0B8658-9039-034A-89C5-BD56FC3D5F83}" type="datetimeFigureOut">
              <a:rPr lang="en-US" smtClean="0"/>
              <a:t>1/26/22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380471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F0B8658-9039-034A-89C5-BD56FC3D5F83}" type="datetimeFigureOut">
              <a:rPr lang="en-US" smtClean="0"/>
              <a:t>1/26/22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657522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0B8658-9039-034A-89C5-BD56FC3D5F83}" type="datetimeFigureOut">
              <a:rPr lang="en-US" smtClean="0"/>
              <a:t>1/26/22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824932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F0B8658-9039-034A-89C5-BD56FC3D5F83}" type="datetimeFigureOut">
              <a:rPr lang="en-US" smtClean="0"/>
              <a:t>1/26/22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89314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F0B8658-9039-034A-89C5-BD56FC3D5F83}" type="datetimeFigureOut">
              <a:rPr lang="en-US" smtClean="0"/>
              <a:t>1/26/22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2117942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0B8658-9039-034A-89C5-BD56FC3D5F83}" type="datetimeFigureOut">
              <a:rPr lang="en-US" smtClean="0"/>
              <a:t>1/26/22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CE2DF0-96EC-284C-B4B1-185CAA40B59E}" type="slidenum">
              <a:rPr lang="en-US" smtClean="0"/>
              <a:t>‹#›</a:t>
            </a:fld>
            <a:endParaRPr lang="en-US"/>
          </a:p>
        </p:txBody>
      </p:sp>
    </p:spTree>
    <p:extLst>
      <p:ext uri="{BB962C8B-B14F-4D97-AF65-F5344CB8AC3E}">
        <p14:creationId xmlns:p14="http://schemas.microsoft.com/office/powerpoint/2010/main" val="2762846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youtube.com/watch?v=KrOXf0TmSzU&amp;list=PL4B232F8C5BE4618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2.gwu.edu/~nsarchiv/NSAEBB/NSAEBB201/index.ht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zJuX3DYtKV0"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1470025"/>
          </a:xfrm>
        </p:spPr>
        <p:txBody>
          <a:bodyPr/>
          <a:lstStyle/>
          <a:p>
            <a:r>
              <a:rPr lang="en-US" dirty="0"/>
              <a:t>The 1960s in Mexico – The Student Movement</a:t>
            </a:r>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1371600" y="1597885"/>
            <a:ext cx="6528860" cy="5183915"/>
          </a:xfrm>
          <a:prstGeom prst="rect">
            <a:avLst/>
          </a:prstGeom>
        </p:spPr>
      </p:pic>
    </p:spTree>
    <p:extLst>
      <p:ext uri="{BB962C8B-B14F-4D97-AF65-F5344CB8AC3E}">
        <p14:creationId xmlns:p14="http://schemas.microsoft.com/office/powerpoint/2010/main" val="690533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5613" r="-85613"/>
          <a:stretch>
            <a:fillRect/>
          </a:stretch>
        </p:blipFill>
        <p:spPr>
          <a:xfrm>
            <a:off x="-169335" y="457200"/>
            <a:ext cx="10307927" cy="5668963"/>
          </a:xfrm>
        </p:spPr>
      </p:pic>
    </p:spTree>
    <p:extLst>
      <p:ext uri="{BB962C8B-B14F-4D97-AF65-F5344CB8AC3E}">
        <p14:creationId xmlns:p14="http://schemas.microsoft.com/office/powerpoint/2010/main" val="3260376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Mexican “</a:t>
            </a:r>
            <a:r>
              <a:rPr lang="en-US" dirty="0" err="1"/>
              <a:t>jipi</a:t>
            </a:r>
            <a:r>
              <a:rPr lang="en-US" dirty="0"/>
              <a:t>” arrested with magic mushrooms</a:t>
            </a:r>
          </a:p>
        </p:txBody>
      </p:sp>
      <p:pic>
        <p:nvPicPr>
          <p:cNvPr id="4" name="Content Placeholder 3"/>
          <p:cNvPicPr>
            <a:picLocks noGrp="1" noChangeAspect="1"/>
          </p:cNvPicPr>
          <p:nvPr>
            <p:ph idx="1"/>
          </p:nvPr>
        </p:nvPicPr>
        <p:blipFill>
          <a:blip r:embed="rId2"/>
          <a:srcRect l="-11368" r="-11368"/>
          <a:stretch>
            <a:fillRect/>
          </a:stretch>
        </p:blipFill>
        <p:spPr/>
      </p:pic>
    </p:spTree>
    <p:extLst>
      <p:ext uri="{BB962C8B-B14F-4D97-AF65-F5344CB8AC3E}">
        <p14:creationId xmlns:p14="http://schemas.microsoft.com/office/powerpoint/2010/main" val="3219137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Mexican “</a:t>
            </a:r>
            <a:r>
              <a:rPr lang="en-US" dirty="0" err="1"/>
              <a:t>jipis</a:t>
            </a:r>
            <a:r>
              <a:rPr lang="en-US" dirty="0"/>
              <a:t>” rounded up in Mexico City in 1971</a:t>
            </a:r>
          </a:p>
        </p:txBody>
      </p:sp>
      <p:pic>
        <p:nvPicPr>
          <p:cNvPr id="4" name="Content Placeholder 3"/>
          <p:cNvPicPr>
            <a:picLocks noGrp="1" noChangeAspect="1"/>
          </p:cNvPicPr>
          <p:nvPr>
            <p:ph idx="1"/>
          </p:nvPr>
        </p:nvPicPr>
        <p:blipFill>
          <a:blip r:embed="rId2"/>
          <a:srcRect t="9803" b="9803"/>
          <a:stretch>
            <a:fillRect/>
          </a:stretch>
        </p:blipFill>
        <p:spPr/>
      </p:pic>
    </p:spTree>
    <p:extLst>
      <p:ext uri="{BB962C8B-B14F-4D97-AF65-F5344CB8AC3E}">
        <p14:creationId xmlns:p14="http://schemas.microsoft.com/office/powerpoint/2010/main" val="3383111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 STUDENTS</a:t>
            </a:r>
          </a:p>
        </p:txBody>
      </p:sp>
      <p:sp>
        <p:nvSpPr>
          <p:cNvPr id="3" name="Content Placeholder 2"/>
          <p:cNvSpPr>
            <a:spLocks noGrp="1"/>
          </p:cNvSpPr>
          <p:nvPr>
            <p:ph idx="1"/>
          </p:nvPr>
        </p:nvSpPr>
        <p:spPr/>
        <p:txBody>
          <a:bodyPr>
            <a:normAutofit fontScale="70000" lnSpcReduction="20000"/>
          </a:bodyPr>
          <a:lstStyle/>
          <a:p>
            <a:r>
              <a:rPr lang="en-US" dirty="0"/>
              <a:t>In 1929 Mexico’s major university, the Universidad </a:t>
            </a:r>
            <a:r>
              <a:rPr lang="en-US" dirty="0" err="1"/>
              <a:t>Nacional</a:t>
            </a:r>
            <a:r>
              <a:rPr lang="en-US" dirty="0"/>
              <a:t> </a:t>
            </a:r>
            <a:r>
              <a:rPr lang="en-US" dirty="0" err="1"/>
              <a:t>Autonóma</a:t>
            </a:r>
            <a:r>
              <a:rPr lang="en-US" dirty="0"/>
              <a:t> de México had 8000 students. </a:t>
            </a:r>
          </a:p>
          <a:p>
            <a:endParaRPr lang="en-US" dirty="0"/>
          </a:p>
          <a:p>
            <a:r>
              <a:rPr lang="en-US" dirty="0"/>
              <a:t>By 1966, it had 78,094</a:t>
            </a:r>
          </a:p>
          <a:p>
            <a:endParaRPr lang="en-US" dirty="0"/>
          </a:p>
          <a:p>
            <a:r>
              <a:rPr lang="en-US" dirty="0"/>
              <a:t>In 1929, the </a:t>
            </a:r>
            <a:r>
              <a:rPr lang="en-US" dirty="0" err="1"/>
              <a:t>Instituto</a:t>
            </a:r>
            <a:r>
              <a:rPr lang="en-US" dirty="0"/>
              <a:t> </a:t>
            </a:r>
            <a:r>
              <a:rPr lang="en-US" dirty="0" err="1"/>
              <a:t>Politecnico</a:t>
            </a:r>
            <a:r>
              <a:rPr lang="en-US" dirty="0"/>
              <a:t> </a:t>
            </a:r>
            <a:r>
              <a:rPr lang="en-US" dirty="0" err="1"/>
              <a:t>Nacional</a:t>
            </a:r>
            <a:r>
              <a:rPr lang="en-US" dirty="0"/>
              <a:t> had 1388 students. By 1966, it had over 20,000.</a:t>
            </a:r>
          </a:p>
          <a:p>
            <a:endParaRPr lang="en-US" dirty="0"/>
          </a:p>
          <a:p>
            <a:r>
              <a:rPr lang="en-US" dirty="0"/>
              <a:t>In the provinces, creation of new universities (e.g. Universidad de Nuevo León) and similar increase in student numbers. </a:t>
            </a:r>
          </a:p>
          <a:p>
            <a:endParaRPr lang="en-US" dirty="0"/>
          </a:p>
          <a:p>
            <a:r>
              <a:rPr lang="en-US" dirty="0"/>
              <a:t>In Oaxaca, student numbers increased from less than 1000 in 1940 to 20,000 in 1965. </a:t>
            </a:r>
          </a:p>
        </p:txBody>
      </p:sp>
    </p:spTree>
    <p:extLst>
      <p:ext uri="{BB962C8B-B14F-4D97-AF65-F5344CB8AC3E}">
        <p14:creationId xmlns:p14="http://schemas.microsoft.com/office/powerpoint/2010/main" val="63715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1950s Building of Ciudad </a:t>
            </a:r>
            <a:r>
              <a:rPr lang="en-US" dirty="0" err="1"/>
              <a:t>Universitaria</a:t>
            </a:r>
            <a:r>
              <a:rPr lang="en-US" dirty="0"/>
              <a:t> to house UNAM</a:t>
            </a:r>
          </a:p>
        </p:txBody>
      </p:sp>
      <p:pic>
        <p:nvPicPr>
          <p:cNvPr id="4" name="Content Placeholder 3"/>
          <p:cNvPicPr>
            <a:picLocks noGrp="1" noChangeAspect="1"/>
          </p:cNvPicPr>
          <p:nvPr>
            <p:ph idx="1"/>
          </p:nvPr>
        </p:nvPicPr>
        <p:blipFill>
          <a:blip r:embed="rId2"/>
          <a:srcRect l="-15722" r="-15722"/>
          <a:stretch>
            <a:fillRect/>
          </a:stretch>
        </p:blipFill>
        <p:spPr/>
      </p:pic>
    </p:spTree>
    <p:extLst>
      <p:ext uri="{BB962C8B-B14F-4D97-AF65-F5344CB8AC3E}">
        <p14:creationId xmlns:p14="http://schemas.microsoft.com/office/powerpoint/2010/main" val="3757426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Student Protest</a:t>
            </a:r>
          </a:p>
        </p:txBody>
      </p:sp>
      <p:sp>
        <p:nvSpPr>
          <p:cNvPr id="3" name="Content Placeholder 2"/>
          <p:cNvSpPr>
            <a:spLocks noGrp="1"/>
          </p:cNvSpPr>
          <p:nvPr>
            <p:ph idx="1"/>
          </p:nvPr>
        </p:nvSpPr>
        <p:spPr/>
        <p:txBody>
          <a:bodyPr>
            <a:normAutofit fontScale="92500" lnSpcReduction="10000"/>
          </a:bodyPr>
          <a:lstStyle/>
          <a:p>
            <a:r>
              <a:rPr lang="en-US" dirty="0"/>
              <a:t>Social, political, and cultural change generates series of clashes between students and university authorities from mid-1950s onwards. E.g. IPN 1956, 1961 San Luis Potosí, 1961 Guadalajara, Hermosillo 1958. </a:t>
            </a:r>
          </a:p>
          <a:p>
            <a:endParaRPr lang="en-US" dirty="0"/>
          </a:p>
          <a:p>
            <a:r>
              <a:rPr lang="en-US" dirty="0"/>
              <a:t>In the provinces, these were often linked to movements to rid states of PRI “</a:t>
            </a:r>
            <a:r>
              <a:rPr lang="en-US" dirty="0" err="1"/>
              <a:t>dinosaurios</a:t>
            </a:r>
            <a:r>
              <a:rPr lang="en-US" dirty="0"/>
              <a:t>” e.g. San Luis Potosi </a:t>
            </a:r>
            <a:r>
              <a:rPr lang="en-US" dirty="0" err="1"/>
              <a:t>vs</a:t>
            </a:r>
            <a:r>
              <a:rPr lang="en-US" dirty="0"/>
              <a:t> Gonzalo Santos, Hermosillo </a:t>
            </a:r>
            <a:r>
              <a:rPr lang="en-US" dirty="0" err="1"/>
              <a:t>vs</a:t>
            </a:r>
            <a:r>
              <a:rPr lang="en-US" dirty="0"/>
              <a:t> Calles clan. </a:t>
            </a:r>
          </a:p>
        </p:txBody>
      </p:sp>
    </p:spTree>
    <p:extLst>
      <p:ext uri="{BB962C8B-B14F-4D97-AF65-F5344CB8AC3E}">
        <p14:creationId xmlns:p14="http://schemas.microsoft.com/office/powerpoint/2010/main" val="1149019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1966-1968</a:t>
            </a:r>
          </a:p>
        </p:txBody>
      </p:sp>
      <p:sp>
        <p:nvSpPr>
          <p:cNvPr id="3" name="Content Placeholder 2"/>
          <p:cNvSpPr>
            <a:spLocks noGrp="1"/>
          </p:cNvSpPr>
          <p:nvPr>
            <p:ph idx="1"/>
          </p:nvPr>
        </p:nvSpPr>
        <p:spPr/>
        <p:txBody>
          <a:bodyPr>
            <a:normAutofit fontScale="92500" lnSpcReduction="20000"/>
          </a:bodyPr>
          <a:lstStyle/>
          <a:p>
            <a:r>
              <a:rPr lang="en-US" dirty="0"/>
              <a:t>Between 1966 and 1968 student protests reach high levels. </a:t>
            </a:r>
          </a:p>
          <a:p>
            <a:endParaRPr lang="en-US" dirty="0"/>
          </a:p>
          <a:p>
            <a:r>
              <a:rPr lang="en-US" dirty="0"/>
              <a:t>There are strikes and confrontations in Mexico City, Aguascalientes, Durango, Campeche, Chihuahua, Guerrero, Jalisco, Michoacán, Puebla and Sinaloa. </a:t>
            </a:r>
          </a:p>
          <a:p>
            <a:endParaRPr lang="en-US" dirty="0"/>
          </a:p>
          <a:p>
            <a:r>
              <a:rPr lang="en-US" dirty="0"/>
              <a:t>Issues include curriculum, personnel, and bus fares. </a:t>
            </a:r>
          </a:p>
          <a:p>
            <a:endParaRPr lang="en-US" dirty="0"/>
          </a:p>
        </p:txBody>
      </p:sp>
    </p:spTree>
    <p:extLst>
      <p:ext uri="{BB962C8B-B14F-4D97-AF65-F5344CB8AC3E}">
        <p14:creationId xmlns:p14="http://schemas.microsoft.com/office/powerpoint/2010/main" val="3266927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1968 Student Movement in Mexico City</a:t>
            </a:r>
          </a:p>
        </p:txBody>
      </p:sp>
      <p:sp>
        <p:nvSpPr>
          <p:cNvPr id="3" name="Content Placeholder 2"/>
          <p:cNvSpPr>
            <a:spLocks noGrp="1"/>
          </p:cNvSpPr>
          <p:nvPr>
            <p:ph idx="1"/>
          </p:nvPr>
        </p:nvSpPr>
        <p:spPr/>
        <p:txBody>
          <a:bodyPr/>
          <a:lstStyle/>
          <a:p>
            <a:r>
              <a:rPr lang="en-US" dirty="0"/>
              <a:t>1968 Mexico is first “third world” country to hold the Olympic Games. (Invests $150 million)</a:t>
            </a:r>
          </a:p>
          <a:p>
            <a:endParaRPr lang="en-US" dirty="0"/>
          </a:p>
          <a:p>
            <a:pPr marL="0" indent="0">
              <a:buNone/>
            </a:pPr>
            <a:r>
              <a:rPr lang="en-US" dirty="0">
                <a:hlinkClick r:id="rId2"/>
              </a:rPr>
              <a:t>http://www.youtube.com/watch?v=KrOXf0TmSzU&amp;list=PL4B232F8C5BE46180</a:t>
            </a:r>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861766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June 1968: Students in Mexico City start to protest</a:t>
            </a:r>
          </a:p>
        </p:txBody>
      </p:sp>
      <p:sp>
        <p:nvSpPr>
          <p:cNvPr id="3" name="Content Placeholder 2"/>
          <p:cNvSpPr>
            <a:spLocks noGrp="1"/>
          </p:cNvSpPr>
          <p:nvPr>
            <p:ph idx="1"/>
          </p:nvPr>
        </p:nvSpPr>
        <p:spPr/>
        <p:txBody>
          <a:bodyPr>
            <a:noAutofit/>
          </a:bodyPr>
          <a:lstStyle/>
          <a:p>
            <a:pPr marL="0" indent="0">
              <a:buNone/>
            </a:pPr>
            <a:r>
              <a:rPr lang="en-US" sz="1600" dirty="0"/>
              <a:t>June 1968: Initial student protests were over government repression of student street gangs.</a:t>
            </a:r>
          </a:p>
          <a:p>
            <a:pPr marL="0" indent="0">
              <a:buNone/>
            </a:pPr>
            <a:endParaRPr lang="en-US" sz="1600" dirty="0"/>
          </a:p>
          <a:p>
            <a:pPr marL="0" indent="0">
              <a:buNone/>
            </a:pPr>
            <a:r>
              <a:rPr lang="en-US" sz="1600" dirty="0"/>
              <a:t>July 1968 Students at UNAM and 70 other universities form </a:t>
            </a:r>
            <a:r>
              <a:rPr lang="en-US" sz="1600" dirty="0" err="1"/>
              <a:t>Consejo</a:t>
            </a:r>
            <a:r>
              <a:rPr lang="en-US" sz="1600" dirty="0"/>
              <a:t> </a:t>
            </a:r>
            <a:r>
              <a:rPr lang="en-US" sz="1600" dirty="0" err="1"/>
              <a:t>Nacional</a:t>
            </a:r>
            <a:r>
              <a:rPr lang="en-US" sz="1600" dirty="0"/>
              <a:t> de </a:t>
            </a:r>
            <a:r>
              <a:rPr lang="en-US" sz="1600" dirty="0" err="1"/>
              <a:t>Huelga</a:t>
            </a:r>
            <a:r>
              <a:rPr lang="en-US" sz="1600" dirty="0"/>
              <a:t> (CNH). They demand:</a:t>
            </a:r>
          </a:p>
          <a:p>
            <a:pPr lvl="1"/>
            <a:r>
              <a:rPr lang="en-US" sz="1600" dirty="0"/>
              <a:t>Repeal of crime of social dissolution (Art 145)</a:t>
            </a:r>
          </a:p>
          <a:p>
            <a:pPr lvl="1"/>
            <a:r>
              <a:rPr lang="en-US" sz="1600" dirty="0"/>
              <a:t>Abolition of </a:t>
            </a:r>
            <a:r>
              <a:rPr lang="en-US" sz="1600" dirty="0" err="1"/>
              <a:t>granaderos</a:t>
            </a:r>
            <a:r>
              <a:rPr lang="en-US" sz="1600" dirty="0"/>
              <a:t> (military police)</a:t>
            </a:r>
          </a:p>
          <a:p>
            <a:pPr lvl="1"/>
            <a:r>
              <a:rPr lang="en-US" sz="1600" dirty="0"/>
              <a:t>Freedom for political prisoners</a:t>
            </a:r>
          </a:p>
          <a:p>
            <a:pPr lvl="1"/>
            <a:r>
              <a:rPr lang="en-US" sz="1600" dirty="0"/>
              <a:t>Dismissal of police chief of Mexico City</a:t>
            </a:r>
          </a:p>
          <a:p>
            <a:pPr lvl="1"/>
            <a:endParaRPr lang="en-US" sz="1600" dirty="0"/>
          </a:p>
          <a:p>
            <a:pPr marL="0" indent="0">
              <a:buNone/>
            </a:pPr>
            <a:r>
              <a:rPr lang="en-US" sz="1600" dirty="0"/>
              <a:t>Escalation of hostilities</a:t>
            </a:r>
          </a:p>
          <a:p>
            <a:pPr lvl="1"/>
            <a:r>
              <a:rPr lang="en-US" sz="1600" dirty="0"/>
              <a:t>23 July Assault on Vocational school No. 5</a:t>
            </a:r>
          </a:p>
          <a:p>
            <a:pPr lvl="1"/>
            <a:r>
              <a:rPr lang="en-US" sz="1600" dirty="0"/>
              <a:t>1 August Peaceful protest in UNAM</a:t>
            </a:r>
          </a:p>
          <a:p>
            <a:pPr lvl="1"/>
            <a:r>
              <a:rPr lang="en-US" sz="1600" dirty="0"/>
              <a:t>9 Sept CHN announces strike over</a:t>
            </a:r>
          </a:p>
          <a:p>
            <a:pPr lvl="1"/>
            <a:r>
              <a:rPr lang="en-US" sz="1600" dirty="0"/>
              <a:t>13 Sept CNH announce Silent march</a:t>
            </a:r>
          </a:p>
          <a:p>
            <a:pPr lvl="1"/>
            <a:r>
              <a:rPr lang="en-US" sz="1600" dirty="0"/>
              <a:t>15 Sept Soldiers occupy UNAM</a:t>
            </a:r>
          </a:p>
          <a:p>
            <a:pPr lvl="1"/>
            <a:r>
              <a:rPr lang="en-US" sz="1600" dirty="0"/>
              <a:t>23 Sept Soldiers occupy IPN. </a:t>
            </a:r>
          </a:p>
          <a:p>
            <a:pPr lvl="1"/>
            <a:endParaRPr lang="en-US" sz="1800" dirty="0"/>
          </a:p>
          <a:p>
            <a:pPr marL="457200" lvl="1" indent="0">
              <a:buNone/>
            </a:pPr>
            <a:r>
              <a:rPr lang="en-US" sz="1800" dirty="0"/>
              <a:t>	</a:t>
            </a:r>
          </a:p>
        </p:txBody>
      </p:sp>
    </p:spTree>
    <p:extLst>
      <p:ext uri="{BB962C8B-B14F-4D97-AF65-F5344CB8AC3E}">
        <p14:creationId xmlns:p14="http://schemas.microsoft.com/office/powerpoint/2010/main" val="2380837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Student protests in central Mexico City</a:t>
            </a:r>
          </a:p>
        </p:txBody>
      </p:sp>
      <p:pic>
        <p:nvPicPr>
          <p:cNvPr id="4" name="Content Placeholder 3"/>
          <p:cNvPicPr>
            <a:picLocks noGrp="1" noChangeAspect="1"/>
          </p:cNvPicPr>
          <p:nvPr>
            <p:ph idx="1"/>
          </p:nvPr>
        </p:nvPicPr>
        <p:blipFill>
          <a:blip r:embed="rId2"/>
          <a:srcRect l="-104273" r="-104273"/>
          <a:stretch>
            <a:fillRect/>
          </a:stretch>
        </p:blipFill>
        <p:spPr>
          <a:xfrm>
            <a:off x="-508000" y="1158639"/>
            <a:ext cx="10363200" cy="5699361"/>
          </a:xfrm>
        </p:spPr>
      </p:pic>
    </p:spTree>
    <p:extLst>
      <p:ext uri="{BB962C8B-B14F-4D97-AF65-F5344CB8AC3E}">
        <p14:creationId xmlns:p14="http://schemas.microsoft.com/office/powerpoint/2010/main" val="155031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759" y="3752849"/>
            <a:ext cx="2468166" cy="2452687"/>
          </a:xfrm>
        </p:spPr>
        <p:txBody>
          <a:bodyPr anchor="ctr">
            <a:normAutofit/>
          </a:bodyPr>
          <a:lstStyle/>
          <a:p>
            <a:r>
              <a:rPr lang="en-US" sz="3100" dirty="0"/>
              <a:t>The Background</a:t>
            </a:r>
          </a:p>
        </p:txBody>
      </p:sp>
      <p:pic>
        <p:nvPicPr>
          <p:cNvPr id="5" name="Picture 4" descr="A picture containing text, person, outdoor, group&#10;&#10;Description automatically generated">
            <a:extLst>
              <a:ext uri="{FF2B5EF4-FFF2-40B4-BE49-F238E27FC236}">
                <a16:creationId xmlns:a16="http://schemas.microsoft.com/office/drawing/2014/main" id="{A268C16B-1E5F-3B47-AAC1-6EC8877027CD}"/>
              </a:ext>
            </a:extLst>
          </p:cNvPr>
          <p:cNvPicPr>
            <a:picLocks noChangeAspect="1"/>
          </p:cNvPicPr>
          <p:nvPr/>
        </p:nvPicPr>
        <p:blipFill rotWithShape="1">
          <a:blip r:embed="rId2"/>
          <a:srcRect t="15248" b="17954"/>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p:cNvSpPr>
            <a:spLocks noGrp="1"/>
          </p:cNvSpPr>
          <p:nvPr>
            <p:ph idx="1"/>
          </p:nvPr>
        </p:nvSpPr>
        <p:spPr>
          <a:xfrm>
            <a:off x="3167986" y="3752850"/>
            <a:ext cx="5614060" cy="2452687"/>
          </a:xfrm>
        </p:spPr>
        <p:txBody>
          <a:bodyPr anchor="ctr">
            <a:normAutofit/>
          </a:bodyPr>
          <a:lstStyle/>
          <a:p>
            <a:pPr marL="0" indent="0">
              <a:lnSpc>
                <a:spcPct val="90000"/>
              </a:lnSpc>
              <a:buNone/>
            </a:pPr>
            <a:r>
              <a:rPr lang="en-US" sz="1200" b="1" u="sng"/>
              <a:t>1) The Cuban Revolution</a:t>
            </a:r>
          </a:p>
          <a:p>
            <a:pPr marL="0" indent="0">
              <a:lnSpc>
                <a:spcPct val="90000"/>
              </a:lnSpc>
              <a:buNone/>
            </a:pPr>
            <a:endParaRPr lang="en-US" sz="1200"/>
          </a:p>
          <a:p>
            <a:pPr marL="0" indent="0">
              <a:lnSpc>
                <a:spcPct val="90000"/>
              </a:lnSpc>
              <a:buNone/>
            </a:pPr>
            <a:r>
              <a:rPr lang="en-US" sz="1200"/>
              <a:t>1959 Cuban Revolution has enormous effect on Mexico’s young people. </a:t>
            </a:r>
          </a:p>
          <a:p>
            <a:pPr marL="0" indent="0">
              <a:lnSpc>
                <a:spcPct val="90000"/>
              </a:lnSpc>
              <a:buNone/>
            </a:pPr>
            <a:endParaRPr lang="en-US" sz="1200"/>
          </a:p>
          <a:p>
            <a:pPr marL="0" indent="0">
              <a:lnSpc>
                <a:spcPct val="90000"/>
              </a:lnSpc>
              <a:buNone/>
            </a:pPr>
            <a:r>
              <a:rPr lang="en-US" sz="1200"/>
              <a:t>They now possess an alternative example of a successful anti-US revolution. </a:t>
            </a:r>
          </a:p>
          <a:p>
            <a:pPr marL="0" indent="0">
              <a:lnSpc>
                <a:spcPct val="90000"/>
              </a:lnSpc>
              <a:buNone/>
            </a:pPr>
            <a:endParaRPr lang="en-US" sz="1200"/>
          </a:p>
          <a:p>
            <a:pPr marL="0" indent="0">
              <a:lnSpc>
                <a:spcPct val="90000"/>
              </a:lnSpc>
              <a:buNone/>
            </a:pPr>
            <a:r>
              <a:rPr lang="en-US" sz="1200"/>
              <a:t>Although Mexican government ably balances US and Cuban interests, Fidel and Che become heroes to rebellious youth.</a:t>
            </a:r>
          </a:p>
          <a:p>
            <a:pPr marL="0" indent="0">
              <a:lnSpc>
                <a:spcPct val="90000"/>
              </a:lnSpc>
              <a:buNone/>
            </a:pPr>
            <a:endParaRPr lang="en-US" sz="1200"/>
          </a:p>
          <a:p>
            <a:pPr marL="0" indent="0">
              <a:lnSpc>
                <a:spcPct val="90000"/>
              </a:lnSpc>
              <a:buNone/>
            </a:pPr>
            <a:r>
              <a:rPr lang="en-US" sz="1200"/>
              <a:t>e.g. 1961 Students destroy the Morelia US-Mexican institute in protest at Bay of Pigs.</a:t>
            </a:r>
          </a:p>
        </p:txBody>
      </p:sp>
    </p:spTree>
    <p:extLst>
      <p:ext uri="{BB962C8B-B14F-4D97-AF65-F5344CB8AC3E}">
        <p14:creationId xmlns:p14="http://schemas.microsoft.com/office/powerpoint/2010/main" val="1333023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protestors</a:t>
            </a:r>
          </a:p>
        </p:txBody>
      </p:sp>
      <p:pic>
        <p:nvPicPr>
          <p:cNvPr id="6" name="Content Placeholder 5"/>
          <p:cNvPicPr>
            <a:picLocks noGrp="1" noChangeAspect="1"/>
          </p:cNvPicPr>
          <p:nvPr>
            <p:ph idx="1"/>
          </p:nvPr>
        </p:nvPicPr>
        <p:blipFill>
          <a:blip r:embed="rId2"/>
          <a:srcRect t="5197" b="5197"/>
          <a:stretch>
            <a:fillRect/>
          </a:stretch>
        </p:blipFill>
        <p:spPr/>
      </p:pic>
    </p:spTree>
    <p:extLst>
      <p:ext uri="{BB962C8B-B14F-4D97-AF65-F5344CB8AC3E}">
        <p14:creationId xmlns:p14="http://schemas.microsoft.com/office/powerpoint/2010/main" val="3540875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Increasing government repression</a:t>
            </a:r>
          </a:p>
        </p:txBody>
      </p:sp>
      <p:pic>
        <p:nvPicPr>
          <p:cNvPr id="4" name="Content Placeholder 3"/>
          <p:cNvPicPr>
            <a:picLocks noGrp="1" noChangeAspect="1"/>
          </p:cNvPicPr>
          <p:nvPr>
            <p:ph idx="1"/>
          </p:nvPr>
        </p:nvPicPr>
        <p:blipFill>
          <a:blip r:embed="rId2"/>
          <a:srcRect t="7160" b="7160"/>
          <a:stretch>
            <a:fillRect/>
          </a:stretch>
        </p:blipFill>
        <p:spPr/>
      </p:pic>
    </p:spTree>
    <p:extLst>
      <p:ext uri="{BB962C8B-B14F-4D97-AF65-F5344CB8AC3E}">
        <p14:creationId xmlns:p14="http://schemas.microsoft.com/office/powerpoint/2010/main" val="1866589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October 1968</a:t>
            </a:r>
          </a:p>
        </p:txBody>
      </p:sp>
      <p:sp>
        <p:nvSpPr>
          <p:cNvPr id="3" name="Content Placeholder 2"/>
          <p:cNvSpPr>
            <a:spLocks noGrp="1"/>
          </p:cNvSpPr>
          <p:nvPr>
            <p:ph idx="1"/>
          </p:nvPr>
        </p:nvSpPr>
        <p:spPr/>
        <p:txBody>
          <a:bodyPr>
            <a:normAutofit fontScale="92500" lnSpcReduction="20000"/>
          </a:bodyPr>
          <a:lstStyle/>
          <a:p>
            <a:r>
              <a:rPr lang="en-US" dirty="0"/>
              <a:t>10,000 students occupy Plaza de </a:t>
            </a:r>
            <a:r>
              <a:rPr lang="en-US" dirty="0" err="1"/>
              <a:t>las</a:t>
            </a:r>
            <a:r>
              <a:rPr lang="en-US" dirty="0"/>
              <a:t> </a:t>
            </a:r>
            <a:r>
              <a:rPr lang="en-US" dirty="0" err="1"/>
              <a:t>Tres</a:t>
            </a:r>
            <a:r>
              <a:rPr lang="en-US" dirty="0"/>
              <a:t> </a:t>
            </a:r>
            <a:r>
              <a:rPr lang="en-US" dirty="0" err="1"/>
              <a:t>Culturas</a:t>
            </a:r>
            <a:r>
              <a:rPr lang="en-US" dirty="0"/>
              <a:t> in Mexico City</a:t>
            </a:r>
          </a:p>
          <a:p>
            <a:endParaRPr lang="en-US" dirty="0"/>
          </a:p>
          <a:p>
            <a:r>
              <a:rPr lang="en-US" dirty="0"/>
              <a:t>Flares released from helicopters. Square closed off.</a:t>
            </a:r>
          </a:p>
          <a:p>
            <a:endParaRPr lang="en-US" dirty="0"/>
          </a:p>
          <a:p>
            <a:r>
              <a:rPr lang="en-US" dirty="0"/>
              <a:t>Soldiers in surrounding flats open fire on protestors. </a:t>
            </a:r>
          </a:p>
          <a:p>
            <a:endParaRPr lang="en-US" dirty="0"/>
          </a:p>
          <a:p>
            <a:r>
              <a:rPr lang="en-US" dirty="0"/>
              <a:t>Olympia squad arrest over 1000 protestors. </a:t>
            </a:r>
          </a:p>
        </p:txBody>
      </p:sp>
    </p:spTree>
    <p:extLst>
      <p:ext uri="{BB962C8B-B14F-4D97-AF65-F5344CB8AC3E}">
        <p14:creationId xmlns:p14="http://schemas.microsoft.com/office/powerpoint/2010/main" val="78099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Demonstrators in Plaza de </a:t>
            </a:r>
            <a:r>
              <a:rPr lang="en-US" dirty="0" err="1"/>
              <a:t>Tres</a:t>
            </a:r>
            <a:r>
              <a:rPr lang="en-US" dirty="0"/>
              <a:t> </a:t>
            </a:r>
            <a:r>
              <a:rPr lang="en-US" dirty="0" err="1"/>
              <a:t>Culturas</a:t>
            </a:r>
            <a:endParaRPr lang="en-US" dirty="0"/>
          </a:p>
        </p:txBody>
      </p:sp>
      <p:pic>
        <p:nvPicPr>
          <p:cNvPr id="4" name="Content Placeholder 3"/>
          <p:cNvPicPr>
            <a:picLocks noGrp="1" noChangeAspect="1"/>
          </p:cNvPicPr>
          <p:nvPr>
            <p:ph idx="1"/>
          </p:nvPr>
        </p:nvPicPr>
        <p:blipFill>
          <a:blip r:embed="rId2"/>
          <a:srcRect t="6010" b="6010"/>
          <a:stretch>
            <a:fillRect/>
          </a:stretch>
        </p:blipFill>
        <p:spPr/>
      </p:pic>
    </p:spTree>
    <p:extLst>
      <p:ext uri="{BB962C8B-B14F-4D97-AF65-F5344CB8AC3E}">
        <p14:creationId xmlns:p14="http://schemas.microsoft.com/office/powerpoint/2010/main" val="5882690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3209" r="-83209"/>
          <a:stretch>
            <a:fillRect/>
          </a:stretch>
        </p:blipFill>
        <p:spPr/>
      </p:pic>
    </p:spTree>
    <p:extLst>
      <p:ext uri="{BB962C8B-B14F-4D97-AF65-F5344CB8AC3E}">
        <p14:creationId xmlns:p14="http://schemas.microsoft.com/office/powerpoint/2010/main" val="22927082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22502" b="22502"/>
          <a:stretch>
            <a:fillRect/>
          </a:stretch>
        </p:blipFill>
        <p:spPr/>
      </p:pic>
    </p:spTree>
    <p:extLst>
      <p:ext uri="{BB962C8B-B14F-4D97-AF65-F5344CB8AC3E}">
        <p14:creationId xmlns:p14="http://schemas.microsoft.com/office/powerpoint/2010/main" val="12392864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controversy</a:t>
            </a:r>
          </a:p>
        </p:txBody>
      </p:sp>
      <p:sp>
        <p:nvSpPr>
          <p:cNvPr id="3" name="Content Placeholder 2"/>
          <p:cNvSpPr>
            <a:spLocks noGrp="1"/>
          </p:cNvSpPr>
          <p:nvPr>
            <p:ph idx="1"/>
          </p:nvPr>
        </p:nvSpPr>
        <p:spPr/>
        <p:txBody>
          <a:bodyPr>
            <a:normAutofit fontScale="77500" lnSpcReduction="20000"/>
          </a:bodyPr>
          <a:lstStyle/>
          <a:p>
            <a:r>
              <a:rPr lang="en-US" dirty="0"/>
              <a:t>Until 1990s Mexican government maintained that students had fired on soldiers first and that student deaths were minimal. </a:t>
            </a:r>
          </a:p>
          <a:p>
            <a:endParaRPr lang="en-US" dirty="0"/>
          </a:p>
          <a:p>
            <a:r>
              <a:rPr lang="en-US" dirty="0"/>
              <a:t>2000 Election of PAN president, Vicente Fox and investigation into massacre discovers that Government had sent in Olympia squad to murder or arrest protestors. </a:t>
            </a:r>
          </a:p>
          <a:p>
            <a:endParaRPr lang="en-US" dirty="0"/>
          </a:p>
          <a:p>
            <a:r>
              <a:rPr lang="en-US" dirty="0"/>
              <a:t>They conclude that </a:t>
            </a:r>
          </a:p>
          <a:p>
            <a:pPr lvl="1"/>
            <a:r>
              <a:rPr lang="en-US" dirty="0"/>
              <a:t>Murders were premeditated</a:t>
            </a:r>
          </a:p>
          <a:p>
            <a:pPr lvl="1"/>
            <a:r>
              <a:rPr lang="en-US" dirty="0"/>
              <a:t>Murders done in cold blood </a:t>
            </a:r>
          </a:p>
          <a:p>
            <a:pPr lvl="1"/>
            <a:r>
              <a:rPr lang="en-US" dirty="0"/>
              <a:t>Murders probably planned by Minister of the Interior and future president, Luis Echeverria. </a:t>
            </a:r>
          </a:p>
        </p:txBody>
      </p:sp>
    </p:spTree>
    <p:extLst>
      <p:ext uri="{BB962C8B-B14F-4D97-AF65-F5344CB8AC3E}">
        <p14:creationId xmlns:p14="http://schemas.microsoft.com/office/powerpoint/2010/main" val="1312976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Death Toll</a:t>
            </a:r>
          </a:p>
        </p:txBody>
      </p:sp>
      <p:sp>
        <p:nvSpPr>
          <p:cNvPr id="3" name="Content Placeholder 2"/>
          <p:cNvSpPr>
            <a:spLocks noGrp="1"/>
          </p:cNvSpPr>
          <p:nvPr>
            <p:ph idx="1"/>
          </p:nvPr>
        </p:nvSpPr>
        <p:spPr/>
        <p:txBody>
          <a:bodyPr>
            <a:normAutofit/>
          </a:bodyPr>
          <a:lstStyle/>
          <a:p>
            <a:r>
              <a:rPr lang="en-US" dirty="0"/>
              <a:t>Original government estimates – 7 dead</a:t>
            </a:r>
          </a:p>
          <a:p>
            <a:r>
              <a:rPr lang="en-US" dirty="0"/>
              <a:t>Recent estimates range from 30-300</a:t>
            </a:r>
          </a:p>
          <a:p>
            <a:r>
              <a:rPr lang="en-US" dirty="0"/>
              <a:t>Although 300 is popularly stated number, Kate Doyle from National Security Archives claims evidence for 44 dead on actual day. </a:t>
            </a:r>
          </a:p>
          <a:p>
            <a:pPr marL="0" indent="0">
              <a:buNone/>
            </a:pPr>
            <a:r>
              <a:rPr lang="en-US" dirty="0">
                <a:hlinkClick r:id="rId2"/>
              </a:rPr>
              <a:t>http://www2.gwu.edu/~nsarchiv/NSAEBB/NSAEBB201/index.htm</a:t>
            </a:r>
            <a:endParaRPr lang="en-US" dirty="0"/>
          </a:p>
          <a:p>
            <a:pPr marL="0" indent="0">
              <a:buNone/>
            </a:pPr>
            <a:endParaRPr lang="en-US" dirty="0"/>
          </a:p>
        </p:txBody>
      </p:sp>
    </p:spTree>
    <p:extLst>
      <p:ext uri="{BB962C8B-B14F-4D97-AF65-F5344CB8AC3E}">
        <p14:creationId xmlns:p14="http://schemas.microsoft.com/office/powerpoint/2010/main" val="10511645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significance of 1968</a:t>
            </a:r>
          </a:p>
        </p:txBody>
      </p:sp>
      <p:sp>
        <p:nvSpPr>
          <p:cNvPr id="3" name="Content Placeholder 2"/>
          <p:cNvSpPr>
            <a:spLocks noGrp="1"/>
          </p:cNvSpPr>
          <p:nvPr>
            <p:ph idx="1"/>
          </p:nvPr>
        </p:nvSpPr>
        <p:spPr/>
        <p:txBody>
          <a:bodyPr>
            <a:normAutofit fontScale="77500" lnSpcReduction="20000"/>
          </a:bodyPr>
          <a:lstStyle/>
          <a:p>
            <a:r>
              <a:rPr lang="en-US" dirty="0"/>
              <a:t>For many on the Mexican left, the massacre became representative of general government repression. </a:t>
            </a:r>
          </a:p>
          <a:p>
            <a:endParaRPr lang="en-US" dirty="0"/>
          </a:p>
          <a:p>
            <a:r>
              <a:rPr lang="en-US" dirty="0"/>
              <a:t>Many argued that 68 students were demanding “democracy”. Sergio </a:t>
            </a:r>
            <a:r>
              <a:rPr lang="en-US" dirty="0" err="1"/>
              <a:t>Zermeño</a:t>
            </a:r>
            <a:r>
              <a:rPr lang="en-US" dirty="0"/>
              <a:t>, </a:t>
            </a:r>
            <a:r>
              <a:rPr lang="en-US" i="1" dirty="0"/>
              <a:t>México, </a:t>
            </a:r>
            <a:r>
              <a:rPr lang="en-US" i="1" dirty="0" err="1"/>
              <a:t>una</a:t>
            </a:r>
            <a:r>
              <a:rPr lang="en-US" i="1" dirty="0"/>
              <a:t> </a:t>
            </a:r>
            <a:r>
              <a:rPr lang="en-US" i="1" dirty="0" err="1"/>
              <a:t>democracia</a:t>
            </a:r>
            <a:r>
              <a:rPr lang="en-US" i="1" dirty="0"/>
              <a:t> </a:t>
            </a:r>
            <a:r>
              <a:rPr lang="en-US" i="1" dirty="0" err="1"/>
              <a:t>utópica</a:t>
            </a:r>
            <a:r>
              <a:rPr lang="en-US" i="1" dirty="0"/>
              <a:t>: El </a:t>
            </a:r>
            <a:r>
              <a:rPr lang="en-US" i="1" dirty="0" err="1"/>
              <a:t>movimiento</a:t>
            </a:r>
            <a:r>
              <a:rPr lang="en-US" i="1" dirty="0"/>
              <a:t> </a:t>
            </a:r>
            <a:r>
              <a:rPr lang="en-US" i="1" dirty="0" err="1"/>
              <a:t>estudiantil</a:t>
            </a:r>
            <a:r>
              <a:rPr lang="en-US" i="1" dirty="0"/>
              <a:t> del 68</a:t>
            </a:r>
          </a:p>
          <a:p>
            <a:endParaRPr lang="en-US" dirty="0"/>
          </a:p>
          <a:p>
            <a:r>
              <a:rPr lang="en-US" dirty="0"/>
              <a:t>Many believe that Mexican move towards democracy began in 1968. </a:t>
            </a:r>
          </a:p>
          <a:p>
            <a:endParaRPr lang="en-US" dirty="0"/>
          </a:p>
          <a:p>
            <a:r>
              <a:rPr lang="en-US" dirty="0"/>
              <a:t>Many of 68ers that survived e.g. Elena </a:t>
            </a:r>
            <a:r>
              <a:rPr lang="en-US" dirty="0" err="1"/>
              <a:t>Poniatowska</a:t>
            </a:r>
            <a:r>
              <a:rPr lang="en-US" dirty="0"/>
              <a:t> became staunch critics of the regime. Many criticized the idea of the Mexican Revolution. </a:t>
            </a:r>
          </a:p>
        </p:txBody>
      </p:sp>
    </p:spTree>
    <p:extLst>
      <p:ext uri="{BB962C8B-B14F-4D97-AF65-F5344CB8AC3E}">
        <p14:creationId xmlns:p14="http://schemas.microsoft.com/office/powerpoint/2010/main" val="10686424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1968 revised</a:t>
            </a:r>
          </a:p>
        </p:txBody>
      </p:sp>
      <p:sp>
        <p:nvSpPr>
          <p:cNvPr id="3" name="Content Placeholder 2"/>
          <p:cNvSpPr>
            <a:spLocks noGrp="1"/>
          </p:cNvSpPr>
          <p:nvPr>
            <p:ph idx="1"/>
          </p:nvPr>
        </p:nvSpPr>
        <p:spPr/>
        <p:txBody>
          <a:bodyPr>
            <a:normAutofit fontScale="55000" lnSpcReduction="20000"/>
          </a:bodyPr>
          <a:lstStyle/>
          <a:p>
            <a:r>
              <a:rPr lang="en-US" dirty="0"/>
              <a:t>1968 a sacred cow in Mexico among both the left and the right. For the left it represents continuing state repression. For the right, it represents the beginning of democratization. </a:t>
            </a:r>
          </a:p>
          <a:p>
            <a:endParaRPr lang="en-US" dirty="0"/>
          </a:p>
          <a:p>
            <a:r>
              <a:rPr lang="en-US" dirty="0"/>
              <a:t>But questions over its significance remain</a:t>
            </a:r>
          </a:p>
          <a:p>
            <a:endParaRPr lang="en-US" dirty="0"/>
          </a:p>
          <a:p>
            <a:pPr lvl="1"/>
            <a:r>
              <a:rPr lang="en-US" dirty="0"/>
              <a:t>Was it really a turning point? </a:t>
            </a:r>
          </a:p>
          <a:p>
            <a:pPr lvl="1"/>
            <a:r>
              <a:rPr lang="en-US" dirty="0"/>
              <a:t>If so, why did democratization take over 30 years. </a:t>
            </a:r>
          </a:p>
          <a:p>
            <a:pPr lvl="1"/>
            <a:r>
              <a:rPr lang="en-US" dirty="0"/>
              <a:t>Why did so many 68ers take government employ under Echeverria?</a:t>
            </a:r>
          </a:p>
          <a:p>
            <a:pPr lvl="1"/>
            <a:r>
              <a:rPr lang="en-US" dirty="0"/>
              <a:t>Was it really about democracy or fairly standard student demands?</a:t>
            </a:r>
          </a:p>
          <a:p>
            <a:pPr lvl="1"/>
            <a:r>
              <a:rPr lang="en-US" dirty="0"/>
              <a:t>Who cared outside a self-selecting Mexico City elite?</a:t>
            </a:r>
          </a:p>
          <a:p>
            <a:pPr lvl="1"/>
            <a:r>
              <a:rPr lang="en-US" dirty="0"/>
              <a:t>How popular was it (Poll taken found 80 per cent of Mexicans against students in 1968)</a:t>
            </a:r>
          </a:p>
          <a:p>
            <a:pPr lvl="1"/>
            <a:r>
              <a:rPr lang="en-US" dirty="0"/>
              <a:t>Did the 68 movement really demonstrate the left’s (continuing) inability to mobilize non-middle-class support. </a:t>
            </a:r>
          </a:p>
          <a:p>
            <a:pPr lvl="1"/>
            <a:r>
              <a:rPr lang="en-US" dirty="0"/>
              <a:t>Does the perception of the importance of 68 indicate the priority urban, elite Mexicans put on their lives rather than those of the rural poor. After all, rural massacres of peasants relative common pre-1968. </a:t>
            </a:r>
          </a:p>
          <a:p>
            <a:pPr lvl="1"/>
            <a:endParaRPr lang="en-US" dirty="0"/>
          </a:p>
        </p:txBody>
      </p:sp>
    </p:spTree>
    <p:extLst>
      <p:ext uri="{BB962C8B-B14F-4D97-AF65-F5344CB8AC3E}">
        <p14:creationId xmlns:p14="http://schemas.microsoft.com/office/powerpoint/2010/main" val="2925497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759" y="3752849"/>
            <a:ext cx="2468166" cy="2452687"/>
          </a:xfrm>
        </p:spPr>
        <p:txBody>
          <a:bodyPr anchor="ctr">
            <a:normAutofit/>
          </a:bodyPr>
          <a:lstStyle/>
          <a:p>
            <a:r>
              <a:rPr lang="en-US" sz="3100" dirty="0"/>
              <a:t>2) Benefits of PRI start to dry up</a:t>
            </a:r>
          </a:p>
        </p:txBody>
      </p:sp>
      <p:pic>
        <p:nvPicPr>
          <p:cNvPr id="5" name="Picture 4" descr="A picture containing outdoor, road, people, white&#10;&#10;Description automatically generated">
            <a:extLst>
              <a:ext uri="{FF2B5EF4-FFF2-40B4-BE49-F238E27FC236}">
                <a16:creationId xmlns:a16="http://schemas.microsoft.com/office/drawing/2014/main" id="{93D73750-C186-E346-A55D-E5949B501A34}"/>
              </a:ext>
            </a:extLst>
          </p:cNvPr>
          <p:cNvPicPr>
            <a:picLocks noChangeAspect="1"/>
          </p:cNvPicPr>
          <p:nvPr/>
        </p:nvPicPr>
        <p:blipFill rotWithShape="1">
          <a:blip r:embed="rId2"/>
          <a:srcRect t="14117"/>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p:cNvSpPr>
            <a:spLocks noGrp="1"/>
          </p:cNvSpPr>
          <p:nvPr>
            <p:ph idx="1"/>
          </p:nvPr>
        </p:nvSpPr>
        <p:spPr>
          <a:xfrm>
            <a:off x="3167986" y="3752850"/>
            <a:ext cx="5614060" cy="2452687"/>
          </a:xfrm>
        </p:spPr>
        <p:txBody>
          <a:bodyPr anchor="ctr">
            <a:normAutofit fontScale="92500" lnSpcReduction="10000"/>
          </a:bodyPr>
          <a:lstStyle/>
          <a:p>
            <a:r>
              <a:rPr lang="en-US" sz="1500" dirty="0"/>
              <a:t>2) Benefits of PRI regime drying up</a:t>
            </a:r>
          </a:p>
          <a:p>
            <a:pPr lvl="1"/>
            <a:endParaRPr lang="en-US" sz="1500" dirty="0"/>
          </a:p>
          <a:p>
            <a:pPr lvl="1"/>
            <a:endParaRPr lang="en-US" sz="1500" dirty="0"/>
          </a:p>
          <a:p>
            <a:pPr lvl="1"/>
            <a:r>
              <a:rPr lang="en-US" sz="1500" dirty="0"/>
              <a:t>Agrarian problems – land invasions, independent peasant unions. </a:t>
            </a:r>
          </a:p>
          <a:p>
            <a:pPr lvl="1"/>
            <a:endParaRPr lang="en-US" sz="1500" dirty="0"/>
          </a:p>
          <a:p>
            <a:pPr lvl="1"/>
            <a:r>
              <a:rPr lang="en-US" sz="1500" dirty="0"/>
              <a:t>Labor problems – 1959 railway strike, 1958 teachers strike</a:t>
            </a:r>
          </a:p>
          <a:p>
            <a:pPr lvl="1"/>
            <a:endParaRPr lang="en-US" sz="1500" dirty="0"/>
          </a:p>
          <a:p>
            <a:pPr lvl="1"/>
            <a:r>
              <a:rPr lang="en-US" sz="1500" dirty="0"/>
              <a:t>PRI political system seen as increasingly elitist, revolutionary caciques like </a:t>
            </a:r>
            <a:r>
              <a:rPr lang="en-US" sz="1500" dirty="0" err="1"/>
              <a:t>Heliodoro</a:t>
            </a:r>
            <a:r>
              <a:rPr lang="en-US" sz="1500" dirty="0"/>
              <a:t> Charis dying out</a:t>
            </a:r>
          </a:p>
          <a:p>
            <a:pPr lvl="2"/>
            <a:endParaRPr lang="en-US" sz="1500" dirty="0"/>
          </a:p>
          <a:p>
            <a:pPr lvl="2"/>
            <a:endParaRPr lang="en-US" sz="1500" dirty="0"/>
          </a:p>
          <a:p>
            <a:endParaRPr lang="en-US" sz="1500" dirty="0"/>
          </a:p>
          <a:p>
            <a:pPr marL="457200" lvl="1" indent="0">
              <a:buNone/>
            </a:pPr>
            <a:endParaRPr lang="en-US" sz="1500" dirty="0"/>
          </a:p>
          <a:p>
            <a:pPr marL="457200" lvl="1" indent="0">
              <a:buNone/>
            </a:pPr>
            <a:endParaRPr lang="en-US" sz="1500" dirty="0"/>
          </a:p>
        </p:txBody>
      </p:sp>
    </p:spTree>
    <p:extLst>
      <p:ext uri="{BB962C8B-B14F-4D97-AF65-F5344CB8AC3E}">
        <p14:creationId xmlns:p14="http://schemas.microsoft.com/office/powerpoint/2010/main" val="3274327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365125"/>
            <a:ext cx="3938487" cy="1807305"/>
          </a:xfrm>
        </p:spPr>
        <p:txBody>
          <a:bodyPr>
            <a:normAutofit/>
          </a:bodyPr>
          <a:lstStyle/>
          <a:p>
            <a:r>
              <a:rPr lang="en-US" dirty="0"/>
              <a:t>3) The PRI goes rogue</a:t>
            </a:r>
          </a:p>
        </p:txBody>
      </p:sp>
      <p:sp>
        <p:nvSpPr>
          <p:cNvPr id="3" name="Content Placeholder 2"/>
          <p:cNvSpPr>
            <a:spLocks noGrp="1"/>
          </p:cNvSpPr>
          <p:nvPr>
            <p:ph idx="1"/>
          </p:nvPr>
        </p:nvSpPr>
        <p:spPr>
          <a:xfrm>
            <a:off x="628650" y="2333297"/>
            <a:ext cx="3464715" cy="3843666"/>
          </a:xfrm>
        </p:spPr>
        <p:txBody>
          <a:bodyPr>
            <a:normAutofit/>
          </a:bodyPr>
          <a:lstStyle/>
          <a:p>
            <a:pPr>
              <a:lnSpc>
                <a:spcPct val="90000"/>
              </a:lnSpc>
            </a:pPr>
            <a:r>
              <a:rPr lang="en-US" sz="1100"/>
              <a:t>1961 Former President Lázaro Cárdenas starts the Movimiento de Liberación Nacional (MLN) catchall group of PRI leftists inspired by Cuban Revolution to push for move to left. </a:t>
            </a:r>
          </a:p>
          <a:p>
            <a:pPr>
              <a:lnSpc>
                <a:spcPct val="90000"/>
              </a:lnSpc>
            </a:pPr>
            <a:endParaRPr lang="en-US" sz="1100"/>
          </a:p>
          <a:p>
            <a:pPr>
              <a:lnSpc>
                <a:spcPct val="90000"/>
              </a:lnSpc>
            </a:pPr>
            <a:r>
              <a:rPr lang="en-US" sz="1100"/>
              <a:t>1965 Head of the PRI, Carlos Madrazo, initiates campaign to bring young people into the PRI. </a:t>
            </a:r>
          </a:p>
          <a:p>
            <a:pPr lvl="1">
              <a:lnSpc>
                <a:spcPct val="90000"/>
              </a:lnSpc>
            </a:pPr>
            <a:r>
              <a:rPr lang="en-US" sz="1100"/>
              <a:t>Hold new local PRI committee elections.</a:t>
            </a:r>
          </a:p>
          <a:p>
            <a:pPr lvl="1">
              <a:lnSpc>
                <a:spcPct val="90000"/>
              </a:lnSpc>
            </a:pPr>
            <a:r>
              <a:rPr lang="en-US" sz="1100"/>
              <a:t>Holds primaries to choose local town councilors</a:t>
            </a:r>
          </a:p>
          <a:p>
            <a:pPr>
              <a:lnSpc>
                <a:spcPct val="90000"/>
              </a:lnSpc>
            </a:pPr>
            <a:endParaRPr lang="en-US" sz="1100"/>
          </a:p>
          <a:p>
            <a:pPr>
              <a:lnSpc>
                <a:spcPct val="90000"/>
              </a:lnSpc>
            </a:pPr>
            <a:r>
              <a:rPr lang="en-US" sz="1100"/>
              <a:t>September 1965, Madrazo challenges control of governor of Sinaloa, Leopoldo Sánchez Celis, and is deposed. </a:t>
            </a:r>
          </a:p>
          <a:p>
            <a:pPr>
              <a:lnSpc>
                <a:spcPct val="90000"/>
              </a:lnSpc>
            </a:pPr>
            <a:endParaRPr lang="en-US" sz="1100"/>
          </a:p>
          <a:p>
            <a:pPr>
              <a:lnSpc>
                <a:spcPct val="90000"/>
              </a:lnSpc>
            </a:pPr>
            <a:r>
              <a:rPr lang="en-US" sz="1100"/>
              <a:t>He spends next four years travelling around the universities of Mexico, encouraging young to get involved in politics, to overturn old, sclerotic PRI, and start a new party.</a:t>
            </a:r>
          </a:p>
          <a:p>
            <a:pPr>
              <a:lnSpc>
                <a:spcPct val="90000"/>
              </a:lnSpc>
            </a:pPr>
            <a:endParaRPr lang="en-US" sz="1100"/>
          </a:p>
          <a:p>
            <a:pPr>
              <a:lnSpc>
                <a:spcPct val="90000"/>
              </a:lnSpc>
            </a:pPr>
            <a:r>
              <a:rPr lang="en-US" sz="1100"/>
              <a:t>Killed in a very dodgy aircrash in 1969 </a:t>
            </a:r>
          </a:p>
        </p:txBody>
      </p:sp>
      <p:pic>
        <p:nvPicPr>
          <p:cNvPr id="5" name="Picture 4" descr="A group of people sitting at a table&#10;&#10;Description automatically generated with medium confidence">
            <a:extLst>
              <a:ext uri="{FF2B5EF4-FFF2-40B4-BE49-F238E27FC236}">
                <a16:creationId xmlns:a16="http://schemas.microsoft.com/office/drawing/2014/main" id="{ED186AC3-084B-F94A-A579-B58457E9ADCA}"/>
              </a:ext>
            </a:extLst>
          </p:cNvPr>
          <p:cNvPicPr>
            <a:picLocks noChangeAspect="1"/>
          </p:cNvPicPr>
          <p:nvPr/>
        </p:nvPicPr>
        <p:blipFill rotWithShape="1">
          <a:blip r:embed="rId2"/>
          <a:srcRect l="20432" r="42725"/>
          <a:stretch/>
        </p:blipFill>
        <p:spPr>
          <a:xfrm>
            <a:off x="4671911" y="10"/>
            <a:ext cx="4472089"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671711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6B40EE1-545B-44B1-AC7B-86667387D8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366" y="4237629"/>
            <a:ext cx="8591267" cy="21118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4366736"/>
            <a:ext cx="7879842" cy="1197864"/>
          </a:xfrm>
        </p:spPr>
        <p:txBody>
          <a:bodyPr vert="horz" lIns="91440" tIns="45720" rIns="91440" bIns="45720" rtlCol="0" anchor="b">
            <a:normAutofit/>
          </a:bodyPr>
          <a:lstStyle/>
          <a:p>
            <a:pPr defTabSz="914400">
              <a:lnSpc>
                <a:spcPct val="90000"/>
              </a:lnSpc>
            </a:pPr>
            <a:r>
              <a:rPr lang="en-US" sz="4700">
                <a:solidFill>
                  <a:schemeClr val="bg1"/>
                </a:solidFill>
              </a:rPr>
              <a:t>Carlos Madrazo</a:t>
            </a:r>
          </a:p>
        </p:txBody>
      </p:sp>
      <p:pic>
        <p:nvPicPr>
          <p:cNvPr id="4" name="Content Placeholder 3"/>
          <p:cNvPicPr>
            <a:picLocks noGrp="1" noChangeAspect="1"/>
          </p:cNvPicPr>
          <p:nvPr>
            <p:ph idx="1"/>
          </p:nvPr>
        </p:nvPicPr>
        <p:blipFill>
          <a:blip r:embed="rId2"/>
          <a:srcRect l="-71377" r="-71377"/>
          <a:stretch>
            <a:fillRect/>
          </a:stretch>
        </p:blipFill>
        <p:spPr>
          <a:xfrm>
            <a:off x="276366" y="990003"/>
            <a:ext cx="4184170" cy="2301129"/>
          </a:xfrm>
          <a:prstGeom prst="rect">
            <a:avLst/>
          </a:prstGeom>
        </p:spPr>
      </p:pic>
      <p:pic>
        <p:nvPicPr>
          <p:cNvPr id="5" name="Picture 4"/>
          <p:cNvPicPr>
            <a:picLocks noChangeAspect="1"/>
          </p:cNvPicPr>
          <p:nvPr/>
        </p:nvPicPr>
        <p:blipFill>
          <a:blip r:embed="rId3"/>
          <a:stretch>
            <a:fillRect/>
          </a:stretch>
        </p:blipFill>
        <p:spPr>
          <a:xfrm>
            <a:off x="4683462" y="639496"/>
            <a:ext cx="4184170" cy="3002141"/>
          </a:xfrm>
          <a:prstGeom prst="rect">
            <a:avLst/>
          </a:prstGeom>
        </p:spPr>
      </p:pic>
    </p:spTree>
    <p:extLst>
      <p:ext uri="{BB962C8B-B14F-4D97-AF65-F5344CB8AC3E}">
        <p14:creationId xmlns:p14="http://schemas.microsoft.com/office/powerpoint/2010/main" val="870741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The change in the Public sphere</a:t>
            </a:r>
          </a:p>
        </p:txBody>
      </p:sp>
      <p:sp>
        <p:nvSpPr>
          <p:cNvPr id="3" name="Content Placeholder 2"/>
          <p:cNvSpPr>
            <a:spLocks noGrp="1"/>
          </p:cNvSpPr>
          <p:nvPr>
            <p:ph idx="1"/>
          </p:nvPr>
        </p:nvSpPr>
        <p:spPr/>
        <p:txBody>
          <a:bodyPr>
            <a:normAutofit fontScale="92500" lnSpcReduction="20000"/>
          </a:bodyPr>
          <a:lstStyle/>
          <a:p>
            <a:r>
              <a:rPr lang="en-US" dirty="0"/>
              <a:t>Increasing criticism of the party and even the president in the public sphere. </a:t>
            </a:r>
          </a:p>
          <a:p>
            <a:endParaRPr lang="en-US" dirty="0"/>
          </a:p>
          <a:p>
            <a:r>
              <a:rPr lang="en-US" dirty="0"/>
              <a:t>Publication of critical political magazines, </a:t>
            </a:r>
            <a:r>
              <a:rPr lang="en-US" dirty="0" err="1"/>
              <a:t>Política</a:t>
            </a:r>
            <a:r>
              <a:rPr lang="en-US" dirty="0"/>
              <a:t> in 1960-1967 and </a:t>
            </a:r>
            <a:r>
              <a:rPr lang="en-US" dirty="0" err="1"/>
              <a:t>Por</a:t>
            </a:r>
            <a:r>
              <a:rPr lang="en-US" dirty="0"/>
              <a:t> </a:t>
            </a:r>
            <a:r>
              <a:rPr lang="en-US" dirty="0" err="1"/>
              <a:t>Que</a:t>
            </a:r>
            <a:r>
              <a:rPr lang="en-US" dirty="0"/>
              <a:t>? in 1968-1974. </a:t>
            </a:r>
          </a:p>
          <a:p>
            <a:endParaRPr lang="en-US" dirty="0"/>
          </a:p>
          <a:p>
            <a:r>
              <a:rPr lang="en-US" dirty="0"/>
              <a:t>In provinces, publication of critical newspapers e.g. </a:t>
            </a:r>
            <a:r>
              <a:rPr lang="en-US" dirty="0" err="1"/>
              <a:t>Acción</a:t>
            </a:r>
            <a:r>
              <a:rPr lang="en-US" dirty="0"/>
              <a:t> in Chihuahua, 1962-1965</a:t>
            </a:r>
          </a:p>
          <a:p>
            <a:endParaRPr lang="en-US" dirty="0"/>
          </a:p>
          <a:p>
            <a:r>
              <a:rPr lang="en-US" dirty="0"/>
              <a:t>Increasingly critical cartoons e.g. </a:t>
            </a:r>
            <a:r>
              <a:rPr lang="en-US" dirty="0" err="1"/>
              <a:t>Rius</a:t>
            </a:r>
            <a:endParaRPr lang="en-US" dirty="0"/>
          </a:p>
          <a:p>
            <a:endParaRPr lang="en-US" dirty="0"/>
          </a:p>
          <a:p>
            <a:endParaRPr lang="en-US" dirty="0"/>
          </a:p>
        </p:txBody>
      </p:sp>
    </p:spTree>
    <p:extLst>
      <p:ext uri="{BB962C8B-B14F-4D97-AF65-F5344CB8AC3E}">
        <p14:creationId xmlns:p14="http://schemas.microsoft.com/office/powerpoint/2010/main" val="3590138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37066" y="274638"/>
            <a:ext cx="4673600" cy="6289040"/>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4663440" y="274638"/>
            <a:ext cx="4480560" cy="6512560"/>
          </a:xfrm>
          <a:prstGeom prst="rect">
            <a:avLst/>
          </a:prstGeom>
          <a:noFill/>
          <a:ln>
            <a:noFill/>
          </a:ln>
        </p:spPr>
      </p:pic>
    </p:spTree>
    <p:extLst>
      <p:ext uri="{BB962C8B-B14F-4D97-AF65-F5344CB8AC3E}">
        <p14:creationId xmlns:p14="http://schemas.microsoft.com/office/powerpoint/2010/main" val="2039349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85341" y="365125"/>
            <a:ext cx="3630007" cy="1807305"/>
          </a:xfrm>
        </p:spPr>
        <p:txBody>
          <a:bodyPr>
            <a:normAutofit/>
          </a:bodyPr>
          <a:lstStyle/>
          <a:p>
            <a:pPr>
              <a:lnSpc>
                <a:spcPct val="90000"/>
              </a:lnSpc>
            </a:pPr>
            <a:r>
              <a:rPr lang="en-US" sz="4100"/>
              <a:t>5) Cultural Change in Mexico</a:t>
            </a:r>
          </a:p>
        </p:txBody>
      </p:sp>
      <p:pic>
        <p:nvPicPr>
          <p:cNvPr id="5" name="Picture 4" descr="A group of men posing for a picture&#10;&#10;Description automatically generated">
            <a:extLst>
              <a:ext uri="{FF2B5EF4-FFF2-40B4-BE49-F238E27FC236}">
                <a16:creationId xmlns:a16="http://schemas.microsoft.com/office/drawing/2014/main" id="{BC31FCEB-4D10-C64B-9B51-C2DD883A16F0}"/>
              </a:ext>
            </a:extLst>
          </p:cNvPr>
          <p:cNvPicPr>
            <a:picLocks noChangeAspect="1"/>
          </p:cNvPicPr>
          <p:nvPr/>
        </p:nvPicPr>
        <p:blipFill rotWithShape="1">
          <a:blip r:embed="rId2"/>
          <a:srcRect l="19822" r="11571"/>
          <a:stretch/>
        </p:blipFill>
        <p:spPr>
          <a:xfrm>
            <a:off x="20" y="10"/>
            <a:ext cx="4587406"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p:cNvSpPr>
            <a:spLocks noGrp="1"/>
          </p:cNvSpPr>
          <p:nvPr>
            <p:ph idx="1"/>
          </p:nvPr>
        </p:nvSpPr>
        <p:spPr>
          <a:xfrm>
            <a:off x="4885341" y="2333297"/>
            <a:ext cx="3630007" cy="3843666"/>
          </a:xfrm>
        </p:spPr>
        <p:txBody>
          <a:bodyPr>
            <a:normAutofit/>
          </a:bodyPr>
          <a:lstStyle/>
          <a:p>
            <a:pPr>
              <a:lnSpc>
                <a:spcPct val="90000"/>
              </a:lnSpc>
            </a:pPr>
            <a:r>
              <a:rPr lang="en-US" sz="1400" dirty="0"/>
              <a:t>Mexican middle-class youth adopt US rock and roll e.g. Los </a:t>
            </a:r>
            <a:r>
              <a:rPr lang="en-US" sz="1400" dirty="0" err="1"/>
              <a:t>Rebeldes</a:t>
            </a:r>
            <a:r>
              <a:rPr lang="en-US" sz="1400" dirty="0"/>
              <a:t> de Rock, Los Locos del </a:t>
            </a:r>
            <a:r>
              <a:rPr lang="en-US" sz="1400" dirty="0" err="1"/>
              <a:t>Ritmo</a:t>
            </a:r>
            <a:r>
              <a:rPr lang="en-US" sz="1400" dirty="0"/>
              <a:t>, Los Crazy Boys</a:t>
            </a:r>
          </a:p>
          <a:p>
            <a:pPr>
              <a:lnSpc>
                <a:spcPct val="90000"/>
              </a:lnSpc>
            </a:pPr>
            <a:endParaRPr lang="en-US" sz="1400" dirty="0"/>
          </a:p>
          <a:p>
            <a:pPr>
              <a:lnSpc>
                <a:spcPct val="90000"/>
              </a:lnSpc>
            </a:pPr>
            <a:r>
              <a:rPr lang="en-US" sz="1400" dirty="0">
                <a:hlinkClick r:id="rId3"/>
              </a:rPr>
              <a:t>http://www.youtube.com/watch?v=zJuX3DYtKV0</a:t>
            </a:r>
            <a:endParaRPr lang="en-US" sz="1400" dirty="0"/>
          </a:p>
          <a:p>
            <a:pPr>
              <a:lnSpc>
                <a:spcPct val="90000"/>
              </a:lnSpc>
            </a:pPr>
            <a:endParaRPr lang="en-US" sz="1400" dirty="0"/>
          </a:p>
          <a:p>
            <a:pPr>
              <a:lnSpc>
                <a:spcPct val="90000"/>
              </a:lnSpc>
            </a:pPr>
            <a:r>
              <a:rPr lang="en-US" sz="1400" dirty="0"/>
              <a:t>By mid-1960s, Mexican youths have also adopted hippy culture. </a:t>
            </a:r>
          </a:p>
          <a:p>
            <a:pPr>
              <a:lnSpc>
                <a:spcPct val="90000"/>
              </a:lnSpc>
            </a:pPr>
            <a:endParaRPr lang="en-US" sz="1400" dirty="0"/>
          </a:p>
          <a:p>
            <a:pPr>
              <a:lnSpc>
                <a:spcPct val="90000"/>
              </a:lnSpc>
            </a:pPr>
            <a:r>
              <a:rPr lang="en-US" sz="1400" dirty="0"/>
              <a:t>Increasing confluence between US and Mexican interest in indigenous use of hallucinogenic drugs. E.g. mushrooms among </a:t>
            </a:r>
            <a:r>
              <a:rPr lang="en-US" sz="1400" dirty="0" err="1"/>
              <a:t>Mazatecs</a:t>
            </a:r>
            <a:r>
              <a:rPr lang="en-US" sz="1400" dirty="0"/>
              <a:t> of </a:t>
            </a:r>
            <a:r>
              <a:rPr lang="en-US" sz="1400" dirty="0" err="1"/>
              <a:t>Huautla</a:t>
            </a:r>
            <a:r>
              <a:rPr lang="en-US" sz="1400" dirty="0"/>
              <a:t>, peyote among Huichol.</a:t>
            </a:r>
          </a:p>
        </p:txBody>
      </p:sp>
    </p:spTree>
    <p:extLst>
      <p:ext uri="{BB962C8B-B14F-4D97-AF65-F5344CB8AC3E}">
        <p14:creationId xmlns:p14="http://schemas.microsoft.com/office/powerpoint/2010/main" val="3716740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 hippies in </a:t>
            </a:r>
            <a:r>
              <a:rPr lang="en-US" dirty="0" err="1"/>
              <a:t>Huautla</a:t>
            </a:r>
            <a:r>
              <a:rPr lang="en-US" dirty="0"/>
              <a:t> de Jimenez face prospect of arrest</a:t>
            </a:r>
          </a:p>
        </p:txBody>
      </p:sp>
      <p:pic>
        <p:nvPicPr>
          <p:cNvPr id="4" name="Content Placeholder 3"/>
          <p:cNvPicPr>
            <a:picLocks noGrp="1" noChangeAspect="1"/>
          </p:cNvPicPr>
          <p:nvPr>
            <p:ph idx="1"/>
          </p:nvPr>
        </p:nvPicPr>
        <p:blipFill>
          <a:blip r:embed="rId2"/>
          <a:srcRect l="-21871" r="-21871"/>
          <a:stretch>
            <a:fillRect/>
          </a:stretch>
        </p:blipFill>
        <p:spPr/>
      </p:pic>
    </p:spTree>
    <p:extLst>
      <p:ext uri="{BB962C8B-B14F-4D97-AF65-F5344CB8AC3E}">
        <p14:creationId xmlns:p14="http://schemas.microsoft.com/office/powerpoint/2010/main" val="22442925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171</TotalTime>
  <Words>1236</Words>
  <Application>Microsoft Macintosh PowerPoint</Application>
  <PresentationFormat>On-screen Show (4:3)</PresentationFormat>
  <Paragraphs>146</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The 1960s in Mexico – The Student Movement</vt:lpstr>
      <vt:lpstr>The Background</vt:lpstr>
      <vt:lpstr>2) Benefits of PRI start to dry up</vt:lpstr>
      <vt:lpstr>3) The PRI goes rogue</vt:lpstr>
      <vt:lpstr>Carlos Madrazo</vt:lpstr>
      <vt:lpstr>4) The change in the Public sphere</vt:lpstr>
      <vt:lpstr>PowerPoint Presentation</vt:lpstr>
      <vt:lpstr>5) Cultural Change in Mexico</vt:lpstr>
      <vt:lpstr>US hippies in Huautla de Jimenez face prospect of arrest</vt:lpstr>
      <vt:lpstr>PowerPoint Presentation</vt:lpstr>
      <vt:lpstr>Mexican “jipi” arrested with magic mushrooms</vt:lpstr>
      <vt:lpstr>Mexican “jipis” rounded up in Mexico City in 1971</vt:lpstr>
      <vt:lpstr>1) STUDENTS</vt:lpstr>
      <vt:lpstr>1950s Building of Ciudad Universitaria to house UNAM</vt:lpstr>
      <vt:lpstr>Early Student Protest</vt:lpstr>
      <vt:lpstr>1966-1968</vt:lpstr>
      <vt:lpstr>1968 Student Movement in Mexico City</vt:lpstr>
      <vt:lpstr>June 1968: Students in Mexico City start to protest</vt:lpstr>
      <vt:lpstr>Student protests in central Mexico City</vt:lpstr>
      <vt:lpstr>Student protestors</vt:lpstr>
      <vt:lpstr>Increasing government repression</vt:lpstr>
      <vt:lpstr>2 October 1968</vt:lpstr>
      <vt:lpstr>Demonstrators in Plaza de Tres Culturas</vt:lpstr>
      <vt:lpstr>PowerPoint Presentation</vt:lpstr>
      <vt:lpstr>PowerPoint Presentation</vt:lpstr>
      <vt:lpstr>The controversy</vt:lpstr>
      <vt:lpstr>The Death Toll</vt:lpstr>
      <vt:lpstr>The significance of 1968</vt:lpstr>
      <vt:lpstr>1968 revised</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Long Sixties in Mexico</dc:title>
  <dc:creator>Ben Smith</dc:creator>
  <cp:lastModifiedBy>Smith, Benjamin</cp:lastModifiedBy>
  <cp:revision>19</cp:revision>
  <dcterms:created xsi:type="dcterms:W3CDTF">2014-02-03T10:03:49Z</dcterms:created>
  <dcterms:modified xsi:type="dcterms:W3CDTF">2022-01-26T10:52:43Z</dcterms:modified>
</cp:coreProperties>
</file>