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4" r:id="rId3"/>
    <p:sldId id="275" r:id="rId4"/>
    <p:sldId id="276" r:id="rId5"/>
    <p:sldId id="280" r:id="rId6"/>
    <p:sldId id="281" r:id="rId7"/>
    <p:sldId id="294" r:id="rId8"/>
    <p:sldId id="295" r:id="rId9"/>
    <p:sldId id="282" r:id="rId10"/>
    <p:sldId id="296" r:id="rId11"/>
    <p:sldId id="283" r:id="rId12"/>
    <p:sldId id="284" r:id="rId13"/>
    <p:sldId id="285" r:id="rId14"/>
    <p:sldId id="286" r:id="rId15"/>
    <p:sldId id="287" r:id="rId16"/>
    <p:sldId id="288" r:id="rId17"/>
    <p:sldId id="289" r:id="rId18"/>
    <p:sldId id="290" r:id="rId19"/>
    <p:sldId id="291" r:id="rId20"/>
    <p:sldId id="297" r:id="rId21"/>
    <p:sldId id="292" r:id="rId22"/>
    <p:sldId id="293"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7"/>
  </p:normalViewPr>
  <p:slideViewPr>
    <p:cSldViewPr snapToGrid="0" snapToObjects="1">
      <p:cViewPr varScale="1">
        <p:scale>
          <a:sx n="62" d="100"/>
          <a:sy n="62" d="100"/>
        </p:scale>
        <p:origin x="1400"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E7E66A2-B956-3443-9C2E-D54CA9F0CC4E}"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3614180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7E66A2-B956-3443-9C2E-D54CA9F0CC4E}"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201325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7E66A2-B956-3443-9C2E-D54CA9F0CC4E}"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1941456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7E66A2-B956-3443-9C2E-D54CA9F0CC4E}"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1085178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E7E66A2-B956-3443-9C2E-D54CA9F0CC4E}"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2369263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E7E66A2-B956-3443-9C2E-D54CA9F0CC4E}"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1426984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7E66A2-B956-3443-9C2E-D54CA9F0CC4E}" type="datetimeFigureOut">
              <a:rPr lang="en-US" smtClean="0"/>
              <a:t>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2294340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7E66A2-B956-3443-9C2E-D54CA9F0CC4E}" type="datetimeFigureOut">
              <a:rPr lang="en-US" smtClean="0"/>
              <a:t>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2989229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7E66A2-B956-3443-9C2E-D54CA9F0CC4E}" type="datetimeFigureOut">
              <a:rPr lang="en-US" smtClean="0"/>
              <a:t>1/17/2023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3017859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E7E66A2-B956-3443-9C2E-D54CA9F0CC4E}"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3350525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E7E66A2-B956-3443-9C2E-D54CA9F0CC4E}"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71212-885B-0846-9EA3-377E0474BDC8}" type="slidenum">
              <a:rPr lang="en-US" smtClean="0"/>
              <a:t>‹#›</a:t>
            </a:fld>
            <a:endParaRPr lang="en-US"/>
          </a:p>
        </p:txBody>
      </p:sp>
    </p:spTree>
    <p:extLst>
      <p:ext uri="{BB962C8B-B14F-4D97-AF65-F5344CB8AC3E}">
        <p14:creationId xmlns:p14="http://schemas.microsoft.com/office/powerpoint/2010/main" val="1138745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7E66A2-B956-3443-9C2E-D54CA9F0CC4E}" type="datetimeFigureOut">
              <a:rPr lang="en-US" smtClean="0"/>
              <a:t>1/17/2023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471212-885B-0846-9EA3-377E0474BDC8}" type="slidenum">
              <a:rPr lang="en-US" smtClean="0"/>
              <a:t>‹#›</a:t>
            </a:fld>
            <a:endParaRPr lang="en-US"/>
          </a:p>
        </p:txBody>
      </p:sp>
    </p:spTree>
    <p:extLst>
      <p:ext uri="{BB962C8B-B14F-4D97-AF65-F5344CB8AC3E}">
        <p14:creationId xmlns:p14="http://schemas.microsoft.com/office/powerpoint/2010/main" val="26033306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2672" y="310678"/>
            <a:ext cx="7772400" cy="1470025"/>
          </a:xfrm>
        </p:spPr>
        <p:txBody>
          <a:bodyPr/>
          <a:lstStyle/>
          <a:p>
            <a:r>
              <a:rPr lang="en-US" dirty="0"/>
              <a:t>Politics in Golden Age Mexico, 1940-1968</a:t>
            </a:r>
          </a:p>
        </p:txBody>
      </p:sp>
      <p:pic>
        <p:nvPicPr>
          <p:cNvPr id="4098" name="Picture 2" descr="TIME Magazine Cover: Miguel Aleman - Apr. 28, 1947 - Mexico - Latin America">
            <a:extLst>
              <a:ext uri="{FF2B5EF4-FFF2-40B4-BE49-F238E27FC236}">
                <a16:creationId xmlns:a16="http://schemas.microsoft.com/office/drawing/2014/main" id="{41812AA2-DA20-E368-4161-460CB34188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644" y="1895428"/>
            <a:ext cx="3530850" cy="4651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5478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a:extLst>
              <a:ext uri="{FF2B5EF4-FFF2-40B4-BE49-F238E27FC236}">
                <a16:creationId xmlns:a16="http://schemas.microsoft.com/office/drawing/2014/main" id="{80AD9FDB-9027-BCE3-6C3E-2674CC2687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604" y="150260"/>
            <a:ext cx="3848100" cy="5715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A48B707-C08C-0D08-19C0-85B6208A2E0D}"/>
              </a:ext>
            </a:extLst>
          </p:cNvPr>
          <p:cNvSpPr txBox="1"/>
          <p:nvPr/>
        </p:nvSpPr>
        <p:spPr>
          <a:xfrm>
            <a:off x="421240" y="6267236"/>
            <a:ext cx="1785553" cy="369332"/>
          </a:xfrm>
          <a:prstGeom prst="rect">
            <a:avLst/>
          </a:prstGeom>
          <a:noFill/>
        </p:spPr>
        <p:txBody>
          <a:bodyPr wrap="none" rtlCol="0">
            <a:spAutoFit/>
          </a:bodyPr>
          <a:lstStyle/>
          <a:p>
            <a:r>
              <a:rPr lang="en-GB" dirty="0"/>
              <a:t>CTM Poster 1947</a:t>
            </a:r>
          </a:p>
        </p:txBody>
      </p:sp>
      <p:pic>
        <p:nvPicPr>
          <p:cNvPr id="5124" name="Picture 4">
            <a:extLst>
              <a:ext uri="{FF2B5EF4-FFF2-40B4-BE49-F238E27FC236}">
                <a16:creationId xmlns:a16="http://schemas.microsoft.com/office/drawing/2014/main" id="{BD90BD63-B960-CC34-3294-647871D520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3236" y="1325366"/>
            <a:ext cx="4999160" cy="3675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074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normAutofit fontScale="90000"/>
          </a:bodyPr>
          <a:lstStyle/>
          <a:p>
            <a:pPr eaLnBrk="1" hangingPunct="1"/>
            <a:r>
              <a:rPr lang="en-US" sz="2400" dirty="0">
                <a:latin typeface="Calibri" charset="0"/>
              </a:rPr>
              <a:t>How corporatism works: Our way or the highway</a:t>
            </a:r>
            <a:br>
              <a:rPr lang="en-US" sz="2400" dirty="0">
                <a:latin typeface="Calibri" charset="0"/>
              </a:rPr>
            </a:br>
            <a:r>
              <a:rPr lang="en-US" sz="2400" dirty="0">
                <a:latin typeface="Calibri" charset="0"/>
              </a:rPr>
              <a:t>You are a peasant, you want to apply for an </a:t>
            </a:r>
            <a:r>
              <a:rPr lang="en-US" sz="2400" i="1" dirty="0">
                <a:latin typeface="Calibri" charset="0"/>
              </a:rPr>
              <a:t>ejido</a:t>
            </a:r>
            <a:r>
              <a:rPr lang="en-US" sz="2400" dirty="0">
                <a:latin typeface="Calibri" charset="0"/>
              </a:rPr>
              <a:t> from the local hacienda. You have two choices</a:t>
            </a:r>
          </a:p>
        </p:txBody>
      </p:sp>
      <p:sp>
        <p:nvSpPr>
          <p:cNvPr id="10" name="Content Placeholder 9"/>
          <p:cNvSpPr>
            <a:spLocks noGrp="1"/>
          </p:cNvSpPr>
          <p:nvPr>
            <p:ph sz="half" idx="1"/>
          </p:nvPr>
        </p:nvSpPr>
        <p:spPr>
          <a:xfrm>
            <a:off x="457201" y="1600200"/>
            <a:ext cx="4038600" cy="4525963"/>
          </a:xfrm>
        </p:spPr>
        <p:txBody>
          <a:bodyPr rtlCol="0">
            <a:normAutofit fontScale="85000" lnSpcReduction="20000"/>
          </a:bodyPr>
          <a:lstStyle/>
          <a:p>
            <a:pPr eaLnBrk="1" fontAlgn="auto" hangingPunct="1">
              <a:spcAft>
                <a:spcPts val="0"/>
              </a:spcAft>
              <a:buFont typeface="Arial" pitchFamily="34" charset="0"/>
              <a:buChar char="•"/>
              <a:defRPr/>
            </a:pPr>
            <a:r>
              <a:rPr lang="en-US" dirty="0">
                <a:ea typeface="+mn-ea"/>
                <a:cs typeface="+mn-cs"/>
              </a:rPr>
              <a:t>1) The PRI way</a:t>
            </a:r>
          </a:p>
          <a:p>
            <a:pPr lvl="1" eaLnBrk="1" fontAlgn="auto" hangingPunct="1">
              <a:spcAft>
                <a:spcPts val="0"/>
              </a:spcAft>
              <a:buFont typeface="Arial" pitchFamily="34" charset="0"/>
              <a:buChar char="–"/>
              <a:defRPr/>
            </a:pPr>
            <a:r>
              <a:rPr lang="en-US" dirty="0">
                <a:ea typeface="+mn-ea"/>
              </a:rPr>
              <a:t>Form a peasant league</a:t>
            </a:r>
          </a:p>
          <a:p>
            <a:pPr lvl="1" eaLnBrk="1" fontAlgn="auto" hangingPunct="1">
              <a:spcAft>
                <a:spcPts val="0"/>
              </a:spcAft>
              <a:buFont typeface="Arial" pitchFamily="34" charset="0"/>
              <a:buChar char="–"/>
              <a:defRPr/>
            </a:pPr>
            <a:r>
              <a:rPr lang="en-US" dirty="0">
                <a:ea typeface="+mn-ea"/>
              </a:rPr>
              <a:t>Apply for entry into the official PRI peasant union (CNC)</a:t>
            </a:r>
          </a:p>
          <a:p>
            <a:pPr lvl="1" eaLnBrk="1" fontAlgn="auto" hangingPunct="1">
              <a:spcAft>
                <a:spcPts val="0"/>
              </a:spcAft>
              <a:buFont typeface="Arial" pitchFamily="34" charset="0"/>
              <a:buChar char="–"/>
              <a:defRPr/>
            </a:pPr>
            <a:r>
              <a:rPr lang="en-US" dirty="0">
                <a:ea typeface="+mn-ea"/>
              </a:rPr>
              <a:t>Ask for the CNC to write to the government </a:t>
            </a:r>
            <a:r>
              <a:rPr lang="en-US" i="1" dirty="0" err="1">
                <a:ea typeface="+mn-ea"/>
              </a:rPr>
              <a:t>ejido</a:t>
            </a:r>
            <a:r>
              <a:rPr lang="en-US" dirty="0">
                <a:ea typeface="+mn-ea"/>
              </a:rPr>
              <a:t> administration on your behalf</a:t>
            </a:r>
          </a:p>
          <a:p>
            <a:pPr lvl="1" eaLnBrk="1" fontAlgn="auto" hangingPunct="1">
              <a:spcAft>
                <a:spcPts val="0"/>
              </a:spcAft>
              <a:buFont typeface="Arial" pitchFamily="34" charset="0"/>
              <a:buChar char="–"/>
              <a:defRPr/>
            </a:pPr>
            <a:r>
              <a:rPr lang="en-US" dirty="0">
                <a:ea typeface="+mn-ea"/>
              </a:rPr>
              <a:t>Wait a long time, and eventually receive your </a:t>
            </a:r>
            <a:r>
              <a:rPr lang="en-US" i="1" dirty="0" err="1">
                <a:ea typeface="+mn-ea"/>
              </a:rPr>
              <a:t>ejido</a:t>
            </a:r>
            <a:r>
              <a:rPr lang="en-US" i="1" dirty="0">
                <a:ea typeface="+mn-ea"/>
              </a:rPr>
              <a:t>.</a:t>
            </a:r>
          </a:p>
          <a:p>
            <a:pPr lvl="1" eaLnBrk="1" fontAlgn="auto" hangingPunct="1">
              <a:spcAft>
                <a:spcPts val="0"/>
              </a:spcAft>
              <a:buFont typeface="Arial" pitchFamily="34" charset="0"/>
              <a:buChar char="–"/>
              <a:defRPr/>
            </a:pPr>
            <a:r>
              <a:rPr lang="en-US" dirty="0">
                <a:ea typeface="+mn-ea"/>
              </a:rPr>
              <a:t>In return for the </a:t>
            </a:r>
            <a:r>
              <a:rPr lang="en-US" i="1" dirty="0" err="1">
                <a:ea typeface="+mn-ea"/>
              </a:rPr>
              <a:t>ejido</a:t>
            </a:r>
            <a:r>
              <a:rPr lang="en-US" dirty="0">
                <a:ea typeface="+mn-ea"/>
              </a:rPr>
              <a:t> and some credit from the </a:t>
            </a:r>
            <a:r>
              <a:rPr lang="en-US" dirty="0" err="1">
                <a:ea typeface="+mn-ea"/>
              </a:rPr>
              <a:t>Ejido</a:t>
            </a:r>
            <a:r>
              <a:rPr lang="en-US" dirty="0">
                <a:ea typeface="+mn-ea"/>
              </a:rPr>
              <a:t> Bank you will be expected to vote PRI at every election</a:t>
            </a:r>
          </a:p>
        </p:txBody>
      </p:sp>
      <p:sp>
        <p:nvSpPr>
          <p:cNvPr id="11" name="Content Placeholder 10"/>
          <p:cNvSpPr>
            <a:spLocks noGrp="1"/>
          </p:cNvSpPr>
          <p:nvPr>
            <p:ph sz="half" idx="2"/>
          </p:nvPr>
        </p:nvSpPr>
        <p:spPr/>
        <p:txBody>
          <a:bodyPr rtlCol="0">
            <a:normAutofit fontScale="85000" lnSpcReduction="20000"/>
          </a:bodyPr>
          <a:lstStyle/>
          <a:p>
            <a:pPr eaLnBrk="1" fontAlgn="auto" hangingPunct="1">
              <a:spcAft>
                <a:spcPts val="0"/>
              </a:spcAft>
              <a:buFont typeface="Arial" pitchFamily="34" charset="0"/>
              <a:buChar char="•"/>
              <a:defRPr/>
            </a:pPr>
            <a:r>
              <a:rPr lang="en-US" dirty="0">
                <a:ea typeface="+mn-ea"/>
                <a:cs typeface="+mn-cs"/>
              </a:rPr>
              <a:t>2) The alternative way</a:t>
            </a:r>
          </a:p>
          <a:p>
            <a:pPr lvl="1" eaLnBrk="1" fontAlgn="auto" hangingPunct="1">
              <a:spcAft>
                <a:spcPts val="0"/>
              </a:spcAft>
              <a:buFont typeface="Arial" pitchFamily="34" charset="0"/>
              <a:buChar char="–"/>
              <a:defRPr/>
            </a:pPr>
            <a:r>
              <a:rPr lang="en-US" dirty="0">
                <a:ea typeface="+mn-ea"/>
              </a:rPr>
              <a:t>Form a peasant league</a:t>
            </a:r>
          </a:p>
          <a:p>
            <a:pPr lvl="1" eaLnBrk="1" fontAlgn="auto" hangingPunct="1">
              <a:spcAft>
                <a:spcPts val="0"/>
              </a:spcAft>
              <a:buFont typeface="Arial" pitchFamily="34" charset="0"/>
              <a:buChar char="–"/>
              <a:defRPr/>
            </a:pPr>
            <a:r>
              <a:rPr lang="en-US" dirty="0">
                <a:ea typeface="+mn-ea"/>
              </a:rPr>
              <a:t>Apply for entry into one of the peasant unions not attached to the PRI (CGT, Communist Party)</a:t>
            </a:r>
          </a:p>
          <a:p>
            <a:pPr lvl="1" eaLnBrk="1" fontAlgn="auto" hangingPunct="1">
              <a:spcAft>
                <a:spcPts val="0"/>
              </a:spcAft>
              <a:buFont typeface="Arial" pitchFamily="34" charset="0"/>
              <a:buChar char="–"/>
              <a:defRPr/>
            </a:pPr>
            <a:r>
              <a:rPr lang="en-US" dirty="0">
                <a:ea typeface="+mn-ea"/>
              </a:rPr>
              <a:t>Try to apply to the government </a:t>
            </a:r>
            <a:r>
              <a:rPr lang="en-US" i="1" dirty="0" err="1">
                <a:ea typeface="+mn-ea"/>
              </a:rPr>
              <a:t>ejido</a:t>
            </a:r>
            <a:r>
              <a:rPr lang="en-US" i="1" dirty="0">
                <a:ea typeface="+mn-ea"/>
              </a:rPr>
              <a:t> </a:t>
            </a:r>
            <a:r>
              <a:rPr lang="en-US" dirty="0">
                <a:ea typeface="+mn-ea"/>
              </a:rPr>
              <a:t>administration independently</a:t>
            </a:r>
          </a:p>
          <a:p>
            <a:pPr lvl="1" eaLnBrk="1" fontAlgn="auto" hangingPunct="1">
              <a:spcAft>
                <a:spcPts val="0"/>
              </a:spcAft>
              <a:buFont typeface="Arial" pitchFamily="34" charset="0"/>
              <a:buChar char="–"/>
              <a:defRPr/>
            </a:pPr>
            <a:r>
              <a:rPr lang="en-US" dirty="0">
                <a:ea typeface="+mn-ea"/>
              </a:rPr>
              <a:t>The government ignores your request. </a:t>
            </a:r>
          </a:p>
          <a:p>
            <a:pPr lvl="1" eaLnBrk="1" fontAlgn="auto" hangingPunct="1">
              <a:spcAft>
                <a:spcPts val="0"/>
              </a:spcAft>
              <a:buFont typeface="Arial" pitchFamily="34" charset="0"/>
              <a:buChar char="–"/>
              <a:defRPr/>
            </a:pPr>
            <a:r>
              <a:rPr lang="en-US" dirty="0">
                <a:ea typeface="+mn-ea"/>
              </a:rPr>
              <a:t>Your only other course of action is land invasion.</a:t>
            </a:r>
          </a:p>
          <a:p>
            <a:pPr lvl="1" eaLnBrk="1" fontAlgn="auto" hangingPunct="1">
              <a:spcAft>
                <a:spcPts val="0"/>
              </a:spcAft>
              <a:buFont typeface="Arial" pitchFamily="34" charset="0"/>
              <a:buChar char="–"/>
              <a:defRPr/>
            </a:pPr>
            <a:r>
              <a:rPr lang="en-US" dirty="0">
                <a:ea typeface="+mn-ea"/>
              </a:rPr>
              <a:t>The military throws you off the land.  </a:t>
            </a:r>
          </a:p>
        </p:txBody>
      </p:sp>
    </p:spTree>
    <p:extLst>
      <p:ext uri="{BB962C8B-B14F-4D97-AF65-F5344CB8AC3E}">
        <p14:creationId xmlns:p14="http://schemas.microsoft.com/office/powerpoint/2010/main" val="4282981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normAutofit fontScale="90000"/>
          </a:bodyPr>
          <a:lstStyle/>
          <a:p>
            <a:pPr eaLnBrk="1" hangingPunct="1"/>
            <a:r>
              <a:rPr lang="en-US" sz="2400">
                <a:latin typeface="Calibri" charset="0"/>
              </a:rPr>
              <a:t>Corporate peasant and labor unions were run by loyal government appointees</a:t>
            </a:r>
            <a:br>
              <a:rPr lang="en-US" sz="2400">
                <a:latin typeface="Calibri" charset="0"/>
              </a:rPr>
            </a:br>
            <a:r>
              <a:rPr lang="en-US" sz="2400">
                <a:latin typeface="Calibri" charset="0"/>
              </a:rPr>
              <a:t>e.g. Fidel Velasquez, head of the CTM, 1946-1997</a:t>
            </a:r>
          </a:p>
        </p:txBody>
      </p:sp>
      <p:pic>
        <p:nvPicPr>
          <p:cNvPr id="36866" name="Picture 2" descr="http://www.ctm-seccion15.com.mx/002b.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667000"/>
            <a:ext cx="3095625" cy="2428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6867" name="Content Placeholder 4" descr="http://www.aliciapatterson.org/APF1201/Bilello/Bilello02.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5334000" y="1676400"/>
            <a:ext cx="2700338" cy="4525963"/>
          </a:xfrm>
          <a:noFill/>
        </p:spPr>
      </p:pic>
    </p:spTree>
    <p:extLst>
      <p:ext uri="{BB962C8B-B14F-4D97-AF65-F5344CB8AC3E}">
        <p14:creationId xmlns:p14="http://schemas.microsoft.com/office/powerpoint/2010/main" val="998418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ea typeface="+mj-ea"/>
                <a:cs typeface="+mj-cs"/>
              </a:rPr>
              <a:t>Other avenues of protest were also stopped</a:t>
            </a:r>
          </a:p>
        </p:txBody>
      </p:sp>
      <p:sp>
        <p:nvSpPr>
          <p:cNvPr id="37890" name="Content Placeholder 2"/>
          <p:cNvSpPr>
            <a:spLocks noGrp="1"/>
          </p:cNvSpPr>
          <p:nvPr>
            <p:ph idx="1"/>
          </p:nvPr>
        </p:nvSpPr>
        <p:spPr/>
        <p:txBody>
          <a:bodyPr/>
          <a:lstStyle/>
          <a:p>
            <a:pPr eaLnBrk="1" hangingPunct="1">
              <a:lnSpc>
                <a:spcPct val="80000"/>
              </a:lnSpc>
            </a:pPr>
            <a:r>
              <a:rPr lang="en-US" sz="2200">
                <a:latin typeface="Calibri" charset="0"/>
              </a:rPr>
              <a:t>E.g. Newspapers. The PRI held the paper monopoly in Mexico. In order to acquire paper, you had to go through the PRI. The PRI would offer loyal newspapers cheap paper and disloyal newspapers expensive paper. </a:t>
            </a:r>
          </a:p>
          <a:p>
            <a:pPr eaLnBrk="1" hangingPunct="1">
              <a:lnSpc>
                <a:spcPct val="80000"/>
              </a:lnSpc>
            </a:pPr>
            <a:endParaRPr lang="en-US" sz="2200">
              <a:latin typeface="Calibri" charset="0"/>
            </a:endParaRPr>
          </a:p>
          <a:p>
            <a:pPr eaLnBrk="1" hangingPunct="1">
              <a:lnSpc>
                <a:spcPct val="80000"/>
              </a:lnSpc>
            </a:pPr>
            <a:r>
              <a:rPr lang="en-US" sz="2200">
                <a:latin typeface="Calibri" charset="0"/>
              </a:rPr>
              <a:t>E.g. Television. The PRI offered the television monopoly to a loyal servant, Emilio Azcarraga Milmo. He established Televisa, which dominated Mexican television until the 1990s. The television station openly supported the PRI and played down difficult issues. Azcarraga</a:t>
            </a:r>
            <a:r>
              <a:rPr lang="ja-JP" altLang="en-US" sz="2200">
                <a:latin typeface="Calibri" charset="0"/>
              </a:rPr>
              <a:t>’</a:t>
            </a:r>
            <a:r>
              <a:rPr lang="en-US" altLang="ja-JP" sz="2200">
                <a:latin typeface="Calibri" charset="0"/>
              </a:rPr>
              <a:t>s attitude to television</a:t>
            </a:r>
            <a:r>
              <a:rPr lang="ja-JP" altLang="en-US" sz="2200">
                <a:latin typeface="Calibri" charset="0"/>
              </a:rPr>
              <a:t>’</a:t>
            </a:r>
            <a:r>
              <a:rPr lang="en-US" altLang="ja-JP" sz="2200">
                <a:latin typeface="Calibri" charset="0"/>
              </a:rPr>
              <a:t>s role can be summed up in the quote: </a:t>
            </a:r>
          </a:p>
          <a:p>
            <a:pPr eaLnBrk="1" hangingPunct="1">
              <a:lnSpc>
                <a:spcPct val="80000"/>
              </a:lnSpc>
            </a:pPr>
            <a:endParaRPr lang="en-US" sz="1800" i="1">
              <a:latin typeface="Calibri" charset="0"/>
            </a:endParaRPr>
          </a:p>
          <a:p>
            <a:pPr eaLnBrk="1" hangingPunct="1">
              <a:lnSpc>
                <a:spcPct val="80000"/>
              </a:lnSpc>
              <a:buFont typeface="Arial" charset="0"/>
              <a:buNone/>
            </a:pPr>
            <a:r>
              <a:rPr lang="ja-JP" altLang="en-US" sz="1800" i="1">
                <a:latin typeface="Calibri" charset="0"/>
              </a:rPr>
              <a:t>“</a:t>
            </a:r>
            <a:r>
              <a:rPr lang="en-US" altLang="ja-JP" sz="1800" i="1">
                <a:latin typeface="Calibri" charset="0"/>
              </a:rPr>
              <a:t>Mexico is a country of a modest, very fucked class, which will never stop being fucked. Television has the obligation to bring diversion to these people and remove them from their sad reality and difficult future.</a:t>
            </a:r>
            <a:r>
              <a:rPr lang="ja-JP" altLang="en-US" sz="1800" i="1">
                <a:latin typeface="Calibri" charset="0"/>
              </a:rPr>
              <a:t>”</a:t>
            </a:r>
            <a:r>
              <a:rPr lang="en-US" altLang="ja-JP" sz="1800" i="1">
                <a:latin typeface="Calibri" charset="0"/>
              </a:rPr>
              <a:t> Emlio Azcaraga</a:t>
            </a:r>
            <a:endParaRPr lang="en-US" sz="1800" i="1">
              <a:latin typeface="Calibri" charset="0"/>
            </a:endParaRPr>
          </a:p>
        </p:txBody>
      </p:sp>
      <p:pic>
        <p:nvPicPr>
          <p:cNvPr id="37891" name="Picture 2" descr="http://www.pleroma.com.mx/pleromazero/wp-content/uploads/2008/04/telerisaabascalcop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5505450"/>
            <a:ext cx="1752600" cy="1352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861938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normAutofit fontScale="90000"/>
          </a:bodyPr>
          <a:lstStyle/>
          <a:p>
            <a:pPr eaLnBrk="1" hangingPunct="1">
              <a:defRPr/>
            </a:pPr>
            <a:br>
              <a:rPr lang="en-US" sz="4400" dirty="0">
                <a:latin typeface="Calibri" charset="0"/>
                <a:cs typeface="+mn-cs"/>
              </a:rPr>
            </a:br>
            <a:br>
              <a:rPr lang="en-US" sz="4400" dirty="0">
                <a:latin typeface="Calibri" charset="0"/>
                <a:cs typeface="+mn-cs"/>
              </a:rPr>
            </a:br>
            <a:r>
              <a:rPr lang="en-US" sz="4400" dirty="0">
                <a:latin typeface="Calibri" charset="0"/>
                <a:cs typeface="+mn-cs"/>
              </a:rPr>
              <a:t>E.g. Rural Protest</a:t>
            </a:r>
            <a:br>
              <a:rPr lang="en-US" sz="4400" dirty="0">
                <a:latin typeface="Calibri" charset="0"/>
                <a:cs typeface="+mn-cs"/>
              </a:rPr>
            </a:br>
            <a:br>
              <a:rPr lang="en-US" sz="4400" dirty="0">
                <a:latin typeface="Calibri" charset="0"/>
                <a:cs typeface="+mn-cs"/>
              </a:rPr>
            </a:br>
            <a:endParaRPr lang="es-MX" dirty="0">
              <a:latin typeface="Calibri" charset="0"/>
            </a:endParaRPr>
          </a:p>
        </p:txBody>
      </p:sp>
      <p:sp>
        <p:nvSpPr>
          <p:cNvPr id="9219" name="Content Placeholder 2"/>
          <p:cNvSpPr>
            <a:spLocks noGrp="1"/>
          </p:cNvSpPr>
          <p:nvPr>
            <p:ph idx="1"/>
          </p:nvPr>
        </p:nvSpPr>
        <p:spPr>
          <a:xfrm>
            <a:off x="457200" y="1600200"/>
            <a:ext cx="5707294" cy="4525963"/>
          </a:xfrm>
        </p:spPr>
        <p:txBody>
          <a:bodyPr>
            <a:normAutofit fontScale="92500"/>
          </a:bodyPr>
          <a:lstStyle/>
          <a:p>
            <a:pPr eaLnBrk="1" hangingPunct="1">
              <a:defRPr/>
            </a:pPr>
            <a:r>
              <a:rPr lang="en-US" sz="2400" dirty="0">
                <a:latin typeface="Calibri" charset="0"/>
                <a:cs typeface="+mn-cs"/>
              </a:rPr>
              <a:t>Whereas peasants had previously invaded lands and received ejidos after 1940, the government started to support the big landowners (</a:t>
            </a:r>
            <a:r>
              <a:rPr lang="en-US" sz="2400" i="1" dirty="0" err="1">
                <a:latin typeface="Calibri" charset="0"/>
                <a:cs typeface="+mn-cs"/>
              </a:rPr>
              <a:t>hacendados</a:t>
            </a:r>
            <a:r>
              <a:rPr lang="en-US" sz="2400" dirty="0">
                <a:latin typeface="Calibri" charset="0"/>
                <a:cs typeface="+mn-cs"/>
              </a:rPr>
              <a:t>). Rebellious peasants were often murdered. </a:t>
            </a:r>
          </a:p>
          <a:p>
            <a:pPr eaLnBrk="1" hangingPunct="1">
              <a:defRPr/>
            </a:pPr>
            <a:endParaRPr lang="en-US" sz="2400" dirty="0">
              <a:latin typeface="Calibri" charset="0"/>
              <a:cs typeface="+mn-cs"/>
            </a:endParaRPr>
          </a:p>
          <a:p>
            <a:pPr eaLnBrk="1" hangingPunct="1">
              <a:defRPr/>
            </a:pPr>
            <a:r>
              <a:rPr lang="en-US" sz="2400" dirty="0">
                <a:latin typeface="Calibri" charset="0"/>
                <a:cs typeface="+mn-cs"/>
              </a:rPr>
              <a:t>Army units in 20 per cent of municipalities</a:t>
            </a:r>
          </a:p>
          <a:p>
            <a:pPr marL="0" indent="0" eaLnBrk="1" hangingPunct="1">
              <a:buFont typeface="Arial" charset="0"/>
              <a:buNone/>
              <a:defRPr/>
            </a:pPr>
            <a:endParaRPr lang="en-US" sz="2400" dirty="0">
              <a:latin typeface="Calibri" charset="0"/>
              <a:cs typeface="+mn-cs"/>
            </a:endParaRPr>
          </a:p>
          <a:p>
            <a:pPr eaLnBrk="1" hangingPunct="1">
              <a:defRPr/>
            </a:pPr>
            <a:r>
              <a:rPr lang="en-US" sz="2400" dirty="0">
                <a:latin typeface="Calibri" charset="0"/>
                <a:cs typeface="+mn-cs"/>
              </a:rPr>
              <a:t>Paramilitaries e.g. La Mano Negra in Veracruz, “Los del monte” in Sinaloa or murderers of Ruben Jaramillo in Morelos in 1962.</a:t>
            </a:r>
            <a:endParaRPr lang="es-MX" sz="2400" dirty="0">
              <a:latin typeface="Calibri" charset="0"/>
              <a:cs typeface="+mn-cs"/>
            </a:endParaRPr>
          </a:p>
        </p:txBody>
      </p:sp>
      <p:pic>
        <p:nvPicPr>
          <p:cNvPr id="389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4494" y="2260314"/>
            <a:ext cx="2565168" cy="28305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91518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normAutofit fontScale="90000"/>
          </a:bodyPr>
          <a:lstStyle/>
          <a:p>
            <a:pPr eaLnBrk="1" hangingPunct="1"/>
            <a:r>
              <a:rPr lang="en-US" sz="2800">
                <a:latin typeface="Calibri" charset="0"/>
              </a:rPr>
              <a:t>Mexico under the PRI has been described as la dictablanda, </a:t>
            </a:r>
            <a:r>
              <a:rPr lang="ja-JP" altLang="en-US" sz="2800">
                <a:latin typeface="Calibri" charset="0"/>
              </a:rPr>
              <a:t>“</a:t>
            </a:r>
            <a:r>
              <a:rPr lang="en-US" altLang="ja-JP" sz="2800">
                <a:latin typeface="Calibri" charset="0"/>
              </a:rPr>
              <a:t>soft authoritarianism</a:t>
            </a:r>
            <a:r>
              <a:rPr lang="ja-JP" altLang="en-US" sz="2800">
                <a:latin typeface="Calibri" charset="0"/>
              </a:rPr>
              <a:t>”</a:t>
            </a:r>
            <a:r>
              <a:rPr lang="en-US" altLang="ja-JP" sz="2800">
                <a:latin typeface="Calibri" charset="0"/>
              </a:rPr>
              <a:t> or </a:t>
            </a:r>
            <a:r>
              <a:rPr lang="ja-JP" altLang="en-US" sz="2800">
                <a:latin typeface="Calibri" charset="0"/>
              </a:rPr>
              <a:t>“</a:t>
            </a:r>
            <a:r>
              <a:rPr lang="en-US" altLang="ja-JP" sz="2800">
                <a:latin typeface="Calibri" charset="0"/>
              </a:rPr>
              <a:t>the perfect dictatorship</a:t>
            </a:r>
            <a:r>
              <a:rPr lang="ja-JP" altLang="en-US" sz="2800">
                <a:latin typeface="Calibri" charset="0"/>
              </a:rPr>
              <a:t>”</a:t>
            </a:r>
            <a:endParaRPr lang="en-US" sz="2800">
              <a:latin typeface="Calibri" charset="0"/>
            </a:endParaRPr>
          </a:p>
        </p:txBody>
      </p:sp>
      <p:sp>
        <p:nvSpPr>
          <p:cNvPr id="39938" name="Content Placeholder 2"/>
          <p:cNvSpPr>
            <a:spLocks noGrp="1"/>
          </p:cNvSpPr>
          <p:nvPr>
            <p:ph idx="1"/>
          </p:nvPr>
        </p:nvSpPr>
        <p:spPr>
          <a:xfrm>
            <a:off x="457200" y="1600200"/>
            <a:ext cx="5481873" cy="4525963"/>
          </a:xfrm>
        </p:spPr>
        <p:txBody>
          <a:bodyPr/>
          <a:lstStyle/>
          <a:p>
            <a:pPr eaLnBrk="1" hangingPunct="1"/>
            <a:r>
              <a:rPr lang="en-US" sz="2400" dirty="0">
                <a:latin typeface="Calibri" charset="0"/>
              </a:rPr>
              <a:t>Although there was only limited electoral freedom, Mexico was not China, Russia, Chile or Argentina. </a:t>
            </a:r>
          </a:p>
          <a:p>
            <a:pPr eaLnBrk="1" hangingPunct="1"/>
            <a:endParaRPr lang="en-US" sz="2400" dirty="0">
              <a:latin typeface="Calibri" charset="0"/>
            </a:endParaRPr>
          </a:p>
          <a:p>
            <a:pPr lvl="1" eaLnBrk="1" hangingPunct="1"/>
            <a:r>
              <a:rPr lang="en-US" sz="2400" dirty="0">
                <a:latin typeface="Calibri" charset="0"/>
              </a:rPr>
              <a:t>There was an </a:t>
            </a:r>
            <a:r>
              <a:rPr lang="ja-JP" altLang="en-US" sz="2400" dirty="0">
                <a:latin typeface="Calibri" charset="0"/>
              </a:rPr>
              <a:t>“</a:t>
            </a:r>
            <a:r>
              <a:rPr lang="en-US" altLang="ja-JP" sz="2400" dirty="0">
                <a:latin typeface="Calibri" charset="0"/>
              </a:rPr>
              <a:t>economic miracle</a:t>
            </a:r>
            <a:r>
              <a:rPr lang="ja-JP" altLang="en-US" sz="2400" dirty="0">
                <a:latin typeface="Calibri" charset="0"/>
              </a:rPr>
              <a:t>”</a:t>
            </a:r>
            <a:endParaRPr lang="en-US" altLang="ja-JP" sz="2400" dirty="0">
              <a:latin typeface="Calibri" charset="0"/>
            </a:endParaRPr>
          </a:p>
          <a:p>
            <a:pPr lvl="1" eaLnBrk="1" hangingPunct="1"/>
            <a:endParaRPr lang="en-US" sz="2400" dirty="0">
              <a:latin typeface="Calibri" charset="0"/>
            </a:endParaRPr>
          </a:p>
          <a:p>
            <a:pPr lvl="1" eaLnBrk="1" hangingPunct="1"/>
            <a:r>
              <a:rPr lang="en-US" sz="2400" dirty="0">
                <a:latin typeface="Calibri" charset="0"/>
              </a:rPr>
              <a:t>At the local level, there was some political freedom</a:t>
            </a:r>
          </a:p>
          <a:p>
            <a:pPr lvl="1" eaLnBrk="1" hangingPunct="1"/>
            <a:endParaRPr lang="en-US" sz="2400" dirty="0">
              <a:latin typeface="Calibri" charset="0"/>
            </a:endParaRPr>
          </a:p>
          <a:p>
            <a:pPr lvl="1" eaLnBrk="1" hangingPunct="1"/>
            <a:r>
              <a:rPr lang="en-US" sz="2400" dirty="0">
                <a:latin typeface="Calibri" charset="0"/>
              </a:rPr>
              <a:t>Corruption </a:t>
            </a:r>
          </a:p>
          <a:p>
            <a:pPr lvl="1" eaLnBrk="1" hangingPunct="1"/>
            <a:endParaRPr lang="en-US" dirty="0">
              <a:latin typeface="Calibri" charset="0"/>
            </a:endParaRPr>
          </a:p>
        </p:txBody>
      </p:sp>
      <p:pic>
        <p:nvPicPr>
          <p:cNvPr id="3074" name="Picture 2" descr="Duke University Press - Dictablanda">
            <a:extLst>
              <a:ext uri="{FF2B5EF4-FFF2-40B4-BE49-F238E27FC236}">
                <a16:creationId xmlns:a16="http://schemas.microsoft.com/office/drawing/2014/main" id="{5654B70A-03E9-E573-E246-2A01AAC2CC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0020" y="1993256"/>
            <a:ext cx="3060070" cy="4590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6830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a:latin typeface="Calibri" charset="0"/>
                <a:cs typeface="+mj-cs"/>
              </a:rPr>
              <a:t>From 1940 to 1970, Mexico undergoes an </a:t>
            </a:r>
            <a:r>
              <a:rPr lang="ja-JP" altLang="en-US" sz="4000">
                <a:latin typeface="Calibri" charset="0"/>
                <a:cs typeface="+mj-cs"/>
              </a:rPr>
              <a:t>“</a:t>
            </a:r>
            <a:r>
              <a:rPr lang="en-US" sz="4000">
                <a:latin typeface="Calibri" charset="0"/>
                <a:cs typeface="+mj-cs"/>
              </a:rPr>
              <a:t>economic miracle</a:t>
            </a:r>
            <a:r>
              <a:rPr lang="ja-JP" altLang="en-US" sz="4000">
                <a:latin typeface="Calibri" charset="0"/>
                <a:cs typeface="+mj-cs"/>
              </a:rPr>
              <a:t>”</a:t>
            </a:r>
            <a:endParaRPr lang="en-US" sz="4000">
              <a:latin typeface="Calibri" charset="0"/>
              <a:cs typeface="+mj-cs"/>
            </a:endParaRPr>
          </a:p>
        </p:txBody>
      </p:sp>
      <p:sp>
        <p:nvSpPr>
          <p:cNvPr id="40962" name="Content Placeholder 2"/>
          <p:cNvSpPr>
            <a:spLocks noGrp="1"/>
          </p:cNvSpPr>
          <p:nvPr>
            <p:ph idx="1"/>
          </p:nvPr>
        </p:nvSpPr>
        <p:spPr/>
        <p:txBody>
          <a:bodyPr/>
          <a:lstStyle/>
          <a:p>
            <a:pPr eaLnBrk="1" hangingPunct="1">
              <a:lnSpc>
                <a:spcPct val="80000"/>
              </a:lnSpc>
            </a:pPr>
            <a:r>
              <a:rPr lang="en-US" sz="2200" dirty="0">
                <a:latin typeface="Calibri" charset="0"/>
              </a:rPr>
              <a:t>Mexico</a:t>
            </a:r>
            <a:r>
              <a:rPr lang="ja-JP" altLang="en-US" sz="2200" dirty="0">
                <a:latin typeface="Calibri" charset="0"/>
              </a:rPr>
              <a:t>’</a:t>
            </a:r>
            <a:r>
              <a:rPr lang="en-US" altLang="ja-JP" sz="2200" dirty="0">
                <a:latin typeface="Calibri" charset="0"/>
              </a:rPr>
              <a:t>s economic miracle is produced by the policy of ISI (Import Substitution Industrialization)</a:t>
            </a:r>
          </a:p>
          <a:p>
            <a:pPr eaLnBrk="1" hangingPunct="1">
              <a:lnSpc>
                <a:spcPct val="80000"/>
              </a:lnSpc>
            </a:pPr>
            <a:endParaRPr lang="en-US" sz="2200" dirty="0">
              <a:latin typeface="Calibri" charset="0"/>
            </a:endParaRPr>
          </a:p>
          <a:p>
            <a:pPr eaLnBrk="1" hangingPunct="1">
              <a:lnSpc>
                <a:spcPct val="80000"/>
              </a:lnSpc>
            </a:pPr>
            <a:r>
              <a:rPr lang="en-US" sz="2200" dirty="0">
                <a:latin typeface="Calibri" charset="0"/>
              </a:rPr>
              <a:t>ISI is based on premise that country should reduce foreign dependency through local production of industrialized products.  It suggests state-induced industrialization through governmental spending. </a:t>
            </a:r>
          </a:p>
          <a:p>
            <a:pPr eaLnBrk="1" hangingPunct="1">
              <a:lnSpc>
                <a:spcPct val="80000"/>
              </a:lnSpc>
            </a:pPr>
            <a:endParaRPr lang="en-US" sz="2200" dirty="0">
              <a:latin typeface="Calibri" charset="0"/>
            </a:endParaRPr>
          </a:p>
          <a:p>
            <a:pPr eaLnBrk="1" hangingPunct="1">
              <a:lnSpc>
                <a:spcPct val="80000"/>
              </a:lnSpc>
            </a:pPr>
            <a:r>
              <a:rPr lang="en-US" sz="2200" dirty="0">
                <a:latin typeface="Calibri" charset="0"/>
              </a:rPr>
              <a:t>ISI was fairly advantageous</a:t>
            </a:r>
          </a:p>
          <a:p>
            <a:pPr lvl="1" eaLnBrk="1" hangingPunct="1">
              <a:lnSpc>
                <a:spcPct val="80000"/>
              </a:lnSpc>
            </a:pPr>
            <a:r>
              <a:rPr lang="en-US" sz="2000" dirty="0">
                <a:latin typeface="Calibri" charset="0"/>
              </a:rPr>
              <a:t>Increased industrial production by 6 per cent per year.</a:t>
            </a:r>
          </a:p>
          <a:p>
            <a:pPr lvl="1" eaLnBrk="1" hangingPunct="1">
              <a:lnSpc>
                <a:spcPct val="80000"/>
              </a:lnSpc>
            </a:pPr>
            <a:r>
              <a:rPr lang="en-US" sz="2000" dirty="0">
                <a:latin typeface="Calibri" charset="0"/>
              </a:rPr>
              <a:t>Increased employment</a:t>
            </a:r>
          </a:p>
          <a:p>
            <a:pPr lvl="1" eaLnBrk="1" hangingPunct="1">
              <a:lnSpc>
                <a:spcPct val="80000"/>
              </a:lnSpc>
            </a:pPr>
            <a:r>
              <a:rPr lang="en-US" sz="2000" dirty="0">
                <a:latin typeface="Calibri" charset="0"/>
              </a:rPr>
              <a:t>Mexico was fairly resilient to global economic shocks</a:t>
            </a:r>
          </a:p>
          <a:p>
            <a:pPr lvl="1" eaLnBrk="1" hangingPunct="1">
              <a:lnSpc>
                <a:spcPct val="80000"/>
              </a:lnSpc>
            </a:pPr>
            <a:r>
              <a:rPr lang="en-US" sz="2000" dirty="0">
                <a:latin typeface="Calibri" charset="0"/>
              </a:rPr>
              <a:t>BUT Created inefficient and obsolete industries and relied on cheap raw materials from Mexican producers, thus not helping the peasants in the countryside. </a:t>
            </a:r>
          </a:p>
        </p:txBody>
      </p:sp>
    </p:spTree>
    <p:extLst>
      <p:ext uri="{BB962C8B-B14F-4D97-AF65-F5344CB8AC3E}">
        <p14:creationId xmlns:p14="http://schemas.microsoft.com/office/powerpoint/2010/main" val="1951738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457200" y="564349"/>
            <a:ext cx="8229600" cy="1143000"/>
          </a:xfrm>
        </p:spPr>
        <p:txBody>
          <a:bodyPr>
            <a:normAutofit fontScale="90000"/>
          </a:bodyPr>
          <a:lstStyle/>
          <a:p>
            <a:r>
              <a:rPr lang="en-US" dirty="0">
                <a:latin typeface="Calibri" charset="0"/>
              </a:rPr>
              <a:t>Limited political freedom</a:t>
            </a:r>
            <a:br>
              <a:rPr lang="en-US" dirty="0">
                <a:latin typeface="Calibri" charset="0"/>
              </a:rPr>
            </a:br>
            <a:r>
              <a:rPr lang="en-US" sz="4400" dirty="0">
                <a:latin typeface="Calibri" charset="0"/>
              </a:rPr>
              <a:t>1) Municipal elections</a:t>
            </a:r>
            <a:br>
              <a:rPr lang="en-US" sz="4400" dirty="0">
                <a:latin typeface="Calibri" charset="0"/>
              </a:rPr>
            </a:br>
            <a:endParaRPr lang="en-US" dirty="0">
              <a:latin typeface="Calibri" charset="0"/>
            </a:endParaRPr>
          </a:p>
        </p:txBody>
      </p:sp>
      <p:sp>
        <p:nvSpPr>
          <p:cNvPr id="41986" name="Content Placeholder 2"/>
          <p:cNvSpPr>
            <a:spLocks noGrp="1"/>
          </p:cNvSpPr>
          <p:nvPr>
            <p:ph idx="1"/>
          </p:nvPr>
        </p:nvSpPr>
        <p:spPr/>
        <p:txBody>
          <a:bodyPr/>
          <a:lstStyle/>
          <a:p>
            <a:pPr eaLnBrk="1" hangingPunct="1">
              <a:buFont typeface="Arial" charset="0"/>
              <a:buNone/>
            </a:pPr>
            <a:endParaRPr lang="en-US" sz="2400" dirty="0">
              <a:latin typeface="Calibri" charset="0"/>
            </a:endParaRPr>
          </a:p>
          <a:p>
            <a:pPr eaLnBrk="1" hangingPunct="1"/>
            <a:r>
              <a:rPr lang="en-US" sz="2400" dirty="0">
                <a:latin typeface="Calibri" charset="0"/>
              </a:rPr>
              <a:t>Although the PRI dominated the presidential, senatorial, gubernatorial and congressional elections, municipal elections were still fairly free. Small villages in the south of Mexico in particular could decide on their council, vote it in and then declare that it was PRI. The council could then follow policies outlawed by the PRI (e.g. it could build a Catholic school)</a:t>
            </a:r>
          </a:p>
          <a:p>
            <a:pPr eaLnBrk="1" hangingPunct="1"/>
            <a:endParaRPr lang="en-US" sz="2400" dirty="0">
              <a:latin typeface="Calibri" charset="0"/>
            </a:endParaRPr>
          </a:p>
        </p:txBody>
      </p:sp>
    </p:spTree>
    <p:extLst>
      <p:ext uri="{BB962C8B-B14F-4D97-AF65-F5344CB8AC3E}">
        <p14:creationId xmlns:p14="http://schemas.microsoft.com/office/powerpoint/2010/main" val="29412817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normAutofit fontScale="90000"/>
          </a:bodyPr>
          <a:lstStyle/>
          <a:p>
            <a:pPr eaLnBrk="1" hangingPunct="1"/>
            <a:r>
              <a:rPr lang="es-MX" dirty="0" err="1">
                <a:latin typeface="Calibri" charset="0"/>
              </a:rPr>
              <a:t>Limited</a:t>
            </a:r>
            <a:r>
              <a:rPr lang="es-MX" dirty="0">
                <a:latin typeface="Calibri" charset="0"/>
              </a:rPr>
              <a:t> </a:t>
            </a:r>
            <a:r>
              <a:rPr lang="es-MX" dirty="0" err="1">
                <a:latin typeface="Calibri" charset="0"/>
              </a:rPr>
              <a:t>Political</a:t>
            </a:r>
            <a:r>
              <a:rPr lang="es-MX" dirty="0">
                <a:latin typeface="Calibri" charset="0"/>
              </a:rPr>
              <a:t> </a:t>
            </a:r>
            <a:r>
              <a:rPr lang="es-MX" dirty="0" err="1">
                <a:latin typeface="Calibri" charset="0"/>
              </a:rPr>
              <a:t>Freedom</a:t>
            </a:r>
            <a:r>
              <a:rPr lang="es-MX" dirty="0">
                <a:latin typeface="Calibri" charset="0"/>
              </a:rPr>
              <a:t> 2)</a:t>
            </a:r>
            <a:r>
              <a:rPr lang="es-MX" i="1" dirty="0">
                <a:latin typeface="Calibri" charset="0"/>
              </a:rPr>
              <a:t> Caciques</a:t>
            </a:r>
          </a:p>
        </p:txBody>
      </p:sp>
      <p:sp>
        <p:nvSpPr>
          <p:cNvPr id="43010" name="Content Placeholder 2"/>
          <p:cNvSpPr>
            <a:spLocks noGrp="1"/>
          </p:cNvSpPr>
          <p:nvPr>
            <p:ph idx="1"/>
          </p:nvPr>
        </p:nvSpPr>
        <p:spPr>
          <a:xfrm>
            <a:off x="307818" y="977775"/>
            <a:ext cx="4594902" cy="5452449"/>
          </a:xfrm>
        </p:spPr>
        <p:txBody>
          <a:bodyPr>
            <a:normAutofit fontScale="92500" lnSpcReduction="10000"/>
          </a:bodyPr>
          <a:lstStyle/>
          <a:p>
            <a:pPr eaLnBrk="1" hangingPunct="1">
              <a:buFont typeface="Arial" charset="0"/>
              <a:buNone/>
            </a:pPr>
            <a:endParaRPr lang="en-US" sz="2400" dirty="0">
              <a:latin typeface="Calibri" charset="0"/>
            </a:endParaRPr>
          </a:p>
          <a:p>
            <a:pPr eaLnBrk="1" hangingPunct="1">
              <a:buFont typeface="Arial" charset="0"/>
              <a:buNone/>
            </a:pPr>
            <a:r>
              <a:rPr lang="en-US" sz="2400" dirty="0">
                <a:latin typeface="Calibri" charset="0"/>
              </a:rPr>
              <a:t>Other regions were run by local strongmen (caciques) who remained fairly independent of the PRI. These were normally revolutionary generals, who power and charisma engendered strong local loyalties, and whom the PRI was not powerful enough to remove. Although these caciques were nominally PRI, they could impose any policies they wanted as long as they maintained a low profile. E.g. </a:t>
            </a:r>
            <a:r>
              <a:rPr lang="en-US" sz="2400" dirty="0" err="1">
                <a:latin typeface="Calibri" charset="0"/>
              </a:rPr>
              <a:t>Heliodoro</a:t>
            </a:r>
            <a:r>
              <a:rPr lang="en-US" sz="2400" dirty="0">
                <a:latin typeface="Calibri" charset="0"/>
              </a:rPr>
              <a:t> </a:t>
            </a:r>
            <a:r>
              <a:rPr lang="en-US" sz="2400" dirty="0" err="1">
                <a:latin typeface="Calibri" charset="0"/>
              </a:rPr>
              <a:t>Charis</a:t>
            </a:r>
            <a:r>
              <a:rPr lang="en-US" sz="2400" dirty="0">
                <a:latin typeface="Calibri" charset="0"/>
              </a:rPr>
              <a:t> in </a:t>
            </a:r>
            <a:r>
              <a:rPr lang="en-US" sz="2400" dirty="0" err="1">
                <a:latin typeface="Calibri" charset="0"/>
              </a:rPr>
              <a:t>Juchitan</a:t>
            </a:r>
            <a:r>
              <a:rPr lang="en-US" sz="2400" dirty="0">
                <a:latin typeface="Calibri" charset="0"/>
              </a:rPr>
              <a:t> (Rubin) or The Princes of </a:t>
            </a:r>
            <a:r>
              <a:rPr lang="en-US" sz="2400" dirty="0" err="1">
                <a:latin typeface="Calibri" charset="0"/>
              </a:rPr>
              <a:t>Naranja</a:t>
            </a:r>
            <a:r>
              <a:rPr lang="en-US" sz="2400" dirty="0">
                <a:latin typeface="Calibri" charset="0"/>
              </a:rPr>
              <a:t> (Paul Friedrich)</a:t>
            </a:r>
          </a:p>
          <a:p>
            <a:pPr eaLnBrk="1" hangingPunct="1"/>
            <a:endParaRPr lang="es-MX" dirty="0">
              <a:latin typeface="Calibri" charset="0"/>
            </a:endParaRPr>
          </a:p>
        </p:txBody>
      </p:sp>
      <p:pic>
        <p:nvPicPr>
          <p:cNvPr id="2050" name="Picture 2" descr="Puede ser una imagen de 1 persona">
            <a:extLst>
              <a:ext uri="{FF2B5EF4-FFF2-40B4-BE49-F238E27FC236}">
                <a16:creationId xmlns:a16="http://schemas.microsoft.com/office/drawing/2014/main" id="{CA00CA63-B233-6309-329E-7A8035A85B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2720" y="1312752"/>
            <a:ext cx="4062884" cy="5065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799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457200" y="731837"/>
            <a:ext cx="8229600" cy="1143000"/>
          </a:xfrm>
        </p:spPr>
        <p:txBody>
          <a:bodyPr>
            <a:normAutofit fontScale="90000"/>
          </a:bodyPr>
          <a:lstStyle/>
          <a:p>
            <a:r>
              <a:rPr lang="es-MX" dirty="0" err="1">
                <a:latin typeface="Calibri" charset="0"/>
              </a:rPr>
              <a:t>Limited</a:t>
            </a:r>
            <a:r>
              <a:rPr lang="es-MX" dirty="0">
                <a:latin typeface="Calibri" charset="0"/>
              </a:rPr>
              <a:t> </a:t>
            </a:r>
            <a:r>
              <a:rPr lang="es-MX" dirty="0" err="1">
                <a:latin typeface="Calibri" charset="0"/>
              </a:rPr>
              <a:t>Political</a:t>
            </a:r>
            <a:r>
              <a:rPr lang="es-MX" dirty="0">
                <a:latin typeface="Calibri" charset="0"/>
              </a:rPr>
              <a:t> </a:t>
            </a:r>
            <a:r>
              <a:rPr lang="es-MX" dirty="0" err="1">
                <a:latin typeface="Calibri" charset="0"/>
              </a:rPr>
              <a:t>Freedom</a:t>
            </a:r>
            <a:r>
              <a:rPr lang="es-MX" dirty="0">
                <a:latin typeface="Calibri" charset="0"/>
              </a:rPr>
              <a:t> </a:t>
            </a:r>
            <a:br>
              <a:rPr lang="es-MX" dirty="0">
                <a:latin typeface="Calibri" charset="0"/>
              </a:rPr>
            </a:br>
            <a:r>
              <a:rPr lang="en-US" sz="4400" dirty="0">
                <a:latin typeface="Calibri" charset="0"/>
              </a:rPr>
              <a:t>3) Urban protest</a:t>
            </a:r>
            <a:br>
              <a:rPr lang="en-US" sz="4400" dirty="0">
                <a:latin typeface="Calibri" charset="0"/>
              </a:rPr>
            </a:br>
            <a:endParaRPr lang="es-MX" dirty="0">
              <a:latin typeface="Calibri" charset="0"/>
            </a:endParaRPr>
          </a:p>
        </p:txBody>
      </p:sp>
      <p:sp>
        <p:nvSpPr>
          <p:cNvPr id="44034" name="Content Placeholder 2"/>
          <p:cNvSpPr>
            <a:spLocks noGrp="1"/>
          </p:cNvSpPr>
          <p:nvPr>
            <p:ph idx="1"/>
          </p:nvPr>
        </p:nvSpPr>
        <p:spPr/>
        <p:txBody>
          <a:bodyPr/>
          <a:lstStyle/>
          <a:p>
            <a:pPr marL="0" indent="0" eaLnBrk="1" hangingPunct="1">
              <a:buNone/>
            </a:pPr>
            <a:endParaRPr lang="en-US" sz="2000" dirty="0">
              <a:latin typeface="Calibri" charset="0"/>
            </a:endParaRPr>
          </a:p>
          <a:p>
            <a:pPr eaLnBrk="1" hangingPunct="1"/>
            <a:r>
              <a:rPr lang="en-US" sz="2000" dirty="0">
                <a:latin typeface="Calibri" charset="0"/>
              </a:rPr>
              <a:t>Historians are starting to discover waves of social protest in Mexico</a:t>
            </a:r>
            <a:r>
              <a:rPr lang="ja-JP" altLang="en-US" sz="2000" dirty="0">
                <a:latin typeface="Calibri" charset="0"/>
              </a:rPr>
              <a:t>’</a:t>
            </a:r>
            <a:r>
              <a:rPr lang="en-US" altLang="ja-JP" sz="2000" dirty="0">
                <a:latin typeface="Calibri" charset="0"/>
              </a:rPr>
              <a:t>s cities during the 1940s and 1950s. They protested</a:t>
            </a:r>
          </a:p>
          <a:p>
            <a:pPr lvl="1" eaLnBrk="1" hangingPunct="1"/>
            <a:r>
              <a:rPr lang="en-US" sz="2000" dirty="0">
                <a:latin typeface="Calibri" charset="0"/>
              </a:rPr>
              <a:t>Increasing food prices</a:t>
            </a:r>
          </a:p>
          <a:p>
            <a:pPr lvl="1" eaLnBrk="1" hangingPunct="1"/>
            <a:r>
              <a:rPr lang="en-US" sz="2000" dirty="0">
                <a:latin typeface="Calibri" charset="0"/>
              </a:rPr>
              <a:t>Water, electricity, sewage and other basic services</a:t>
            </a:r>
          </a:p>
          <a:p>
            <a:pPr lvl="1" eaLnBrk="1" hangingPunct="1"/>
            <a:r>
              <a:rPr lang="en-US" sz="2000" dirty="0">
                <a:latin typeface="Calibri" charset="0"/>
              </a:rPr>
              <a:t>Taxes hikes</a:t>
            </a:r>
          </a:p>
          <a:p>
            <a:pPr lvl="1" eaLnBrk="1" hangingPunct="1"/>
            <a:r>
              <a:rPr lang="en-US" sz="2000" dirty="0">
                <a:latin typeface="Calibri" charset="0"/>
              </a:rPr>
              <a:t>Squatters</a:t>
            </a:r>
            <a:r>
              <a:rPr lang="ja-JP" altLang="en-US" sz="2000" dirty="0">
                <a:latin typeface="Calibri" charset="0"/>
              </a:rPr>
              <a:t>’</a:t>
            </a:r>
            <a:r>
              <a:rPr lang="en-US" altLang="ja-JP" sz="2000" dirty="0">
                <a:latin typeface="Calibri" charset="0"/>
              </a:rPr>
              <a:t> (</a:t>
            </a:r>
            <a:r>
              <a:rPr lang="en-US" altLang="ja-JP" sz="2000" i="1" dirty="0" err="1">
                <a:latin typeface="Calibri" charset="0"/>
              </a:rPr>
              <a:t>paracaidistas</a:t>
            </a:r>
            <a:r>
              <a:rPr lang="en-US" altLang="ja-JP" sz="2000" dirty="0">
                <a:latin typeface="Calibri" charset="0"/>
              </a:rPr>
              <a:t>) rights</a:t>
            </a:r>
          </a:p>
          <a:p>
            <a:pPr lvl="1" eaLnBrk="1" hangingPunct="1"/>
            <a:r>
              <a:rPr lang="en-US" sz="2000" dirty="0">
                <a:latin typeface="Calibri" charset="0"/>
              </a:rPr>
              <a:t>Election infringements</a:t>
            </a:r>
          </a:p>
          <a:p>
            <a:pPr lvl="1" eaLnBrk="1" hangingPunct="1"/>
            <a:endParaRPr lang="en-US" sz="2000" dirty="0">
              <a:latin typeface="Calibri" charset="0"/>
            </a:endParaRPr>
          </a:p>
          <a:p>
            <a:pPr lvl="1" eaLnBrk="1" hangingPunct="1">
              <a:buFont typeface="Arial" charset="0"/>
              <a:buNone/>
            </a:pPr>
            <a:r>
              <a:rPr lang="en-US" sz="2000" dirty="0">
                <a:latin typeface="Calibri" charset="0"/>
              </a:rPr>
              <a:t>They often received what they were asking for</a:t>
            </a:r>
            <a:r>
              <a:rPr lang="en-US" sz="2400" dirty="0">
                <a:latin typeface="Calibri" charset="0"/>
              </a:rPr>
              <a:t>. </a:t>
            </a:r>
          </a:p>
        </p:txBody>
      </p:sp>
      <p:pic>
        <p:nvPicPr>
          <p:cNvPr id="4403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0" y="4621873"/>
            <a:ext cx="2857500" cy="226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896914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normAutofit fontScale="90000"/>
          </a:bodyPr>
          <a:lstStyle/>
          <a:p>
            <a:r>
              <a:rPr lang="en-US" dirty="0">
                <a:latin typeface="Calibri" charset="0"/>
              </a:rPr>
              <a:t>The Revolution’s slow death </a:t>
            </a:r>
            <a:br>
              <a:rPr lang="en-US" dirty="0">
                <a:latin typeface="Calibri" charset="0"/>
              </a:rPr>
            </a:br>
            <a:r>
              <a:rPr lang="en-US" dirty="0">
                <a:latin typeface="Calibri" charset="0"/>
              </a:rPr>
              <a:t>(1940-1968)</a:t>
            </a:r>
          </a:p>
        </p:txBody>
      </p:sp>
      <p:sp>
        <p:nvSpPr>
          <p:cNvPr id="54274" name="Content Placeholder 2"/>
          <p:cNvSpPr>
            <a:spLocks noGrp="1"/>
          </p:cNvSpPr>
          <p:nvPr>
            <p:ph idx="1"/>
          </p:nvPr>
        </p:nvSpPr>
        <p:spPr/>
        <p:txBody>
          <a:bodyPr/>
          <a:lstStyle/>
          <a:p>
            <a:r>
              <a:rPr lang="en-US">
                <a:latin typeface="Calibri" charset="0"/>
              </a:rPr>
              <a:t>Macro-economic success – Policy of Import Substitution Industrialization means that economic growth at 6 per cent per year</a:t>
            </a:r>
          </a:p>
          <a:p>
            <a:endParaRPr lang="en-US">
              <a:latin typeface="Calibri" charset="0"/>
            </a:endParaRPr>
          </a:p>
          <a:p>
            <a:r>
              <a:rPr lang="en-US">
                <a:latin typeface="Calibri" charset="0"/>
              </a:rPr>
              <a:t>Growing urbanization</a:t>
            </a:r>
          </a:p>
          <a:p>
            <a:endParaRPr lang="en-US">
              <a:latin typeface="Calibri" charset="0"/>
            </a:endParaRPr>
          </a:p>
          <a:p>
            <a:r>
              <a:rPr lang="en-US">
                <a:latin typeface="Calibri" charset="0"/>
              </a:rPr>
              <a:t>Literacy and life expectancy rise</a:t>
            </a:r>
          </a:p>
          <a:p>
            <a:endParaRPr lang="en-US">
              <a:latin typeface="Calibri" charset="0"/>
            </a:endParaRPr>
          </a:p>
          <a:p>
            <a:endParaRPr lang="en-US">
              <a:latin typeface="Calibri" charset="0"/>
            </a:endParaRPr>
          </a:p>
        </p:txBody>
      </p:sp>
    </p:spTree>
    <p:extLst>
      <p:ext uri="{BB962C8B-B14F-4D97-AF65-F5344CB8AC3E}">
        <p14:creationId xmlns:p14="http://schemas.microsoft.com/office/powerpoint/2010/main" val="1938950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a:extLst>
              <a:ext uri="{FF2B5EF4-FFF2-40B4-BE49-F238E27FC236}">
                <a16:creationId xmlns:a16="http://schemas.microsoft.com/office/drawing/2014/main" id="{68AAD948-9939-C25E-5A42-16ABC2AB58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031" y="349322"/>
            <a:ext cx="7893938" cy="52757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C978C22-EDC7-08E5-13CC-3341E1BF09B3}"/>
              </a:ext>
            </a:extLst>
          </p:cNvPr>
          <p:cNvSpPr txBox="1"/>
          <p:nvPr/>
        </p:nvSpPr>
        <p:spPr>
          <a:xfrm flipH="1">
            <a:off x="2696452" y="6010919"/>
            <a:ext cx="4855054" cy="461665"/>
          </a:xfrm>
          <a:prstGeom prst="rect">
            <a:avLst/>
          </a:prstGeom>
          <a:noFill/>
        </p:spPr>
        <p:txBody>
          <a:bodyPr wrap="square" rtlCol="0">
            <a:spAutoFit/>
          </a:bodyPr>
          <a:lstStyle/>
          <a:p>
            <a:r>
              <a:rPr lang="en-GB" sz="2400" dirty="0"/>
              <a:t>1 May rally, Mexico City,  1940</a:t>
            </a:r>
          </a:p>
        </p:txBody>
      </p:sp>
    </p:spTree>
    <p:extLst>
      <p:ext uri="{BB962C8B-B14F-4D97-AF65-F5344CB8AC3E}">
        <p14:creationId xmlns:p14="http://schemas.microsoft.com/office/powerpoint/2010/main" val="3591864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normAutofit fontScale="90000"/>
          </a:bodyPr>
          <a:lstStyle/>
          <a:p>
            <a:r>
              <a:rPr lang="es-MX" dirty="0" err="1">
                <a:latin typeface="Calibri" charset="0"/>
              </a:rPr>
              <a:t>Limited</a:t>
            </a:r>
            <a:r>
              <a:rPr lang="es-MX" dirty="0">
                <a:latin typeface="Calibri" charset="0"/>
              </a:rPr>
              <a:t> </a:t>
            </a:r>
            <a:r>
              <a:rPr lang="es-MX" dirty="0" err="1">
                <a:latin typeface="Calibri" charset="0"/>
              </a:rPr>
              <a:t>Political</a:t>
            </a:r>
            <a:r>
              <a:rPr lang="es-MX" dirty="0">
                <a:latin typeface="Calibri" charset="0"/>
              </a:rPr>
              <a:t> </a:t>
            </a:r>
            <a:r>
              <a:rPr lang="es-MX" dirty="0" err="1">
                <a:latin typeface="Calibri" charset="0"/>
              </a:rPr>
              <a:t>Freedom</a:t>
            </a:r>
            <a:r>
              <a:rPr lang="es-MX" dirty="0">
                <a:latin typeface="Calibri" charset="0"/>
              </a:rPr>
              <a:t> </a:t>
            </a:r>
            <a:br>
              <a:rPr lang="es-MX" dirty="0">
                <a:latin typeface="Calibri" charset="0"/>
              </a:rPr>
            </a:br>
            <a:r>
              <a:rPr lang="en-US" dirty="0">
                <a:latin typeface="Calibri" charset="0"/>
              </a:rPr>
              <a:t>4) Corruption</a:t>
            </a:r>
          </a:p>
        </p:txBody>
      </p:sp>
      <p:sp>
        <p:nvSpPr>
          <p:cNvPr id="3" name="Content Placeholder 2"/>
          <p:cNvSpPr>
            <a:spLocks noGrp="1"/>
          </p:cNvSpPr>
          <p:nvPr>
            <p:ph idx="1"/>
          </p:nvPr>
        </p:nvSpPr>
        <p:spPr/>
        <p:txBody>
          <a:bodyPr>
            <a:normAutofit fontScale="85000" lnSpcReduction="20000"/>
          </a:bodyPr>
          <a:lstStyle/>
          <a:p>
            <a:pPr marL="0" indent="0">
              <a:buFont typeface="Arial" charset="0"/>
              <a:buNone/>
              <a:defRPr/>
            </a:pPr>
            <a:endParaRPr lang="en-US" sz="2800" dirty="0">
              <a:cs typeface="+mn-cs"/>
            </a:endParaRPr>
          </a:p>
          <a:p>
            <a:pPr>
              <a:defRPr/>
            </a:pPr>
            <a:r>
              <a:rPr lang="en-US" sz="2800" dirty="0">
                <a:cs typeface="+mn-cs"/>
              </a:rPr>
              <a:t>In mid-century Mexico corruption was not so much an aberration as the oil that greased the political machine. </a:t>
            </a:r>
          </a:p>
          <a:p>
            <a:pPr>
              <a:defRPr/>
            </a:pPr>
            <a:endParaRPr lang="en-US" sz="2800" dirty="0"/>
          </a:p>
          <a:p>
            <a:pPr>
              <a:defRPr/>
            </a:pPr>
            <a:r>
              <a:rPr lang="en-US" sz="2800" dirty="0">
                <a:cs typeface="+mn-cs"/>
              </a:rPr>
              <a:t>It was key to buying off disenfranchised groups and even building the state. </a:t>
            </a:r>
          </a:p>
          <a:p>
            <a:pPr>
              <a:defRPr/>
            </a:pPr>
            <a:endParaRPr lang="en-US" sz="2800" dirty="0">
              <a:cs typeface="+mn-cs"/>
            </a:endParaRPr>
          </a:p>
          <a:p>
            <a:pPr>
              <a:defRPr/>
            </a:pPr>
            <a:r>
              <a:rPr lang="en-US" sz="2800" dirty="0">
                <a:cs typeface="+mn-cs"/>
              </a:rPr>
              <a:t>E.g. “Los del monte”, 1940s right-wing death squad in Sinaloa, were given franchise rights to grow and export opium and marijuana.  </a:t>
            </a:r>
          </a:p>
          <a:p>
            <a:pPr>
              <a:defRPr/>
            </a:pPr>
            <a:endParaRPr lang="en-US" sz="2800" dirty="0"/>
          </a:p>
          <a:p>
            <a:pPr>
              <a:defRPr/>
            </a:pPr>
            <a:r>
              <a:rPr lang="en-US" sz="2800" dirty="0">
                <a:cs typeface="+mn-cs"/>
              </a:rPr>
              <a:t>Or Informal </a:t>
            </a:r>
            <a:r>
              <a:rPr lang="en-US" sz="2800" dirty="0"/>
              <a:t>d</a:t>
            </a:r>
            <a:r>
              <a:rPr lang="en-US" sz="2800" dirty="0">
                <a:cs typeface="+mn-cs"/>
              </a:rPr>
              <a:t>rug tax. Local drug growers in Sinaloa paid state government 30% tax. </a:t>
            </a:r>
          </a:p>
          <a:p>
            <a:pPr>
              <a:defRPr/>
            </a:pPr>
            <a:endParaRPr lang="en-US" dirty="0">
              <a:cs typeface="+mn-cs"/>
            </a:endParaRPr>
          </a:p>
          <a:p>
            <a:pPr marL="0" indent="0">
              <a:buFont typeface="Arial" charset="0"/>
              <a:buNone/>
              <a:defRPr/>
            </a:pPr>
            <a:endParaRPr lang="en-US" dirty="0">
              <a:cs typeface="+mn-cs"/>
            </a:endParaRPr>
          </a:p>
        </p:txBody>
      </p:sp>
    </p:spTree>
    <p:extLst>
      <p:ext uri="{BB962C8B-B14F-4D97-AF65-F5344CB8AC3E}">
        <p14:creationId xmlns:p14="http://schemas.microsoft.com/office/powerpoint/2010/main" val="16761766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ea typeface="+mj-ea"/>
                <a:cs typeface="+mj-cs"/>
              </a:rPr>
              <a:t>Conclusion: Why did the PRI last so long?</a:t>
            </a:r>
          </a:p>
        </p:txBody>
      </p:sp>
      <p:sp>
        <p:nvSpPr>
          <p:cNvPr id="3" name="Content Placeholder 2"/>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r>
              <a:rPr lang="en-US" dirty="0">
                <a:ea typeface="+mn-ea"/>
                <a:cs typeface="+mn-cs"/>
              </a:rPr>
              <a:t>Most authoritarian regimes are fairly inflexible and strongly ideological.</a:t>
            </a:r>
          </a:p>
          <a:p>
            <a:pPr eaLnBrk="1" fontAlgn="auto" hangingPunct="1">
              <a:spcAft>
                <a:spcPts val="0"/>
              </a:spcAft>
              <a:buFont typeface="Arial" pitchFamily="34" charset="0"/>
              <a:buChar char="•"/>
              <a:defRPr/>
            </a:pPr>
            <a:endParaRPr lang="en-US" dirty="0">
              <a:ea typeface="+mn-ea"/>
              <a:cs typeface="+mn-cs"/>
            </a:endParaRPr>
          </a:p>
          <a:p>
            <a:pPr eaLnBrk="1" fontAlgn="auto" hangingPunct="1">
              <a:spcAft>
                <a:spcPts val="0"/>
              </a:spcAft>
              <a:buFont typeface="Arial" pitchFamily="34" charset="0"/>
              <a:buChar char="•"/>
              <a:defRPr/>
            </a:pPr>
            <a:r>
              <a:rPr lang="en-US" dirty="0">
                <a:ea typeface="+mn-ea"/>
                <a:cs typeface="+mn-cs"/>
              </a:rPr>
              <a:t>The PRI was incredibly flexible and </a:t>
            </a:r>
            <a:r>
              <a:rPr lang="en-US" dirty="0" err="1">
                <a:ea typeface="+mn-ea"/>
                <a:cs typeface="+mn-cs"/>
              </a:rPr>
              <a:t>unideological</a:t>
            </a:r>
            <a:r>
              <a:rPr lang="en-US" dirty="0">
                <a:ea typeface="+mn-ea"/>
                <a:cs typeface="+mn-cs"/>
              </a:rPr>
              <a:t>. It incorporated Catholic extremists, militant peasants, factory workers, teachers, university professors and factory owning elites. </a:t>
            </a:r>
          </a:p>
          <a:p>
            <a:pPr eaLnBrk="1" fontAlgn="auto" hangingPunct="1">
              <a:spcAft>
                <a:spcPts val="0"/>
              </a:spcAft>
              <a:buFont typeface="Arial" pitchFamily="34" charset="0"/>
              <a:buChar char="•"/>
              <a:defRPr/>
            </a:pPr>
            <a:endParaRPr lang="en-US" dirty="0">
              <a:ea typeface="+mn-ea"/>
              <a:cs typeface="+mn-cs"/>
            </a:endParaRPr>
          </a:p>
          <a:p>
            <a:pPr eaLnBrk="1" fontAlgn="auto" hangingPunct="1">
              <a:spcAft>
                <a:spcPts val="0"/>
              </a:spcAft>
              <a:buFont typeface="Arial" pitchFamily="34" charset="0"/>
              <a:buChar char="•"/>
              <a:defRPr/>
            </a:pPr>
            <a:r>
              <a:rPr lang="en-US" dirty="0">
                <a:ea typeface="+mn-ea"/>
                <a:cs typeface="+mn-cs"/>
              </a:rPr>
              <a:t>Each president tacked between the right and left wing, pleasing each group enough to avoid any rebellions or revolts. </a:t>
            </a:r>
          </a:p>
        </p:txBody>
      </p:sp>
    </p:spTree>
    <p:extLst>
      <p:ext uri="{BB962C8B-B14F-4D97-AF65-F5344CB8AC3E}">
        <p14:creationId xmlns:p14="http://schemas.microsoft.com/office/powerpoint/2010/main" val="2216292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normAutofit fontScale="90000"/>
          </a:bodyPr>
          <a:lstStyle/>
          <a:p>
            <a:r>
              <a:rPr lang="en-US">
                <a:latin typeface="Calibri" charset="0"/>
              </a:rPr>
              <a:t>But, this disguises massive imbalances</a:t>
            </a:r>
          </a:p>
        </p:txBody>
      </p:sp>
      <p:sp>
        <p:nvSpPr>
          <p:cNvPr id="55298" name="Content Placeholder 2"/>
          <p:cNvSpPr>
            <a:spLocks noGrp="1"/>
          </p:cNvSpPr>
          <p:nvPr>
            <p:ph idx="1"/>
          </p:nvPr>
        </p:nvSpPr>
        <p:spPr/>
        <p:txBody>
          <a:bodyPr/>
          <a:lstStyle/>
          <a:p>
            <a:r>
              <a:rPr lang="en-US" sz="2400" dirty="0">
                <a:latin typeface="Calibri" charset="0"/>
              </a:rPr>
              <a:t>Huge inequality. Mexico’s </a:t>
            </a:r>
            <a:r>
              <a:rPr lang="en-US" sz="2400" dirty="0" err="1">
                <a:latin typeface="Calibri" charset="0"/>
              </a:rPr>
              <a:t>Gini</a:t>
            </a:r>
            <a:r>
              <a:rPr lang="en-US" sz="2400" dirty="0">
                <a:latin typeface="Calibri" charset="0"/>
              </a:rPr>
              <a:t> coefficient stood at 0.52, higher than any country outside sub-Saharan Africa</a:t>
            </a:r>
          </a:p>
          <a:p>
            <a:endParaRPr lang="en-US" sz="2400" dirty="0">
              <a:latin typeface="Calibri" charset="0"/>
            </a:endParaRPr>
          </a:p>
          <a:p>
            <a:r>
              <a:rPr lang="en-US" sz="2400" dirty="0">
                <a:latin typeface="Calibri" charset="0"/>
              </a:rPr>
              <a:t>Concentration of wealth in Mexico City and northern states</a:t>
            </a:r>
          </a:p>
          <a:p>
            <a:endParaRPr lang="en-US" sz="2400" dirty="0">
              <a:latin typeface="Calibri" charset="0"/>
            </a:endParaRPr>
          </a:p>
          <a:p>
            <a:r>
              <a:rPr lang="en-US" sz="2400" dirty="0">
                <a:latin typeface="Calibri" charset="0"/>
              </a:rPr>
              <a:t>Abject poverty in countryside. As countryside was meant to provide food for the cities, corn prices dropped 33 per cent, purchasing power of peasants by 47 per cent. </a:t>
            </a:r>
          </a:p>
        </p:txBody>
      </p:sp>
    </p:spTree>
    <p:extLst>
      <p:ext uri="{BB962C8B-B14F-4D97-AF65-F5344CB8AC3E}">
        <p14:creationId xmlns:p14="http://schemas.microsoft.com/office/powerpoint/2010/main" val="3989806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normAutofit fontScale="90000"/>
          </a:bodyPr>
          <a:lstStyle/>
          <a:p>
            <a:r>
              <a:rPr lang="en-US">
                <a:latin typeface="Calibri" charset="0"/>
              </a:rPr>
              <a:t>Creation of the revolutionary bourgeoisie	</a:t>
            </a:r>
          </a:p>
        </p:txBody>
      </p:sp>
      <p:sp>
        <p:nvSpPr>
          <p:cNvPr id="56322" name="Content Placeholder 2"/>
          <p:cNvSpPr>
            <a:spLocks noGrp="1"/>
          </p:cNvSpPr>
          <p:nvPr>
            <p:ph idx="1"/>
          </p:nvPr>
        </p:nvSpPr>
        <p:spPr/>
        <p:txBody>
          <a:bodyPr/>
          <a:lstStyle/>
          <a:p>
            <a:r>
              <a:rPr lang="en-US" dirty="0">
                <a:latin typeface="Calibri" charset="0"/>
              </a:rPr>
              <a:t>Group of rich former revolutionaries, who exchanged their revolutionary principals for self-enrichment. Often married into the </a:t>
            </a:r>
            <a:r>
              <a:rPr lang="en-US" dirty="0" err="1">
                <a:latin typeface="Calibri" charset="0"/>
              </a:rPr>
              <a:t>Porfirian</a:t>
            </a:r>
            <a:r>
              <a:rPr lang="en-US" dirty="0">
                <a:latin typeface="Calibri" charset="0"/>
              </a:rPr>
              <a:t> families they had helped to topple. </a:t>
            </a:r>
          </a:p>
          <a:p>
            <a:endParaRPr lang="en-US" dirty="0">
              <a:latin typeface="Calibri" charset="0"/>
            </a:endParaRPr>
          </a:p>
          <a:p>
            <a:r>
              <a:rPr lang="en-US" dirty="0">
                <a:latin typeface="Calibri" charset="0"/>
              </a:rPr>
              <a:t>E.g. Jorge </a:t>
            </a:r>
            <a:r>
              <a:rPr lang="en-US" dirty="0" err="1">
                <a:latin typeface="Calibri" charset="0"/>
              </a:rPr>
              <a:t>Pasquel</a:t>
            </a:r>
            <a:r>
              <a:rPr lang="en-US" dirty="0">
                <a:latin typeface="Calibri" charset="0"/>
              </a:rPr>
              <a:t>  (baseball magnet), Miguel Aleman (president 1946-52), </a:t>
            </a:r>
            <a:r>
              <a:rPr lang="en-US" dirty="0" err="1">
                <a:latin typeface="Calibri" charset="0"/>
              </a:rPr>
              <a:t>Artemio</a:t>
            </a:r>
            <a:r>
              <a:rPr lang="en-US" dirty="0">
                <a:latin typeface="Calibri" charset="0"/>
              </a:rPr>
              <a:t> Cruz</a:t>
            </a:r>
          </a:p>
        </p:txBody>
      </p:sp>
    </p:spTree>
    <p:extLst>
      <p:ext uri="{BB962C8B-B14F-4D97-AF65-F5344CB8AC3E}">
        <p14:creationId xmlns:p14="http://schemas.microsoft.com/office/powerpoint/2010/main" val="908876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normAutofit fontScale="90000"/>
          </a:bodyPr>
          <a:lstStyle/>
          <a:p>
            <a:r>
              <a:rPr lang="en-US">
                <a:latin typeface="Calibri" charset="0"/>
              </a:rPr>
              <a:t>At the same time, decreasing democracy. </a:t>
            </a:r>
          </a:p>
        </p:txBody>
      </p:sp>
      <p:sp>
        <p:nvSpPr>
          <p:cNvPr id="60418" name="Content Placeholder 2"/>
          <p:cNvSpPr>
            <a:spLocks noGrp="1"/>
          </p:cNvSpPr>
          <p:nvPr>
            <p:ph idx="1"/>
          </p:nvPr>
        </p:nvSpPr>
        <p:spPr/>
        <p:txBody>
          <a:bodyPr/>
          <a:lstStyle/>
          <a:p>
            <a:r>
              <a:rPr lang="en-US">
                <a:latin typeface="Calibri" charset="0"/>
              </a:rPr>
              <a:t>The PRI or Institutional Revolutionary Party won every election, from town councils to the presidency. </a:t>
            </a:r>
          </a:p>
          <a:p>
            <a:endParaRPr lang="en-US">
              <a:latin typeface="Calibri" charset="0"/>
            </a:endParaRPr>
          </a:p>
          <a:p>
            <a:r>
              <a:rPr lang="en-US">
                <a:latin typeface="Calibri" charset="0"/>
              </a:rPr>
              <a:t>Only in 1980s, did PRI power start to decline. </a:t>
            </a:r>
          </a:p>
        </p:txBody>
      </p:sp>
      <p:pic>
        <p:nvPicPr>
          <p:cNvPr id="1026" name="Picture 2" descr="Mexico - Partido Revolucionario Institucional">
            <a:extLst>
              <a:ext uri="{FF2B5EF4-FFF2-40B4-BE49-F238E27FC236}">
                <a16:creationId xmlns:a16="http://schemas.microsoft.com/office/drawing/2014/main" id="{2967097F-4646-0DC3-0A78-B5CC6E07A8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525962"/>
            <a:ext cx="360045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adies and Gentlemen, the Next President of Mexico – Texas Monthly">
            <a:extLst>
              <a:ext uri="{FF2B5EF4-FFF2-40B4-BE49-F238E27FC236}">
                <a16:creationId xmlns:a16="http://schemas.microsoft.com/office/drawing/2014/main" id="{F4AAFF58-E999-7EBF-1521-39430BD6B6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572000" y="4443349"/>
            <a:ext cx="3556202" cy="2222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3980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dirty="0">
                <a:latin typeface="Calibri" charset="0"/>
              </a:rPr>
              <a:t>The History of the PRI</a:t>
            </a:r>
          </a:p>
        </p:txBody>
      </p:sp>
      <p:sp>
        <p:nvSpPr>
          <p:cNvPr id="33794" name="Content Placeholder 2"/>
          <p:cNvSpPr>
            <a:spLocks noGrp="1"/>
          </p:cNvSpPr>
          <p:nvPr>
            <p:ph idx="1"/>
          </p:nvPr>
        </p:nvSpPr>
        <p:spPr>
          <a:xfrm>
            <a:off x="457200" y="1600200"/>
            <a:ext cx="4423025" cy="6906802"/>
          </a:xfrm>
        </p:spPr>
        <p:txBody>
          <a:bodyPr>
            <a:normAutofit/>
          </a:bodyPr>
          <a:lstStyle/>
          <a:p>
            <a:pPr marL="0" indent="0" eaLnBrk="1" hangingPunct="1">
              <a:lnSpc>
                <a:spcPct val="80000"/>
              </a:lnSpc>
              <a:buNone/>
            </a:pPr>
            <a:r>
              <a:rPr lang="en-US" sz="2400" dirty="0">
                <a:latin typeface="Calibri" charset="0"/>
              </a:rPr>
              <a:t>1929-1938 – President Calles creates the PNR (Partido Nacional </a:t>
            </a:r>
            <a:r>
              <a:rPr lang="en-US" sz="2400" dirty="0" err="1">
                <a:latin typeface="Calibri" charset="0"/>
              </a:rPr>
              <a:t>Revolucionario</a:t>
            </a:r>
            <a:r>
              <a:rPr lang="en-US" sz="2400" dirty="0">
                <a:latin typeface="Calibri" charset="0"/>
              </a:rPr>
              <a:t>)</a:t>
            </a:r>
          </a:p>
          <a:p>
            <a:pPr marL="0" indent="0" eaLnBrk="1" hangingPunct="1">
              <a:lnSpc>
                <a:spcPct val="80000"/>
              </a:lnSpc>
              <a:buNone/>
            </a:pPr>
            <a:endParaRPr lang="en-US" sz="2400" dirty="0">
              <a:latin typeface="Calibri" charset="0"/>
            </a:endParaRPr>
          </a:p>
          <a:p>
            <a:pPr lvl="1">
              <a:lnSpc>
                <a:spcPct val="80000"/>
              </a:lnSpc>
            </a:pPr>
            <a:r>
              <a:rPr lang="en-US" sz="2400" dirty="0">
                <a:latin typeface="Calibri" charset="0"/>
              </a:rPr>
              <a:t>The creation of the party is designed to keep revolutionary unity after the assassination of Alvaro Obregon (1928). </a:t>
            </a:r>
          </a:p>
          <a:p>
            <a:pPr lvl="1">
              <a:lnSpc>
                <a:spcPct val="80000"/>
              </a:lnSpc>
            </a:pPr>
            <a:r>
              <a:rPr lang="en-US" sz="2400" dirty="0">
                <a:latin typeface="Calibri" charset="0"/>
              </a:rPr>
              <a:t>All governors and state parties join the PNR, which in turn dominates elections. </a:t>
            </a:r>
          </a:p>
          <a:p>
            <a:pPr lvl="1">
              <a:lnSpc>
                <a:spcPct val="80000"/>
              </a:lnSpc>
            </a:pPr>
            <a:r>
              <a:rPr lang="en-US" sz="2400" dirty="0">
                <a:latin typeface="Calibri" charset="0"/>
              </a:rPr>
              <a:t>However the party does not have a strong popular base. </a:t>
            </a:r>
          </a:p>
          <a:p>
            <a:pPr>
              <a:lnSpc>
                <a:spcPct val="80000"/>
              </a:lnSpc>
            </a:pPr>
            <a:endParaRPr lang="en-US" sz="2400" dirty="0">
              <a:latin typeface="Calibri" charset="0"/>
            </a:endParaRPr>
          </a:p>
          <a:p>
            <a:pPr marL="457200" lvl="1" indent="0" eaLnBrk="1" hangingPunct="1">
              <a:lnSpc>
                <a:spcPct val="80000"/>
              </a:lnSpc>
              <a:buNone/>
            </a:pPr>
            <a:endParaRPr lang="en-US" sz="2000" dirty="0">
              <a:latin typeface="Calibri" charset="0"/>
            </a:endParaRPr>
          </a:p>
        </p:txBody>
      </p:sp>
      <p:pic>
        <p:nvPicPr>
          <p:cNvPr id="1026" name="Picture 2">
            <a:extLst>
              <a:ext uri="{FF2B5EF4-FFF2-40B4-BE49-F238E27FC236}">
                <a16:creationId xmlns:a16="http://schemas.microsoft.com/office/drawing/2014/main" id="{E690C7DA-366A-5BBB-CE5F-46779AF894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5802" y="1600200"/>
            <a:ext cx="3898510" cy="447914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5C13DDE-DF15-3615-1AE2-680175850BF4}"/>
              </a:ext>
            </a:extLst>
          </p:cNvPr>
          <p:cNvSpPr txBox="1"/>
          <p:nvPr/>
        </p:nvSpPr>
        <p:spPr>
          <a:xfrm>
            <a:off x="4985802" y="6185312"/>
            <a:ext cx="4004087" cy="646331"/>
          </a:xfrm>
          <a:prstGeom prst="rect">
            <a:avLst/>
          </a:prstGeom>
          <a:noFill/>
        </p:spPr>
        <p:txBody>
          <a:bodyPr wrap="square" rtlCol="0">
            <a:spAutoFit/>
          </a:bodyPr>
          <a:lstStyle/>
          <a:p>
            <a:r>
              <a:rPr lang="en-GB" b="0" i="1" dirty="0">
                <a:solidFill>
                  <a:srgbClr val="757575"/>
                </a:solidFill>
                <a:effectLst/>
                <a:latin typeface="sohne"/>
              </a:rPr>
              <a:t>El Machete</a:t>
            </a:r>
            <a:r>
              <a:rPr lang="en-GB" b="0" i="0" dirty="0">
                <a:solidFill>
                  <a:srgbClr val="757575"/>
                </a:solidFill>
                <a:effectLst/>
                <a:latin typeface="sohne"/>
              </a:rPr>
              <a:t>, Mexican Communist Party newspaper,  1937</a:t>
            </a:r>
            <a:endParaRPr lang="en-GB" dirty="0"/>
          </a:p>
        </p:txBody>
      </p:sp>
    </p:spTree>
    <p:extLst>
      <p:ext uri="{BB962C8B-B14F-4D97-AF65-F5344CB8AC3E}">
        <p14:creationId xmlns:p14="http://schemas.microsoft.com/office/powerpoint/2010/main" val="1870270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4294F-82F3-C376-8927-25EFF1868D85}"/>
              </a:ext>
            </a:extLst>
          </p:cNvPr>
          <p:cNvSpPr>
            <a:spLocks noGrp="1"/>
          </p:cNvSpPr>
          <p:nvPr>
            <p:ph type="title"/>
          </p:nvPr>
        </p:nvSpPr>
        <p:spPr>
          <a:xfrm>
            <a:off x="457200" y="20631"/>
            <a:ext cx="8229600" cy="1143000"/>
          </a:xfrm>
        </p:spPr>
        <p:txBody>
          <a:bodyPr/>
          <a:lstStyle/>
          <a:p>
            <a:r>
              <a:rPr lang="en-US" dirty="0">
                <a:latin typeface="Calibri" charset="0"/>
              </a:rPr>
              <a:t>The History of the PRI</a:t>
            </a:r>
            <a:endParaRPr lang="en-GB" dirty="0"/>
          </a:p>
        </p:txBody>
      </p:sp>
      <p:sp>
        <p:nvSpPr>
          <p:cNvPr id="3" name="Content Placeholder 2">
            <a:extLst>
              <a:ext uri="{FF2B5EF4-FFF2-40B4-BE49-F238E27FC236}">
                <a16:creationId xmlns:a16="http://schemas.microsoft.com/office/drawing/2014/main" id="{7D62CDBE-2470-F31E-D61E-A2129D0B1156}"/>
              </a:ext>
            </a:extLst>
          </p:cNvPr>
          <p:cNvSpPr>
            <a:spLocks noGrp="1"/>
          </p:cNvSpPr>
          <p:nvPr>
            <p:ph idx="1"/>
          </p:nvPr>
        </p:nvSpPr>
        <p:spPr>
          <a:xfrm>
            <a:off x="457200" y="1206738"/>
            <a:ext cx="8229600" cy="4525963"/>
          </a:xfrm>
        </p:spPr>
        <p:txBody>
          <a:bodyPr/>
          <a:lstStyle/>
          <a:p>
            <a:pPr marL="0" indent="0" eaLnBrk="1" hangingPunct="1">
              <a:lnSpc>
                <a:spcPct val="80000"/>
              </a:lnSpc>
              <a:buNone/>
            </a:pPr>
            <a:r>
              <a:rPr lang="en-US" sz="2400" dirty="0">
                <a:latin typeface="Calibri" charset="0"/>
              </a:rPr>
              <a:t>1938-1946 President Cardenas changes the name. PNR becomes </a:t>
            </a:r>
            <a:r>
              <a:rPr lang="en-US" sz="2400" i="1" dirty="0">
                <a:latin typeface="Calibri" charset="0"/>
              </a:rPr>
              <a:t>Partido de la </a:t>
            </a:r>
            <a:r>
              <a:rPr lang="en-US" sz="2400" i="1" dirty="0" err="1">
                <a:latin typeface="Calibri" charset="0"/>
              </a:rPr>
              <a:t>Revolución</a:t>
            </a:r>
            <a:r>
              <a:rPr lang="en-US" sz="2400" i="1" dirty="0">
                <a:latin typeface="Calibri" charset="0"/>
              </a:rPr>
              <a:t> Mexicana</a:t>
            </a:r>
            <a:r>
              <a:rPr lang="en-US" sz="2400" dirty="0">
                <a:latin typeface="Calibri" charset="0"/>
              </a:rPr>
              <a:t> (PRM). Widens </a:t>
            </a:r>
            <a:r>
              <a:rPr lang="en-US" altLang="ja-JP" sz="2400" dirty="0">
                <a:latin typeface="Calibri" charset="0"/>
              </a:rPr>
              <a:t>popular base.</a:t>
            </a:r>
          </a:p>
          <a:p>
            <a:pPr lvl="1" eaLnBrk="1" hangingPunct="1">
              <a:lnSpc>
                <a:spcPct val="80000"/>
              </a:lnSpc>
            </a:pPr>
            <a:r>
              <a:rPr lang="en-US" sz="2400" dirty="0">
                <a:latin typeface="Calibri" charset="0"/>
              </a:rPr>
              <a:t>Party divided into three sectors: peasant, </a:t>
            </a:r>
            <a:r>
              <a:rPr lang="en-US" sz="2400" dirty="0" err="1">
                <a:latin typeface="Calibri" charset="0"/>
              </a:rPr>
              <a:t>labour</a:t>
            </a:r>
            <a:r>
              <a:rPr lang="en-US" sz="2400" dirty="0">
                <a:latin typeface="Calibri" charset="0"/>
              </a:rPr>
              <a:t> and military.</a:t>
            </a:r>
          </a:p>
          <a:p>
            <a:pPr lvl="1" eaLnBrk="1" hangingPunct="1">
              <a:lnSpc>
                <a:spcPct val="80000"/>
              </a:lnSpc>
            </a:pPr>
            <a:r>
              <a:rPr lang="en-US" sz="2400" dirty="0">
                <a:latin typeface="Calibri" charset="0"/>
              </a:rPr>
              <a:t>All members of peasant leagues (unions of </a:t>
            </a:r>
            <a:r>
              <a:rPr lang="en-US" sz="2400" i="1" dirty="0" err="1">
                <a:latin typeface="Calibri" charset="0"/>
              </a:rPr>
              <a:t>ejidatarios</a:t>
            </a:r>
            <a:r>
              <a:rPr lang="en-US" sz="2400" dirty="0">
                <a:latin typeface="Calibri" charset="0"/>
              </a:rPr>
              <a:t>), labor unions (particularly the CTM) and military have to join the party.</a:t>
            </a:r>
          </a:p>
          <a:p>
            <a:endParaRPr lang="en-GB" dirty="0"/>
          </a:p>
        </p:txBody>
      </p:sp>
      <p:pic>
        <p:nvPicPr>
          <p:cNvPr id="2050" name="Picture 2">
            <a:extLst>
              <a:ext uri="{FF2B5EF4-FFF2-40B4-BE49-F238E27FC236}">
                <a16:creationId xmlns:a16="http://schemas.microsoft.com/office/drawing/2014/main" id="{8DEEC2F3-E14B-E080-5918-EE412C6362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501" y="3800631"/>
            <a:ext cx="4947755" cy="20824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FC36E80-BBBF-80ED-211C-67E53692AE76}"/>
              </a:ext>
            </a:extLst>
          </p:cNvPr>
          <p:cNvSpPr txBox="1"/>
          <p:nvPr/>
        </p:nvSpPr>
        <p:spPr>
          <a:xfrm>
            <a:off x="158499" y="6083001"/>
            <a:ext cx="5016999" cy="646331"/>
          </a:xfrm>
          <a:prstGeom prst="rect">
            <a:avLst/>
          </a:prstGeom>
          <a:noFill/>
        </p:spPr>
        <p:txBody>
          <a:bodyPr wrap="square" rtlCol="0">
            <a:spAutoFit/>
          </a:bodyPr>
          <a:lstStyle/>
          <a:p>
            <a:r>
              <a:rPr lang="en-GB" b="0" dirty="0">
                <a:solidFill>
                  <a:srgbClr val="393D3E"/>
                </a:solidFill>
                <a:effectLst/>
                <a:latin typeface="Roboto" panose="02000000000000000000" pitchFamily="2" charset="0"/>
              </a:rPr>
              <a:t>Detail, Diego Rivera</a:t>
            </a:r>
            <a:r>
              <a:rPr lang="en-GB" b="0" i="1" dirty="0">
                <a:solidFill>
                  <a:srgbClr val="393D3E"/>
                </a:solidFill>
                <a:effectLst/>
                <a:latin typeface="Roboto" panose="02000000000000000000" pitchFamily="2" charset="0"/>
              </a:rPr>
              <a:t> History of Mexico (1929-35), </a:t>
            </a:r>
          </a:p>
          <a:p>
            <a:r>
              <a:rPr lang="en-GB" b="0" dirty="0">
                <a:solidFill>
                  <a:srgbClr val="393D3E"/>
                </a:solidFill>
                <a:effectLst/>
                <a:latin typeface="Roboto" panose="02000000000000000000" pitchFamily="2" charset="0"/>
              </a:rPr>
              <a:t>Palacio Nacional, Mexico City</a:t>
            </a:r>
            <a:endParaRPr lang="en-GB" dirty="0"/>
          </a:p>
        </p:txBody>
      </p:sp>
      <p:pic>
        <p:nvPicPr>
          <p:cNvPr id="2052" name="Picture 4" descr="Pancarta de la C. T. M. con imágenes de Lázaro Cárdenas y Manuel Ávila  Camacho, con leyenda 1938 - 18 Marzo - 1946. Expropiación, afirmación;  durante un mitin petrolero en el Zócalo | Mediateca INAH">
            <a:extLst>
              <a:ext uri="{FF2B5EF4-FFF2-40B4-BE49-F238E27FC236}">
                <a16:creationId xmlns:a16="http://schemas.microsoft.com/office/drawing/2014/main" id="{15362861-3864-5627-336C-64348E0C60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5499" y="3622675"/>
            <a:ext cx="3810000" cy="2438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BBAE88A-F10E-38A7-8A25-C6BD955962D9}"/>
              </a:ext>
            </a:extLst>
          </p:cNvPr>
          <p:cNvSpPr txBox="1"/>
          <p:nvPr/>
        </p:nvSpPr>
        <p:spPr>
          <a:xfrm>
            <a:off x="5537872" y="6214030"/>
            <a:ext cx="1629742" cy="369332"/>
          </a:xfrm>
          <a:prstGeom prst="rect">
            <a:avLst/>
          </a:prstGeom>
          <a:noFill/>
        </p:spPr>
        <p:txBody>
          <a:bodyPr wrap="none" rtlCol="0">
            <a:spAutoFit/>
          </a:bodyPr>
          <a:lstStyle/>
          <a:p>
            <a:r>
              <a:rPr lang="en-GB" dirty="0"/>
              <a:t>CTM rally, 1940</a:t>
            </a:r>
          </a:p>
        </p:txBody>
      </p:sp>
    </p:spTree>
    <p:extLst>
      <p:ext uri="{BB962C8B-B14F-4D97-AF65-F5344CB8AC3E}">
        <p14:creationId xmlns:p14="http://schemas.microsoft.com/office/powerpoint/2010/main" val="3985126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Mexican Poster">
            <a:extLst>
              <a:ext uri="{FF2B5EF4-FFF2-40B4-BE49-F238E27FC236}">
                <a16:creationId xmlns:a16="http://schemas.microsoft.com/office/drawing/2014/main" id="{6FEE040F-C1E2-7BD6-EA9B-BAFC609C2F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65" y="0"/>
            <a:ext cx="511492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CDFAD8D1-17FD-0E63-506A-61D63A10A4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3260" y="0"/>
            <a:ext cx="4081946" cy="49367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279B8FE-51DB-8147-8BE3-9B519D71E67F}"/>
              </a:ext>
            </a:extLst>
          </p:cNvPr>
          <p:cNvSpPr txBox="1"/>
          <p:nvPr/>
        </p:nvSpPr>
        <p:spPr>
          <a:xfrm>
            <a:off x="5363110" y="5219944"/>
            <a:ext cx="3544584" cy="646331"/>
          </a:xfrm>
          <a:prstGeom prst="rect">
            <a:avLst/>
          </a:prstGeom>
          <a:noFill/>
        </p:spPr>
        <p:txBody>
          <a:bodyPr wrap="square" rtlCol="0">
            <a:spAutoFit/>
          </a:bodyPr>
          <a:lstStyle/>
          <a:p>
            <a:r>
              <a:rPr lang="en-GB" dirty="0"/>
              <a:t>CTM POSTER AND EDUCATIONAL PUBLICATION, 1940</a:t>
            </a:r>
          </a:p>
        </p:txBody>
      </p:sp>
    </p:spTree>
    <p:extLst>
      <p:ext uri="{BB962C8B-B14F-4D97-AF65-F5344CB8AC3E}">
        <p14:creationId xmlns:p14="http://schemas.microsoft.com/office/powerpoint/2010/main" val="690538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sz="2800" dirty="0">
                <a:latin typeface="Calibri" charset="0"/>
              </a:rPr>
              <a:t>The PRM becomes the Institutional Revolutionary Party (PRI) in 1946</a:t>
            </a:r>
          </a:p>
        </p:txBody>
      </p:sp>
      <p:sp>
        <p:nvSpPr>
          <p:cNvPr id="34818" name="Content Placeholder 2"/>
          <p:cNvSpPr>
            <a:spLocks noGrp="1"/>
          </p:cNvSpPr>
          <p:nvPr>
            <p:ph idx="1"/>
          </p:nvPr>
        </p:nvSpPr>
        <p:spPr/>
        <p:txBody>
          <a:bodyPr/>
          <a:lstStyle/>
          <a:p>
            <a:pPr eaLnBrk="1" hangingPunct="1">
              <a:lnSpc>
                <a:spcPct val="80000"/>
              </a:lnSpc>
            </a:pPr>
            <a:r>
              <a:rPr lang="en-US" sz="2000" dirty="0">
                <a:latin typeface="Calibri" charset="0"/>
              </a:rPr>
              <a:t>The peasant, labor and military sections are joined by the </a:t>
            </a:r>
            <a:r>
              <a:rPr lang="ja-JP" altLang="en-US" sz="2000" dirty="0">
                <a:latin typeface="Calibri" charset="0"/>
              </a:rPr>
              <a:t>“</a:t>
            </a:r>
            <a:r>
              <a:rPr lang="en-US" altLang="ja-JP" sz="2000" i="1" dirty="0" err="1">
                <a:latin typeface="Calibri" charset="0"/>
              </a:rPr>
              <a:t>seccion</a:t>
            </a:r>
            <a:r>
              <a:rPr lang="en-US" altLang="ja-JP" sz="2000" i="1" dirty="0">
                <a:latin typeface="Calibri" charset="0"/>
              </a:rPr>
              <a:t> popular</a:t>
            </a:r>
            <a:r>
              <a:rPr lang="ja-JP" altLang="en-US" sz="2000" dirty="0">
                <a:latin typeface="Calibri" charset="0"/>
              </a:rPr>
              <a:t>”</a:t>
            </a:r>
            <a:r>
              <a:rPr lang="en-US" altLang="ja-JP" sz="2000" dirty="0">
                <a:latin typeface="Calibri" charset="0"/>
              </a:rPr>
              <a:t> (CNOP), which is designed to comprise the middle classes. </a:t>
            </a:r>
          </a:p>
          <a:p>
            <a:pPr eaLnBrk="1" hangingPunct="1">
              <a:lnSpc>
                <a:spcPct val="80000"/>
              </a:lnSpc>
            </a:pPr>
            <a:endParaRPr lang="en-US" sz="2000" dirty="0">
              <a:latin typeface="Calibri" charset="0"/>
            </a:endParaRPr>
          </a:p>
          <a:p>
            <a:pPr eaLnBrk="1" hangingPunct="1">
              <a:lnSpc>
                <a:spcPct val="80000"/>
              </a:lnSpc>
            </a:pPr>
            <a:r>
              <a:rPr lang="en-US" sz="2000" dirty="0">
                <a:latin typeface="Calibri" charset="0"/>
              </a:rPr>
              <a:t>The PRI takes on a </a:t>
            </a:r>
            <a:r>
              <a:rPr lang="ja-JP" altLang="en-US" sz="2000" dirty="0">
                <a:latin typeface="Calibri" charset="0"/>
              </a:rPr>
              <a:t>“</a:t>
            </a:r>
            <a:r>
              <a:rPr lang="en-US" altLang="ja-JP" sz="2000" dirty="0">
                <a:latin typeface="Calibri" charset="0"/>
              </a:rPr>
              <a:t>corporatist</a:t>
            </a:r>
            <a:r>
              <a:rPr lang="ja-JP" altLang="en-US" sz="2000" dirty="0">
                <a:latin typeface="Calibri" charset="0"/>
              </a:rPr>
              <a:t>”</a:t>
            </a:r>
            <a:r>
              <a:rPr lang="en-US" altLang="ja-JP" sz="2000" dirty="0">
                <a:latin typeface="Calibri" charset="0"/>
              </a:rPr>
              <a:t> form.</a:t>
            </a:r>
          </a:p>
          <a:p>
            <a:pPr eaLnBrk="1" hangingPunct="1">
              <a:lnSpc>
                <a:spcPct val="80000"/>
              </a:lnSpc>
            </a:pPr>
            <a:endParaRPr lang="en-US" sz="2000" dirty="0">
              <a:latin typeface="Calibri" charset="0"/>
            </a:endParaRPr>
          </a:p>
          <a:p>
            <a:pPr eaLnBrk="1" hangingPunct="1">
              <a:lnSpc>
                <a:spcPct val="80000"/>
              </a:lnSpc>
            </a:pPr>
            <a:r>
              <a:rPr lang="en-US" sz="2000" dirty="0">
                <a:latin typeface="Calibri" charset="0"/>
              </a:rPr>
              <a:t>Corporatism: State, through the process of licensing and regulating officially-incorporated organizations (Peasant leagues, labor unions </a:t>
            </a:r>
            <a:r>
              <a:rPr lang="en-US" sz="2000" dirty="0" err="1">
                <a:latin typeface="Calibri" charset="0"/>
              </a:rPr>
              <a:t>etc</a:t>
            </a:r>
            <a:r>
              <a:rPr lang="en-US" sz="2000" dirty="0">
                <a:latin typeface="Calibri" charset="0"/>
              </a:rPr>
              <a:t>), co-opts their leadership or circumscribes their ability to challenge state authority by establishing the state as the source of their legitimacy.</a:t>
            </a:r>
          </a:p>
          <a:p>
            <a:pPr eaLnBrk="1" hangingPunct="1">
              <a:lnSpc>
                <a:spcPct val="80000"/>
              </a:lnSpc>
            </a:pPr>
            <a:endParaRPr lang="en-US" sz="2000" dirty="0">
              <a:latin typeface="Calibri" charset="0"/>
            </a:endParaRPr>
          </a:p>
          <a:p>
            <a:pPr eaLnBrk="1" hangingPunct="1">
              <a:lnSpc>
                <a:spcPct val="80000"/>
              </a:lnSpc>
            </a:pPr>
            <a:r>
              <a:rPr lang="en-US" sz="2000" dirty="0">
                <a:latin typeface="Calibri" charset="0"/>
              </a:rPr>
              <a:t>1946-2000 These organizations are forced to vote for the PRI, which wins every presidential election and until 1980s nearly 100 per cent of gubernatorial, congressional  and municipal elections.</a:t>
            </a:r>
          </a:p>
          <a:p>
            <a:pPr eaLnBrk="1" hangingPunct="1">
              <a:lnSpc>
                <a:spcPct val="80000"/>
              </a:lnSpc>
            </a:pPr>
            <a:endParaRPr lang="en-US" sz="2000" dirty="0">
              <a:latin typeface="Calibri" charset="0"/>
            </a:endParaRPr>
          </a:p>
          <a:p>
            <a:pPr eaLnBrk="1" hangingPunct="1">
              <a:lnSpc>
                <a:spcPct val="80000"/>
              </a:lnSpc>
            </a:pPr>
            <a:r>
              <a:rPr lang="en-US" sz="2000" dirty="0">
                <a:latin typeface="Calibri" charset="0"/>
              </a:rPr>
              <a:t>The CNOP plays the dominant role in this organization. Most senators, deputies and governors come from the CNOP.</a:t>
            </a:r>
          </a:p>
          <a:p>
            <a:pPr eaLnBrk="1" hangingPunct="1">
              <a:lnSpc>
                <a:spcPct val="80000"/>
              </a:lnSpc>
            </a:pPr>
            <a:endParaRPr lang="en-US" sz="2000" dirty="0">
              <a:latin typeface="Calibri" charset="0"/>
            </a:endParaRPr>
          </a:p>
          <a:p>
            <a:pPr eaLnBrk="1" hangingPunct="1">
              <a:lnSpc>
                <a:spcPct val="80000"/>
              </a:lnSpc>
            </a:pPr>
            <a:endParaRPr lang="en-US" sz="2000" dirty="0">
              <a:latin typeface="Calibri" charset="0"/>
            </a:endParaRPr>
          </a:p>
        </p:txBody>
      </p:sp>
    </p:spTree>
    <p:extLst>
      <p:ext uri="{BB962C8B-B14F-4D97-AF65-F5344CB8AC3E}">
        <p14:creationId xmlns:p14="http://schemas.microsoft.com/office/powerpoint/2010/main" val="40327384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856</TotalTime>
  <Words>1473</Words>
  <Application>Microsoft Office PowerPoint</Application>
  <PresentationFormat>On-screen Show (4:3)</PresentationFormat>
  <Paragraphs>124</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Roboto</vt:lpstr>
      <vt:lpstr>sohne</vt:lpstr>
      <vt:lpstr>Office Theme</vt:lpstr>
      <vt:lpstr>Politics in Golden Age Mexico, 1940-1968</vt:lpstr>
      <vt:lpstr>The Revolution’s slow death  (1940-1968)</vt:lpstr>
      <vt:lpstr>But, this disguises massive imbalances</vt:lpstr>
      <vt:lpstr>Creation of the revolutionary bourgeoisie </vt:lpstr>
      <vt:lpstr>At the same time, decreasing democracy. </vt:lpstr>
      <vt:lpstr>The History of the PRI</vt:lpstr>
      <vt:lpstr>The History of the PRI</vt:lpstr>
      <vt:lpstr>PowerPoint Presentation</vt:lpstr>
      <vt:lpstr>The PRM becomes the Institutional Revolutionary Party (PRI) in 1946</vt:lpstr>
      <vt:lpstr>PowerPoint Presentation</vt:lpstr>
      <vt:lpstr>How corporatism works: Our way or the highway You are a peasant, you want to apply for an ejido from the local hacienda. You have two choices</vt:lpstr>
      <vt:lpstr>Corporate peasant and labor unions were run by loyal government appointees e.g. Fidel Velasquez, head of the CTM, 1946-1997</vt:lpstr>
      <vt:lpstr>Other avenues of protest were also stopped</vt:lpstr>
      <vt:lpstr>  E.g. Rural Protest  </vt:lpstr>
      <vt:lpstr>Mexico under the PRI has been described as la dictablanda, “soft authoritarianism” or “the perfect dictatorship”</vt:lpstr>
      <vt:lpstr>From 1940 to 1970, Mexico undergoes an “economic miracle”</vt:lpstr>
      <vt:lpstr>Limited political freedom 1) Municipal elections </vt:lpstr>
      <vt:lpstr>Limited Political Freedom 2) Caciques</vt:lpstr>
      <vt:lpstr>Limited Political Freedom  3) Urban protest </vt:lpstr>
      <vt:lpstr>PowerPoint Presentation</vt:lpstr>
      <vt:lpstr>Limited Political Freedom  4) Corruption</vt:lpstr>
      <vt:lpstr>Conclusion: Why did the PRI last so long?</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Mass Media in Mexico</dc:title>
  <dc:creator>Ben Smith</dc:creator>
  <cp:lastModifiedBy>Doyle, Rosie</cp:lastModifiedBy>
  <cp:revision>14</cp:revision>
  <dcterms:created xsi:type="dcterms:W3CDTF">2012-11-15T13:10:29Z</dcterms:created>
  <dcterms:modified xsi:type="dcterms:W3CDTF">2023-01-17T20:24:51Z</dcterms:modified>
</cp:coreProperties>
</file>