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0" r:id="rId3"/>
    <p:sldId id="268" r:id="rId4"/>
    <p:sldId id="271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238"/>
  </p:normalViewPr>
  <p:slideViewPr>
    <p:cSldViewPr snapToGrid="0" snapToObjects="1">
      <p:cViewPr varScale="1">
        <p:scale>
          <a:sx n="97" d="100"/>
          <a:sy n="97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0143-C3FA-354C-A0B0-7CF9C1F56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6E4229-0517-BC49-BD9C-796FDAC97B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7E7B96-FCC0-F344-A0D9-49675C30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BC870-2AF3-E04B-BDEB-350A420D1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91DBF-FEB8-214D-AFC2-2F348C103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2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A3DBC-6461-0E4B-A8C4-5BDCCC08B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781B4-EA7A-6D4F-A6D4-192D961F5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39452-6D8F-1542-8905-0208F2BC1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1CE7B-A235-7949-A35C-62EA5B4CA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BE47D-6B0B-AC40-9931-E3EC1401C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2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512C58-92DB-5C43-9894-F6A2CE6672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1B068-45DE-804C-B2E6-1C4A53231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446DD-FA3E-E44C-A81C-29603253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BBFC6-F1F6-164E-A4FD-3054DFC68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CF431-B340-8C42-8173-A840A8999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3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0D844-13FD-0E40-9AF0-C6A3BCE8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43420-9138-1F41-892B-0FDD29180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B00A0-E63A-5445-BD96-041E40F4A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2A425-CD93-E048-AF30-49E942F85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DA7D0-8620-6C41-8286-9416F1A92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4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6F1A8-7A3D-2B4D-BC55-2325F9540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BE9AE-BD0F-654D-81B4-24C1D21E8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3AEC4-ECAF-554B-8DB9-B246FA9A6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05E4B-6BBD-A34E-88AB-21B98A658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08D7E-5543-E144-A6FF-DC664071D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0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34CB-3A53-8A48-A821-86BF6D68A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26241-1ED9-0345-B362-9BE3AC77F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881A1C-3588-B240-9EA2-48FDF680C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739FF-1EB0-8B4F-B941-145C9A25D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337A3-3DE2-3B43-9156-465C42CB5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705904-413C-5847-B1F5-77824A3C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A3AA3-A01A-5445-9B7E-5ACD6A1E7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D8381-9222-B44F-812C-1B465FA80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2B2C-866C-484E-8B5B-C67344675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0C2674-BAE7-3344-89BE-21668F0FDE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860FE1-5957-4542-AFBB-A4304081C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55091C-57F2-9241-A3A7-1DE360E95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4D1B7C-8A87-1B4C-B8E4-CF583323B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BC5BF3-AC4F-FE45-90B0-978D63F06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7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CC30F-4189-ED46-B13E-488AE09C7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5541B3-33C9-6048-993D-DC6626E4C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402E67-7C97-FC4B-9F9A-204E251A2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7110E-7936-4D49-94FA-941FD6B37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13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F05B21-2ECC-AD43-8EF2-815278366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E4AA28-6428-8549-9D48-2A7E705E4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AEFB8-79B3-C141-BE2F-F1E23B185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3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85CC2-37FD-DF4E-AEEE-3EDC0669A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10E7D-FE91-7848-B48D-C8B205EDD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A0689E-B2B5-A14E-9991-EB493729D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3A1989-798D-0A4B-BDEF-64D626C1F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507F1F-ED73-F440-9FED-1CC454916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DD29F-FB2C-8C41-8754-17131DC6B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6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0ABD7-E3E0-6C4A-9945-4FF8F9C85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2D9E8-7CFF-EF47-B13B-8BAF2CEEB3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34FF06-6740-1849-8047-1F1BD088D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D0F254-0903-E94E-AFC8-6204F90F4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42B5B-484A-CC4B-9F1A-69B3F32F4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54FAB-7F71-BE47-B736-CBFA3D6C0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8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239E15-5875-AF46-80E7-C12708295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C340-F9AC-8D41-B0E8-0F1AB26677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0C51C-BAE9-8C46-B4CF-AB72F0522C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CFD6-D17E-DB4E-961A-6710336F6D8C}" type="datetimeFigureOut">
              <a:rPr lang="en-US" smtClean="0"/>
              <a:t>3/1/20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5E0BF-DC6C-784D-B429-246A42B51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E24D1-5443-7441-BC9E-3F8E04CE0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CF4C0-C652-AA40-868B-DB81D9322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7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isualrian.com/images/item/85774?print=true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3.gif"/><Relationship Id="rId10" Type="http://schemas.openxmlformats.org/officeDocument/2006/relationships/hyperlink" Target="http://ru.wikipedia.org/wiki/%D0%A4%D0%B0%D0%B9%D0%BB:Kuznetsov_Alex_A.png" TargetMode="External"/><Relationship Id="rId4" Type="http://schemas.openxmlformats.org/officeDocument/2006/relationships/hyperlink" Target="http://visualrian.com/images/item/85774" TargetMode="External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 destruction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26 Million citizens of the Soviet Union have died</a:t>
            </a:r>
          </a:p>
          <a:p>
            <a:r>
              <a:rPr lang="en-GB" dirty="0"/>
              <a:t>31 850 factories  (1/3 of civilian production)</a:t>
            </a:r>
          </a:p>
          <a:p>
            <a:r>
              <a:rPr lang="en-GB" dirty="0"/>
              <a:t>24% of sowing area</a:t>
            </a:r>
          </a:p>
          <a:p>
            <a:r>
              <a:rPr lang="en-GB" dirty="0"/>
              <a:t>1710 cities and towns, 70 000 villages ?? (</a:t>
            </a:r>
            <a:r>
              <a:rPr lang="en-GB"/>
              <a:t>official data)</a:t>
            </a:r>
          </a:p>
          <a:p>
            <a:r>
              <a:rPr lang="en-GB" dirty="0"/>
              <a:t>4.7 Million houses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49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Reconstruction – end of lend lease, but reparations from Germany</a:t>
            </a:r>
          </a:p>
          <a:p>
            <a:r>
              <a:rPr lang="en-GB" dirty="0"/>
              <a:t>Restructuring economy: conversion from military to civilian production</a:t>
            </a:r>
          </a:p>
          <a:p>
            <a:r>
              <a:rPr lang="en-GB" dirty="0"/>
              <a:t>Re-Sovietisation of territories occupied by Germans</a:t>
            </a:r>
          </a:p>
          <a:p>
            <a:r>
              <a:rPr lang="en-GB" dirty="0"/>
              <a:t>Food shortage or famine 1946/47</a:t>
            </a:r>
          </a:p>
          <a:p>
            <a:r>
              <a:rPr lang="en-GB" dirty="0"/>
              <a:t>Only 1950-1952: living standard of 1928</a:t>
            </a:r>
          </a:p>
          <a:p>
            <a:r>
              <a:rPr lang="en-GB" dirty="0"/>
              <a:t>Agrarian production 1940: 39.6 Million t, 1946-1950 (annual average): 35.7 Million t, 1950: 39.3 Million t</a:t>
            </a:r>
          </a:p>
          <a:p>
            <a:r>
              <a:rPr lang="en-GB" dirty="0"/>
              <a:t>Industrial production during 4</a:t>
            </a:r>
            <a:r>
              <a:rPr lang="en-GB" baseline="30000" dirty="0"/>
              <a:t>th</a:t>
            </a:r>
            <a:r>
              <a:rPr lang="en-GB" dirty="0"/>
              <a:t> Five-Year-Plan 1946-1950 (1940=100) 1950:173; Means of production:205; production of consumer goods:123.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45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Politics and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Cult of Stalin, 1949 70</a:t>
            </a:r>
            <a:r>
              <a:rPr lang="en-GB" baseline="30000" dirty="0"/>
              <a:t>th</a:t>
            </a:r>
            <a:r>
              <a:rPr lang="en-GB" dirty="0"/>
              <a:t> birthday</a:t>
            </a:r>
          </a:p>
          <a:p>
            <a:r>
              <a:rPr lang="en-GB" dirty="0" err="1"/>
              <a:t>GULag</a:t>
            </a:r>
            <a:r>
              <a:rPr lang="en-GB" dirty="0"/>
              <a:t>: many released 1944-1946, but new inmates – former Soviet prisoner of wars, Ukrainian, Lithuanian, Latvian, Estonian nationalists - 1950: 2.5 Million people in prisons or in </a:t>
            </a:r>
            <a:r>
              <a:rPr lang="en-GB" dirty="0" err="1"/>
              <a:t>GULag</a:t>
            </a:r>
            <a:endParaRPr lang="en-GB" dirty="0"/>
          </a:p>
          <a:p>
            <a:r>
              <a:rPr lang="en-GB" dirty="0"/>
              <a:t>Party, state and army: War had strengthened state, enormous prestige of army, role of party slightly reduced</a:t>
            </a:r>
          </a:p>
          <a:p>
            <a:r>
              <a:rPr lang="en-GB" dirty="0" err="1"/>
              <a:t>Zhdanovshchina</a:t>
            </a:r>
            <a:r>
              <a:rPr lang="en-GB" dirty="0"/>
              <a:t>: population hoped for ‘liberalisation’, got more ideological control</a:t>
            </a:r>
          </a:p>
          <a:p>
            <a:r>
              <a:rPr lang="en-GB" dirty="0"/>
              <a:t>Lysenkoism but … technological progress (nuclear weapons, rockets, jet engines) </a:t>
            </a:r>
          </a:p>
          <a:p>
            <a:r>
              <a:rPr lang="en-GB" dirty="0"/>
              <a:t>Criticism and Self-Criticism</a:t>
            </a:r>
          </a:p>
          <a:p>
            <a:r>
              <a:rPr lang="en-GB" dirty="0"/>
              <a:t>Anti-Cosmopolitanism and Anti-Zionism Campaign</a:t>
            </a:r>
          </a:p>
          <a:p>
            <a:r>
              <a:rPr lang="en-GB" dirty="0"/>
              <a:t>Leningrad Affair</a:t>
            </a:r>
          </a:p>
          <a:p>
            <a:r>
              <a:rPr lang="en-GB" dirty="0" err="1"/>
              <a:t>Mingrelian</a:t>
            </a:r>
            <a:r>
              <a:rPr lang="en-GB" dirty="0"/>
              <a:t> Affair</a:t>
            </a:r>
          </a:p>
          <a:p>
            <a:r>
              <a:rPr lang="en-GB" dirty="0"/>
              <a:t>Doctors’ plot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56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Russia “the birthplace of light”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Foundation of modern natural sciences laid by M. V. </a:t>
            </a:r>
            <a:r>
              <a:rPr lang="en-GB" dirty="0" err="1"/>
              <a:t>Lomonosov</a:t>
            </a:r>
            <a:endParaRPr lang="en-GB" dirty="0"/>
          </a:p>
          <a:p>
            <a:r>
              <a:rPr lang="en-GB" dirty="0"/>
              <a:t>Steam engine invented by I. I. </a:t>
            </a:r>
            <a:r>
              <a:rPr lang="en-GB" dirty="0" err="1"/>
              <a:t>Polzunov</a:t>
            </a:r>
            <a:endParaRPr lang="en-GB" dirty="0"/>
          </a:p>
          <a:p>
            <a:r>
              <a:rPr lang="en-GB" dirty="0"/>
              <a:t>Radio invented by A. S. Popov</a:t>
            </a:r>
          </a:p>
          <a:p>
            <a:r>
              <a:rPr lang="en-GB" dirty="0"/>
              <a:t>First airplane built by A. F. </a:t>
            </a:r>
            <a:r>
              <a:rPr lang="en-GB" dirty="0" err="1"/>
              <a:t>Mozhaiskij</a:t>
            </a:r>
            <a:endParaRPr lang="en-GB" dirty="0"/>
          </a:p>
          <a:p>
            <a:r>
              <a:rPr lang="en-GB" dirty="0"/>
              <a:t>First light bulbs invented by P. N. </a:t>
            </a:r>
            <a:r>
              <a:rPr lang="en-GB" dirty="0" err="1"/>
              <a:t>Iablochkov</a:t>
            </a:r>
            <a:r>
              <a:rPr lang="en-GB" dirty="0"/>
              <a:t> and A. N. </a:t>
            </a:r>
            <a:r>
              <a:rPr lang="en-GB" dirty="0" err="1"/>
              <a:t>Lodygin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195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plinteredsunrise.files.wordpress.com/2008/03/stalin-post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8" y="1"/>
            <a:ext cx="3428992" cy="5241312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4694" y="5191992"/>
            <a:ext cx="1238250" cy="166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 descr="Ad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0" y="0"/>
            <a:ext cx="190500" cy="190500"/>
          </a:xfrm>
          <a:prstGeom prst="rect">
            <a:avLst/>
          </a:prstGeom>
          <a:noFill/>
        </p:spPr>
      </p:pic>
      <p:pic>
        <p:nvPicPr>
          <p:cNvPr id="1037" name="Picture 13" descr="Print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0" y="0"/>
            <a:ext cx="190500" cy="190500"/>
          </a:xfrm>
          <a:prstGeom prst="rect">
            <a:avLst/>
          </a:prstGeom>
          <a:noFill/>
        </p:spPr>
      </p:pic>
      <p:pic>
        <p:nvPicPr>
          <p:cNvPr id="1035" name="Picture 11" descr="Josef Stalin, Nikita Khrushchev, Lavrenty Beria, Matvei Shkiryatov, Georgy Malenkov and Andrei Zhdanov at a meeting of the Soviet Union's Council and the Council of Nationalitie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0" y="0"/>
            <a:ext cx="5680747" cy="4071942"/>
          </a:xfrm>
          <a:prstGeom prst="rect">
            <a:avLst/>
          </a:prstGeom>
          <a:noFill/>
        </p:spPr>
      </p:pic>
      <p:pic>
        <p:nvPicPr>
          <p:cNvPr id="1039" name="Picture 15" descr="The image “http://upload.wikimedia.org/wikipedia/commons/5/5a/N_Voznesensky.jpg” cannot be displayed, because it contains errors.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0" y="4169328"/>
            <a:ext cx="1900264" cy="2688672"/>
          </a:xfrm>
          <a:prstGeom prst="rect">
            <a:avLst/>
          </a:prstGeom>
          <a:noFill/>
        </p:spPr>
      </p:pic>
      <p:pic>
        <p:nvPicPr>
          <p:cNvPr id="1041" name="Picture 17" descr="Алексей Александрович Кузнецов">
            <a:hlinkClick r:id="rId10" tooltip="Алексей Александрович Кузнецов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52794" y="4057650"/>
            <a:ext cx="1905000" cy="2800351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742710-5291-D242-B8DA-3DF968D5F7A0}"/>
              </a:ext>
            </a:extLst>
          </p:cNvPr>
          <p:cNvSpPr txBox="1"/>
          <p:nvPr/>
        </p:nvSpPr>
        <p:spPr>
          <a:xfrm>
            <a:off x="4775201" y="-2902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59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293</Words>
  <Application>Microsoft Macintosh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War destruction</vt:lpstr>
      <vt:lpstr>Economy</vt:lpstr>
      <vt:lpstr>Politics and Culture</vt:lpstr>
      <vt:lpstr>Russia “the birthplace of light”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Mick, Christoph</dc:creator>
  <cp:lastModifiedBy>Mick, Christoph</cp:lastModifiedBy>
  <cp:revision>2</cp:revision>
  <dcterms:created xsi:type="dcterms:W3CDTF">2020-02-22T15:30:48Z</dcterms:created>
  <dcterms:modified xsi:type="dcterms:W3CDTF">2020-03-01T16:53:30Z</dcterms:modified>
</cp:coreProperties>
</file>