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71" r:id="rId2"/>
    <p:sldId id="279" r:id="rId3"/>
    <p:sldId id="277" r:id="rId4"/>
    <p:sldId id="278" r:id="rId5"/>
    <p:sldId id="272" r:id="rId6"/>
    <p:sldId id="257" r:id="rId7"/>
    <p:sldId id="258" r:id="rId8"/>
    <p:sldId id="275" r:id="rId9"/>
    <p:sldId id="276" r:id="rId10"/>
    <p:sldId id="262" r:id="rId11"/>
    <p:sldId id="263" r:id="rId12"/>
    <p:sldId id="264" r:id="rId13"/>
    <p:sldId id="265" r:id="rId14"/>
    <p:sldId id="261" r:id="rId15"/>
    <p:sldId id="273" r:id="rId16"/>
    <p:sldId id="274" r:id="rId17"/>
    <p:sldId id="266" r:id="rId18"/>
    <p:sldId id="267" r:id="rId19"/>
    <p:sldId id="268" r:id="rId20"/>
    <p:sldId id="269"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25" d="100"/>
          <a:sy n="125" d="100"/>
        </p:scale>
        <p:origin x="-1216"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64AC688-6C43-4660-83DB-F8D1FD01B94A}" type="datetimeFigureOut">
              <a:rPr lang="en-US" smtClean="0"/>
              <a:pPr/>
              <a:t>11/16/15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4AC688-6C43-4660-83DB-F8D1FD01B94A}" type="datetimeFigureOut">
              <a:rPr lang="en-US" smtClean="0"/>
              <a:pPr/>
              <a:t>11/16/15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4AC688-6C43-4660-83DB-F8D1FD01B94A}" type="datetimeFigureOut">
              <a:rPr lang="en-US" smtClean="0"/>
              <a:pPr/>
              <a:t>11/16/15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4AC688-6C43-4660-83DB-F8D1FD01B94A}" type="datetimeFigureOut">
              <a:rPr lang="en-US" smtClean="0"/>
              <a:pPr/>
              <a:t>11/16/15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4AC688-6C43-4660-83DB-F8D1FD01B94A}" type="datetimeFigureOut">
              <a:rPr lang="en-US" smtClean="0"/>
              <a:pPr/>
              <a:t>11/16/15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64AC688-6C43-4660-83DB-F8D1FD01B94A}" type="datetimeFigureOut">
              <a:rPr lang="en-US" smtClean="0"/>
              <a:pPr/>
              <a:t>11/16/15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64AC688-6C43-4660-83DB-F8D1FD01B94A}" type="datetimeFigureOut">
              <a:rPr lang="en-US" smtClean="0"/>
              <a:pPr/>
              <a:t>11/16/15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64AC688-6C43-4660-83DB-F8D1FD01B94A}" type="datetimeFigureOut">
              <a:rPr lang="en-US" smtClean="0"/>
              <a:pPr/>
              <a:t>11/16/15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AC688-6C43-4660-83DB-F8D1FD01B94A}" type="datetimeFigureOut">
              <a:rPr lang="en-US" smtClean="0"/>
              <a:pPr/>
              <a:t>11/16/15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AC688-6C43-4660-83DB-F8D1FD01B94A}" type="datetimeFigureOut">
              <a:rPr lang="en-US" smtClean="0"/>
              <a:pPr/>
              <a:t>11/16/15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AC688-6C43-4660-83DB-F8D1FD01B94A}" type="datetimeFigureOut">
              <a:rPr lang="en-US" smtClean="0"/>
              <a:pPr/>
              <a:t>11/16/15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0152EF-9502-4310-A95D-2E4292992B6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AC688-6C43-4660-83DB-F8D1FD01B94A}" type="datetimeFigureOut">
              <a:rPr lang="en-US" smtClean="0"/>
              <a:pPr/>
              <a:t>11/16/15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0152EF-9502-4310-A95D-2E4292992B6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571604" y="1357298"/>
            <a:ext cx="6858048" cy="4154984"/>
          </a:xfrm>
          <a:prstGeom prst="rect">
            <a:avLst/>
          </a:prstGeom>
          <a:noFill/>
        </p:spPr>
        <p:txBody>
          <a:bodyPr wrap="square" rtlCol="0">
            <a:spAutoFit/>
          </a:bodyPr>
          <a:lstStyle/>
          <a:p>
            <a:r>
              <a:rPr lang="en-GB" sz="4400" dirty="0" smtClean="0"/>
              <a:t>Socialist Realism </a:t>
            </a:r>
          </a:p>
          <a:p>
            <a:endParaRPr lang="en-GB" sz="4400" dirty="0"/>
          </a:p>
          <a:p>
            <a:pPr marL="342900" indent="-342900">
              <a:buAutoNum type="arabicParenR"/>
            </a:pPr>
            <a:r>
              <a:rPr lang="en-GB" sz="4400" dirty="0" smtClean="0"/>
              <a:t>Proletarian </a:t>
            </a:r>
          </a:p>
          <a:p>
            <a:pPr marL="342900" indent="-342900">
              <a:buAutoNum type="arabicParenR"/>
            </a:pPr>
            <a:r>
              <a:rPr lang="en-GB" sz="4400" dirty="0" smtClean="0"/>
              <a:t>Typical</a:t>
            </a:r>
          </a:p>
          <a:p>
            <a:pPr marL="342900" indent="-342900">
              <a:buAutoNum type="arabicParenR"/>
            </a:pPr>
            <a:r>
              <a:rPr lang="en-GB" sz="4400" dirty="0" smtClean="0"/>
              <a:t>Realistic</a:t>
            </a:r>
          </a:p>
          <a:p>
            <a:pPr marL="342900" indent="-342900">
              <a:buAutoNum type="arabicParenR"/>
            </a:pPr>
            <a:r>
              <a:rPr lang="en-GB" sz="4400" dirty="0" smtClean="0"/>
              <a:t>Partisan</a:t>
            </a:r>
            <a:endParaRPr lang="en-GB" sz="4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458" name="Picture 2" descr="http://i607.photobucket.com/albums/tt152/austrianart/civilwar.jpg"/>
          <p:cNvPicPr>
            <a:picLocks noChangeAspect="1" noChangeArrowheads="1"/>
          </p:cNvPicPr>
          <p:nvPr/>
        </p:nvPicPr>
        <p:blipFill>
          <a:blip r:embed="rId2"/>
          <a:srcRect/>
          <a:stretch>
            <a:fillRect/>
          </a:stretch>
        </p:blipFill>
        <p:spPr bwMode="auto">
          <a:xfrm>
            <a:off x="500034" y="0"/>
            <a:ext cx="7858148" cy="572542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2770" name="Picture 2" descr="http://horvath.members.1012.at/iwan2.jpg"/>
          <p:cNvPicPr>
            <a:picLocks noChangeAspect="1" noChangeArrowheads="1"/>
          </p:cNvPicPr>
          <p:nvPr/>
        </p:nvPicPr>
        <p:blipFill>
          <a:blip r:embed="rId2"/>
          <a:srcRect/>
          <a:stretch>
            <a:fillRect/>
          </a:stretch>
        </p:blipFill>
        <p:spPr bwMode="auto">
          <a:xfrm>
            <a:off x="63500" y="-136525"/>
            <a:ext cx="9080500" cy="705281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1746" name="Picture 2" descr="http://horvath.members.1012.at/stau.jpg"/>
          <p:cNvPicPr>
            <a:picLocks noChangeAspect="1" noChangeArrowheads="1"/>
          </p:cNvPicPr>
          <p:nvPr/>
        </p:nvPicPr>
        <p:blipFill>
          <a:blip r:embed="rId2"/>
          <a:srcRect/>
          <a:stretch>
            <a:fillRect/>
          </a:stretch>
        </p:blipFill>
        <p:spPr bwMode="auto">
          <a:xfrm>
            <a:off x="63500" y="-136526"/>
            <a:ext cx="8945105" cy="613729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22" name="Picture 2" descr="http://i607.photobucket.com/albums/tt152/austrianart/vasilev1.jpg"/>
          <p:cNvPicPr>
            <a:picLocks noChangeAspect="1" noChangeArrowheads="1"/>
          </p:cNvPicPr>
          <p:nvPr/>
        </p:nvPicPr>
        <p:blipFill>
          <a:blip r:embed="rId2"/>
          <a:srcRect/>
          <a:stretch>
            <a:fillRect/>
          </a:stretch>
        </p:blipFill>
        <p:spPr bwMode="auto">
          <a:xfrm>
            <a:off x="63500" y="-136526"/>
            <a:ext cx="8949910" cy="678023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218" name="Picture 2" descr="http://horvath.members.1012.at/vladi.jpg"/>
          <p:cNvPicPr>
            <a:picLocks noChangeAspect="1" noChangeArrowheads="1"/>
          </p:cNvPicPr>
          <p:nvPr/>
        </p:nvPicPr>
        <p:blipFill>
          <a:blip r:embed="rId2"/>
          <a:srcRect/>
          <a:stretch>
            <a:fillRect/>
          </a:stretch>
        </p:blipFill>
        <p:spPr bwMode="auto">
          <a:xfrm>
            <a:off x="642910" y="0"/>
            <a:ext cx="7929587" cy="560394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170" name="Picture 2" descr="http://upload.wikimedia.org/wikipedia/commons/b/b3/Kolkhoznitsa.jpg"/>
          <p:cNvPicPr>
            <a:picLocks noChangeAspect="1" noChangeArrowheads="1"/>
          </p:cNvPicPr>
          <p:nvPr/>
        </p:nvPicPr>
        <p:blipFill>
          <a:blip r:embed="rId2"/>
          <a:srcRect/>
          <a:stretch>
            <a:fillRect/>
          </a:stretch>
        </p:blipFill>
        <p:spPr bwMode="auto">
          <a:xfrm>
            <a:off x="63500" y="0"/>
            <a:ext cx="3930273" cy="6865105"/>
          </a:xfrm>
          <a:prstGeom prst="rect">
            <a:avLst/>
          </a:prstGeom>
          <a:noFill/>
        </p:spPr>
      </p:pic>
      <p:sp>
        <p:nvSpPr>
          <p:cNvPr id="5" name="TextBox 4"/>
          <p:cNvSpPr txBox="1"/>
          <p:nvPr/>
        </p:nvSpPr>
        <p:spPr>
          <a:xfrm>
            <a:off x="4357686" y="785794"/>
            <a:ext cx="3786214" cy="646331"/>
          </a:xfrm>
          <a:prstGeom prst="rect">
            <a:avLst/>
          </a:prstGeom>
          <a:noFill/>
        </p:spPr>
        <p:txBody>
          <a:bodyPr wrap="square" rtlCol="0">
            <a:spAutoFit/>
          </a:bodyPr>
          <a:lstStyle/>
          <a:p>
            <a:r>
              <a:rPr lang="en-GB" dirty="0" smtClean="0"/>
              <a:t>Vera </a:t>
            </a:r>
            <a:r>
              <a:rPr lang="en-GB" dirty="0" err="1" smtClean="0"/>
              <a:t>Mukhina</a:t>
            </a:r>
            <a:r>
              <a:rPr lang="en-GB" dirty="0" smtClean="0"/>
              <a:t>: Worker and </a:t>
            </a:r>
            <a:r>
              <a:rPr lang="en-GB" dirty="0" err="1" smtClean="0"/>
              <a:t>Kolkhos</a:t>
            </a:r>
            <a:r>
              <a:rPr lang="en-GB" dirty="0" smtClean="0"/>
              <a:t> Woman (1937) 24 m</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194" name="Picture 2" descr="http://upload.wikimedia.org/wikipedia/commons/1/1b/KudrinskayaSquareHighriseStatue_Moscow.hires.jpg"/>
          <p:cNvPicPr>
            <a:picLocks noChangeAspect="1" noChangeArrowheads="1"/>
          </p:cNvPicPr>
          <p:nvPr/>
        </p:nvPicPr>
        <p:blipFill>
          <a:blip r:embed="rId2"/>
          <a:srcRect/>
          <a:stretch>
            <a:fillRect/>
          </a:stretch>
        </p:blipFill>
        <p:spPr bwMode="auto">
          <a:xfrm>
            <a:off x="0" y="0"/>
            <a:ext cx="4857752" cy="6866498"/>
          </a:xfrm>
          <a:prstGeom prst="rect">
            <a:avLst/>
          </a:prstGeom>
          <a:noFill/>
        </p:spPr>
      </p:pic>
      <p:sp>
        <p:nvSpPr>
          <p:cNvPr id="5" name="TextBox 4"/>
          <p:cNvSpPr txBox="1"/>
          <p:nvPr/>
        </p:nvSpPr>
        <p:spPr>
          <a:xfrm>
            <a:off x="5143504" y="357166"/>
            <a:ext cx="3643338" cy="646331"/>
          </a:xfrm>
          <a:prstGeom prst="rect">
            <a:avLst/>
          </a:prstGeom>
          <a:noFill/>
        </p:spPr>
        <p:txBody>
          <a:bodyPr wrap="square" rtlCol="0">
            <a:spAutoFit/>
          </a:bodyPr>
          <a:lstStyle/>
          <a:p>
            <a:r>
              <a:rPr lang="en-GB" dirty="0" smtClean="0"/>
              <a:t>Sculpture of a Worker on one of Stalin’s skyscrapers in Moscow</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700" name="Picture 4" descr="http://sag.maths.ox.ac.uk/samath/mgu.jpg"/>
          <p:cNvPicPr>
            <a:picLocks noChangeAspect="1" noChangeArrowheads="1"/>
          </p:cNvPicPr>
          <p:nvPr/>
        </p:nvPicPr>
        <p:blipFill>
          <a:blip r:embed="rId2"/>
          <a:srcRect/>
          <a:stretch>
            <a:fillRect/>
          </a:stretch>
        </p:blipFill>
        <p:spPr bwMode="auto">
          <a:xfrm>
            <a:off x="14445" y="838200"/>
            <a:ext cx="9129555" cy="6019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714348" y="1166843"/>
            <a:ext cx="7715304" cy="5632311"/>
          </a:xfrm>
          <a:prstGeom prst="rect">
            <a:avLst/>
          </a:prstGeom>
        </p:spPr>
        <p:txBody>
          <a:bodyPr wrap="square">
            <a:spAutoFit/>
          </a:bodyPr>
          <a:lstStyle/>
          <a:p>
            <a:r>
              <a:rPr lang="en-GB" sz="2400" dirty="0"/>
              <a:t>With Stalin’s eyes a mountain is pushed apart.</a:t>
            </a:r>
            <a:br>
              <a:rPr lang="en-GB" sz="2400" dirty="0"/>
            </a:br>
            <a:r>
              <a:rPr lang="en-GB" sz="2400" dirty="0"/>
              <a:t>The squinting plain looks far into the distance:</a:t>
            </a:r>
            <a:br>
              <a:rPr lang="en-GB" sz="2400" dirty="0"/>
            </a:br>
            <a:r>
              <a:rPr lang="en-GB" sz="2400" dirty="0"/>
              <a:t>Like a sea without seams, the future from the past —</a:t>
            </a:r>
            <a:br>
              <a:rPr lang="en-GB" sz="2400" dirty="0"/>
            </a:br>
            <a:r>
              <a:rPr lang="en-GB" sz="2400" dirty="0"/>
              <a:t>From a giant </a:t>
            </a:r>
            <a:r>
              <a:rPr lang="en-GB" sz="2400" dirty="0" err="1"/>
              <a:t>plow</a:t>
            </a:r>
            <a:r>
              <a:rPr lang="en-GB" sz="2400" dirty="0"/>
              <a:t> to where the sun’s furrow glistens.</a:t>
            </a:r>
            <a:br>
              <a:rPr lang="en-GB" sz="2400" dirty="0"/>
            </a:br>
            <a:r>
              <a:rPr lang="en-GB" sz="2400" dirty="0"/>
              <a:t>He smiles a reaper’s smile, the smiling friend,</a:t>
            </a:r>
            <a:br>
              <a:rPr lang="en-GB" sz="2400" dirty="0"/>
            </a:br>
            <a:r>
              <a:rPr lang="en-GB" sz="2400" dirty="0"/>
              <a:t>Reaper of handshakes in a conversation</a:t>
            </a:r>
            <a:br>
              <a:rPr lang="en-GB" sz="2400" dirty="0"/>
            </a:br>
            <a:r>
              <a:rPr lang="en-GB" sz="2400" dirty="0"/>
              <a:t>Which has begun and which will never end</a:t>
            </a:r>
            <a:br>
              <a:rPr lang="en-GB" sz="2400" dirty="0"/>
            </a:br>
            <a:r>
              <a:rPr lang="en-GB" sz="2400" dirty="0"/>
              <a:t>Smack in the middle of all of Creation.</a:t>
            </a:r>
            <a:br>
              <a:rPr lang="en-GB" sz="2400" dirty="0"/>
            </a:br>
            <a:r>
              <a:rPr lang="en-GB" sz="2400" dirty="0"/>
              <a:t>And every single haystack, every barn</a:t>
            </a:r>
            <a:br>
              <a:rPr lang="en-GB" sz="2400" dirty="0"/>
            </a:br>
            <a:r>
              <a:rPr lang="en-GB" sz="2400" dirty="0"/>
              <a:t>Is strong and clean and smart — a living chattel,</a:t>
            </a:r>
            <a:br>
              <a:rPr lang="en-GB" sz="2400" dirty="0"/>
            </a:br>
            <a:r>
              <a:rPr lang="en-GB" sz="2400" dirty="0"/>
              <a:t>A mankind miracle! May life be large.</a:t>
            </a:r>
            <a:br>
              <a:rPr lang="en-GB" sz="2400" dirty="0"/>
            </a:br>
            <a:r>
              <a:rPr lang="en-GB" sz="2400" dirty="0"/>
              <a:t>Listen to happiness’s axis roll and rattle</a:t>
            </a:r>
            <a:r>
              <a:rPr lang="en-GB" sz="2400" dirty="0" smtClean="0"/>
              <a:t>.</a:t>
            </a:r>
          </a:p>
          <a:p>
            <a:endParaRPr lang="en-GB" sz="2400" dirty="0"/>
          </a:p>
          <a:p>
            <a:r>
              <a:rPr lang="en-GB" sz="2400" dirty="0" smtClean="0"/>
              <a:t>From: Ode to Stalin (</a:t>
            </a:r>
            <a:r>
              <a:rPr lang="en-GB" sz="2400" dirty="0" err="1" smtClean="0"/>
              <a:t>Osip</a:t>
            </a:r>
            <a:r>
              <a:rPr lang="en-GB" sz="2400" dirty="0" smtClean="0"/>
              <a:t> Mandelstam 1937)</a:t>
            </a:r>
            <a:r>
              <a:rPr lang="en-GB" sz="2400" dirty="0"/>
              <a:t/>
            </a:r>
            <a:br>
              <a:rPr lang="en-GB" sz="2400" dirty="0"/>
            </a:br>
            <a:endParaRPr lang="en-GB"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571472" y="1214422"/>
            <a:ext cx="800102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O great Stalin, O leader of the peoples,</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Thou who </a:t>
            </a:r>
            <a:r>
              <a:rPr kumimoji="0" lang="en-GB"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broughtest</a:t>
            </a: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man to birth.</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Thou who fructifies the earth,</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Thou who </a:t>
            </a:r>
            <a:r>
              <a:rPr kumimoji="0" lang="en-GB"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restorest</a:t>
            </a: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to centuries,</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Thou who </a:t>
            </a:r>
            <a:r>
              <a:rPr kumimoji="0" lang="en-GB"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makest</a:t>
            </a: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bloom the spring,</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Thou who </a:t>
            </a:r>
            <a:r>
              <a:rPr kumimoji="0" lang="en-GB"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makest</a:t>
            </a: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vibrate the musical chords...</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Thou, splendour of my spring, O thou,</a:t>
            </a:r>
            <a:b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Sun reflected by millions of hearts. </a:t>
            </a:r>
            <a:endParaRPr kumimoji="0" lang="en-GB" sz="3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 </a:t>
            </a:r>
            <a:r>
              <a:rPr kumimoji="0" lang="en-GB" sz="3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O.Avidenko</a:t>
            </a:r>
            <a:r>
              <a:rPr kumimoji="0" lang="en-GB"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(1935)</a:t>
            </a:r>
            <a:endParaRPr kumimoji="0" lang="en-GB" sz="3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Malevich.black-square.jpg"/>
          <p:cNvPicPr>
            <a:picLocks noGrp="1" noChangeAspect="1"/>
          </p:cNvPicPr>
          <p:nvPr>
            <p:ph idx="1"/>
          </p:nvPr>
        </p:nvPicPr>
        <p:blipFill>
          <a:blip r:embed="rId2"/>
          <a:srcRect l="-40028" r="-40028"/>
          <a:stretch>
            <a:fillRect/>
          </a:stretch>
        </p:blipFill>
        <p:spPr>
          <a:xfrm>
            <a:off x="-1066907" y="152400"/>
            <a:ext cx="10862148" cy="5973763"/>
          </a:xfr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357290" y="714356"/>
            <a:ext cx="7429552" cy="2677656"/>
          </a:xfrm>
          <a:prstGeom prst="rect">
            <a:avLst/>
          </a:prstGeom>
          <a:noFill/>
        </p:spPr>
        <p:txBody>
          <a:bodyPr wrap="square" rtlCol="0">
            <a:spAutoFit/>
          </a:bodyPr>
          <a:lstStyle/>
          <a:p>
            <a:pPr>
              <a:buFont typeface="Arial" pitchFamily="34" charset="0"/>
              <a:buChar char="•"/>
            </a:pPr>
            <a:r>
              <a:rPr lang="en-GB" sz="2800" dirty="0" smtClean="0"/>
              <a:t>The production novel</a:t>
            </a:r>
          </a:p>
          <a:p>
            <a:pPr>
              <a:buFont typeface="Arial" pitchFamily="34" charset="0"/>
              <a:buChar char="•"/>
            </a:pPr>
            <a:r>
              <a:rPr lang="en-GB" sz="2800" dirty="0" smtClean="0"/>
              <a:t>The historical novel</a:t>
            </a:r>
          </a:p>
          <a:p>
            <a:pPr>
              <a:buFont typeface="Arial" pitchFamily="34" charset="0"/>
              <a:buChar char="•"/>
            </a:pPr>
            <a:r>
              <a:rPr lang="en-GB" sz="2800" dirty="0" smtClean="0"/>
              <a:t>The novel about a worthy intellectual or inventor</a:t>
            </a:r>
          </a:p>
          <a:p>
            <a:pPr>
              <a:buFont typeface="Arial" pitchFamily="34" charset="0"/>
              <a:buChar char="•"/>
            </a:pPr>
            <a:r>
              <a:rPr lang="en-GB" sz="2800" dirty="0" smtClean="0"/>
              <a:t>The novel of war and revolution</a:t>
            </a:r>
          </a:p>
          <a:p>
            <a:pPr>
              <a:buFont typeface="Arial" pitchFamily="34" charset="0"/>
              <a:buChar char="•"/>
            </a:pPr>
            <a:r>
              <a:rPr lang="en-GB" sz="2800" dirty="0" smtClean="0"/>
              <a:t>The villain or spy novel</a:t>
            </a:r>
          </a:p>
          <a:p>
            <a:pPr>
              <a:buFont typeface="Arial" pitchFamily="34" charset="0"/>
              <a:buChar char="•"/>
            </a:pPr>
            <a:r>
              <a:rPr lang="en-GB" sz="2800" dirty="0" smtClean="0"/>
              <a:t>The novel about the West</a:t>
            </a:r>
            <a:endParaRPr lang="en-GB" sz="2800" dirty="0"/>
          </a:p>
        </p:txBody>
      </p:sp>
      <p:sp>
        <p:nvSpPr>
          <p:cNvPr id="3" name="TextBox 2"/>
          <p:cNvSpPr txBox="1"/>
          <p:nvPr/>
        </p:nvSpPr>
        <p:spPr>
          <a:xfrm>
            <a:off x="857192" y="3857628"/>
            <a:ext cx="8286808" cy="2554545"/>
          </a:xfrm>
          <a:prstGeom prst="rect">
            <a:avLst/>
          </a:prstGeom>
          <a:noFill/>
        </p:spPr>
        <p:txBody>
          <a:bodyPr wrap="square" rtlCol="0">
            <a:spAutoFit/>
          </a:bodyPr>
          <a:lstStyle/>
          <a:p>
            <a:r>
              <a:rPr lang="en-GB" sz="3200" dirty="0" smtClean="0"/>
              <a:t>“Road to consciousness” and a “task”</a:t>
            </a:r>
          </a:p>
          <a:p>
            <a:r>
              <a:rPr lang="en-GB" sz="3200" dirty="0" smtClean="0"/>
              <a:t>Tale of moral and political growth + tale of task </a:t>
            </a:r>
            <a:r>
              <a:rPr lang="en-GB" sz="3200" dirty="0" smtClean="0"/>
              <a:t>fulfilment</a:t>
            </a:r>
          </a:p>
          <a:p>
            <a:r>
              <a:rPr lang="en-GB" sz="3200" dirty="0" smtClean="0"/>
              <a:t>Fighting against a villain or overcoming love to a foe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571472" y="1142984"/>
            <a:ext cx="8072494" cy="5262979"/>
          </a:xfrm>
          <a:prstGeom prst="rect">
            <a:avLst/>
          </a:prstGeom>
          <a:noFill/>
        </p:spPr>
        <p:txBody>
          <a:bodyPr wrap="square" rtlCol="0">
            <a:spAutoFit/>
          </a:bodyPr>
          <a:lstStyle/>
          <a:p>
            <a:pPr algn="ctr"/>
            <a:r>
              <a:rPr lang="en-GB" sz="3200" dirty="0" smtClean="0"/>
              <a:t>Production novel</a:t>
            </a:r>
          </a:p>
          <a:p>
            <a:endParaRPr lang="en-GB" sz="3200" dirty="0"/>
          </a:p>
          <a:p>
            <a:pPr marL="342900" indent="-342900">
              <a:buAutoNum type="arabicParenR"/>
            </a:pPr>
            <a:r>
              <a:rPr lang="en-GB" sz="3200" dirty="0" smtClean="0"/>
              <a:t>Prologue or “Separation”</a:t>
            </a:r>
          </a:p>
          <a:p>
            <a:pPr marL="342900" indent="-342900">
              <a:buAutoNum type="arabicParenR"/>
            </a:pPr>
            <a:r>
              <a:rPr lang="en-GB" sz="3200" dirty="0" smtClean="0"/>
              <a:t>Setting up the task</a:t>
            </a:r>
          </a:p>
          <a:p>
            <a:pPr marL="342900" indent="-342900">
              <a:buAutoNum type="arabicParenR"/>
            </a:pPr>
            <a:r>
              <a:rPr lang="en-GB" sz="3200" dirty="0" smtClean="0"/>
              <a:t>Transition (Trials etc.)</a:t>
            </a:r>
          </a:p>
          <a:p>
            <a:pPr marL="342900" indent="-342900">
              <a:buAutoNum type="arabicParenR"/>
            </a:pPr>
            <a:r>
              <a:rPr lang="en-GB" sz="3200" dirty="0" smtClean="0"/>
              <a:t>Climax (</a:t>
            </a:r>
            <a:r>
              <a:rPr lang="en-GB" sz="3200" dirty="0" smtClean="0"/>
              <a:t>Fulfilment </a:t>
            </a:r>
            <a:r>
              <a:rPr lang="en-GB" sz="3200" dirty="0" smtClean="0"/>
              <a:t>of the Task is Threatened)</a:t>
            </a:r>
          </a:p>
          <a:p>
            <a:pPr marL="342900" indent="-342900">
              <a:buAutoNum type="arabicParenR"/>
            </a:pPr>
            <a:r>
              <a:rPr lang="en-GB" sz="3200" dirty="0" smtClean="0"/>
              <a:t>Incorporation (Initiation)</a:t>
            </a:r>
          </a:p>
          <a:p>
            <a:pPr marL="342900" indent="-342900">
              <a:buAutoNum type="arabicParenR"/>
            </a:pPr>
            <a:r>
              <a:rPr lang="en-GB" sz="3200" dirty="0" smtClean="0"/>
              <a:t>Finale (or Celebration of Incorporation)</a:t>
            </a:r>
          </a:p>
          <a:p>
            <a:pPr marL="342900" indent="-342900">
              <a:buAutoNum type="arabicParenR"/>
            </a:pPr>
            <a:endParaRPr lang="en-GB" sz="3200" dirty="0"/>
          </a:p>
          <a:p>
            <a:pPr marL="342900" indent="-342900"/>
            <a:r>
              <a:rPr lang="en-GB" sz="2400" dirty="0" err="1" smtClean="0"/>
              <a:t>Katerina</a:t>
            </a:r>
            <a:r>
              <a:rPr lang="en-GB" sz="2400" dirty="0" smtClean="0"/>
              <a:t> Clark, The Soviet Novel. History as Ritual. 3</a:t>
            </a:r>
            <a:r>
              <a:rPr lang="en-GB" sz="2400" baseline="30000" dirty="0" smtClean="0"/>
              <a:t>rd</a:t>
            </a:r>
            <a:r>
              <a:rPr lang="en-GB" sz="2400" dirty="0" smtClean="0"/>
              <a:t> ed. </a:t>
            </a:r>
            <a:r>
              <a:rPr lang="en-GB" sz="2400" dirty="0"/>
              <a:t>(</a:t>
            </a:r>
            <a:r>
              <a:rPr lang="en-GB" sz="2400" dirty="0" smtClean="0"/>
              <a:t>Bloomington, Indianapolis 2000)</a:t>
            </a:r>
            <a:endParaRPr lang="en-GB"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Artwork_by_El_Lissitzky_1919.jpg"/>
          <p:cNvPicPr>
            <a:picLocks noChangeAspect="1"/>
          </p:cNvPicPr>
          <p:nvPr/>
        </p:nvPicPr>
        <p:blipFill>
          <a:blip r:embed="rId2"/>
          <a:stretch>
            <a:fillRect/>
          </a:stretch>
        </p:blipFill>
        <p:spPr>
          <a:xfrm>
            <a:off x="1219200" y="533400"/>
            <a:ext cx="7188200" cy="56896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ostructivism_6530.jpg"/>
          <p:cNvPicPr>
            <a:picLocks noChangeAspect="1"/>
          </p:cNvPicPr>
          <p:nvPr/>
        </p:nvPicPr>
        <p:blipFill>
          <a:blip r:embed="rId2"/>
          <a:stretch>
            <a:fillRect/>
          </a:stretch>
        </p:blipFill>
        <p:spPr>
          <a:xfrm>
            <a:off x="0" y="228600"/>
            <a:ext cx="4758090" cy="6324600"/>
          </a:xfrm>
          <a:prstGeom prst="rect">
            <a:avLst/>
          </a:prstGeom>
        </p:spPr>
      </p:pic>
      <p:pic>
        <p:nvPicPr>
          <p:cNvPr id="5" name="Picture 2" descr="http://neatorama.cachefly.net/images/2007-06/palace-of-the-soviets.jpg"/>
          <p:cNvPicPr>
            <a:picLocks noChangeAspect="1" noChangeArrowheads="1"/>
          </p:cNvPicPr>
          <p:nvPr/>
        </p:nvPicPr>
        <p:blipFill>
          <a:blip r:embed="rId3"/>
          <a:srcRect/>
          <a:stretch>
            <a:fillRect/>
          </a:stretch>
        </p:blipFill>
        <p:spPr bwMode="auto">
          <a:xfrm>
            <a:off x="4751519" y="1752600"/>
            <a:ext cx="4392481" cy="3505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1934 Statute of the Union of Soviet Writers</a:t>
            </a:r>
            <a:endParaRPr lang="en-GB" dirty="0"/>
          </a:p>
        </p:txBody>
      </p:sp>
      <p:sp>
        <p:nvSpPr>
          <p:cNvPr id="3" name="Content Placeholder 2"/>
          <p:cNvSpPr>
            <a:spLocks noGrp="1"/>
          </p:cNvSpPr>
          <p:nvPr>
            <p:ph idx="1"/>
          </p:nvPr>
        </p:nvSpPr>
        <p:spPr/>
        <p:txBody>
          <a:bodyPr/>
          <a:lstStyle/>
          <a:p>
            <a:pPr>
              <a:buNone/>
            </a:pPr>
            <a:r>
              <a:rPr lang="en-GB" dirty="0" smtClean="0"/>
              <a:t>Socialist realism is the basic method of Soviet literature and literary criticism. It demands of the artist the truthful, historically concrete representation of reality in its revolutionary development. Moreover, the truthfulness and historical concreteness of the artistic representation of reality must be linked with the task of ideological transformation and education of workers in the spirit of socialism</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upload.wikimedia.org/wikipedia/en/b/b1/Boris_Jeremejewitsch_Wladimirskij_-_Miner.jpg"/>
          <p:cNvPicPr>
            <a:picLocks noChangeAspect="1" noChangeArrowheads="1"/>
          </p:cNvPicPr>
          <p:nvPr/>
        </p:nvPicPr>
        <p:blipFill>
          <a:blip r:embed="rId2"/>
          <a:srcRect/>
          <a:stretch>
            <a:fillRect/>
          </a:stretch>
        </p:blipFill>
        <p:spPr bwMode="auto">
          <a:xfrm>
            <a:off x="0" y="-1"/>
            <a:ext cx="4429124" cy="6282445"/>
          </a:xfrm>
          <a:prstGeom prst="rect">
            <a:avLst/>
          </a:prstGeom>
          <a:noFill/>
        </p:spPr>
      </p:pic>
      <p:sp>
        <p:nvSpPr>
          <p:cNvPr id="5" name="TextBox 4"/>
          <p:cNvSpPr txBox="1"/>
          <p:nvPr/>
        </p:nvSpPr>
        <p:spPr>
          <a:xfrm>
            <a:off x="214282" y="6500834"/>
            <a:ext cx="4572032" cy="369332"/>
          </a:xfrm>
          <a:prstGeom prst="rect">
            <a:avLst/>
          </a:prstGeom>
          <a:noFill/>
        </p:spPr>
        <p:txBody>
          <a:bodyPr wrap="square" rtlCol="0">
            <a:spAutoFit/>
          </a:bodyPr>
          <a:lstStyle/>
          <a:p>
            <a:r>
              <a:rPr lang="en-GB" dirty="0" smtClean="0"/>
              <a:t>B.E. </a:t>
            </a:r>
            <a:r>
              <a:rPr lang="en-GB" dirty="0" err="1" smtClean="0"/>
              <a:t>Vladimirski</a:t>
            </a:r>
            <a:r>
              <a:rPr lang="en-GB" dirty="0" smtClean="0"/>
              <a:t>: Miner (1929)</a:t>
            </a:r>
            <a:endParaRPr lang="en-GB" dirty="0"/>
          </a:p>
        </p:txBody>
      </p:sp>
      <p:pic>
        <p:nvPicPr>
          <p:cNvPr id="1028" name="Picture 4" descr="http://upload.wikimedia.org/wikipedia/en/0/07/Boris_Eremeevich_Vladimirski_-_Female_Worker.jpg"/>
          <p:cNvPicPr>
            <a:picLocks noChangeAspect="1" noChangeArrowheads="1"/>
          </p:cNvPicPr>
          <p:nvPr/>
        </p:nvPicPr>
        <p:blipFill>
          <a:blip r:embed="rId3"/>
          <a:srcRect/>
          <a:stretch>
            <a:fillRect/>
          </a:stretch>
        </p:blipFill>
        <p:spPr bwMode="auto">
          <a:xfrm>
            <a:off x="4649138" y="0"/>
            <a:ext cx="4494862" cy="6286520"/>
          </a:xfrm>
          <a:prstGeom prst="rect">
            <a:avLst/>
          </a:prstGeom>
          <a:noFill/>
        </p:spPr>
      </p:pic>
      <p:sp>
        <p:nvSpPr>
          <p:cNvPr id="7" name="TextBox 6"/>
          <p:cNvSpPr txBox="1"/>
          <p:nvPr/>
        </p:nvSpPr>
        <p:spPr>
          <a:xfrm>
            <a:off x="4786314" y="6488668"/>
            <a:ext cx="3929090" cy="369332"/>
          </a:xfrm>
          <a:prstGeom prst="rect">
            <a:avLst/>
          </a:prstGeom>
          <a:noFill/>
        </p:spPr>
        <p:txBody>
          <a:bodyPr wrap="square" rtlCol="0">
            <a:spAutoFit/>
          </a:bodyPr>
          <a:lstStyle/>
          <a:p>
            <a:r>
              <a:rPr lang="en-GB" dirty="0" smtClean="0"/>
              <a:t>B.E. </a:t>
            </a:r>
            <a:r>
              <a:rPr lang="en-GB" dirty="0" err="1" smtClean="0"/>
              <a:t>Vladimirski</a:t>
            </a:r>
            <a:r>
              <a:rPr lang="en-GB" dirty="0" smtClean="0"/>
              <a:t>: Female Worker</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146" name="Picture 2" descr="http://upload.wikimedia.org/wikipedia/commons/8/85/Wladimir_Gawriilowitsch_Krikhatzkij_-_The_First_Tractor.jpg"/>
          <p:cNvPicPr>
            <a:picLocks noChangeAspect="1" noChangeArrowheads="1"/>
          </p:cNvPicPr>
          <p:nvPr/>
        </p:nvPicPr>
        <p:blipFill>
          <a:blip r:embed="rId2"/>
          <a:srcRect/>
          <a:stretch>
            <a:fillRect/>
          </a:stretch>
        </p:blipFill>
        <p:spPr bwMode="auto">
          <a:xfrm>
            <a:off x="0" y="0"/>
            <a:ext cx="9113947" cy="6065855"/>
          </a:xfrm>
          <a:prstGeom prst="rect">
            <a:avLst/>
          </a:prstGeom>
          <a:noFill/>
        </p:spPr>
      </p:pic>
      <p:sp>
        <p:nvSpPr>
          <p:cNvPr id="5" name="TextBox 4"/>
          <p:cNvSpPr txBox="1"/>
          <p:nvPr/>
        </p:nvSpPr>
        <p:spPr>
          <a:xfrm>
            <a:off x="2143108" y="6286520"/>
            <a:ext cx="3321102" cy="369332"/>
          </a:xfrm>
          <a:prstGeom prst="rect">
            <a:avLst/>
          </a:prstGeom>
          <a:noFill/>
        </p:spPr>
        <p:txBody>
          <a:bodyPr wrap="none" rtlCol="0">
            <a:spAutoFit/>
          </a:bodyPr>
          <a:lstStyle/>
          <a:p>
            <a:r>
              <a:rPr lang="en-GB" dirty="0" smtClean="0"/>
              <a:t>W. G. </a:t>
            </a:r>
            <a:r>
              <a:rPr lang="en-GB" dirty="0" err="1" smtClean="0"/>
              <a:t>Krikhatsky</a:t>
            </a:r>
            <a:r>
              <a:rPr lang="en-GB" dirty="0" smtClean="0"/>
              <a:t>: The First Tractor</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3794" name="Picture 2" descr="http://soviethistory.org/images/Large/1954/piastov_feast.jpg"/>
          <p:cNvPicPr>
            <a:picLocks noChangeAspect="1" noChangeArrowheads="1"/>
          </p:cNvPicPr>
          <p:nvPr/>
        </p:nvPicPr>
        <p:blipFill>
          <a:blip r:embed="rId2"/>
          <a:srcRect/>
          <a:stretch>
            <a:fillRect/>
          </a:stretch>
        </p:blipFill>
        <p:spPr bwMode="auto">
          <a:xfrm>
            <a:off x="63500" y="-136525"/>
            <a:ext cx="8580466" cy="673811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8914" name="Picture 2" descr="http://sociology.berkeley.edu/public_sociology_pdf/Bonnell/bonnell_images/fig_3.11.jpg"/>
          <p:cNvPicPr>
            <a:picLocks noChangeAspect="1" noChangeArrowheads="1"/>
          </p:cNvPicPr>
          <p:nvPr/>
        </p:nvPicPr>
        <p:blipFill>
          <a:blip r:embed="rId2"/>
          <a:srcRect/>
          <a:stretch>
            <a:fillRect/>
          </a:stretch>
        </p:blipFill>
        <p:spPr bwMode="auto">
          <a:xfrm>
            <a:off x="63499" y="-136526"/>
            <a:ext cx="8926449" cy="449421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450</Words>
  <Application>Microsoft Macintosh PowerPoint</Application>
  <PresentationFormat>On-screen Show (4:3)</PresentationFormat>
  <Paragraphs>37</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1934 Statute of the Union of Soviet Writers</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hyseag</dc:creator>
  <cp:lastModifiedBy>Christoph Mick</cp:lastModifiedBy>
  <cp:revision>15</cp:revision>
  <dcterms:created xsi:type="dcterms:W3CDTF">2015-11-16T10:04:33Z</dcterms:created>
  <dcterms:modified xsi:type="dcterms:W3CDTF">2015-11-16T10:23:43Z</dcterms:modified>
</cp:coreProperties>
</file>