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68" r:id="rId2"/>
    <p:sldId id="273" r:id="rId3"/>
    <p:sldId id="270" r:id="rId4"/>
    <p:sldId id="272" r:id="rId5"/>
    <p:sldId id="271" r:id="rId6"/>
    <p:sldId id="269" r:id="rId7"/>
    <p:sldId id="256" r:id="rId8"/>
    <p:sldId id="260" r:id="rId9"/>
    <p:sldId id="261"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p:cViewPr varScale="1">
        <p:scale>
          <a:sx n="121" d="100"/>
          <a:sy n="121" d="100"/>
        </p:scale>
        <p:origin x="1904" y="17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1088A5E-893A-45E6-99B6-C2D207DE90C5}" type="datetimeFigureOut">
              <a:rPr lang="en-US" smtClean="0"/>
              <a:pPr/>
              <a:t>1/25/21</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8B17F8E-6CBD-4781-BE80-DDFB075D63A7}" type="slidenum">
              <a:rPr lang="en-GB" smtClean="0"/>
              <a:pPr/>
              <a:t>‹Nr.›</a:t>
            </a:fld>
            <a:endParaRPr lang="en-GB"/>
          </a:p>
        </p:txBody>
      </p:sp>
    </p:spTree>
    <p:extLst>
      <p:ext uri="{BB962C8B-B14F-4D97-AF65-F5344CB8AC3E}">
        <p14:creationId xmlns:p14="http://schemas.microsoft.com/office/powerpoint/2010/main" val="1953482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F222B271-724A-4721-AFE2-C05E022CD267}" type="datetimeFigureOut">
              <a:rPr lang="en-US" smtClean="0"/>
              <a:pPr/>
              <a:t>1/25/21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1FDDCB3-370D-4A2F-9220-72149410652C}" type="slidenum">
              <a:rPr lang="en-GB" smtClean="0"/>
              <a:pPr/>
              <a:t>‹Nr.›</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F222B271-724A-4721-AFE2-C05E022CD267}" type="datetimeFigureOut">
              <a:rPr lang="en-US" smtClean="0"/>
              <a:pPr/>
              <a:t>1/25/21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1FDDCB3-370D-4A2F-9220-72149410652C}" type="slidenum">
              <a:rPr lang="en-GB" smtClean="0"/>
              <a:pPr/>
              <a:t>‹Nr.›</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F222B271-724A-4721-AFE2-C05E022CD267}" type="datetimeFigureOut">
              <a:rPr lang="en-US" smtClean="0"/>
              <a:pPr/>
              <a:t>1/25/21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1FDDCB3-370D-4A2F-9220-72149410652C}" type="slidenum">
              <a:rPr lang="en-GB" smtClean="0"/>
              <a:pPr/>
              <a:t>‹Nr.›</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F222B271-724A-4721-AFE2-C05E022CD267}" type="datetimeFigureOut">
              <a:rPr lang="en-US" smtClean="0"/>
              <a:pPr/>
              <a:t>1/25/21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1FDDCB3-370D-4A2F-9220-72149410652C}" type="slidenum">
              <a:rPr lang="en-GB" smtClean="0"/>
              <a:pPr/>
              <a:t>‹Nr.›</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222B271-724A-4721-AFE2-C05E022CD267}" type="datetimeFigureOut">
              <a:rPr lang="en-US" smtClean="0"/>
              <a:pPr/>
              <a:t>1/25/21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1FDDCB3-370D-4A2F-9220-72149410652C}" type="slidenum">
              <a:rPr lang="en-GB" smtClean="0"/>
              <a:pPr/>
              <a:t>‹Nr.›</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F222B271-724A-4721-AFE2-C05E022CD267}" type="datetimeFigureOut">
              <a:rPr lang="en-US" smtClean="0"/>
              <a:pPr/>
              <a:t>1/25/21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1FDDCB3-370D-4A2F-9220-72149410652C}" type="slidenum">
              <a:rPr lang="en-GB" smtClean="0"/>
              <a:pPr/>
              <a:t>‹Nr.›</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F222B271-724A-4721-AFE2-C05E022CD267}" type="datetimeFigureOut">
              <a:rPr lang="en-US" smtClean="0"/>
              <a:pPr/>
              <a:t>1/25/21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1FDDCB3-370D-4A2F-9220-72149410652C}" type="slidenum">
              <a:rPr lang="en-GB" smtClean="0"/>
              <a:pPr/>
              <a:t>‹Nr.›</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F222B271-724A-4721-AFE2-C05E022CD267}" type="datetimeFigureOut">
              <a:rPr lang="en-US" smtClean="0"/>
              <a:pPr/>
              <a:t>1/25/21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1FDDCB3-370D-4A2F-9220-72149410652C}" type="slidenum">
              <a:rPr lang="en-GB" smtClean="0"/>
              <a:pPr/>
              <a:t>‹Nr.›</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22B271-724A-4721-AFE2-C05E022CD267}" type="datetimeFigureOut">
              <a:rPr lang="en-US" smtClean="0"/>
              <a:pPr/>
              <a:t>1/25/21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1FDDCB3-370D-4A2F-9220-72149410652C}" type="slidenum">
              <a:rPr lang="en-GB" smtClean="0"/>
              <a:pPr/>
              <a:t>‹Nr.›</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222B271-724A-4721-AFE2-C05E022CD267}" type="datetimeFigureOut">
              <a:rPr lang="en-US" smtClean="0"/>
              <a:pPr/>
              <a:t>1/25/21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1FDDCB3-370D-4A2F-9220-72149410652C}" type="slidenum">
              <a:rPr lang="en-GB" smtClean="0"/>
              <a:pPr/>
              <a:t>‹Nr.›</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222B271-724A-4721-AFE2-C05E022CD267}" type="datetimeFigureOut">
              <a:rPr lang="en-US" smtClean="0"/>
              <a:pPr/>
              <a:t>1/25/21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1FDDCB3-370D-4A2F-9220-72149410652C}" type="slidenum">
              <a:rPr lang="en-GB" smtClean="0"/>
              <a:pPr/>
              <a:t>‹Nr.›</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22B271-724A-4721-AFE2-C05E022CD267}" type="datetimeFigureOut">
              <a:rPr lang="en-US" smtClean="0"/>
              <a:pPr/>
              <a:t>1/25/21</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FDDCB3-370D-4A2F-9220-72149410652C}" type="slidenum">
              <a:rPr lang="en-GB" smtClean="0"/>
              <a:pPr/>
              <a:t>‹Nr.›</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marxists.org/history/ussr/government/1928/sufds/ch01.htm#foot-3" TargetMode="External"/><Relationship Id="rId2" Type="http://schemas.openxmlformats.org/officeDocument/2006/relationships/hyperlink" Target="http://www.marxists.org/history/ussr/government/1928/sufds/ch01.htm#foot-2" TargetMode="External"/><Relationship Id="rId1" Type="http://schemas.openxmlformats.org/officeDocument/2006/relationships/slideLayout" Target="../slideLayouts/slideLayout7.xml"/><Relationship Id="rId4" Type="http://schemas.openxmlformats.org/officeDocument/2006/relationships/hyperlink" Target="http://www.marxists.org/history/ussr/government/1928/sufds/ch01.htm#foot-4"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3156" name="Picture 4" descr="europe_map_1900"/>
          <p:cNvPicPr>
            <a:picLocks noChangeAspect="1" noChangeArrowheads="1"/>
          </p:cNvPicPr>
          <p:nvPr/>
        </p:nvPicPr>
        <p:blipFill>
          <a:blip r:embed="rId2"/>
          <a:srcRect/>
          <a:stretch>
            <a:fillRect/>
          </a:stretch>
        </p:blipFill>
        <p:spPr bwMode="auto">
          <a:xfrm>
            <a:off x="-1524000" y="-1376363"/>
            <a:ext cx="12192000" cy="9610726"/>
          </a:xfrm>
          <a:prstGeom prst="rect">
            <a:avLst/>
          </a:prstGeom>
          <a:noFill/>
        </p:spPr>
      </p:pic>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GB" sz="3200"/>
              <a:t>Soviet nationality policy (1930s)</a:t>
            </a:r>
          </a:p>
        </p:txBody>
      </p:sp>
      <p:sp>
        <p:nvSpPr>
          <p:cNvPr id="11267" name="Rectangle 3"/>
          <p:cNvSpPr>
            <a:spLocks noGrp="1" noChangeArrowheads="1"/>
          </p:cNvSpPr>
          <p:nvPr>
            <p:ph type="body" idx="1"/>
          </p:nvPr>
        </p:nvSpPr>
        <p:spPr>
          <a:xfrm>
            <a:off x="457200" y="1600200"/>
            <a:ext cx="8507413" cy="5257800"/>
          </a:xfrm>
        </p:spPr>
        <p:txBody>
          <a:bodyPr/>
          <a:lstStyle/>
          <a:p>
            <a:r>
              <a:rPr lang="en-GB"/>
              <a:t>National communism seen as a threat (especially in Ukraine), as a deviation from socialism</a:t>
            </a:r>
          </a:p>
          <a:p>
            <a:r>
              <a:rPr lang="en-GB"/>
              <a:t>Measures against national-communist leaders in Soviet republics</a:t>
            </a:r>
          </a:p>
          <a:p>
            <a:r>
              <a:rPr lang="en-GB"/>
              <a:t>Central authority re-established</a:t>
            </a:r>
          </a:p>
          <a:p>
            <a:pPr>
              <a:buFont typeface="Wingdings" pitchFamily="2" charset="2"/>
              <a:buNone/>
            </a:pPr>
            <a:r>
              <a:rPr lang="en-GB"/>
              <a:t>But: nation building in republics not stopped, but their extent is reduced</a:t>
            </a:r>
          </a:p>
          <a:p>
            <a:endParaRPr lang="en-GB"/>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GB" sz="4000"/>
              <a:t>Nationality Policy and the Great Terror</a:t>
            </a:r>
          </a:p>
        </p:txBody>
      </p:sp>
      <p:sp>
        <p:nvSpPr>
          <p:cNvPr id="12291" name="Rectangle 3"/>
          <p:cNvSpPr>
            <a:spLocks noGrp="1" noChangeArrowheads="1"/>
          </p:cNvSpPr>
          <p:nvPr>
            <p:ph type="body" idx="1"/>
          </p:nvPr>
        </p:nvSpPr>
        <p:spPr/>
        <p:txBody>
          <a:bodyPr/>
          <a:lstStyle/>
          <a:p>
            <a:pPr>
              <a:lnSpc>
                <a:spcPct val="90000"/>
              </a:lnSpc>
            </a:pPr>
            <a:r>
              <a:rPr lang="en-GB" sz="2400"/>
              <a:t>Fascism and growing nationalism in Europe: move against diaspora minorities: Poles, Germans, Koreans, Romanians, Latvians and other</a:t>
            </a:r>
          </a:p>
          <a:p>
            <a:pPr>
              <a:lnSpc>
                <a:spcPct val="90000"/>
              </a:lnSpc>
            </a:pPr>
            <a:r>
              <a:rPr lang="en-GB" sz="2400"/>
              <a:t>Elimination of potential irredentist movements – enemy nations</a:t>
            </a:r>
          </a:p>
          <a:p>
            <a:pPr>
              <a:lnSpc>
                <a:spcPct val="90000"/>
              </a:lnSpc>
            </a:pPr>
            <a:r>
              <a:rPr lang="en-GB" sz="2400"/>
              <a:t>National operations during Great Terror: deportation of diaspora nations</a:t>
            </a:r>
          </a:p>
          <a:p>
            <a:pPr>
              <a:lnSpc>
                <a:spcPct val="90000"/>
              </a:lnSpc>
            </a:pPr>
            <a:r>
              <a:rPr lang="en-GB" sz="2400"/>
              <a:t>Tens of thousands of members of national elites killed</a:t>
            </a:r>
          </a:p>
          <a:p>
            <a:pPr>
              <a:lnSpc>
                <a:spcPct val="90000"/>
              </a:lnSpc>
            </a:pPr>
            <a:r>
              <a:rPr lang="en-GB" sz="2400"/>
              <a:t>Reducing national complexity: many national territorial units dissolved (Polish, German and other local and regional Soviets/units)</a:t>
            </a:r>
          </a:p>
          <a:p>
            <a:pPr>
              <a:lnSpc>
                <a:spcPct val="90000"/>
              </a:lnSpc>
            </a:pPr>
            <a:r>
              <a:rPr lang="en-GB" sz="2400"/>
              <a:t>Soviet nation building now limited to key nations</a:t>
            </a: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5" name="Picture 5" descr="Poster01"/>
          <p:cNvPicPr>
            <a:picLocks noChangeAspect="1" noChangeArrowheads="1"/>
          </p:cNvPicPr>
          <p:nvPr/>
        </p:nvPicPr>
        <p:blipFill>
          <a:blip r:embed="rId2"/>
          <a:srcRect/>
          <a:stretch>
            <a:fillRect/>
          </a:stretch>
        </p:blipFill>
        <p:spPr bwMode="auto">
          <a:xfrm>
            <a:off x="0" y="531813"/>
            <a:ext cx="9144000" cy="5794375"/>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15816" y="3244334"/>
            <a:ext cx="3882153" cy="369332"/>
          </a:xfrm>
          <a:prstGeom prst="rect">
            <a:avLst/>
          </a:prstGeom>
        </p:spPr>
        <p:txBody>
          <a:bodyPr wrap="none">
            <a:spAutoFit/>
          </a:bodyPr>
          <a:lstStyle/>
          <a:p>
            <a:r>
              <a:rPr lang="en-US" dirty="0"/>
              <a:t>http://</a:t>
            </a:r>
            <a:r>
              <a:rPr lang="en-US" dirty="0" err="1"/>
              <a:t>online.seterra.com</a:t>
            </a:r>
            <a:r>
              <a:rPr lang="en-US" dirty="0"/>
              <a:t>/</a:t>
            </a:r>
            <a:r>
              <a:rPr lang="en-US" dirty="0" err="1"/>
              <a:t>en</a:t>
            </a:r>
            <a:r>
              <a:rPr lang="en-US" dirty="0"/>
              <a:t>/</a:t>
            </a:r>
            <a:r>
              <a:rPr lang="en-US" dirty="0" err="1"/>
              <a:t>vgp</a:t>
            </a:r>
            <a:r>
              <a:rPr lang="en-US" dirty="0"/>
              <a:t>/3048</a:t>
            </a:r>
          </a:p>
        </p:txBody>
      </p:sp>
    </p:spTree>
    <p:extLst>
      <p:ext uri="{BB962C8B-B14F-4D97-AF65-F5344CB8AC3E}">
        <p14:creationId xmlns:p14="http://schemas.microsoft.com/office/powerpoint/2010/main" val="18370337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http://upload.wikimedia.org/wikipedia/commons/4/4f/Ethnic_map_USSR_1941.jpg"/>
          <p:cNvPicPr>
            <a:picLocks noChangeAspect="1" noChangeArrowheads="1"/>
          </p:cNvPicPr>
          <p:nvPr/>
        </p:nvPicPr>
        <p:blipFill>
          <a:blip r:embed="rId2" cstate="print"/>
          <a:srcRect/>
          <a:stretch>
            <a:fillRect/>
          </a:stretch>
        </p:blipFill>
        <p:spPr bwMode="auto">
          <a:xfrm>
            <a:off x="0" y="500042"/>
            <a:ext cx="8919128" cy="5494351"/>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228601"/>
            <a:ext cx="8305800" cy="6400800"/>
          </a:xfrm>
          <a:prstGeom prst="rect">
            <a:avLst/>
          </a:prstGeom>
        </p:spPr>
        <p:txBody>
          <a:bodyPr wrap="square">
            <a:spAutoFit/>
          </a:bodyPr>
          <a:lstStyle/>
          <a:p>
            <a:r>
              <a:rPr lang="en-US" sz="1200" b="1" dirty="0"/>
              <a:t>The Soviet Union: Facts, Descriptions, Statistics (published by the Soviet Information Bureau, Washington 1929)</a:t>
            </a:r>
          </a:p>
          <a:p>
            <a:pPr algn="ctr"/>
            <a:r>
              <a:rPr lang="en-US" sz="1200" b="1" dirty="0"/>
              <a:t>Nationalities </a:t>
            </a:r>
          </a:p>
          <a:p>
            <a:r>
              <a:rPr lang="en-US" sz="1200" b="1" dirty="0"/>
              <a:t>The population of the U.S.S.R. is composed of 182 different nationalities, speaking 149 different languages or dialects. Under the census of December, 1926, the following thirty nationalities composed 97.6 per cent of the total population:	</a:t>
            </a:r>
          </a:p>
          <a:p>
            <a:r>
              <a:rPr lang="en-US" sz="1200" dirty="0"/>
              <a:t>Russians			77,760,100	52.9	</a:t>
            </a:r>
          </a:p>
          <a:p>
            <a:r>
              <a:rPr lang="en-US" sz="1200" dirty="0"/>
              <a:t>Ukrainians			31,194,800	21.2	</a:t>
            </a:r>
          </a:p>
          <a:p>
            <a:r>
              <a:rPr lang="en-US" sz="1200" dirty="0"/>
              <a:t>White-Russians (West-Russia)	4,739,900	3.2	</a:t>
            </a:r>
          </a:p>
          <a:p>
            <a:r>
              <a:rPr lang="en-US" sz="1200" dirty="0"/>
              <a:t>Kazaks 		</a:t>
            </a:r>
            <a:r>
              <a:rPr lang="en-US" sz="1200" b="1" u="sng" dirty="0">
                <a:hlinkClick r:id="rId2"/>
              </a:rPr>
              <a:t>	3,959,900	2.7	</a:t>
            </a:r>
          </a:p>
          <a:p>
            <a:r>
              <a:rPr lang="en-US" sz="1200" dirty="0"/>
              <a:t>Uzbeks (Central Asia)		3,904,500	2.6	</a:t>
            </a:r>
          </a:p>
          <a:p>
            <a:r>
              <a:rPr lang="en-US" sz="1200" dirty="0"/>
              <a:t>Tatars (Middle Volga and Crimea)	3,015,200	2.0	</a:t>
            </a:r>
          </a:p>
          <a:p>
            <a:r>
              <a:rPr lang="en-US" sz="1200" dirty="0"/>
              <a:t>Jews			2,600,900	1.8	</a:t>
            </a:r>
          </a:p>
          <a:p>
            <a:r>
              <a:rPr lang="en-US" sz="1200" dirty="0"/>
              <a:t>Georgians (Transcaucasia)		1,821,200	1.2	</a:t>
            </a:r>
          </a:p>
          <a:p>
            <a:r>
              <a:rPr lang="en-US" sz="1200" dirty="0"/>
              <a:t>Azerbaijan Turks 	</a:t>
            </a:r>
            <a:r>
              <a:rPr lang="en-US" sz="1200" b="1" u="sng" dirty="0">
                <a:hlinkClick r:id="rId3"/>
              </a:rPr>
              <a:t>	1,706,600	1.2	</a:t>
            </a:r>
          </a:p>
          <a:p>
            <a:r>
              <a:rPr lang="en-US" sz="1200" dirty="0"/>
              <a:t>Armenians (Transcaucasia)		1,567,500	1.1	</a:t>
            </a:r>
          </a:p>
          <a:p>
            <a:r>
              <a:rPr lang="en-US" sz="1200" dirty="0" err="1"/>
              <a:t>Mordvinians</a:t>
            </a:r>
            <a:r>
              <a:rPr lang="en-US" sz="1200" dirty="0"/>
              <a:t> (Middle Volga)		1,340,400	0.9	</a:t>
            </a:r>
          </a:p>
          <a:p>
            <a:r>
              <a:rPr lang="en-US" sz="1200" dirty="0"/>
              <a:t>Germans (Lower Volga)		1,238,500	0.8	</a:t>
            </a:r>
          </a:p>
          <a:p>
            <a:r>
              <a:rPr lang="en-US" sz="1200" dirty="0" err="1"/>
              <a:t>Chuvashes</a:t>
            </a:r>
            <a:r>
              <a:rPr lang="en-US" sz="1200" dirty="0"/>
              <a:t> (Middle Volga)		1,117,400	0.7	</a:t>
            </a:r>
          </a:p>
          <a:p>
            <a:r>
              <a:rPr lang="en-US" sz="1200" dirty="0" err="1"/>
              <a:t>Tajiks</a:t>
            </a:r>
            <a:r>
              <a:rPr lang="en-US" sz="1200" dirty="0"/>
              <a:t> (Central Asia)		978,200	0.7	</a:t>
            </a:r>
          </a:p>
          <a:p>
            <a:r>
              <a:rPr lang="en-US" sz="1200" dirty="0"/>
              <a:t>Poles (chiefly Ukraine and White Russia)	782,300	0.5	</a:t>
            </a:r>
          </a:p>
          <a:p>
            <a:r>
              <a:rPr lang="en-US" sz="1200" dirty="0" err="1"/>
              <a:t>Kirghizes</a:t>
            </a:r>
            <a:r>
              <a:rPr lang="en-US" sz="1200" dirty="0"/>
              <a:t> (Central Asia)		768,70 0	0.5	</a:t>
            </a:r>
          </a:p>
          <a:p>
            <a:r>
              <a:rPr lang="en-US" sz="1200" dirty="0" err="1"/>
              <a:t>Turkomans</a:t>
            </a:r>
            <a:r>
              <a:rPr lang="en-US" sz="1200" dirty="0"/>
              <a:t> (Central Asia)		766,10 0	0.5	</a:t>
            </a:r>
          </a:p>
          <a:p>
            <a:r>
              <a:rPr lang="en-US" sz="1200" dirty="0" err="1"/>
              <a:t>Bashkirs</a:t>
            </a:r>
            <a:r>
              <a:rPr lang="en-US" sz="1200" dirty="0"/>
              <a:t> (Ural)			713,70 0	0.4	</a:t>
            </a:r>
          </a:p>
          <a:p>
            <a:r>
              <a:rPr lang="en-US" sz="1200" dirty="0" err="1"/>
              <a:t>Votyaks</a:t>
            </a:r>
            <a:r>
              <a:rPr lang="en-US" sz="1200" dirty="0"/>
              <a:t> (Eastern Russia)		504,20 0	0.3	</a:t>
            </a:r>
          </a:p>
          <a:p>
            <a:r>
              <a:rPr lang="en-US" sz="1200" dirty="0"/>
              <a:t>Man (Eastern Russia)		428,20 0	0.3	</a:t>
            </a:r>
          </a:p>
          <a:p>
            <a:r>
              <a:rPr lang="en-US" sz="1200" dirty="0"/>
              <a:t>Chechens (Northern Caucasus)	392,60 0	0.3	</a:t>
            </a:r>
          </a:p>
          <a:p>
            <a:r>
              <a:rPr lang="en-US" sz="1200" dirty="0"/>
              <a:t>Moldavians (Southwestern Ukraine)	278,80 0	0.2	</a:t>
            </a:r>
          </a:p>
          <a:p>
            <a:r>
              <a:rPr lang="en-US" sz="1200" dirty="0" err="1"/>
              <a:t>Ossetes</a:t>
            </a:r>
            <a:r>
              <a:rPr lang="en-US" sz="1200" dirty="0"/>
              <a:t> (Caucasus)		272,20 0	0.2	</a:t>
            </a:r>
          </a:p>
          <a:p>
            <a:r>
              <a:rPr lang="en-US" sz="1200" dirty="0" err="1"/>
              <a:t>Karelians</a:t>
            </a:r>
            <a:r>
              <a:rPr lang="en-US" sz="1200" dirty="0"/>
              <a:t> (Northwestern Russia)	248,10 0	0.2	</a:t>
            </a:r>
          </a:p>
          <a:p>
            <a:r>
              <a:rPr lang="en-US" sz="1200" dirty="0" err="1"/>
              <a:t>Meshcheriaks</a:t>
            </a:r>
            <a:r>
              <a:rPr lang="en-US" sz="1200" dirty="0"/>
              <a:t> (Eastern Russia)	242,60 0	0.2	</a:t>
            </a:r>
          </a:p>
          <a:p>
            <a:r>
              <a:rPr lang="en-US" sz="1200" dirty="0" err="1"/>
              <a:t>Buryats</a:t>
            </a:r>
            <a:r>
              <a:rPr lang="en-US" sz="1200" dirty="0"/>
              <a:t> (Eastern Siberia)		237,50 0	0.2	</a:t>
            </a:r>
          </a:p>
          <a:p>
            <a:r>
              <a:rPr lang="en-US" sz="1200" dirty="0" err="1"/>
              <a:t>Komi</a:t>
            </a:r>
            <a:r>
              <a:rPr lang="en-US" sz="1200" dirty="0"/>
              <a:t> </a:t>
            </a:r>
            <a:r>
              <a:rPr lang="en-US" sz="1200" b="1" u="sng" dirty="0"/>
              <a:t>		</a:t>
            </a:r>
            <a:r>
              <a:rPr lang="en-US" sz="1200" b="1" u="sng" dirty="0">
                <a:hlinkClick r:id="rId4"/>
              </a:rPr>
              <a:t>	221,30 0	0.2	</a:t>
            </a:r>
          </a:p>
          <a:p>
            <a:r>
              <a:rPr lang="en-US" sz="1200" dirty="0" err="1"/>
              <a:t>Circassians</a:t>
            </a:r>
            <a:r>
              <a:rPr lang="en-US" sz="1200" dirty="0"/>
              <a:t> (Northern Caucasus)	219,00 0	0.2	</a:t>
            </a:r>
          </a:p>
          <a:p>
            <a:r>
              <a:rPr lang="en-US" sz="1200" dirty="0" err="1"/>
              <a:t>Yakuts</a:t>
            </a:r>
            <a:r>
              <a:rPr lang="en-US" sz="1200" dirty="0"/>
              <a:t> (Eastern Siberia)		214,80 0	0.2	</a:t>
            </a:r>
          </a:p>
          <a:p>
            <a:r>
              <a:rPr lang="en-US" sz="1200" dirty="0"/>
              <a:t>Greeks (South Russia and Ukraine)	213,80 0	0.2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litical-administrative-st.jpg"/>
          <p:cNvPicPr>
            <a:picLocks noChangeAspect="1"/>
          </p:cNvPicPr>
          <p:nvPr/>
        </p:nvPicPr>
        <p:blipFill>
          <a:blip r:embed="rId2"/>
          <a:stretch>
            <a:fillRect/>
          </a:stretch>
        </p:blipFill>
        <p:spPr>
          <a:xfrm>
            <a:off x="1447800" y="0"/>
            <a:ext cx="5667375" cy="6858000"/>
          </a:xfrm>
          <a:prstGeom prst="rect">
            <a:avLst/>
          </a:prstGeom>
        </p:spPr>
      </p:pic>
      <p:sp>
        <p:nvSpPr>
          <p:cNvPr id="3" name="TextBox 2"/>
          <p:cNvSpPr txBox="1"/>
          <p:nvPr/>
        </p:nvSpPr>
        <p:spPr>
          <a:xfrm>
            <a:off x="7239000" y="914400"/>
            <a:ext cx="1905000" cy="923330"/>
          </a:xfrm>
          <a:prstGeom prst="rect">
            <a:avLst/>
          </a:prstGeom>
          <a:noFill/>
        </p:spPr>
        <p:txBody>
          <a:bodyPr wrap="square" rtlCol="0">
            <a:spAutoFit/>
          </a:bodyPr>
          <a:lstStyle/>
          <a:p>
            <a:r>
              <a:rPr lang="en-GB" dirty="0"/>
              <a:t>From the Soviet Information Bureau, 1927</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3319" name="Picture 7" descr="ussr_natrep_89"/>
          <p:cNvPicPr>
            <a:picLocks noChangeAspect="1" noChangeArrowheads="1"/>
          </p:cNvPicPr>
          <p:nvPr/>
        </p:nvPicPr>
        <p:blipFill>
          <a:blip r:embed="rId2"/>
          <a:srcRect/>
          <a:stretch>
            <a:fillRect/>
          </a:stretch>
        </p:blipFill>
        <p:spPr bwMode="auto">
          <a:xfrm>
            <a:off x="827088" y="42863"/>
            <a:ext cx="7561262" cy="6837362"/>
          </a:xfrm>
          <a:prstGeom prst="rect">
            <a:avLst/>
          </a:prstGeom>
          <a:noFill/>
        </p:spPr>
      </p:pic>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http://lib.utexas.edu/maps/commonwealth/soviet_union_admin_1974.jpg"/>
          <p:cNvPicPr>
            <a:picLocks noChangeAspect="1" noChangeArrowheads="1"/>
          </p:cNvPicPr>
          <p:nvPr/>
        </p:nvPicPr>
        <p:blipFill>
          <a:blip r:embed="rId2"/>
          <a:srcRect/>
          <a:stretch>
            <a:fillRect/>
          </a:stretch>
        </p:blipFill>
        <p:spPr bwMode="auto">
          <a:xfrm>
            <a:off x="2156" y="500043"/>
            <a:ext cx="9141844" cy="6357958"/>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684213" y="1341438"/>
            <a:ext cx="8135937" cy="3013075"/>
          </a:xfrm>
          <a:prstGeom prst="rect">
            <a:avLst/>
          </a:prstGeom>
          <a:noFill/>
          <a:ln w="9525">
            <a:noFill/>
            <a:miter lim="800000"/>
            <a:headEnd/>
            <a:tailEnd/>
          </a:ln>
          <a:effectLst/>
        </p:spPr>
        <p:txBody>
          <a:bodyPr>
            <a:spAutoFit/>
          </a:bodyPr>
          <a:lstStyle/>
          <a:p>
            <a:pPr algn="ctr"/>
            <a:r>
              <a:rPr lang="en-GB" sz="2400" b="1"/>
              <a:t>Korenizatsiya ("putting down roots")</a:t>
            </a:r>
          </a:p>
          <a:p>
            <a:endParaRPr lang="en-GB" sz="2400" b="1"/>
          </a:p>
          <a:p>
            <a:r>
              <a:rPr lang="en-GB" sz="2400"/>
              <a:t>“nativization” or “indigenization”</a:t>
            </a:r>
          </a:p>
          <a:p>
            <a:endParaRPr lang="en-GB" sz="2400"/>
          </a:p>
          <a:p>
            <a:r>
              <a:rPr lang="en-GB" sz="2400"/>
              <a:t>Promoting representatives of titular nations of Soviet republics and lower levels of territorial subdivisions of the state into local government, management, bureaucracy and nomenklatura in the corresponding national entities. </a:t>
            </a: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normAutofit fontScale="90000"/>
          </a:bodyPr>
          <a:lstStyle/>
          <a:p>
            <a:r>
              <a:rPr lang="en-GB" sz="4000"/>
              <a:t>National in form, socialist in content (1920s)</a:t>
            </a:r>
          </a:p>
        </p:txBody>
      </p:sp>
      <p:sp>
        <p:nvSpPr>
          <p:cNvPr id="8195" name="Rectangle 3"/>
          <p:cNvSpPr>
            <a:spLocks noGrp="1" noChangeArrowheads="1"/>
          </p:cNvSpPr>
          <p:nvPr>
            <p:ph type="body" idx="1"/>
          </p:nvPr>
        </p:nvSpPr>
        <p:spPr/>
        <p:txBody>
          <a:bodyPr/>
          <a:lstStyle/>
          <a:p>
            <a:pPr>
              <a:lnSpc>
                <a:spcPct val="80000"/>
              </a:lnSpc>
            </a:pPr>
            <a:r>
              <a:rPr lang="en-GB" sz="2400"/>
              <a:t>Cultural autonomy for Soviet nationalities</a:t>
            </a:r>
          </a:p>
          <a:p>
            <a:pPr>
              <a:lnSpc>
                <a:spcPct val="80000"/>
              </a:lnSpc>
            </a:pPr>
            <a:r>
              <a:rPr lang="en-GB" sz="2400"/>
              <a:t>Territorial principle: rights linked to the territory, not to the individual</a:t>
            </a:r>
          </a:p>
          <a:p>
            <a:pPr>
              <a:lnSpc>
                <a:spcPct val="80000"/>
              </a:lnSpc>
            </a:pPr>
            <a:r>
              <a:rPr lang="en-GB" sz="2400"/>
              <a:t>Soviet Union as a federation of republics</a:t>
            </a:r>
          </a:p>
          <a:p>
            <a:pPr>
              <a:lnSpc>
                <a:spcPct val="80000"/>
              </a:lnSpc>
            </a:pPr>
            <a:r>
              <a:rPr lang="en-GB" sz="2400"/>
              <a:t>Nation building of titular nations: preferential treatment</a:t>
            </a:r>
          </a:p>
          <a:p>
            <a:pPr>
              <a:lnSpc>
                <a:spcPct val="80000"/>
              </a:lnSpc>
            </a:pPr>
            <a:r>
              <a:rPr lang="en-GB" sz="2400"/>
              <a:t>Regional and local autonomy</a:t>
            </a:r>
          </a:p>
          <a:p>
            <a:pPr>
              <a:lnSpc>
                <a:spcPct val="80000"/>
              </a:lnSpc>
            </a:pPr>
            <a:r>
              <a:rPr lang="en-GB" sz="2400"/>
              <a:t>But: has to be socialist in content</a:t>
            </a:r>
          </a:p>
          <a:p>
            <a:pPr>
              <a:lnSpc>
                <a:spcPct val="80000"/>
              </a:lnSpc>
            </a:pPr>
            <a:r>
              <a:rPr lang="en-GB" sz="2400"/>
              <a:t>Unifying effect of Communist Party</a:t>
            </a:r>
          </a:p>
          <a:p>
            <a:pPr>
              <a:lnSpc>
                <a:spcPct val="80000"/>
              </a:lnSpc>
            </a:pPr>
            <a:r>
              <a:rPr lang="en-GB" sz="2400"/>
              <a:t>Greatest danger for the Soviet Union – Russian nationalism, not nationalism of other national/ethnic groups (Lenin)</a:t>
            </a:r>
          </a:p>
          <a:p>
            <a:pPr>
              <a:lnSpc>
                <a:spcPct val="80000"/>
              </a:lnSpc>
            </a:pPr>
            <a:r>
              <a:rPr lang="en-GB" sz="2400"/>
              <a:t>Suppression of Russian nationalism</a:t>
            </a:r>
          </a:p>
          <a:p>
            <a:pPr>
              <a:lnSpc>
                <a:spcPct val="80000"/>
              </a:lnSpc>
            </a:pPr>
            <a:endParaRPr lang="en-GB" sz="2400"/>
          </a:p>
        </p:txBody>
      </p:sp>
    </p:spTree>
  </p:cSld>
  <p:clrMapOvr>
    <a:masterClrMapping/>
  </p:clrMapOv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672</Words>
  <Application>Microsoft Macintosh PowerPoint</Application>
  <PresentationFormat>Bildschirmpräsentation (4:3)</PresentationFormat>
  <Paragraphs>62</Paragraphs>
  <Slides>12</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12</vt:i4>
      </vt:variant>
    </vt:vector>
  </HeadingPairs>
  <TitlesOfParts>
    <vt:vector size="16" baseType="lpstr">
      <vt:lpstr>Arial</vt:lpstr>
      <vt:lpstr>Calibri</vt:lpstr>
      <vt:lpstr>Wingdings</vt:lpstr>
      <vt:lpstr>Office Theme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National in form, socialist in content (1920s)</vt:lpstr>
      <vt:lpstr>Soviet nationality policy (1930s)</vt:lpstr>
      <vt:lpstr>Nationality Policy and the Great Terror</vt:lpstr>
      <vt:lpstr>PowerPoint-Präsentation</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hyseag</dc:creator>
  <cp:lastModifiedBy>Mick, Christoph</cp:lastModifiedBy>
  <cp:revision>27</cp:revision>
  <cp:lastPrinted>2014-01-20T10:46:15Z</cp:lastPrinted>
  <dcterms:created xsi:type="dcterms:W3CDTF">2015-01-19T10:36:08Z</dcterms:created>
  <dcterms:modified xsi:type="dcterms:W3CDTF">2021-01-26T00:03:22Z</dcterms:modified>
</cp:coreProperties>
</file>