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93" r:id="rId3"/>
    <p:sldId id="298" r:id="rId4"/>
    <p:sldId id="270" r:id="rId5"/>
    <p:sldId id="271" r:id="rId6"/>
    <p:sldId id="272" r:id="rId7"/>
    <p:sldId id="273" r:id="rId8"/>
    <p:sldId id="274" r:id="rId9"/>
    <p:sldId id="299" r:id="rId10"/>
    <p:sldId id="288" r:id="rId11"/>
    <p:sldId id="290" r:id="rId12"/>
    <p:sldId id="289" r:id="rId13"/>
    <p:sldId id="292" r:id="rId14"/>
    <p:sldId id="291" r:id="rId15"/>
    <p:sldId id="275" r:id="rId16"/>
    <p:sldId id="277" r:id="rId17"/>
    <p:sldId id="278" r:id="rId18"/>
    <p:sldId id="279" r:id="rId19"/>
    <p:sldId id="282" r:id="rId20"/>
    <p:sldId id="258" r:id="rId21"/>
    <p:sldId id="260" r:id="rId22"/>
    <p:sldId id="261" r:id="rId23"/>
    <p:sldId id="294" r:id="rId24"/>
    <p:sldId id="295" r:id="rId25"/>
    <p:sldId id="296" r:id="rId26"/>
    <p:sldId id="297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963"/>
    <p:restoredTop sz="94641"/>
  </p:normalViewPr>
  <p:slideViewPr>
    <p:cSldViewPr snapToGrid="0" snapToObjects="1">
      <p:cViewPr varScale="1">
        <p:scale>
          <a:sx n="215" d="100"/>
          <a:sy n="215" d="100"/>
        </p:scale>
        <p:origin x="31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E9C76-3022-6E4E-9947-5545A9802FD8}" type="datetimeFigureOut">
              <a:rPr lang="en-US" smtClean="0"/>
              <a:t>11/16/22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06BADD-E877-0242-A3FF-62E06A2F0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193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C7384-0FE1-45E0-BF65-8E17379860B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4166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C7384-0FE1-45E0-BF65-8E17379860B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6760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08AF-D3FB-F64D-9D80-2C280AFCE77E}" type="datetimeFigureOut">
              <a:rPr lang="en-US" smtClean="0"/>
              <a:t>11/16/22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0E8B-F8F5-DF46-9E9C-7D82DED3C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92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08AF-D3FB-F64D-9D80-2C280AFCE77E}" type="datetimeFigureOut">
              <a:rPr lang="en-US" smtClean="0"/>
              <a:t>11/16/22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0E8B-F8F5-DF46-9E9C-7D82DED3C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522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08AF-D3FB-F64D-9D80-2C280AFCE77E}" type="datetimeFigureOut">
              <a:rPr lang="en-US" smtClean="0"/>
              <a:t>11/16/22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0E8B-F8F5-DF46-9E9C-7D82DED3C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692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08AF-D3FB-F64D-9D80-2C280AFCE77E}" type="datetimeFigureOut">
              <a:rPr lang="en-US" smtClean="0"/>
              <a:t>11/16/22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0E8B-F8F5-DF46-9E9C-7D82DED3C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51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08AF-D3FB-F64D-9D80-2C280AFCE77E}" type="datetimeFigureOut">
              <a:rPr lang="en-US" smtClean="0"/>
              <a:t>11/16/22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0E8B-F8F5-DF46-9E9C-7D82DED3C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278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08AF-D3FB-F64D-9D80-2C280AFCE77E}" type="datetimeFigureOut">
              <a:rPr lang="en-US" smtClean="0"/>
              <a:t>11/16/22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0E8B-F8F5-DF46-9E9C-7D82DED3C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71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08AF-D3FB-F64D-9D80-2C280AFCE77E}" type="datetimeFigureOut">
              <a:rPr lang="en-US" smtClean="0"/>
              <a:t>11/16/22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0E8B-F8F5-DF46-9E9C-7D82DED3C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078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08AF-D3FB-F64D-9D80-2C280AFCE77E}" type="datetimeFigureOut">
              <a:rPr lang="en-US" smtClean="0"/>
              <a:t>11/16/22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0E8B-F8F5-DF46-9E9C-7D82DED3C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943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08AF-D3FB-F64D-9D80-2C280AFCE77E}" type="datetimeFigureOut">
              <a:rPr lang="en-US" smtClean="0"/>
              <a:t>11/16/22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0E8B-F8F5-DF46-9E9C-7D82DED3C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442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08AF-D3FB-F64D-9D80-2C280AFCE77E}" type="datetimeFigureOut">
              <a:rPr lang="en-US" smtClean="0"/>
              <a:t>11/16/22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0E8B-F8F5-DF46-9E9C-7D82DED3C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000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08AF-D3FB-F64D-9D80-2C280AFCE77E}" type="datetimeFigureOut">
              <a:rPr lang="en-US" smtClean="0"/>
              <a:t>11/16/22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0E8B-F8F5-DF46-9E9C-7D82DED3C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625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508AF-D3FB-F64D-9D80-2C280AFCE77E}" type="datetimeFigureOut">
              <a:rPr lang="en-US" smtClean="0"/>
              <a:t>11/16/22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80E8B-F8F5-DF46-9E9C-7D82DED3C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104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French Revolution</a:t>
            </a:r>
            <a:br>
              <a:rPr lang="en-US" dirty="0"/>
            </a:br>
            <a:r>
              <a:rPr lang="en-US" dirty="0"/>
              <a:t>HI31J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Origins</a:t>
            </a:r>
          </a:p>
          <a:p>
            <a:endParaRPr lang="en-US" sz="3200" dirty="0"/>
          </a:p>
        </p:txBody>
      </p:sp>
      <p:pic>
        <p:nvPicPr>
          <p:cNvPr id="3" name="Content Placeholder 2" descr="imgr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53" r="156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767910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Machault</a:t>
            </a:r>
            <a:r>
              <a:rPr lang="en-US" dirty="0"/>
              <a:t> Affair (1749)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Controller General </a:t>
            </a:r>
            <a:r>
              <a:rPr lang="en-US" dirty="0" err="1"/>
              <a:t>Machault</a:t>
            </a:r>
            <a:r>
              <a:rPr lang="en-US" dirty="0"/>
              <a:t> </a:t>
            </a:r>
            <a:r>
              <a:rPr lang="en-US" dirty="0" err="1"/>
              <a:t>d’Arnouville</a:t>
            </a:r>
            <a:endParaRPr lang="en-US" dirty="0"/>
          </a:p>
          <a:p>
            <a:r>
              <a:rPr lang="en-US" dirty="0"/>
              <a:t>Permanent </a:t>
            </a:r>
            <a:r>
              <a:rPr lang="en-US" i="1" dirty="0" err="1"/>
              <a:t>vingtième</a:t>
            </a:r>
            <a:r>
              <a:rPr lang="en-US" i="1" dirty="0"/>
              <a:t> </a:t>
            </a:r>
            <a:r>
              <a:rPr lang="en-US" dirty="0"/>
              <a:t>tax (1/20</a:t>
            </a:r>
            <a:r>
              <a:rPr lang="en-US" baseline="30000" dirty="0"/>
              <a:t>th</a:t>
            </a:r>
            <a:r>
              <a:rPr lang="en-US" dirty="0"/>
              <a:t>) imposed on all subjects per year after end of war (usually war taxes would be suspended after a war)</a:t>
            </a:r>
          </a:p>
          <a:p>
            <a:r>
              <a:rPr lang="en-US" dirty="0"/>
              <a:t>Undermined noble privilege</a:t>
            </a:r>
          </a:p>
          <a:p>
            <a:r>
              <a:rPr lang="en-US" dirty="0"/>
              <a:t>Voltaire supported </a:t>
            </a:r>
            <a:r>
              <a:rPr lang="en-US" dirty="0" err="1"/>
              <a:t>Machault</a:t>
            </a:r>
            <a:endParaRPr lang="en-US" dirty="0"/>
          </a:p>
          <a:p>
            <a:r>
              <a:rPr lang="en-US" dirty="0" err="1"/>
              <a:t>Parlementary</a:t>
            </a:r>
            <a:r>
              <a:rPr lang="en-US" dirty="0"/>
              <a:t> magistrates objected</a:t>
            </a:r>
          </a:p>
          <a:p>
            <a:r>
              <a:rPr lang="en-US" dirty="0"/>
              <a:t>Crisis of 1750s</a:t>
            </a:r>
          </a:p>
        </p:txBody>
      </p:sp>
    </p:spTree>
    <p:extLst>
      <p:ext uri="{BB962C8B-B14F-4D97-AF65-F5344CB8AC3E}">
        <p14:creationId xmlns:p14="http://schemas.microsoft.com/office/powerpoint/2010/main" val="2265735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/>
              <a:t>Billets de confession</a:t>
            </a:r>
            <a:br>
              <a:rPr lang="en-US" dirty="0"/>
            </a:br>
            <a:r>
              <a:rPr lang="en-US" dirty="0"/>
              <a:t>1749-1754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3401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Arch-bishop of Paris, Christophe de Beaumont, requires suspected </a:t>
            </a:r>
            <a:r>
              <a:rPr lang="en-US" dirty="0" err="1"/>
              <a:t>Jansenists</a:t>
            </a:r>
            <a:r>
              <a:rPr lang="en-US" dirty="0"/>
              <a:t> to submit to the Bull of </a:t>
            </a:r>
            <a:r>
              <a:rPr lang="en-US" dirty="0" err="1"/>
              <a:t>Unigenitus</a:t>
            </a:r>
            <a:r>
              <a:rPr lang="en-US" dirty="0"/>
              <a:t> (which condemned Jansenism) or be denied the sacraments, including last rites (without which one goes to hell).</a:t>
            </a:r>
          </a:p>
          <a:p>
            <a:r>
              <a:rPr lang="en-US" dirty="0" err="1"/>
              <a:t>Parlement</a:t>
            </a:r>
            <a:r>
              <a:rPr lang="en-US" dirty="0"/>
              <a:t> pursues Beaumont in 1752, seizing his property</a:t>
            </a:r>
          </a:p>
          <a:p>
            <a:r>
              <a:rPr lang="en-US" dirty="0"/>
              <a:t>Several ‘laws of silence’ and </a:t>
            </a:r>
            <a:r>
              <a:rPr lang="en-US" i="1" dirty="0" err="1"/>
              <a:t>lits</a:t>
            </a:r>
            <a:r>
              <a:rPr lang="en-US" i="1" dirty="0"/>
              <a:t> de justice </a:t>
            </a:r>
            <a:r>
              <a:rPr lang="en-US" dirty="0"/>
              <a:t>by king, exiling the magistrates until they agreed</a:t>
            </a:r>
          </a:p>
        </p:txBody>
      </p:sp>
    </p:spTree>
    <p:extLst>
      <p:ext uri="{BB962C8B-B14F-4D97-AF65-F5344CB8AC3E}">
        <p14:creationId xmlns:p14="http://schemas.microsoft.com/office/powerpoint/2010/main" val="932954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Damiens</a:t>
            </a:r>
            <a:r>
              <a:rPr lang="en-US" dirty="0"/>
              <a:t> Affair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Attempted assassination of Louis XV in 1757</a:t>
            </a:r>
          </a:p>
          <a:p>
            <a:r>
              <a:rPr lang="en-US" dirty="0" err="1"/>
              <a:t>Damiens</a:t>
            </a:r>
            <a:r>
              <a:rPr lang="en-US" dirty="0"/>
              <a:t>: servant for a </a:t>
            </a:r>
            <a:r>
              <a:rPr lang="en-US" dirty="0" err="1"/>
              <a:t>parlementary</a:t>
            </a:r>
            <a:r>
              <a:rPr lang="en-US" dirty="0"/>
              <a:t> magistrate (risked making the </a:t>
            </a:r>
            <a:r>
              <a:rPr lang="en-US" dirty="0" err="1"/>
              <a:t>Parlement</a:t>
            </a:r>
            <a:r>
              <a:rPr lang="en-US" dirty="0"/>
              <a:t> and </a:t>
            </a:r>
            <a:r>
              <a:rPr lang="en-US" dirty="0" err="1"/>
              <a:t>Jansenists</a:t>
            </a:r>
            <a:r>
              <a:rPr lang="en-US" dirty="0"/>
              <a:t> look like regicides)</a:t>
            </a:r>
          </a:p>
          <a:p>
            <a:r>
              <a:rPr lang="en-US" dirty="0"/>
              <a:t>Spectacular execution of </a:t>
            </a:r>
            <a:r>
              <a:rPr lang="en-US" dirty="0" err="1"/>
              <a:t>Damiens</a:t>
            </a:r>
            <a:r>
              <a:rPr lang="en-US" dirty="0"/>
              <a:t> – attitudes about punishment change. Being drawn and quartered begins to look barbarous</a:t>
            </a:r>
          </a:p>
          <a:p>
            <a:r>
              <a:rPr lang="en-US" i="1" dirty="0" err="1"/>
              <a:t>Encyclopédie</a:t>
            </a:r>
            <a:r>
              <a:rPr lang="en-US" i="1" dirty="0"/>
              <a:t> </a:t>
            </a:r>
            <a:r>
              <a:rPr lang="en-US" dirty="0"/>
              <a:t>goes underground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5395716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467743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Maupeou</a:t>
            </a:r>
            <a:r>
              <a:rPr lang="en-US" dirty="0"/>
              <a:t> Coup</a:t>
            </a:r>
            <a:br>
              <a:rPr lang="en-US" dirty="0"/>
            </a:br>
            <a:r>
              <a:rPr lang="en-US" dirty="0"/>
              <a:t> &amp; Constitutional Crisis</a:t>
            </a:r>
            <a:br>
              <a:rPr lang="en-US" dirty="0"/>
            </a:br>
            <a:r>
              <a:rPr lang="en-US" dirty="0"/>
              <a:t>1771-1774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2802"/>
            <a:ext cx="8229600" cy="4163361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/>
              <a:t>Maupeou</a:t>
            </a:r>
            <a:r>
              <a:rPr lang="en-US" dirty="0"/>
              <a:t> disbands </a:t>
            </a:r>
            <a:r>
              <a:rPr lang="en-US" dirty="0" err="1"/>
              <a:t>Parlements</a:t>
            </a:r>
            <a:endParaRPr lang="en-US" dirty="0"/>
          </a:p>
          <a:p>
            <a:endParaRPr lang="en-US" dirty="0"/>
          </a:p>
          <a:p>
            <a:r>
              <a:rPr lang="en-US" dirty="0"/>
              <a:t>Replaced by new non-venal courts</a:t>
            </a:r>
          </a:p>
          <a:p>
            <a:pPr lvl="1"/>
            <a:r>
              <a:rPr lang="en-US" dirty="0"/>
              <a:t>Puts magistrates on the state payroll</a:t>
            </a:r>
          </a:p>
          <a:p>
            <a:pPr lvl="1"/>
            <a:endParaRPr lang="en-US" dirty="0"/>
          </a:p>
          <a:p>
            <a:r>
              <a:rPr lang="en-US" dirty="0"/>
              <a:t>Resistance</a:t>
            </a:r>
          </a:p>
          <a:p>
            <a:pPr lvl="1"/>
            <a:r>
              <a:rPr lang="en-US" dirty="0" err="1"/>
              <a:t>Parlements</a:t>
            </a:r>
            <a:r>
              <a:rPr lang="en-US" dirty="0"/>
              <a:t> draw on </a:t>
            </a:r>
            <a:r>
              <a:rPr lang="en-US" dirty="0" err="1"/>
              <a:t>Montesquieuian</a:t>
            </a:r>
            <a:r>
              <a:rPr lang="en-US" dirty="0"/>
              <a:t> language:</a:t>
            </a:r>
          </a:p>
          <a:p>
            <a:pPr lvl="2"/>
            <a:r>
              <a:rPr lang="en-US" dirty="0"/>
              <a:t>Checks and balances</a:t>
            </a:r>
          </a:p>
          <a:p>
            <a:pPr lvl="2"/>
            <a:r>
              <a:rPr lang="en-US" dirty="0"/>
              <a:t>Representing the nation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7486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Physiocrats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Rise of political economy</a:t>
            </a:r>
          </a:p>
          <a:p>
            <a:pPr lvl="1"/>
            <a:r>
              <a:rPr lang="en-US" dirty="0"/>
              <a:t>Invention of a science of ‘the economy’</a:t>
            </a:r>
          </a:p>
          <a:p>
            <a:pPr lvl="1"/>
            <a:r>
              <a:rPr lang="en-US" dirty="0"/>
              <a:t>Attempt to de-</a:t>
            </a:r>
            <a:r>
              <a:rPr lang="en-US" dirty="0" err="1"/>
              <a:t>personalise</a:t>
            </a:r>
            <a:r>
              <a:rPr lang="en-US" dirty="0"/>
              <a:t> it and make it seem like the product of natural market forces </a:t>
            </a:r>
          </a:p>
          <a:p>
            <a:r>
              <a:rPr lang="en-US" dirty="0" err="1"/>
              <a:t>Physiocrats</a:t>
            </a:r>
            <a:endParaRPr lang="en-US" dirty="0"/>
          </a:p>
          <a:p>
            <a:pPr lvl="1"/>
            <a:r>
              <a:rPr lang="en-US" dirty="0"/>
              <a:t>Believed that agriculture was the basis of all productivity and wealth</a:t>
            </a:r>
          </a:p>
          <a:p>
            <a:pPr lvl="1"/>
            <a:r>
              <a:rPr lang="en-US" dirty="0"/>
              <a:t>Tax land, not people; spur agricultural production</a:t>
            </a:r>
          </a:p>
          <a:p>
            <a:pPr lvl="1"/>
            <a:r>
              <a:rPr lang="en-US" dirty="0"/>
              <a:t>Free markets</a:t>
            </a:r>
          </a:p>
          <a:p>
            <a:r>
              <a:rPr lang="en-US" dirty="0"/>
              <a:t>Adam Smith took inspiration from them but differed: didn’t think agriculture was the sole basis of national wealth. Importance of trade and commerce.</a:t>
            </a:r>
          </a:p>
        </p:txBody>
      </p:sp>
    </p:spTree>
    <p:extLst>
      <p:ext uri="{BB962C8B-B14F-4D97-AF65-F5344CB8AC3E}">
        <p14:creationId xmlns:p14="http://schemas.microsoft.com/office/powerpoint/2010/main" val="4201530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Economy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Attempts to implement free-market economy between 1760s and 1780s</a:t>
            </a:r>
          </a:p>
          <a:p>
            <a:pPr lvl="1"/>
            <a:r>
              <a:rPr lang="en-US" dirty="0"/>
              <a:t>Often resisted by officials and policing forces, who often </a:t>
            </a:r>
            <a:r>
              <a:rPr lang="en-US" dirty="0" err="1"/>
              <a:t>sympathised</a:t>
            </a:r>
            <a:r>
              <a:rPr lang="en-US" dirty="0"/>
              <a:t> with the plight of the hungry and believed in market regulations</a:t>
            </a:r>
          </a:p>
          <a:p>
            <a:pPr lvl="1"/>
            <a:r>
              <a:rPr lang="en-US" dirty="0"/>
              <a:t>Revolts</a:t>
            </a:r>
          </a:p>
          <a:p>
            <a:pPr lvl="1"/>
            <a:r>
              <a:rPr lang="en-US" dirty="0"/>
              <a:t>Attempts to implement free-market policies led to backpedaling into paternalistic regulation between 1760s and 1780s</a:t>
            </a:r>
          </a:p>
          <a:p>
            <a:pPr lvl="1"/>
            <a:r>
              <a:rPr lang="en-US" dirty="0"/>
              <a:t>Erratic and reversed policies weaken the bonds between governing elite and the population… agitation, criticism.</a:t>
            </a:r>
          </a:p>
        </p:txBody>
      </p:sp>
    </p:spTree>
    <p:extLst>
      <p:ext uri="{BB962C8B-B14F-4D97-AF65-F5344CB8AC3E}">
        <p14:creationId xmlns:p14="http://schemas.microsoft.com/office/powerpoint/2010/main" val="3709221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Enlightenment and Modernity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33442"/>
          </a:xfrm>
        </p:spPr>
        <p:txBody>
          <a:bodyPr/>
          <a:lstStyle/>
          <a:p>
            <a:r>
              <a:rPr lang="en-US" dirty="0"/>
              <a:t>Epistemological Shifts (discussed)</a:t>
            </a:r>
          </a:p>
          <a:p>
            <a:r>
              <a:rPr lang="en-US" dirty="0"/>
              <a:t>Campaign to reform state and society (discussed)</a:t>
            </a:r>
          </a:p>
          <a:p>
            <a:pPr lvl="1"/>
            <a:r>
              <a:rPr lang="en-US" dirty="0"/>
              <a:t>Rational governance; liberal economic reforms; effort to replace influence of Church with Enlightenment knowledge producers; equality of taxation</a:t>
            </a:r>
          </a:p>
          <a:p>
            <a:r>
              <a:rPr lang="en-US" u="sng" dirty="0"/>
              <a:t>Climate of Opinion</a:t>
            </a:r>
          </a:p>
          <a:p>
            <a:pPr lvl="1"/>
            <a:r>
              <a:rPr lang="en-US" dirty="0"/>
              <a:t>The Tribunal of ‘public opinion’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1229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Franklin Gothic Heavy" pitchFamily="34" charset="0"/>
              </a:rPr>
              <a:t>What is the public sphere?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latin typeface="Franklin Gothic Heavy" pitchFamily="34" charset="0"/>
              </a:rPr>
              <a:t>Jürgen </a:t>
            </a:r>
            <a:r>
              <a:rPr lang="en-GB" dirty="0" err="1">
                <a:latin typeface="Franklin Gothic Heavy" pitchFamily="34" charset="0"/>
              </a:rPr>
              <a:t>Habermas</a:t>
            </a:r>
            <a:endParaRPr lang="en-GB" dirty="0">
              <a:latin typeface="Franklin Gothic Heavy" pitchFamily="34" charset="0"/>
            </a:endParaRPr>
          </a:p>
          <a:p>
            <a:pPr marL="0" indent="0">
              <a:buNone/>
            </a:pPr>
            <a:r>
              <a:rPr lang="en-GB" dirty="0">
                <a:latin typeface="Franklin Gothic Heavy" pitchFamily="34" charset="0"/>
              </a:rPr>
              <a:t> </a:t>
            </a:r>
          </a:p>
          <a:p>
            <a:pPr marL="0" indent="0">
              <a:buNone/>
            </a:pPr>
            <a:r>
              <a:rPr lang="en-GB" i="1" dirty="0">
                <a:latin typeface="Franklin Gothic Heavy" pitchFamily="34" charset="0"/>
              </a:rPr>
              <a:t>The Structural Transformation of the Bourgeois Public Sphere </a:t>
            </a:r>
            <a:r>
              <a:rPr lang="en-GB" dirty="0">
                <a:latin typeface="Franklin Gothic Heavy" pitchFamily="34" charset="0"/>
              </a:rPr>
              <a:t>(1962)</a:t>
            </a:r>
          </a:p>
          <a:p>
            <a:pPr marL="0" indent="0">
              <a:buNone/>
            </a:pPr>
            <a:endParaRPr lang="en-GB" dirty="0">
              <a:latin typeface="Franklin Gothic Heavy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0500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public sphere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•"/>
            </a:pPr>
            <a:r>
              <a:rPr lang="en-GB" dirty="0">
                <a:latin typeface="Franklin Gothic Heavy" pitchFamily="34" charset="0"/>
              </a:rPr>
              <a:t>a space of rational-critical debate</a:t>
            </a:r>
          </a:p>
          <a:p>
            <a:pPr marL="0" indent="0">
              <a:buNone/>
            </a:pPr>
            <a:endParaRPr lang="en-GB" dirty="0">
              <a:latin typeface="Franklin Gothic Heavy" pitchFamily="34" charset="0"/>
            </a:endParaRPr>
          </a:p>
          <a:p>
            <a:pPr>
              <a:buFontTx/>
              <a:buChar char="•"/>
            </a:pPr>
            <a:r>
              <a:rPr lang="en-GB" dirty="0">
                <a:latin typeface="Franklin Gothic Heavy" pitchFamily="34" charset="0"/>
              </a:rPr>
              <a:t>where private individuals come together to form a ‘public’</a:t>
            </a:r>
          </a:p>
          <a:p>
            <a:pPr>
              <a:buFontTx/>
              <a:buChar char="•"/>
            </a:pPr>
            <a:endParaRPr lang="en-GB" dirty="0">
              <a:latin typeface="Franklin Gothic Heavy" pitchFamily="34" charset="0"/>
            </a:endParaRPr>
          </a:p>
          <a:p>
            <a:pPr>
              <a:buFontTx/>
              <a:buChar char="•"/>
            </a:pPr>
            <a:r>
              <a:rPr lang="en-GB" dirty="0">
                <a:latin typeface="Franklin Gothic Heavy" pitchFamily="34" charset="0"/>
              </a:rPr>
              <a:t>where ‘public opinion’ is formed and expressed, often in critical opposition to the state or ruling elite. </a:t>
            </a:r>
          </a:p>
          <a:p>
            <a:pPr marL="0" indent="0">
              <a:buNone/>
            </a:pPr>
            <a:endParaRPr lang="en-GB" dirty="0">
              <a:latin typeface="Franklin Gothic Heavy" pitchFamily="34" charset="0"/>
            </a:endParaRPr>
          </a:p>
          <a:p>
            <a:pPr marL="0" indent="0">
              <a:buNone/>
            </a:pPr>
            <a:endParaRPr lang="en-GB" dirty="0">
              <a:latin typeface="Franklin Gothic Heavy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0849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were the ‘publics’?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Print culture</a:t>
            </a:r>
          </a:p>
          <a:p>
            <a:pPr lvl="1"/>
            <a:r>
              <a:rPr lang="en-US" dirty="0"/>
              <a:t>High and low (treatises and libels/pornography)</a:t>
            </a:r>
          </a:p>
          <a:p>
            <a:pPr lvl="1"/>
            <a:r>
              <a:rPr lang="en-US" dirty="0"/>
              <a:t>Literacy rates double over 18</a:t>
            </a:r>
            <a:r>
              <a:rPr lang="en-US" baseline="30000" dirty="0"/>
              <a:t>th</a:t>
            </a:r>
            <a:r>
              <a:rPr lang="en-US" dirty="0"/>
              <a:t> century</a:t>
            </a:r>
          </a:p>
          <a:p>
            <a:r>
              <a:rPr lang="en-GB" dirty="0"/>
              <a:t>Newspapers</a:t>
            </a:r>
          </a:p>
          <a:p>
            <a:pPr lvl="1"/>
            <a:r>
              <a:rPr lang="en-GB" i="1" dirty="0" err="1"/>
              <a:t>Nouvelles</a:t>
            </a:r>
            <a:r>
              <a:rPr lang="en-GB" i="1" dirty="0"/>
              <a:t> </a:t>
            </a:r>
            <a:r>
              <a:rPr lang="en-GB" i="1" dirty="0" err="1"/>
              <a:t>ecclésiastiques</a:t>
            </a:r>
            <a:r>
              <a:rPr lang="en-GB" i="1" dirty="0"/>
              <a:t> </a:t>
            </a:r>
            <a:r>
              <a:rPr lang="en-GB" dirty="0"/>
              <a:t>(underground </a:t>
            </a:r>
            <a:r>
              <a:rPr lang="en-GB" dirty="0" err="1"/>
              <a:t>Jansenist</a:t>
            </a:r>
            <a:r>
              <a:rPr lang="en-GB" dirty="0"/>
              <a:t> newspaper, 1728-1803</a:t>
            </a:r>
            <a:endParaRPr lang="en-GB" i="1" dirty="0"/>
          </a:p>
          <a:p>
            <a:pPr lvl="1"/>
            <a:r>
              <a:rPr lang="en-GB" dirty="0"/>
              <a:t>Mobilised public against monarchy’s efforts to impose the </a:t>
            </a:r>
            <a:r>
              <a:rPr lang="en-GB" u="sng" dirty="0"/>
              <a:t>Bull of </a:t>
            </a:r>
            <a:r>
              <a:rPr lang="en-GB" u="sng" dirty="0" err="1"/>
              <a:t>Unigenitus</a:t>
            </a:r>
            <a:r>
              <a:rPr lang="en-GB" u="sng" dirty="0"/>
              <a:t> </a:t>
            </a:r>
            <a:r>
              <a:rPr lang="en-GB" dirty="0"/>
              <a:t>(which condemned Jansenism)</a:t>
            </a:r>
            <a:endParaRPr lang="en-US" dirty="0"/>
          </a:p>
          <a:p>
            <a:r>
              <a:rPr lang="en-US" dirty="0"/>
              <a:t>Theatres</a:t>
            </a:r>
          </a:p>
          <a:p>
            <a:pPr lvl="1"/>
            <a:r>
              <a:rPr lang="en-US" dirty="0"/>
              <a:t>Who decides playbills? Who decides what a good script is?</a:t>
            </a:r>
          </a:p>
          <a:p>
            <a:pPr lvl="1"/>
            <a:r>
              <a:rPr lang="en-US" dirty="0"/>
              <a:t>Street theatre politics against the monopolistic privileges of elite theatres (</a:t>
            </a:r>
            <a:r>
              <a:rPr lang="en-US" dirty="0" err="1"/>
              <a:t>Comédie-française</a:t>
            </a:r>
            <a:r>
              <a:rPr lang="en-US" dirty="0"/>
              <a:t>)</a:t>
            </a:r>
          </a:p>
          <a:p>
            <a:r>
              <a:rPr lang="en-US" dirty="0"/>
              <a:t>Clubs (freemasons, literary societies)</a:t>
            </a:r>
          </a:p>
          <a:p>
            <a:r>
              <a:rPr lang="en-US" dirty="0"/>
              <a:t>Drinking publics (cafés, taverns, pubs)</a:t>
            </a:r>
          </a:p>
          <a:p>
            <a:r>
              <a:rPr lang="en-US" dirty="0"/>
              <a:t>Salons (? - perhaps not; too small. But places where cultural patronage occurred)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296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Ancien Regime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Feudalism</a:t>
            </a:r>
          </a:p>
          <a:p>
            <a:r>
              <a:rPr lang="en-US" dirty="0"/>
              <a:t>Privilege</a:t>
            </a:r>
          </a:p>
          <a:p>
            <a:r>
              <a:rPr lang="en-US" dirty="0"/>
              <a:t>Divine-right Absolutism</a:t>
            </a:r>
          </a:p>
          <a:p>
            <a:pPr lvl="1"/>
            <a:r>
              <a:rPr lang="en-US" dirty="0"/>
              <a:t>Religion</a:t>
            </a:r>
          </a:p>
          <a:p>
            <a:pPr lvl="1"/>
            <a:r>
              <a:rPr lang="en-US" dirty="0"/>
              <a:t>Tax collection</a:t>
            </a:r>
          </a:p>
          <a:p>
            <a:r>
              <a:rPr lang="en-US" dirty="0"/>
              <a:t>Venality</a:t>
            </a:r>
          </a:p>
          <a:p>
            <a:r>
              <a:rPr lang="en-US" dirty="0"/>
              <a:t>Clientage/Patronage</a:t>
            </a:r>
          </a:p>
        </p:txBody>
      </p:sp>
    </p:spTree>
    <p:extLst>
      <p:ext uri="{BB962C8B-B14F-4D97-AF65-F5344CB8AC3E}">
        <p14:creationId xmlns:p14="http://schemas.microsoft.com/office/powerpoint/2010/main" val="39911770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 Sphere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 </a:t>
            </a:r>
            <a:r>
              <a:rPr lang="en-US" u="sng" dirty="0"/>
              <a:t>Print</a:t>
            </a:r>
            <a:r>
              <a:rPr lang="en-US" dirty="0"/>
              <a:t>: a reading revolution</a:t>
            </a:r>
          </a:p>
          <a:p>
            <a:endParaRPr lang="en-US" dirty="0"/>
          </a:p>
          <a:p>
            <a:pPr lvl="1"/>
            <a:r>
              <a:rPr lang="en-US" dirty="0"/>
              <a:t> Literacy rates rise dramatically between </a:t>
            </a:r>
            <a:r>
              <a:rPr lang="en-GB" dirty="0"/>
              <a:t>1686 and 1789</a:t>
            </a:r>
            <a:endParaRPr lang="en-US" dirty="0"/>
          </a:p>
          <a:p>
            <a:pPr lvl="2"/>
            <a:r>
              <a:rPr lang="en-GB" dirty="0"/>
              <a:t>Men = from 29% to 47% </a:t>
            </a:r>
          </a:p>
          <a:p>
            <a:pPr lvl="2"/>
            <a:r>
              <a:rPr lang="en-GB" dirty="0"/>
              <a:t>Women = from 14% to 27%</a:t>
            </a:r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 Shift in what people read</a:t>
            </a:r>
          </a:p>
          <a:p>
            <a:pPr lvl="2"/>
            <a:r>
              <a:rPr lang="en-US" dirty="0"/>
              <a:t>from devotional literature to works on law, science, criticism and fiction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 Shift from intensive, reverential reading to extensive critical reading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 Seditious literature – libels, pornography</a:t>
            </a:r>
          </a:p>
          <a:p>
            <a:pPr lvl="2"/>
            <a:r>
              <a:rPr lang="en-US" dirty="0"/>
              <a:t> draw on Enlightenment epistemology to ridicule church and state</a:t>
            </a:r>
          </a:p>
          <a:p>
            <a:pPr marL="365760" lvl="1" indent="0">
              <a:buNone/>
            </a:pPr>
            <a:r>
              <a:rPr lang="en-US" dirty="0"/>
              <a:t>    </a:t>
            </a:r>
          </a:p>
          <a:p>
            <a:pPr marL="36576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3804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Tribunal of Public Opinion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 Rising authority of ‘public opinion’</a:t>
            </a:r>
          </a:p>
          <a:p>
            <a:pPr lvl="1"/>
            <a:r>
              <a:rPr lang="en-US" dirty="0"/>
              <a:t>Seen as a legitimate voice in public affairs between 1720s to 1780s</a:t>
            </a:r>
          </a:p>
          <a:p>
            <a:endParaRPr lang="en-US" dirty="0"/>
          </a:p>
          <a:p>
            <a:r>
              <a:rPr lang="en-US" dirty="0"/>
              <a:t>Political impact of its content</a:t>
            </a:r>
          </a:p>
          <a:p>
            <a:pPr marL="457200" lvl="1" indent="0">
              <a:buNone/>
            </a:pPr>
            <a:r>
              <a:rPr lang="en-US" dirty="0"/>
              <a:t>-- Political libels in the form of histories of the regime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 Authorities unwittingly contribute to its rise</a:t>
            </a:r>
          </a:p>
          <a:p>
            <a:pPr lvl="1"/>
            <a:r>
              <a:rPr lang="en-US" dirty="0"/>
              <a:t> By policing it, public becomes aware of its own power</a:t>
            </a:r>
          </a:p>
          <a:p>
            <a:pPr lvl="1"/>
            <a:r>
              <a:rPr lang="en-US" dirty="0"/>
              <a:t> By addressing it (through authorities’ covert propaganda)</a:t>
            </a:r>
          </a:p>
          <a:p>
            <a:pPr lvl="1"/>
            <a:r>
              <a:rPr lang="en-US" dirty="0"/>
              <a:t> By invoking the concept of ‘public opinion’</a:t>
            </a:r>
          </a:p>
        </p:txBody>
      </p:sp>
    </p:spTree>
    <p:extLst>
      <p:ext uri="{BB962C8B-B14F-4D97-AF65-F5344CB8AC3E}">
        <p14:creationId xmlns:p14="http://schemas.microsoft.com/office/powerpoint/2010/main" val="38203342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‘public’ vs. the ‘people'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Rise of popular agitation in late 18</a:t>
            </a:r>
            <a:r>
              <a:rPr lang="en-US" baseline="30000" dirty="0"/>
              <a:t>th</a:t>
            </a:r>
            <a:r>
              <a:rPr lang="en-US" dirty="0"/>
              <a:t> century</a:t>
            </a:r>
          </a:p>
          <a:p>
            <a:pPr lvl="1"/>
            <a:r>
              <a:rPr lang="en-US" dirty="0"/>
              <a:t> peasant revolts</a:t>
            </a:r>
          </a:p>
          <a:p>
            <a:pPr lvl="1"/>
            <a:r>
              <a:rPr lang="en-US" dirty="0"/>
              <a:t> urban rebellions</a:t>
            </a:r>
          </a:p>
          <a:p>
            <a:r>
              <a:rPr lang="en-US" dirty="0"/>
              <a:t> Fear of the masses intensifies</a:t>
            </a:r>
          </a:p>
          <a:p>
            <a:pPr lvl="1"/>
            <a:endParaRPr lang="en-US" dirty="0"/>
          </a:p>
          <a:p>
            <a:r>
              <a:rPr lang="en-US" dirty="0"/>
              <a:t>Transform the people into a public</a:t>
            </a:r>
          </a:p>
          <a:p>
            <a:pPr lvl="1"/>
            <a:r>
              <a:rPr lang="en-US" dirty="0"/>
              <a:t> How?  </a:t>
            </a:r>
            <a:r>
              <a:rPr lang="en-US" u="sng" dirty="0"/>
              <a:t>More enlightenment!</a:t>
            </a:r>
          </a:p>
        </p:txBody>
      </p:sp>
    </p:spTree>
    <p:extLst>
      <p:ext uri="{BB962C8B-B14F-4D97-AF65-F5344CB8AC3E}">
        <p14:creationId xmlns:p14="http://schemas.microsoft.com/office/powerpoint/2010/main" val="38490151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regime of credit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kinds of credit</a:t>
            </a:r>
          </a:p>
          <a:p>
            <a:pPr marL="457200" lvl="1" indent="0">
              <a:buNone/>
            </a:pPr>
            <a:r>
              <a:rPr lang="en-US" dirty="0"/>
              <a:t>1. Cash to crown </a:t>
            </a:r>
            <a:r>
              <a:rPr lang="en-US" dirty="0">
                <a:sym typeface="Wingdings"/>
              </a:rPr>
              <a:t> </a:t>
            </a:r>
            <a:r>
              <a:rPr lang="en-US" dirty="0" err="1">
                <a:sym typeface="Wingdings"/>
              </a:rPr>
              <a:t>favour</a:t>
            </a:r>
            <a:r>
              <a:rPr lang="en-US" dirty="0">
                <a:sym typeface="Wingdings"/>
              </a:rPr>
              <a:t>  opportunities</a:t>
            </a:r>
          </a:p>
          <a:p>
            <a:pPr marL="457200" lvl="1" indent="0">
              <a:buNone/>
            </a:pPr>
            <a:r>
              <a:rPr lang="en-US" dirty="0">
                <a:sym typeface="Wingdings"/>
              </a:rPr>
              <a:t>(opportunities = patronage, privileges, offices) </a:t>
            </a:r>
          </a:p>
          <a:p>
            <a:pPr marL="457200" lvl="1" indent="0">
              <a:buNone/>
            </a:pPr>
            <a:endParaRPr lang="en-US" dirty="0">
              <a:sym typeface="Wingdings"/>
            </a:endParaRPr>
          </a:p>
          <a:p>
            <a:pPr marL="457200" lvl="1" indent="0">
              <a:buNone/>
            </a:pPr>
            <a:r>
              <a:rPr lang="en-US" dirty="0">
                <a:sym typeface="Wingdings"/>
              </a:rPr>
              <a:t>2. Anonymous forms of financial credit: bonds</a:t>
            </a:r>
          </a:p>
          <a:p>
            <a:pPr marL="457200" lvl="1" indent="0">
              <a:buNone/>
            </a:pPr>
            <a:endParaRPr lang="en-US" dirty="0">
              <a:sym typeface="Wingdings"/>
            </a:endParaRPr>
          </a:p>
          <a:p>
            <a:pPr marL="457200" lvl="1" indent="0">
              <a:buNone/>
            </a:pPr>
            <a:endParaRPr lang="en-US" dirty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6591325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Financial strains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Debts accrue from wars</a:t>
            </a:r>
          </a:p>
          <a:p>
            <a:pPr lvl="1"/>
            <a:r>
              <a:rPr lang="en-US" dirty="0"/>
              <a:t>1748, 1763, American War of Independence</a:t>
            </a:r>
          </a:p>
          <a:p>
            <a:r>
              <a:rPr lang="en-US" dirty="0"/>
              <a:t>Baroque tax collection system (venal collectors, tax farms)</a:t>
            </a:r>
          </a:p>
          <a:p>
            <a:r>
              <a:rPr lang="en-US" dirty="0"/>
              <a:t>Venality – reached saturation point</a:t>
            </a:r>
          </a:p>
          <a:p>
            <a:r>
              <a:rPr lang="en-US" dirty="0"/>
              <a:t>Privileges – </a:t>
            </a:r>
            <a:r>
              <a:rPr lang="en-US" dirty="0" err="1"/>
              <a:t>Parlement</a:t>
            </a:r>
            <a:r>
              <a:rPr lang="en-US" dirty="0"/>
              <a:t> tries to protect its tax privileges</a:t>
            </a:r>
          </a:p>
        </p:txBody>
      </p:sp>
    </p:spTree>
    <p:extLst>
      <p:ext uri="{BB962C8B-B14F-4D97-AF65-F5344CB8AC3E}">
        <p14:creationId xmlns:p14="http://schemas.microsoft.com/office/powerpoint/2010/main" val="8654749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Redistributive Crisis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Crown can’t satisfy redistributive demands</a:t>
            </a:r>
          </a:p>
          <a:p>
            <a:pPr lvl="1"/>
            <a:r>
              <a:rPr lang="en-US" dirty="0"/>
              <a:t>For patronage: Courtiers</a:t>
            </a:r>
          </a:p>
          <a:p>
            <a:pPr lvl="1"/>
            <a:r>
              <a:rPr lang="en-US" dirty="0"/>
              <a:t>For rents on public debt: Financiers</a:t>
            </a:r>
          </a:p>
          <a:p>
            <a:pPr lvl="1"/>
            <a:r>
              <a:rPr lang="en-US" dirty="0"/>
              <a:t>For subsidies, protections: Manufacture (France is hammered by free-trade agreements)</a:t>
            </a:r>
          </a:p>
          <a:p>
            <a:pPr lvl="1"/>
            <a:r>
              <a:rPr lang="en-US" dirty="0"/>
              <a:t>For food (anxiety over free-market of grain)</a:t>
            </a:r>
          </a:p>
          <a:p>
            <a:r>
              <a:rPr lang="en-US" dirty="0"/>
              <a:t>No redistribution, no power</a:t>
            </a:r>
          </a:p>
          <a:p>
            <a:r>
              <a:rPr lang="en-US" dirty="0"/>
              <a:t>Collapse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0672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Redistributive Crisis 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Crisis over the principles of ‘who gets what?’</a:t>
            </a:r>
          </a:p>
          <a:p>
            <a:endParaRPr lang="en-US" dirty="0"/>
          </a:p>
          <a:p>
            <a:r>
              <a:rPr lang="en-US" dirty="0"/>
              <a:t>Privilege </a:t>
            </a:r>
            <a:r>
              <a:rPr lang="en-US" dirty="0" err="1"/>
              <a:t>vs</a:t>
            </a:r>
            <a:r>
              <a:rPr lang="en-US" dirty="0"/>
              <a:t> rational political economy</a:t>
            </a:r>
          </a:p>
          <a:p>
            <a:endParaRPr lang="en-US" dirty="0"/>
          </a:p>
          <a:p>
            <a:r>
              <a:rPr lang="en-US" dirty="0"/>
              <a:t>Self-regulating markets</a:t>
            </a:r>
          </a:p>
          <a:p>
            <a:endParaRPr lang="en-US" dirty="0"/>
          </a:p>
          <a:p>
            <a:r>
              <a:rPr lang="en-US" dirty="0"/>
              <a:t>State finances: from </a:t>
            </a:r>
            <a:r>
              <a:rPr lang="en-US" dirty="0" err="1"/>
              <a:t>privatised</a:t>
            </a:r>
            <a:r>
              <a:rPr lang="en-US" dirty="0"/>
              <a:t> business to public bureaucracy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444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Drive to Reform State and Society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Socioeconomic changes</a:t>
            </a:r>
          </a:p>
          <a:p>
            <a:pPr lvl="1"/>
            <a:r>
              <a:rPr lang="en-US" dirty="0"/>
              <a:t>Consumption</a:t>
            </a:r>
          </a:p>
          <a:p>
            <a:pPr lvl="1"/>
            <a:r>
              <a:rPr lang="en-US" dirty="0"/>
              <a:t>Potato</a:t>
            </a:r>
          </a:p>
          <a:p>
            <a:pPr lvl="1"/>
            <a:r>
              <a:rPr lang="en-US" dirty="0"/>
              <a:t>Fiscal military commitments</a:t>
            </a:r>
          </a:p>
          <a:p>
            <a:endParaRPr lang="en-US" dirty="0"/>
          </a:p>
          <a:p>
            <a:r>
              <a:rPr lang="en-US" dirty="0"/>
              <a:t>Worldviews change: Enlightenment</a:t>
            </a:r>
          </a:p>
          <a:p>
            <a:pPr lvl="1"/>
            <a:r>
              <a:rPr lang="en-US" dirty="0"/>
              <a:t>Political ideas</a:t>
            </a:r>
          </a:p>
          <a:p>
            <a:pPr lvl="1"/>
            <a:r>
              <a:rPr lang="en-US" dirty="0"/>
              <a:t>Change in sentiments</a:t>
            </a:r>
          </a:p>
          <a:p>
            <a:pPr lvl="1"/>
            <a:r>
              <a:rPr lang="en-US" dirty="0"/>
              <a:t>Public Opinion</a:t>
            </a:r>
          </a:p>
        </p:txBody>
      </p:sp>
    </p:spTree>
    <p:extLst>
      <p:ext uri="{BB962C8B-B14F-4D97-AF65-F5344CB8AC3E}">
        <p14:creationId xmlns:p14="http://schemas.microsoft.com/office/powerpoint/2010/main" val="1421971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Enlightenment Political Ideas </a:t>
            </a:r>
            <a:br>
              <a:rPr lang="en-US" dirty="0"/>
            </a:br>
            <a:r>
              <a:rPr lang="en-US" dirty="0"/>
              <a:t>– The Social Contract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u="sng" dirty="0"/>
              <a:t>Thomas Hobbes </a:t>
            </a:r>
            <a:r>
              <a:rPr lang="en-US" dirty="0"/>
              <a:t>(1588-1679)</a:t>
            </a:r>
          </a:p>
          <a:p>
            <a:pPr lvl="1"/>
            <a:r>
              <a:rPr lang="en-US" i="1" dirty="0"/>
              <a:t>Leviathan </a:t>
            </a:r>
            <a:r>
              <a:rPr lang="en-US" dirty="0"/>
              <a:t>(1651)</a:t>
            </a:r>
          </a:p>
          <a:p>
            <a:pPr lvl="2"/>
            <a:r>
              <a:rPr lang="en-US" dirty="0"/>
              <a:t>Fled English Civil War, to Paris</a:t>
            </a:r>
          </a:p>
          <a:p>
            <a:pPr lvl="2"/>
            <a:r>
              <a:rPr lang="en-US" dirty="0"/>
              <a:t>Witnessed the </a:t>
            </a:r>
            <a:r>
              <a:rPr lang="en-US" i="1" dirty="0" err="1"/>
              <a:t>Fronde</a:t>
            </a:r>
            <a:r>
              <a:rPr lang="en-US" dirty="0"/>
              <a:t> in France (also a civil war)</a:t>
            </a:r>
          </a:p>
          <a:p>
            <a:pPr lvl="2"/>
            <a:r>
              <a:rPr lang="en-US" dirty="0"/>
              <a:t>European Thirty Years War, deadliest until WWI</a:t>
            </a:r>
          </a:p>
          <a:p>
            <a:pPr lvl="2"/>
            <a:r>
              <a:rPr lang="en-US" dirty="0"/>
              <a:t>Violence everywhere!!</a:t>
            </a:r>
          </a:p>
          <a:p>
            <a:pPr lvl="1"/>
            <a:r>
              <a:rPr lang="en-US" dirty="0"/>
              <a:t>‘Life is nasty, brutish and short’</a:t>
            </a:r>
          </a:p>
          <a:p>
            <a:pPr lvl="1"/>
            <a:r>
              <a:rPr lang="en-US" dirty="0"/>
              <a:t>Struggle of all against all</a:t>
            </a:r>
          </a:p>
          <a:p>
            <a:pPr lvl="1"/>
            <a:r>
              <a:rPr lang="en-US" dirty="0"/>
              <a:t>Social contract: consent to confer absolute power, sovereignty, to a single person (monarch)</a:t>
            </a:r>
          </a:p>
          <a:p>
            <a:pPr lvl="1"/>
            <a:r>
              <a:rPr lang="en-US" dirty="0"/>
              <a:t>Secular justification for absolutism; differed from divine-right justifications </a:t>
            </a:r>
          </a:p>
          <a:p>
            <a:pPr lvl="1"/>
            <a:r>
              <a:rPr lang="en-US" dirty="0"/>
              <a:t>Coercion in his philosophy of society is taken for granted</a:t>
            </a:r>
          </a:p>
        </p:txBody>
      </p:sp>
    </p:spTree>
    <p:extLst>
      <p:ext uri="{BB962C8B-B14F-4D97-AF65-F5344CB8AC3E}">
        <p14:creationId xmlns:p14="http://schemas.microsoft.com/office/powerpoint/2010/main" val="1910243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Rousseau’s </a:t>
            </a:r>
            <a:r>
              <a:rPr lang="en-US" i="1" dirty="0"/>
              <a:t>Du </a:t>
            </a:r>
            <a:r>
              <a:rPr lang="en-US" i="1" dirty="0" err="1"/>
              <a:t>contrat</a:t>
            </a:r>
            <a:r>
              <a:rPr lang="en-US" i="1" dirty="0"/>
              <a:t> social </a:t>
            </a:r>
            <a:r>
              <a:rPr lang="en-US" dirty="0"/>
              <a:t>(1762)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Replaces coercion/subjugation with morality</a:t>
            </a:r>
          </a:p>
          <a:p>
            <a:r>
              <a:rPr lang="en-US" dirty="0"/>
              <a:t>Republicanism (obsessed with virtue and decline)</a:t>
            </a:r>
          </a:p>
          <a:p>
            <a:r>
              <a:rPr lang="en-US" dirty="0"/>
              <a:t>Can’t return to state of nature, so how shall we live together in society?</a:t>
            </a:r>
          </a:p>
          <a:p>
            <a:r>
              <a:rPr lang="en-US" dirty="0"/>
              <a:t>Collective sovereignty and the ‘general will’</a:t>
            </a:r>
          </a:p>
          <a:p>
            <a:r>
              <a:rPr lang="en-US" dirty="0"/>
              <a:t>How to harmonize particular wills with the general will?</a:t>
            </a:r>
          </a:p>
          <a:p>
            <a:pPr lvl="1"/>
            <a:r>
              <a:rPr lang="en-US" dirty="0" err="1"/>
              <a:t>Prioritise</a:t>
            </a:r>
            <a:r>
              <a:rPr lang="en-US" dirty="0"/>
              <a:t> the ‘general interest’ over particular ones</a:t>
            </a:r>
          </a:p>
          <a:p>
            <a:pPr lvl="1"/>
            <a:r>
              <a:rPr lang="en-US" dirty="0"/>
              <a:t>Civic morality, education, festivals, civil religion</a:t>
            </a:r>
          </a:p>
          <a:p>
            <a:pPr lvl="1"/>
            <a:r>
              <a:rPr lang="en-US" b="1" i="1" dirty="0"/>
              <a:t>Teach</a:t>
            </a:r>
            <a:r>
              <a:rPr lang="en-US" dirty="0"/>
              <a:t> people to see the general interest</a:t>
            </a:r>
          </a:p>
          <a:p>
            <a:pPr lvl="1"/>
            <a:r>
              <a:rPr lang="en-US" dirty="0"/>
              <a:t>Alternative to the </a:t>
            </a:r>
            <a:r>
              <a:rPr lang="en-US" i="1" dirty="0"/>
              <a:t>Leviathan</a:t>
            </a:r>
          </a:p>
          <a:p>
            <a:pPr lvl="2"/>
            <a:r>
              <a:rPr lang="en-US" dirty="0"/>
              <a:t>Social bonds are moral, not coerced</a:t>
            </a:r>
          </a:p>
        </p:txBody>
      </p:sp>
    </p:spTree>
    <p:extLst>
      <p:ext uri="{BB962C8B-B14F-4D97-AF65-F5344CB8AC3E}">
        <p14:creationId xmlns:p14="http://schemas.microsoft.com/office/powerpoint/2010/main" val="917056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Enlightened absolutism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Voltaire</a:t>
            </a:r>
          </a:p>
          <a:p>
            <a:pPr lvl="1"/>
            <a:r>
              <a:rPr lang="en-US" dirty="0"/>
              <a:t>Hated noble privilege, religious fanaticism, censorship</a:t>
            </a:r>
          </a:p>
          <a:p>
            <a:pPr lvl="1"/>
            <a:r>
              <a:rPr lang="en-US" dirty="0"/>
              <a:t>Sought to replace </a:t>
            </a:r>
            <a:r>
              <a:rPr lang="en-US" i="1" dirty="0"/>
              <a:t>divine-right </a:t>
            </a:r>
            <a:r>
              <a:rPr lang="en-US" dirty="0"/>
              <a:t>absolutism with </a:t>
            </a:r>
            <a:r>
              <a:rPr lang="en-US" i="1" dirty="0"/>
              <a:t>enlightened</a:t>
            </a:r>
            <a:r>
              <a:rPr lang="en-US" dirty="0"/>
              <a:t> absolutism</a:t>
            </a:r>
          </a:p>
          <a:p>
            <a:pPr lvl="1"/>
            <a:r>
              <a:rPr lang="en-US" dirty="0"/>
              <a:t>Militated for universal taxes (since nobles did not pay as many as others)</a:t>
            </a:r>
          </a:p>
          <a:p>
            <a:pPr lvl="1"/>
            <a:r>
              <a:rPr lang="en-US" dirty="0"/>
              <a:t>Rational government (not democratic)</a:t>
            </a:r>
          </a:p>
        </p:txBody>
      </p:sp>
    </p:spTree>
    <p:extLst>
      <p:ext uri="{BB962C8B-B14F-4D97-AF65-F5344CB8AC3E}">
        <p14:creationId xmlns:p14="http://schemas.microsoft.com/office/powerpoint/2010/main" val="2576984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Montesquieu (1689-1755)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i="1" dirty="0"/>
              <a:t>The Spirit of the Laws </a:t>
            </a:r>
            <a:r>
              <a:rPr lang="en-US" dirty="0"/>
              <a:t>(1749)</a:t>
            </a:r>
          </a:p>
          <a:p>
            <a:pPr lvl="1"/>
            <a:r>
              <a:rPr lang="en-US" dirty="0"/>
              <a:t>Vatican puts on the Index (i.e., banned)</a:t>
            </a:r>
          </a:p>
          <a:p>
            <a:r>
              <a:rPr lang="en-US" dirty="0"/>
              <a:t>Magistrate in one of the French sovereign courts (</a:t>
            </a:r>
            <a:r>
              <a:rPr lang="en-US" dirty="0" err="1"/>
              <a:t>parlement</a:t>
            </a:r>
            <a:r>
              <a:rPr lang="en-US" dirty="0"/>
              <a:t>), which opposed absolutism</a:t>
            </a:r>
          </a:p>
          <a:p>
            <a:r>
              <a:rPr lang="en-US" dirty="0"/>
              <a:t>Need for checks-and-balances (</a:t>
            </a:r>
            <a:r>
              <a:rPr lang="en-US" dirty="0" err="1"/>
              <a:t>parlements</a:t>
            </a:r>
            <a:r>
              <a:rPr lang="en-US" dirty="0"/>
              <a:t> should check the absolute monarchy)</a:t>
            </a:r>
          </a:p>
          <a:p>
            <a:r>
              <a:rPr lang="en-US" dirty="0"/>
              <a:t>Newtonian of society: society is guided by general laws</a:t>
            </a:r>
          </a:p>
          <a:p>
            <a:r>
              <a:rPr lang="en-US" dirty="0"/>
              <a:t>Two kinds of laws</a:t>
            </a:r>
          </a:p>
          <a:p>
            <a:pPr lvl="1"/>
            <a:r>
              <a:rPr lang="en-US" dirty="0"/>
              <a:t>Positive law (decreed, promulgated)</a:t>
            </a:r>
          </a:p>
          <a:p>
            <a:pPr lvl="1"/>
            <a:r>
              <a:rPr lang="en-US" dirty="0"/>
              <a:t>General laws (the ones dictated by nature and found in the historical evidence from societies around the world)</a:t>
            </a:r>
          </a:p>
          <a:p>
            <a:r>
              <a:rPr lang="en-US" dirty="0"/>
              <a:t>The first sociologist?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738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Montesquieu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Ideal types of societies </a:t>
            </a:r>
          </a:p>
          <a:p>
            <a:pPr lvl="1"/>
            <a:r>
              <a:rPr lang="en-US" dirty="0"/>
              <a:t>Monarchies  </a:t>
            </a:r>
            <a:r>
              <a:rPr lang="en-US" dirty="0">
                <a:sym typeface="Wingdings"/>
              </a:rPr>
              <a:t> </a:t>
            </a:r>
            <a:r>
              <a:rPr lang="en-US" dirty="0" err="1">
                <a:sym typeface="Wingdings"/>
              </a:rPr>
              <a:t>honour</a:t>
            </a:r>
            <a:r>
              <a:rPr lang="en-US" dirty="0">
                <a:sym typeface="Wingdings"/>
              </a:rPr>
              <a:t> </a:t>
            </a:r>
            <a:endParaRPr lang="en-US" dirty="0"/>
          </a:p>
          <a:p>
            <a:pPr lvl="1"/>
            <a:r>
              <a:rPr lang="en-US" dirty="0"/>
              <a:t>Republics (aristocratic and democratic) </a:t>
            </a:r>
            <a:r>
              <a:rPr lang="en-US" dirty="0">
                <a:sym typeface="Wingdings"/>
              </a:rPr>
              <a:t> virtue</a:t>
            </a:r>
            <a:endParaRPr lang="en-US" dirty="0"/>
          </a:p>
          <a:p>
            <a:pPr lvl="1"/>
            <a:r>
              <a:rPr lang="en-US" dirty="0"/>
              <a:t>Despotisms </a:t>
            </a:r>
            <a:r>
              <a:rPr lang="en-US" dirty="0">
                <a:sym typeface="Wingdings"/>
              </a:rPr>
              <a:t> fear</a:t>
            </a:r>
          </a:p>
          <a:p>
            <a:pPr lvl="1"/>
            <a:endParaRPr lang="en-US" dirty="0">
              <a:sym typeface="Wingdings"/>
            </a:endParaRPr>
          </a:p>
          <a:p>
            <a:r>
              <a:rPr lang="en-US" dirty="0">
                <a:sym typeface="Wingdings"/>
              </a:rPr>
              <a:t>You identify the type of society then discern its animating principle, the way that Newton discerned the law of gravity: observation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161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-17</a:t>
            </a:r>
            <a:r>
              <a:rPr lang="en-US" baseline="30000" dirty="0"/>
              <a:t>th</a:t>
            </a:r>
            <a:r>
              <a:rPr lang="en-US" dirty="0"/>
              <a:t> centuries</a:t>
            </a:r>
          </a:p>
          <a:p>
            <a:pPr lvl="1"/>
            <a:r>
              <a:rPr lang="en-US" dirty="0"/>
              <a:t>Wars of Religion (1562-1598)</a:t>
            </a:r>
          </a:p>
          <a:p>
            <a:pPr lvl="2"/>
            <a:r>
              <a:rPr lang="en-US" dirty="0"/>
              <a:t>Concludes with Edict of Nantes (Henri IV, first Bourbon)</a:t>
            </a:r>
          </a:p>
          <a:p>
            <a:pPr lvl="1"/>
            <a:r>
              <a:rPr lang="en-US" dirty="0" err="1"/>
              <a:t>Fronde</a:t>
            </a:r>
            <a:r>
              <a:rPr lang="en-US" dirty="0"/>
              <a:t> (1648-1653)</a:t>
            </a:r>
          </a:p>
          <a:p>
            <a:pPr lvl="2"/>
            <a:r>
              <a:rPr lang="en-US" dirty="0"/>
              <a:t>Revolt of </a:t>
            </a:r>
            <a:r>
              <a:rPr lang="en-US" dirty="0" err="1"/>
              <a:t>parlement</a:t>
            </a:r>
            <a:r>
              <a:rPr lang="en-US" dirty="0"/>
              <a:t>, Parisians, nobles</a:t>
            </a:r>
          </a:p>
          <a:p>
            <a:pPr lvl="2"/>
            <a:r>
              <a:rPr lang="en-US" dirty="0"/>
              <a:t>Louis XIV boyhood</a:t>
            </a:r>
          </a:p>
          <a:p>
            <a:pPr lvl="2"/>
            <a:r>
              <a:rPr lang="en-US" dirty="0"/>
              <a:t>Shaped his authoritarian inclinations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849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1370</Words>
  <Application>Microsoft Macintosh PowerPoint</Application>
  <PresentationFormat>On-screen Show (4:3)</PresentationFormat>
  <Paragraphs>212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Franklin Gothic Heavy</vt:lpstr>
      <vt:lpstr>Office Theme</vt:lpstr>
      <vt:lpstr>The French Revolution HI31J</vt:lpstr>
      <vt:lpstr>Ancien Regime</vt:lpstr>
      <vt:lpstr>Drive to Reform State and Society</vt:lpstr>
      <vt:lpstr>Enlightenment Political Ideas  – The Social Contract</vt:lpstr>
      <vt:lpstr>Rousseau’s Du contrat social (1762)</vt:lpstr>
      <vt:lpstr>Enlightened absolutism</vt:lpstr>
      <vt:lpstr>Montesquieu (1689-1755)</vt:lpstr>
      <vt:lpstr>Montesquieu</vt:lpstr>
      <vt:lpstr>Events</vt:lpstr>
      <vt:lpstr>Machault Affair (1749)</vt:lpstr>
      <vt:lpstr>Billets de confession 1749-1754</vt:lpstr>
      <vt:lpstr>Damiens Affair</vt:lpstr>
      <vt:lpstr>Maupeou Coup  &amp; Constitutional Crisis 1771-1774</vt:lpstr>
      <vt:lpstr>Physiocrats</vt:lpstr>
      <vt:lpstr>Economy</vt:lpstr>
      <vt:lpstr>The Enlightenment and Modernity</vt:lpstr>
      <vt:lpstr>What is the public sphere?</vt:lpstr>
      <vt:lpstr>The public sphere</vt:lpstr>
      <vt:lpstr>Where were the ‘publics’?</vt:lpstr>
      <vt:lpstr>Public Sphere</vt:lpstr>
      <vt:lpstr>Tribunal of Public Opinion</vt:lpstr>
      <vt:lpstr>The ‘public’ vs. the ‘people'</vt:lpstr>
      <vt:lpstr>A regime of credit</vt:lpstr>
      <vt:lpstr>Financial strains </vt:lpstr>
      <vt:lpstr>Redistributive Crisis</vt:lpstr>
      <vt:lpstr>Redistributive Crisis II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Walton</dc:creator>
  <cp:lastModifiedBy>Walton, Charles</cp:lastModifiedBy>
  <cp:revision>20</cp:revision>
  <dcterms:created xsi:type="dcterms:W3CDTF">2014-10-06T22:56:49Z</dcterms:created>
  <dcterms:modified xsi:type="dcterms:W3CDTF">2022-11-16T08:51:12Z</dcterms:modified>
</cp:coreProperties>
</file>