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98" r:id="rId5"/>
    <p:sldId id="300" r:id="rId6"/>
    <p:sldId id="302" r:id="rId7"/>
    <p:sldId id="303" r:id="rId8"/>
    <p:sldId id="304" r:id="rId9"/>
    <p:sldId id="305" r:id="rId10"/>
    <p:sldId id="306" r:id="rId11"/>
    <p:sldId id="309" r:id="rId12"/>
    <p:sldId id="308" r:id="rId13"/>
    <p:sldId id="307" r:id="rId14"/>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ABE473-433E-49A2-8629-BCDDD0867A53}" v="3" dt="2022-11-03T14:51:33.0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90" d="100"/>
          <a:sy n="90" d="100"/>
        </p:scale>
        <p:origin x="16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VE, RONAN (PGR)" userId="622d18cd-1cec-49bf-b8a7-046acb64ce38" providerId="ADAL" clId="{BD5386CB-AFE6-40AB-AC32-F1FFDF4F5908}"/>
    <pc:docChg chg="custSel addSld modSld sldOrd">
      <pc:chgData name="LOVE, RONAN (PGR)" userId="622d18cd-1cec-49bf-b8a7-046acb64ce38" providerId="ADAL" clId="{BD5386CB-AFE6-40AB-AC32-F1FFDF4F5908}" dt="2022-11-02T08:29:34.291" v="213" actId="20577"/>
      <pc:docMkLst>
        <pc:docMk/>
      </pc:docMkLst>
      <pc:sldChg chg="modSp mod">
        <pc:chgData name="LOVE, RONAN (PGR)" userId="622d18cd-1cec-49bf-b8a7-046acb64ce38" providerId="ADAL" clId="{BD5386CB-AFE6-40AB-AC32-F1FFDF4F5908}" dt="2022-11-02T08:26:09.197" v="159" actId="14100"/>
        <pc:sldMkLst>
          <pc:docMk/>
          <pc:sldMk cId="1604867103" sldId="304"/>
        </pc:sldMkLst>
        <pc:spChg chg="mod">
          <ac:chgData name="LOVE, RONAN (PGR)" userId="622d18cd-1cec-49bf-b8a7-046acb64ce38" providerId="ADAL" clId="{BD5386CB-AFE6-40AB-AC32-F1FFDF4F5908}" dt="2022-11-02T08:25:58.675" v="156" actId="14100"/>
          <ac:spMkLst>
            <pc:docMk/>
            <pc:sldMk cId="1604867103" sldId="304"/>
            <ac:spMk id="2" creationId="{D4CF8C51-7FE1-E5D9-9078-78559009DED6}"/>
          </ac:spMkLst>
        </pc:spChg>
        <pc:picChg chg="mod">
          <ac:chgData name="LOVE, RONAN (PGR)" userId="622d18cd-1cec-49bf-b8a7-046acb64ce38" providerId="ADAL" clId="{BD5386CB-AFE6-40AB-AC32-F1FFDF4F5908}" dt="2022-11-02T08:26:09.197" v="159" actId="14100"/>
          <ac:picMkLst>
            <pc:docMk/>
            <pc:sldMk cId="1604867103" sldId="304"/>
            <ac:picMk id="4" creationId="{CB6DF574-4A32-DC59-F262-9EC5686BC4F3}"/>
          </ac:picMkLst>
        </pc:picChg>
      </pc:sldChg>
      <pc:sldChg chg="modSp mod">
        <pc:chgData name="LOVE, RONAN (PGR)" userId="622d18cd-1cec-49bf-b8a7-046acb64ce38" providerId="ADAL" clId="{BD5386CB-AFE6-40AB-AC32-F1FFDF4F5908}" dt="2022-11-01T21:43:08.736" v="112"/>
        <pc:sldMkLst>
          <pc:docMk/>
          <pc:sldMk cId="2027365499" sldId="305"/>
        </pc:sldMkLst>
        <pc:spChg chg="mod">
          <ac:chgData name="LOVE, RONAN (PGR)" userId="622d18cd-1cec-49bf-b8a7-046acb64ce38" providerId="ADAL" clId="{BD5386CB-AFE6-40AB-AC32-F1FFDF4F5908}" dt="2022-11-01T21:43:08.736" v="112"/>
          <ac:spMkLst>
            <pc:docMk/>
            <pc:sldMk cId="2027365499" sldId="305"/>
            <ac:spMk id="2" creationId="{0DF6478D-52D0-AB71-0167-9A571A7BF505}"/>
          </ac:spMkLst>
        </pc:spChg>
      </pc:sldChg>
      <pc:sldChg chg="addSp delSp modSp mod">
        <pc:chgData name="LOVE, RONAN (PGR)" userId="622d18cd-1cec-49bf-b8a7-046acb64ce38" providerId="ADAL" clId="{BD5386CB-AFE6-40AB-AC32-F1FFDF4F5908}" dt="2022-11-02T08:25:39.037" v="155" actId="478"/>
        <pc:sldMkLst>
          <pc:docMk/>
          <pc:sldMk cId="1370264566" sldId="306"/>
        </pc:sldMkLst>
        <pc:spChg chg="mod">
          <ac:chgData name="LOVE, RONAN (PGR)" userId="622d18cd-1cec-49bf-b8a7-046acb64ce38" providerId="ADAL" clId="{BD5386CB-AFE6-40AB-AC32-F1FFDF4F5908}" dt="2022-11-01T21:42:58.832" v="111"/>
          <ac:spMkLst>
            <pc:docMk/>
            <pc:sldMk cId="1370264566" sldId="306"/>
            <ac:spMk id="2" creationId="{0DF6478D-52D0-AB71-0167-9A571A7BF505}"/>
          </ac:spMkLst>
        </pc:spChg>
        <pc:spChg chg="mod">
          <ac:chgData name="LOVE, RONAN (PGR)" userId="622d18cd-1cec-49bf-b8a7-046acb64ce38" providerId="ADAL" clId="{BD5386CB-AFE6-40AB-AC32-F1FFDF4F5908}" dt="2022-11-01T21:43:30.300" v="120" actId="27636"/>
          <ac:spMkLst>
            <pc:docMk/>
            <pc:sldMk cId="1370264566" sldId="306"/>
            <ac:spMk id="3" creationId="{5403625D-2346-B643-7B10-3AF159A203C3}"/>
          </ac:spMkLst>
        </pc:spChg>
        <pc:picChg chg="add del mod">
          <ac:chgData name="LOVE, RONAN (PGR)" userId="622d18cd-1cec-49bf-b8a7-046acb64ce38" providerId="ADAL" clId="{BD5386CB-AFE6-40AB-AC32-F1FFDF4F5908}" dt="2022-11-02T08:25:39.037" v="155" actId="478"/>
          <ac:picMkLst>
            <pc:docMk/>
            <pc:sldMk cId="1370264566" sldId="306"/>
            <ac:picMk id="4" creationId="{A586ACEB-FAA5-686D-E99A-F3C22587488F}"/>
          </ac:picMkLst>
        </pc:picChg>
      </pc:sldChg>
      <pc:sldChg chg="modSp mod">
        <pc:chgData name="LOVE, RONAN (PGR)" userId="622d18cd-1cec-49bf-b8a7-046acb64ce38" providerId="ADAL" clId="{BD5386CB-AFE6-40AB-AC32-F1FFDF4F5908}" dt="2022-11-02T08:29:34.291" v="213" actId="20577"/>
        <pc:sldMkLst>
          <pc:docMk/>
          <pc:sldMk cId="383215837" sldId="307"/>
        </pc:sldMkLst>
        <pc:spChg chg="mod">
          <ac:chgData name="LOVE, RONAN (PGR)" userId="622d18cd-1cec-49bf-b8a7-046acb64ce38" providerId="ADAL" clId="{BD5386CB-AFE6-40AB-AC32-F1FFDF4F5908}" dt="2022-11-02T08:29:34.291" v="213" actId="20577"/>
          <ac:spMkLst>
            <pc:docMk/>
            <pc:sldMk cId="383215837" sldId="307"/>
            <ac:spMk id="3" creationId="{0E35746C-63CC-1B7D-11F2-A3BDAA5C975A}"/>
          </ac:spMkLst>
        </pc:spChg>
      </pc:sldChg>
      <pc:sldChg chg="addSp delSp modSp new mod ord">
        <pc:chgData name="LOVE, RONAN (PGR)" userId="622d18cd-1cec-49bf-b8a7-046acb64ce38" providerId="ADAL" clId="{BD5386CB-AFE6-40AB-AC32-F1FFDF4F5908}" dt="2022-11-02T07:24:08.363" v="153"/>
        <pc:sldMkLst>
          <pc:docMk/>
          <pc:sldMk cId="162178446" sldId="308"/>
        </pc:sldMkLst>
        <pc:spChg chg="mod">
          <ac:chgData name="LOVE, RONAN (PGR)" userId="622d18cd-1cec-49bf-b8a7-046acb64ce38" providerId="ADAL" clId="{BD5386CB-AFE6-40AB-AC32-F1FFDF4F5908}" dt="2022-11-01T21:33:28.013" v="31" actId="20577"/>
          <ac:spMkLst>
            <pc:docMk/>
            <pc:sldMk cId="162178446" sldId="308"/>
            <ac:spMk id="2" creationId="{60CB95BC-73AE-FA59-2EEB-E7F1B6857273}"/>
          </ac:spMkLst>
        </pc:spChg>
        <pc:spChg chg="del">
          <ac:chgData name="LOVE, RONAN (PGR)" userId="622d18cd-1cec-49bf-b8a7-046acb64ce38" providerId="ADAL" clId="{BD5386CB-AFE6-40AB-AC32-F1FFDF4F5908}" dt="2022-11-01T21:32:13.154" v="1" actId="478"/>
          <ac:spMkLst>
            <pc:docMk/>
            <pc:sldMk cId="162178446" sldId="308"/>
            <ac:spMk id="3" creationId="{E35CBCEB-0529-FF2C-A696-F91A0DFFFA3A}"/>
          </ac:spMkLst>
        </pc:spChg>
        <pc:spChg chg="add mod">
          <ac:chgData name="LOVE, RONAN (PGR)" userId="622d18cd-1cec-49bf-b8a7-046acb64ce38" providerId="ADAL" clId="{BD5386CB-AFE6-40AB-AC32-F1FFDF4F5908}" dt="2022-11-01T21:47:42.263" v="151" actId="20577"/>
          <ac:spMkLst>
            <pc:docMk/>
            <pc:sldMk cId="162178446" sldId="308"/>
            <ac:spMk id="4" creationId="{5D7CBB8C-01C3-F1D9-A0F3-8E8A25CBC5CE}"/>
          </ac:spMkLst>
        </pc:spChg>
        <pc:spChg chg="mod">
          <ac:chgData name="LOVE, RONAN (PGR)" userId="622d18cd-1cec-49bf-b8a7-046acb64ce38" providerId="ADAL" clId="{BD5386CB-AFE6-40AB-AC32-F1FFDF4F5908}" dt="2022-11-01T21:32:20.438" v="2"/>
          <ac:spMkLst>
            <pc:docMk/>
            <pc:sldMk cId="162178446" sldId="308"/>
            <ac:spMk id="7" creationId="{387311BA-D1EB-94AE-FAB7-65A12CEE6116}"/>
          </ac:spMkLst>
        </pc:spChg>
        <pc:spChg chg="add mod">
          <ac:chgData name="LOVE, RONAN (PGR)" userId="622d18cd-1cec-49bf-b8a7-046acb64ce38" providerId="ADAL" clId="{BD5386CB-AFE6-40AB-AC32-F1FFDF4F5908}" dt="2022-11-01T21:34:28.725" v="86" actId="20577"/>
          <ac:spMkLst>
            <pc:docMk/>
            <pc:sldMk cId="162178446" sldId="308"/>
            <ac:spMk id="8" creationId="{1FE41780-0B82-CBA3-65B8-C45D5E4EA158}"/>
          </ac:spMkLst>
        </pc:spChg>
        <pc:grpChg chg="add mod">
          <ac:chgData name="LOVE, RONAN (PGR)" userId="622d18cd-1cec-49bf-b8a7-046acb64ce38" providerId="ADAL" clId="{BD5386CB-AFE6-40AB-AC32-F1FFDF4F5908}" dt="2022-11-01T21:32:55.320" v="5" actId="14100"/>
          <ac:grpSpMkLst>
            <pc:docMk/>
            <pc:sldMk cId="162178446" sldId="308"/>
            <ac:grpSpMk id="5" creationId="{DA81662B-128A-57F5-FF82-4B505FA4C14B}"/>
          </ac:grpSpMkLst>
        </pc:grpChg>
        <pc:grpChg chg="add mod">
          <ac:chgData name="LOVE, RONAN (PGR)" userId="622d18cd-1cec-49bf-b8a7-046acb64ce38" providerId="ADAL" clId="{BD5386CB-AFE6-40AB-AC32-F1FFDF4F5908}" dt="2022-11-01T21:34:02.527" v="62" actId="1076"/>
          <ac:grpSpMkLst>
            <pc:docMk/>
            <pc:sldMk cId="162178446" sldId="308"/>
            <ac:grpSpMk id="9" creationId="{1EED8CB4-B476-6A52-826E-297A1F3AA199}"/>
          </ac:grpSpMkLst>
        </pc:grpChg>
        <pc:graphicFrameChg chg="mod">
          <ac:chgData name="LOVE, RONAN (PGR)" userId="622d18cd-1cec-49bf-b8a7-046acb64ce38" providerId="ADAL" clId="{BD5386CB-AFE6-40AB-AC32-F1FFDF4F5908}" dt="2022-11-01T21:32:20.438" v="2"/>
          <ac:graphicFrameMkLst>
            <pc:docMk/>
            <pc:sldMk cId="162178446" sldId="308"/>
            <ac:graphicFrameMk id="6" creationId="{06A784FA-DDED-59A4-5101-429CEB9F545E}"/>
          </ac:graphicFrameMkLst>
        </pc:graphicFrameChg>
      </pc:sldChg>
      <pc:sldChg chg="add">
        <pc:chgData name="LOVE, RONAN (PGR)" userId="622d18cd-1cec-49bf-b8a7-046acb64ce38" providerId="ADAL" clId="{BD5386CB-AFE6-40AB-AC32-F1FFDF4F5908}" dt="2022-11-02T08:25:35.422" v="154" actId="2890"/>
        <pc:sldMkLst>
          <pc:docMk/>
          <pc:sldMk cId="2551052695" sldId="309"/>
        </pc:sldMkLst>
      </pc:sldChg>
    </pc:docChg>
  </pc:docChgLst>
  <pc:docChgLst>
    <pc:chgData name="LOVE, RONAN (PGR)" userId="622d18cd-1cec-49bf-b8a7-046acb64ce38" providerId="ADAL" clId="{5DABE473-433E-49A2-8629-BCDDD0867A53}"/>
    <pc:docChg chg="undo custSel modSld">
      <pc:chgData name="LOVE, RONAN (PGR)" userId="622d18cd-1cec-49bf-b8a7-046acb64ce38" providerId="ADAL" clId="{5DABE473-433E-49A2-8629-BCDDD0867A53}" dt="2022-11-03T14:58:01.062" v="407" actId="14100"/>
      <pc:docMkLst>
        <pc:docMk/>
      </pc:docMkLst>
      <pc:sldChg chg="addSp modSp mod">
        <pc:chgData name="LOVE, RONAN (PGR)" userId="622d18cd-1cec-49bf-b8a7-046acb64ce38" providerId="ADAL" clId="{5DABE473-433E-49A2-8629-BCDDD0867A53}" dt="2022-11-03T14:46:00.807" v="11" actId="14100"/>
        <pc:sldMkLst>
          <pc:docMk/>
          <pc:sldMk cId="2933514334" sldId="300"/>
        </pc:sldMkLst>
        <pc:spChg chg="mod">
          <ac:chgData name="LOVE, RONAN (PGR)" userId="622d18cd-1cec-49bf-b8a7-046acb64ce38" providerId="ADAL" clId="{5DABE473-433E-49A2-8629-BCDDD0867A53}" dt="2022-11-03T14:45:57.594" v="10" actId="1076"/>
          <ac:spMkLst>
            <pc:docMk/>
            <pc:sldMk cId="2933514334" sldId="300"/>
            <ac:spMk id="2" creationId="{75AC86D3-8FD1-4F47-A319-7D0542E48B2F}"/>
          </ac:spMkLst>
        </pc:spChg>
        <pc:spChg chg="mod">
          <ac:chgData name="LOVE, RONAN (PGR)" userId="622d18cd-1cec-49bf-b8a7-046acb64ce38" providerId="ADAL" clId="{5DABE473-433E-49A2-8629-BCDDD0867A53}" dt="2022-11-03T14:45:53.873" v="9" actId="1076"/>
          <ac:spMkLst>
            <pc:docMk/>
            <pc:sldMk cId="2933514334" sldId="300"/>
            <ac:spMk id="5" creationId="{BED5899B-D61B-7F81-DF78-2FF62EA4212D}"/>
          </ac:spMkLst>
        </pc:spChg>
        <pc:picChg chg="add mod">
          <ac:chgData name="LOVE, RONAN (PGR)" userId="622d18cd-1cec-49bf-b8a7-046acb64ce38" providerId="ADAL" clId="{5DABE473-433E-49A2-8629-BCDDD0867A53}" dt="2022-11-03T14:46:00.807" v="11" actId="14100"/>
          <ac:picMkLst>
            <pc:docMk/>
            <pc:sldMk cId="2933514334" sldId="300"/>
            <ac:picMk id="3" creationId="{283185D9-6BBE-164C-F2EF-2453759019F8}"/>
          </ac:picMkLst>
        </pc:picChg>
      </pc:sldChg>
      <pc:sldChg chg="modSp mod">
        <pc:chgData name="LOVE, RONAN (PGR)" userId="622d18cd-1cec-49bf-b8a7-046acb64ce38" providerId="ADAL" clId="{5DABE473-433E-49A2-8629-BCDDD0867A53}" dt="2022-11-03T14:58:01.062" v="407" actId="14100"/>
        <pc:sldMkLst>
          <pc:docMk/>
          <pc:sldMk cId="1604867103" sldId="304"/>
        </pc:sldMkLst>
        <pc:spChg chg="mod ord">
          <ac:chgData name="LOVE, RONAN (PGR)" userId="622d18cd-1cec-49bf-b8a7-046acb64ce38" providerId="ADAL" clId="{5DABE473-433E-49A2-8629-BCDDD0867A53}" dt="2022-11-03T14:47:57.607" v="33" actId="1076"/>
          <ac:spMkLst>
            <pc:docMk/>
            <pc:sldMk cId="1604867103" sldId="304"/>
            <ac:spMk id="2" creationId="{D4CF8C51-7FE1-E5D9-9078-78559009DED6}"/>
          </ac:spMkLst>
        </pc:spChg>
        <pc:picChg chg="mod modCrop">
          <ac:chgData name="LOVE, RONAN (PGR)" userId="622d18cd-1cec-49bf-b8a7-046acb64ce38" providerId="ADAL" clId="{5DABE473-433E-49A2-8629-BCDDD0867A53}" dt="2022-11-03T14:58:01.062" v="407" actId="14100"/>
          <ac:picMkLst>
            <pc:docMk/>
            <pc:sldMk cId="1604867103" sldId="304"/>
            <ac:picMk id="4" creationId="{CB6DF574-4A32-DC59-F262-9EC5686BC4F3}"/>
          </ac:picMkLst>
        </pc:picChg>
      </pc:sldChg>
      <pc:sldChg chg="addSp modSp mod">
        <pc:chgData name="LOVE, RONAN (PGR)" userId="622d18cd-1cec-49bf-b8a7-046acb64ce38" providerId="ADAL" clId="{5DABE473-433E-49A2-8629-BCDDD0867A53}" dt="2022-11-03T14:57:11.824" v="401" actId="20577"/>
        <pc:sldMkLst>
          <pc:docMk/>
          <pc:sldMk cId="2027365499" sldId="305"/>
        </pc:sldMkLst>
        <pc:spChg chg="add mod">
          <ac:chgData name="LOVE, RONAN (PGR)" userId="622d18cd-1cec-49bf-b8a7-046acb64ce38" providerId="ADAL" clId="{5DABE473-433E-49A2-8629-BCDDD0867A53}" dt="2022-11-03T14:54:11.719" v="370" actId="1076"/>
          <ac:spMkLst>
            <pc:docMk/>
            <pc:sldMk cId="2027365499" sldId="305"/>
            <ac:spMk id="3" creationId="{6AD21280-4564-1C05-9656-FD0950CA7DB9}"/>
          </ac:spMkLst>
        </pc:spChg>
        <pc:spChg chg="add mod">
          <ac:chgData name="LOVE, RONAN (PGR)" userId="622d18cd-1cec-49bf-b8a7-046acb64ce38" providerId="ADAL" clId="{5DABE473-433E-49A2-8629-BCDDD0867A53}" dt="2022-11-03T14:57:11.824" v="401" actId="20577"/>
          <ac:spMkLst>
            <pc:docMk/>
            <pc:sldMk cId="2027365499" sldId="305"/>
            <ac:spMk id="4" creationId="{6634C2C2-9CEE-18D2-1B33-435EBA0547DE}"/>
          </ac:spMkLst>
        </pc:spChg>
      </pc:sldChg>
      <pc:sldChg chg="modSp mod">
        <pc:chgData name="LOVE, RONAN (PGR)" userId="622d18cd-1cec-49bf-b8a7-046acb64ce38" providerId="ADAL" clId="{5DABE473-433E-49A2-8629-BCDDD0867A53}" dt="2022-11-03T14:56:08.913" v="391" actId="1076"/>
        <pc:sldMkLst>
          <pc:docMk/>
          <pc:sldMk cId="1370264566" sldId="306"/>
        </pc:sldMkLst>
        <pc:spChg chg="mod">
          <ac:chgData name="LOVE, RONAN (PGR)" userId="622d18cd-1cec-49bf-b8a7-046acb64ce38" providerId="ADAL" clId="{5DABE473-433E-49A2-8629-BCDDD0867A53}" dt="2022-11-03T14:56:08.913" v="391" actId="1076"/>
          <ac:spMkLst>
            <pc:docMk/>
            <pc:sldMk cId="1370264566" sldId="306"/>
            <ac:spMk id="3" creationId="{5403625D-2346-B643-7B10-3AF159A203C3}"/>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00" b="0" i="0" u="none" strike="noStrike" kern="1200" baseline="0">
                <a:solidFill>
                  <a:schemeClr val="tx1"/>
                </a:solidFill>
                <a:latin typeface="+mn-lt"/>
                <a:ea typeface="+mn-ea"/>
                <a:cs typeface="+mn-cs"/>
              </a:defRPr>
            </a:pPr>
            <a:r>
              <a:rPr lang="en-GB" sz="1700" dirty="0">
                <a:solidFill>
                  <a:schemeClr val="tx1"/>
                </a:solidFill>
              </a:rPr>
              <a:t>1. Debt to GDP of France</a:t>
            </a:r>
            <a:r>
              <a:rPr lang="en-GB" sz="1700" baseline="0" dirty="0">
                <a:solidFill>
                  <a:schemeClr val="tx1"/>
                </a:solidFill>
              </a:rPr>
              <a:t> and Britain, </a:t>
            </a:r>
            <a:r>
              <a:rPr lang="en-GB" sz="1700" dirty="0">
                <a:solidFill>
                  <a:schemeClr val="tx1"/>
                </a:solidFill>
              </a:rPr>
              <a:t>1787</a:t>
            </a:r>
          </a:p>
        </c:rich>
      </c:tx>
      <c:overlay val="0"/>
      <c:spPr>
        <a:noFill/>
        <a:ln>
          <a:noFill/>
        </a:ln>
        <a:effectLst/>
      </c:spPr>
      <c:txPr>
        <a:bodyPr rot="0" spcFirstLastPara="1" vertOverflow="ellipsis" vert="horz" wrap="square" anchor="ctr" anchorCtr="1"/>
        <a:lstStyle/>
        <a:p>
          <a:pPr>
            <a:defRPr sz="1700" b="0" i="0" u="none" strike="noStrike" kern="120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Debt to GDP in 1787</c:v>
                </c:pt>
              </c:strCache>
            </c:strRef>
          </c:tx>
          <c:spPr>
            <a:solidFill>
              <a:srgbClr val="002060"/>
            </a:soli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c:spPr>
          <c:invertIfNegative val="0"/>
          <c:dPt>
            <c:idx val="0"/>
            <c:invertIfNegative val="0"/>
            <c:bubble3D val="0"/>
            <c:spPr>
              <a:solidFill>
                <a:srgbClr val="004BE2"/>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extLst>
              <c:ext xmlns:c16="http://schemas.microsoft.com/office/drawing/2014/chart" uri="{C3380CC4-5D6E-409C-BE32-E72D297353CC}">
                <c16:uniqueId val="{00000001-29A4-4576-A723-4145DF2A5D87}"/>
              </c:ext>
            </c:extLst>
          </c:dPt>
          <c:dPt>
            <c:idx val="1"/>
            <c:invertIfNegative val="0"/>
            <c:bubble3D val="0"/>
            <c:spPr>
              <a:solidFill>
                <a:srgbClr val="538CFF"/>
              </a:solidFill>
              <a:ln>
                <a:noFill/>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extLst>
              <c:ext xmlns:c16="http://schemas.microsoft.com/office/drawing/2014/chart" uri="{C3380CC4-5D6E-409C-BE32-E72D297353CC}">
                <c16:uniqueId val="{00000003-29A4-4576-A723-4145DF2A5D87}"/>
              </c:ext>
            </c:extLst>
          </c:dPt>
          <c:cat>
            <c:strRef>
              <c:f>Sheet1!$A$2:$A$3</c:f>
              <c:strCache>
                <c:ptCount val="2"/>
                <c:pt idx="0">
                  <c:v>France</c:v>
                </c:pt>
                <c:pt idx="1">
                  <c:v>Britain </c:v>
                </c:pt>
              </c:strCache>
            </c:strRef>
          </c:cat>
          <c:val>
            <c:numRef>
              <c:f>Sheet1!$B$2:$B$3</c:f>
              <c:numCache>
                <c:formatCode>0%</c:formatCode>
                <c:ptCount val="2"/>
                <c:pt idx="0">
                  <c:v>0.56000000000000005</c:v>
                </c:pt>
                <c:pt idx="1">
                  <c:v>1.82</c:v>
                </c:pt>
              </c:numCache>
            </c:numRef>
          </c:val>
          <c:extLst>
            <c:ext xmlns:c16="http://schemas.microsoft.com/office/drawing/2014/chart" uri="{C3380CC4-5D6E-409C-BE32-E72D297353CC}">
              <c16:uniqueId val="{00000004-29A4-4576-A723-4145DF2A5D87}"/>
            </c:ext>
          </c:extLst>
        </c:ser>
        <c:dLbls>
          <c:showLegendKey val="0"/>
          <c:showVal val="0"/>
          <c:showCatName val="0"/>
          <c:showSerName val="0"/>
          <c:showPercent val="0"/>
          <c:showBubbleSize val="0"/>
        </c:dLbls>
        <c:gapWidth val="100"/>
        <c:overlap val="-24"/>
        <c:axId val="238283832"/>
        <c:axId val="689857408"/>
      </c:barChart>
      <c:catAx>
        <c:axId val="23828383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689857408"/>
        <c:crosses val="autoZero"/>
        <c:auto val="1"/>
        <c:lblAlgn val="ctr"/>
        <c:lblOffset val="100"/>
        <c:noMultiLvlLbl val="0"/>
      </c:catAx>
      <c:valAx>
        <c:axId val="6898574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82838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bg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11/3/2022</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2343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11/3/2022</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4046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11/3/2022</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2783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11/3/2022</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8835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11/3/2022</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6392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11/3/2022</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6854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11/3/2022</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3393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11/3/2022</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77118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11/3/2022</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0161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11/3/2022</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F0502020204030204"/>
              <a:ea typeface="+mn-ea"/>
              <a:cs typeface="+mn-cs"/>
            </a:endParaRPr>
          </a:p>
        </p:txBody>
      </p:sp>
      <p:sp>
        <p:nvSpPr>
          <p:cNvPr id="35" name="Rectangle 34">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607" y="1238442"/>
            <a:ext cx="3635926" cy="435575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8176090" y="1426650"/>
            <a:ext cx="3214307" cy="2901694"/>
          </a:xfrm>
        </p:spPr>
        <p:txBody>
          <a:bodyPr anchor="b">
            <a:normAutofit/>
          </a:bodyPr>
          <a:lstStyle/>
          <a:p>
            <a:r>
              <a:rPr lang="en-US" sz="4400" dirty="0">
                <a:solidFill>
                  <a:schemeClr val="tx1"/>
                </a:solidFill>
              </a:rPr>
              <a:t>Global and Economic Origins </a:t>
            </a: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8127750" y="4608576"/>
            <a:ext cx="3205640" cy="774186"/>
          </a:xfrm>
        </p:spPr>
        <p:txBody>
          <a:bodyPr anchor="t">
            <a:normAutofit/>
          </a:bodyPr>
          <a:lstStyle/>
          <a:p>
            <a:pPr>
              <a:lnSpc>
                <a:spcPct val="100000"/>
              </a:lnSpc>
            </a:pPr>
            <a:r>
              <a:rPr lang="en-US" sz="1600" dirty="0"/>
              <a:t>Ronan Love</a:t>
            </a:r>
          </a:p>
          <a:p>
            <a:pPr>
              <a:lnSpc>
                <a:spcPct val="100000"/>
              </a:lnSpc>
            </a:pPr>
            <a:r>
              <a:rPr lang="en-US" sz="1600" cap="none" dirty="0"/>
              <a:t>r.love.1@warwick.ac.uk</a:t>
            </a:r>
          </a:p>
        </p:txBody>
      </p:sp>
      <p:cxnSp>
        <p:nvCxnSpPr>
          <p:cNvPr id="37" name="Straight Connector 3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76090" y="4508519"/>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EDC90921-9082-491B-940E-827D679F3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Picture 4">
            <a:extLst>
              <a:ext uri="{FF2B5EF4-FFF2-40B4-BE49-F238E27FC236}">
                <a16:creationId xmlns:a16="http://schemas.microsoft.com/office/drawing/2014/main" id="{E24DC8AE-5086-3092-7197-0CC484C39595}"/>
              </a:ext>
            </a:extLst>
          </p:cNvPr>
          <p:cNvPicPr>
            <a:picLocks noChangeAspect="1"/>
          </p:cNvPicPr>
          <p:nvPr/>
        </p:nvPicPr>
        <p:blipFill>
          <a:blip r:embed="rId3"/>
          <a:stretch>
            <a:fillRect/>
          </a:stretch>
        </p:blipFill>
        <p:spPr>
          <a:xfrm>
            <a:off x="479938" y="1426650"/>
            <a:ext cx="7361467" cy="4091547"/>
          </a:xfrm>
          <a:prstGeom prst="rect">
            <a:avLst/>
          </a:prstGeom>
        </p:spPr>
      </p:pic>
    </p:spTree>
    <p:extLst>
      <p:ext uri="{BB962C8B-B14F-4D97-AF65-F5344CB8AC3E}">
        <p14:creationId xmlns:p14="http://schemas.microsoft.com/office/powerpoint/2010/main" val="19314396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7A4BC-E53E-E2CE-3B1D-0D7137F325FE}"/>
              </a:ext>
            </a:extLst>
          </p:cNvPr>
          <p:cNvSpPr>
            <a:spLocks noGrp="1"/>
          </p:cNvSpPr>
          <p:nvPr>
            <p:ph type="title"/>
          </p:nvPr>
        </p:nvSpPr>
        <p:spPr/>
        <p:txBody>
          <a:bodyPr>
            <a:normAutofit/>
          </a:bodyPr>
          <a:lstStyle/>
          <a:p>
            <a:r>
              <a:rPr lang="en-GB" sz="4000" dirty="0"/>
              <a:t>The Financial Crisis of the State: What Made France Unique?</a:t>
            </a:r>
          </a:p>
        </p:txBody>
      </p:sp>
      <p:sp>
        <p:nvSpPr>
          <p:cNvPr id="3" name="Content Placeholder 2">
            <a:extLst>
              <a:ext uri="{FF2B5EF4-FFF2-40B4-BE49-F238E27FC236}">
                <a16:creationId xmlns:a16="http://schemas.microsoft.com/office/drawing/2014/main" id="{0E35746C-63CC-1B7D-11F2-A3BDAA5C975A}"/>
              </a:ext>
            </a:extLst>
          </p:cNvPr>
          <p:cNvSpPr>
            <a:spLocks noGrp="1"/>
          </p:cNvSpPr>
          <p:nvPr>
            <p:ph idx="1"/>
          </p:nvPr>
        </p:nvSpPr>
        <p:spPr>
          <a:xfrm>
            <a:off x="1321869" y="2894265"/>
            <a:ext cx="7565458" cy="2078788"/>
          </a:xfrm>
        </p:spPr>
        <p:txBody>
          <a:bodyPr>
            <a:normAutofit fontScale="92500"/>
          </a:bodyPr>
          <a:lstStyle/>
          <a:p>
            <a:r>
              <a:rPr lang="en-GB" sz="2400" dirty="0"/>
              <a:t>Why were the interest rates on French debt so high?</a:t>
            </a:r>
          </a:p>
          <a:p>
            <a:r>
              <a:rPr lang="en-GB" sz="2400" dirty="0"/>
              <a:t>Why did the King not simply default on his debts as he had done in the past?</a:t>
            </a:r>
          </a:p>
          <a:p>
            <a:r>
              <a:rPr lang="en-GB" sz="2400" dirty="0"/>
              <a:t>Why not create more taxes/reform the financial administration?</a:t>
            </a:r>
          </a:p>
          <a:p>
            <a:endParaRPr lang="en-GB" dirty="0"/>
          </a:p>
        </p:txBody>
      </p:sp>
    </p:spTree>
    <p:extLst>
      <p:ext uri="{BB962C8B-B14F-4D97-AF65-F5344CB8AC3E}">
        <p14:creationId xmlns:p14="http://schemas.microsoft.com/office/powerpoint/2010/main" val="38321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66800" y="1018978"/>
            <a:ext cx="10058400" cy="649062"/>
          </a:xfrm>
        </p:spPr>
        <p:txBody>
          <a:bodyPr vert="horz" lIns="91440" tIns="45720" rIns="91440" bIns="45720" rtlCol="0">
            <a:normAutofit/>
          </a:bodyPr>
          <a:lstStyle/>
          <a:p>
            <a:r>
              <a:rPr lang="en-US" sz="3600" dirty="0"/>
              <a:t>18C France and the Global Scene</a:t>
            </a:r>
          </a:p>
        </p:txBody>
      </p:sp>
      <p:sp>
        <p:nvSpPr>
          <p:cNvPr id="5" name="Content Placeholder 4">
            <a:extLst>
              <a:ext uri="{FF2B5EF4-FFF2-40B4-BE49-F238E27FC236}">
                <a16:creationId xmlns:a16="http://schemas.microsoft.com/office/drawing/2014/main" id="{BED5899B-D61B-7F81-DF78-2FF62EA4212D}"/>
              </a:ext>
            </a:extLst>
          </p:cNvPr>
          <p:cNvSpPr>
            <a:spLocks noGrp="1"/>
          </p:cNvSpPr>
          <p:nvPr>
            <p:ph idx="1"/>
          </p:nvPr>
        </p:nvSpPr>
        <p:spPr>
          <a:xfrm>
            <a:off x="6771320" y="1955893"/>
            <a:ext cx="5041452" cy="4481339"/>
          </a:xfrm>
        </p:spPr>
        <p:txBody>
          <a:bodyPr/>
          <a:lstStyle/>
          <a:p>
            <a:r>
              <a:rPr lang="en-GB" sz="2400" dirty="0"/>
              <a:t>Great Power Competition</a:t>
            </a:r>
          </a:p>
          <a:p>
            <a:pPr lvl="1"/>
            <a:r>
              <a:rPr lang="en-GB" sz="2000" dirty="0"/>
              <a:t>Rivals: Holy Roman Empire, Prussia, the Habsburg Monarchy, the Dutch Republic, Britain</a:t>
            </a:r>
          </a:p>
          <a:p>
            <a:pPr lvl="1"/>
            <a:r>
              <a:rPr lang="en-GB" sz="2000" dirty="0"/>
              <a:t>Major Transcontinental Wars: </a:t>
            </a:r>
          </a:p>
          <a:p>
            <a:pPr lvl="2"/>
            <a:r>
              <a:rPr lang="en-GB" sz="2000" dirty="0"/>
              <a:t>War of the Spanish Succession from 1701-1714</a:t>
            </a:r>
          </a:p>
          <a:p>
            <a:pPr lvl="2"/>
            <a:r>
              <a:rPr lang="en-GB" sz="2000" dirty="0"/>
              <a:t>War of the Austrian Succession from 1740-1748</a:t>
            </a:r>
          </a:p>
          <a:p>
            <a:pPr lvl="2"/>
            <a:r>
              <a:rPr lang="en-GB" sz="2000" dirty="0"/>
              <a:t>Seven Years’ War from 1756-1763</a:t>
            </a:r>
          </a:p>
          <a:p>
            <a:pPr lvl="2"/>
            <a:r>
              <a:rPr lang="en-GB" sz="2000" dirty="0"/>
              <a:t>American Revolutionary War from 1778-83</a:t>
            </a:r>
          </a:p>
          <a:p>
            <a:pPr lvl="2"/>
            <a:endParaRPr lang="en-GB" sz="1600" dirty="0"/>
          </a:p>
          <a:p>
            <a:pPr marL="201168" lvl="1" indent="0">
              <a:buNone/>
            </a:pPr>
            <a:endParaRPr lang="en-GB" dirty="0"/>
          </a:p>
          <a:p>
            <a:pPr marL="201168" lvl="1" indent="0">
              <a:buNone/>
            </a:pPr>
            <a:endParaRPr lang="en-GB" dirty="0"/>
          </a:p>
          <a:p>
            <a:pPr lvl="1"/>
            <a:endParaRPr lang="en-GB" dirty="0"/>
          </a:p>
        </p:txBody>
      </p:sp>
      <p:pic>
        <p:nvPicPr>
          <p:cNvPr id="3" name="Picture 2">
            <a:extLst>
              <a:ext uri="{FF2B5EF4-FFF2-40B4-BE49-F238E27FC236}">
                <a16:creationId xmlns:a16="http://schemas.microsoft.com/office/drawing/2014/main" id="{283185D9-6BBE-164C-F2EF-2453759019F8}"/>
              </a:ext>
            </a:extLst>
          </p:cNvPr>
          <p:cNvPicPr>
            <a:picLocks noChangeAspect="1"/>
          </p:cNvPicPr>
          <p:nvPr/>
        </p:nvPicPr>
        <p:blipFill>
          <a:blip r:embed="rId3"/>
          <a:stretch>
            <a:fillRect/>
          </a:stretch>
        </p:blipFill>
        <p:spPr>
          <a:xfrm>
            <a:off x="731520" y="2027215"/>
            <a:ext cx="6039800" cy="4122163"/>
          </a:xfrm>
          <a:prstGeom prst="rect">
            <a:avLst/>
          </a:prstGeom>
        </p:spPr>
      </p:pic>
    </p:spTree>
    <p:extLst>
      <p:ext uri="{BB962C8B-B14F-4D97-AF65-F5344CB8AC3E}">
        <p14:creationId xmlns:p14="http://schemas.microsoft.com/office/powerpoint/2010/main" val="2933514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06C4A3-EDF5-851E-8A04-E5AEF5B64741}"/>
              </a:ext>
            </a:extLst>
          </p:cNvPr>
          <p:cNvSpPr>
            <a:spLocks noGrp="1"/>
          </p:cNvSpPr>
          <p:nvPr>
            <p:ph type="title"/>
          </p:nvPr>
        </p:nvSpPr>
        <p:spPr>
          <a:xfrm>
            <a:off x="1096963" y="287338"/>
            <a:ext cx="5255711" cy="1449387"/>
          </a:xfrm>
        </p:spPr>
        <p:txBody>
          <a:bodyPr vert="horz" lIns="91440" tIns="45720" rIns="91440" bIns="45720" rtlCol="0">
            <a:normAutofit/>
          </a:bodyPr>
          <a:lstStyle/>
          <a:p>
            <a:r>
              <a:rPr lang="en-US" sz="3600" dirty="0"/>
              <a:t>18C France and the Global Scene</a:t>
            </a:r>
          </a:p>
        </p:txBody>
      </p:sp>
      <p:sp>
        <p:nvSpPr>
          <p:cNvPr id="5" name="Content Placeholder 4">
            <a:extLst>
              <a:ext uri="{FF2B5EF4-FFF2-40B4-BE49-F238E27FC236}">
                <a16:creationId xmlns:a16="http://schemas.microsoft.com/office/drawing/2014/main" id="{D15C56CB-CA24-8953-07D2-E50F07002D88}"/>
              </a:ext>
            </a:extLst>
          </p:cNvPr>
          <p:cNvSpPr>
            <a:spLocks noGrp="1"/>
          </p:cNvSpPr>
          <p:nvPr>
            <p:ph idx="1"/>
          </p:nvPr>
        </p:nvSpPr>
        <p:spPr>
          <a:xfrm>
            <a:off x="1036637" y="2843111"/>
            <a:ext cx="5255711" cy="3666958"/>
          </a:xfrm>
        </p:spPr>
        <p:txBody>
          <a:bodyPr>
            <a:normAutofit/>
          </a:bodyPr>
          <a:lstStyle/>
          <a:p>
            <a:r>
              <a:rPr lang="en-GB" sz="2400" dirty="0"/>
              <a:t>Exchange of Ideas and Transnational Networks</a:t>
            </a:r>
          </a:p>
          <a:p>
            <a:r>
              <a:rPr lang="en-GB" sz="1400" dirty="0">
                <a:effectLst/>
                <a:latin typeface="Calibri" panose="020F0502020204030204" pitchFamily="34" charset="0"/>
                <a:ea typeface="Calibri" panose="020F0502020204030204" pitchFamily="34" charset="0"/>
                <a:cs typeface="Times New Roman" panose="02020603050405020304" pitchFamily="18" charset="0"/>
              </a:rPr>
              <a:t>Source: C.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Théré</a:t>
            </a:r>
            <a:r>
              <a:rPr lang="en-GB" sz="1400" dirty="0">
                <a:effectLst/>
                <a:latin typeface="Calibri" panose="020F0502020204030204" pitchFamily="34" charset="0"/>
                <a:ea typeface="Calibri" panose="020F0502020204030204" pitchFamily="34" charset="0"/>
                <a:cs typeface="Times New Roman" panose="02020603050405020304" pitchFamily="18" charset="0"/>
              </a:rPr>
              <a:t>, “Economic Publishing and Authors, 1566-1789” in </a:t>
            </a:r>
            <a:r>
              <a:rPr lang="en-GB" sz="1400" i="1" dirty="0">
                <a:effectLst/>
                <a:latin typeface="Calibri" panose="020F0502020204030204" pitchFamily="34" charset="0"/>
                <a:ea typeface="Calibri" panose="020F0502020204030204" pitchFamily="34" charset="0"/>
                <a:cs typeface="Times New Roman" panose="02020603050405020304" pitchFamily="18" charset="0"/>
              </a:rPr>
              <a:t>Studies in the History of French Political Economy: From </a:t>
            </a:r>
            <a:r>
              <a:rPr lang="en-GB" sz="1400" i="1" dirty="0" err="1">
                <a:effectLst/>
                <a:latin typeface="Calibri" panose="020F0502020204030204" pitchFamily="34" charset="0"/>
                <a:ea typeface="Calibri" panose="020F0502020204030204" pitchFamily="34" charset="0"/>
                <a:cs typeface="Times New Roman" panose="02020603050405020304" pitchFamily="18" charset="0"/>
              </a:rPr>
              <a:t>Bodin</a:t>
            </a:r>
            <a:r>
              <a:rPr lang="en-GB" sz="1400" i="1" dirty="0">
                <a:effectLst/>
                <a:latin typeface="Calibri" panose="020F0502020204030204" pitchFamily="34" charset="0"/>
                <a:ea typeface="Calibri" panose="020F0502020204030204" pitchFamily="34" charset="0"/>
                <a:cs typeface="Times New Roman" panose="02020603050405020304" pitchFamily="18" charset="0"/>
              </a:rPr>
              <a:t> to Walras</a:t>
            </a:r>
            <a:r>
              <a:rPr lang="en-GB" sz="1400" dirty="0">
                <a:effectLst/>
                <a:latin typeface="Calibri" panose="020F0502020204030204" pitchFamily="34" charset="0"/>
                <a:ea typeface="Calibri" panose="020F0502020204030204" pitchFamily="34" charset="0"/>
                <a:cs typeface="Times New Roman" panose="02020603050405020304" pitchFamily="18" charset="0"/>
              </a:rPr>
              <a:t>, ed. G.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Faccarello</a:t>
            </a:r>
            <a:r>
              <a:rPr lang="en-GB" sz="1400" dirty="0">
                <a:effectLst/>
                <a:latin typeface="Calibri" panose="020F0502020204030204" pitchFamily="34" charset="0"/>
                <a:ea typeface="Calibri" panose="020F0502020204030204" pitchFamily="34" charset="0"/>
                <a:cs typeface="Times New Roman" panose="02020603050405020304" pitchFamily="18" charset="0"/>
              </a:rPr>
              <a:t> (London: Routledge), 15. </a:t>
            </a:r>
          </a:p>
          <a:p>
            <a:pPr marL="384048" lvl="2" indent="0">
              <a:buNone/>
            </a:pPr>
            <a:endParaRPr lang="en-GB" sz="1800" dirty="0"/>
          </a:p>
          <a:p>
            <a:pPr marL="201168" lvl="1" indent="0">
              <a:buNone/>
            </a:pPr>
            <a:endParaRPr lang="en-GB" sz="1800" dirty="0"/>
          </a:p>
          <a:p>
            <a:pPr marL="201168" lvl="1" indent="0">
              <a:buNone/>
            </a:pPr>
            <a:endParaRPr lang="en-GB" sz="1800" dirty="0"/>
          </a:p>
          <a:p>
            <a:pPr lvl="1"/>
            <a:endParaRPr lang="en-GB" sz="1800" dirty="0"/>
          </a:p>
        </p:txBody>
      </p:sp>
      <p:pic>
        <p:nvPicPr>
          <p:cNvPr id="6" name="Picture 5">
            <a:extLst>
              <a:ext uri="{FF2B5EF4-FFF2-40B4-BE49-F238E27FC236}">
                <a16:creationId xmlns:a16="http://schemas.microsoft.com/office/drawing/2014/main" id="{9CE6D79F-BD86-B6E8-2DE9-CFCCB4C47645}"/>
              </a:ext>
            </a:extLst>
          </p:cNvPr>
          <p:cNvPicPr>
            <a:picLocks noChangeAspect="1"/>
          </p:cNvPicPr>
          <p:nvPr/>
        </p:nvPicPr>
        <p:blipFill>
          <a:blip r:embed="rId2"/>
          <a:stretch>
            <a:fillRect/>
          </a:stretch>
        </p:blipFill>
        <p:spPr>
          <a:xfrm>
            <a:off x="6096000" y="657726"/>
            <a:ext cx="5059363" cy="5481955"/>
          </a:xfrm>
          <a:prstGeom prst="rect">
            <a:avLst/>
          </a:prstGeom>
        </p:spPr>
      </p:pic>
    </p:spTree>
    <p:extLst>
      <p:ext uri="{BB962C8B-B14F-4D97-AF65-F5344CB8AC3E}">
        <p14:creationId xmlns:p14="http://schemas.microsoft.com/office/powerpoint/2010/main" val="47192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AFDDB01-6DDB-49EF-C210-C3CC111F0DD2}"/>
              </a:ext>
            </a:extLst>
          </p:cNvPr>
          <p:cNvPicPr>
            <a:picLocks noChangeAspect="1"/>
          </p:cNvPicPr>
          <p:nvPr/>
        </p:nvPicPr>
        <p:blipFill rotWithShape="1">
          <a:blip r:embed="rId2"/>
          <a:srcRect t="82" b="1"/>
          <a:stretch/>
        </p:blipFill>
        <p:spPr>
          <a:xfrm>
            <a:off x="4013673" y="420029"/>
            <a:ext cx="7684168" cy="5478138"/>
          </a:xfrm>
          <a:prstGeom prst="rect">
            <a:avLst/>
          </a:prstGeom>
        </p:spPr>
      </p:pic>
      <p:sp>
        <p:nvSpPr>
          <p:cNvPr id="12" name="Content Placeholder 4">
            <a:extLst>
              <a:ext uri="{FF2B5EF4-FFF2-40B4-BE49-F238E27FC236}">
                <a16:creationId xmlns:a16="http://schemas.microsoft.com/office/drawing/2014/main" id="{7001CD81-79A6-69C2-181F-E29F3E2363D2}"/>
              </a:ext>
            </a:extLst>
          </p:cNvPr>
          <p:cNvSpPr txBox="1">
            <a:spLocks/>
          </p:cNvSpPr>
          <p:nvPr/>
        </p:nvSpPr>
        <p:spPr>
          <a:xfrm>
            <a:off x="381863" y="2438400"/>
            <a:ext cx="3420115" cy="3620187"/>
          </a:xfrm>
          <a:prstGeom prst="rect">
            <a:avLst/>
          </a:prstGeom>
        </p:spPr>
        <p:txBody>
          <a:bodyPr vert="horz" lIns="0" tIns="45720" rIns="0" bIns="45720" rtlCol="0">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1800" dirty="0"/>
              <a:t>Global networks, French authors: Top 10 ranking authors by sales to metropolitan France from the Société </a:t>
            </a:r>
            <a:r>
              <a:rPr lang="en-GB" sz="1800" dirty="0" err="1"/>
              <a:t>Typographique</a:t>
            </a:r>
            <a:r>
              <a:rPr lang="en-GB" sz="1800" dirty="0"/>
              <a:t> de Neuchâtel between 1 January 1780 to 5 May 1789.</a:t>
            </a:r>
          </a:p>
          <a:p>
            <a:pPr marL="201168" lvl="1" indent="0">
              <a:buFont typeface="Calibri" pitchFamily="34" charset="0"/>
              <a:buNone/>
            </a:pPr>
            <a:endParaRPr lang="en-GB" sz="1800" dirty="0"/>
          </a:p>
          <a:p>
            <a:pPr lvl="1"/>
            <a:endParaRPr lang="en-GB" sz="1800" dirty="0"/>
          </a:p>
        </p:txBody>
      </p:sp>
    </p:spTree>
    <p:extLst>
      <p:ext uri="{BB962C8B-B14F-4D97-AF65-F5344CB8AC3E}">
        <p14:creationId xmlns:p14="http://schemas.microsoft.com/office/powerpoint/2010/main" val="3745594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6DF574-4A32-DC59-F262-9EC5686BC4F3}"/>
              </a:ext>
            </a:extLst>
          </p:cNvPr>
          <p:cNvPicPr>
            <a:picLocks noChangeAspect="1"/>
          </p:cNvPicPr>
          <p:nvPr/>
        </p:nvPicPr>
        <p:blipFill rotWithShape="1">
          <a:blip r:embed="rId2"/>
          <a:srcRect r="22167"/>
          <a:stretch/>
        </p:blipFill>
        <p:spPr>
          <a:xfrm>
            <a:off x="584741" y="0"/>
            <a:ext cx="10653874" cy="6827286"/>
          </a:xfrm>
          <a:prstGeom prst="rect">
            <a:avLst/>
          </a:prstGeom>
        </p:spPr>
      </p:pic>
      <p:sp>
        <p:nvSpPr>
          <p:cNvPr id="2" name="Title 1">
            <a:extLst>
              <a:ext uri="{FF2B5EF4-FFF2-40B4-BE49-F238E27FC236}">
                <a16:creationId xmlns:a16="http://schemas.microsoft.com/office/drawing/2014/main" id="{D4CF8C51-7FE1-E5D9-9078-78559009DED6}"/>
              </a:ext>
            </a:extLst>
          </p:cNvPr>
          <p:cNvSpPr>
            <a:spLocks noGrp="1"/>
          </p:cNvSpPr>
          <p:nvPr>
            <p:ph type="title"/>
          </p:nvPr>
        </p:nvSpPr>
        <p:spPr>
          <a:xfrm>
            <a:off x="584741" y="111535"/>
            <a:ext cx="3955362" cy="600848"/>
          </a:xfrm>
          <a:solidFill>
            <a:schemeClr val="bg1"/>
          </a:solidFill>
        </p:spPr>
        <p:txBody>
          <a:bodyPr>
            <a:noAutofit/>
          </a:bodyPr>
          <a:lstStyle/>
          <a:p>
            <a:r>
              <a:rPr lang="en-GB" sz="2800" dirty="0"/>
              <a:t>France and its Empire</a:t>
            </a:r>
          </a:p>
        </p:txBody>
      </p:sp>
    </p:spTree>
    <p:extLst>
      <p:ext uri="{BB962C8B-B14F-4D97-AF65-F5344CB8AC3E}">
        <p14:creationId xmlns:p14="http://schemas.microsoft.com/office/powerpoint/2010/main" val="1604867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478D-52D0-AB71-0167-9A571A7BF505}"/>
              </a:ext>
            </a:extLst>
          </p:cNvPr>
          <p:cNvSpPr>
            <a:spLocks noGrp="1"/>
          </p:cNvSpPr>
          <p:nvPr>
            <p:ph type="title"/>
          </p:nvPr>
        </p:nvSpPr>
        <p:spPr>
          <a:xfrm>
            <a:off x="1097280" y="144379"/>
            <a:ext cx="10058400" cy="1592981"/>
          </a:xfrm>
        </p:spPr>
        <p:txBody>
          <a:bodyPr>
            <a:normAutofit/>
          </a:bodyPr>
          <a:lstStyle/>
          <a:p>
            <a:r>
              <a:rPr lang="en-GB" sz="4000" dirty="0"/>
              <a:t>The Historiography: From Economic Causes to Global Financial Origins</a:t>
            </a:r>
          </a:p>
        </p:txBody>
      </p:sp>
      <p:sp>
        <p:nvSpPr>
          <p:cNvPr id="3" name="Content Placeholder 2">
            <a:extLst>
              <a:ext uri="{FF2B5EF4-FFF2-40B4-BE49-F238E27FC236}">
                <a16:creationId xmlns:a16="http://schemas.microsoft.com/office/drawing/2014/main" id="{6AD21280-4564-1C05-9656-FD0950CA7DB9}"/>
              </a:ext>
            </a:extLst>
          </p:cNvPr>
          <p:cNvSpPr>
            <a:spLocks noGrp="1"/>
          </p:cNvSpPr>
          <p:nvPr>
            <p:ph idx="1"/>
          </p:nvPr>
        </p:nvSpPr>
        <p:spPr>
          <a:xfrm>
            <a:off x="943312" y="2171895"/>
            <a:ext cx="6962273" cy="1592981"/>
          </a:xfrm>
        </p:spPr>
        <p:txBody>
          <a:bodyPr>
            <a:normAutofit/>
          </a:bodyPr>
          <a:lstStyle/>
          <a:p>
            <a:pPr lvl="2">
              <a:buFont typeface="Arial" panose="020B0604020202020204" pitchFamily="34" charset="0"/>
              <a:buChar char="•"/>
            </a:pPr>
            <a:r>
              <a:rPr lang="en-GB" sz="2000" dirty="0"/>
              <a:t>Do “origins” = causes?</a:t>
            </a:r>
          </a:p>
          <a:p>
            <a:pPr lvl="2">
              <a:buFont typeface="Arial" panose="020B0604020202020204" pitchFamily="34" charset="0"/>
              <a:buChar char="•"/>
            </a:pPr>
            <a:endParaRPr lang="en-GB" sz="2000" dirty="0"/>
          </a:p>
          <a:p>
            <a:pPr lvl="2">
              <a:buFont typeface="Arial" panose="020B0604020202020204" pitchFamily="34" charset="0"/>
              <a:buChar char="•"/>
            </a:pPr>
            <a:r>
              <a:rPr lang="en-GB" sz="2000" dirty="0"/>
              <a:t>What sort of claim is being made when historians talk about the Revolution’s “origins”?</a:t>
            </a:r>
          </a:p>
          <a:p>
            <a:pPr marL="384048" lvl="2" indent="0">
              <a:buNone/>
            </a:pPr>
            <a:endParaRPr lang="en-GB" sz="2000" dirty="0"/>
          </a:p>
          <a:p>
            <a:pPr lvl="2">
              <a:buFont typeface="Arial" panose="020B0604020202020204" pitchFamily="34" charset="0"/>
              <a:buChar char="•"/>
            </a:pPr>
            <a:endParaRPr lang="en-GB" sz="2000" dirty="0"/>
          </a:p>
          <a:p>
            <a:pPr lvl="2">
              <a:buFont typeface="Arial" panose="020B0604020202020204" pitchFamily="34" charset="0"/>
              <a:buChar char="•"/>
            </a:pPr>
            <a:endParaRPr lang="en-GB" sz="2000" dirty="0"/>
          </a:p>
          <a:p>
            <a:pPr lvl="2"/>
            <a:endParaRPr lang="en-GB" sz="1800" dirty="0"/>
          </a:p>
          <a:p>
            <a:endParaRPr lang="en-GB" dirty="0"/>
          </a:p>
          <a:p>
            <a:endParaRPr lang="en-GB" dirty="0"/>
          </a:p>
        </p:txBody>
      </p:sp>
      <p:sp>
        <p:nvSpPr>
          <p:cNvPr id="4" name="Content Placeholder 2">
            <a:extLst>
              <a:ext uri="{FF2B5EF4-FFF2-40B4-BE49-F238E27FC236}">
                <a16:creationId xmlns:a16="http://schemas.microsoft.com/office/drawing/2014/main" id="{6634C2C2-9CEE-18D2-1B33-435EBA0547DE}"/>
              </a:ext>
            </a:extLst>
          </p:cNvPr>
          <p:cNvSpPr txBox="1">
            <a:spLocks/>
          </p:cNvSpPr>
          <p:nvPr/>
        </p:nvSpPr>
        <p:spPr>
          <a:xfrm>
            <a:off x="943312" y="3889614"/>
            <a:ext cx="10305375" cy="2160312"/>
          </a:xfrm>
          <a:prstGeom prst="rect">
            <a:avLst/>
          </a:prstGeom>
        </p:spPr>
        <p:txBody>
          <a:bodyPr vert="horz" lIns="0" tIns="45720" rIns="0" bIns="45720" rtlCol="0">
            <a:normAutofit fontScale="85000" lnSpcReduction="10000"/>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2">
              <a:buFont typeface="Arial" panose="020B0604020202020204" pitchFamily="34" charset="0"/>
              <a:buChar char="•"/>
            </a:pPr>
            <a:r>
              <a:rPr lang="en-GB" sz="2400" dirty="0"/>
              <a:t>Hunt on the global vs ‘internal’ financial crisis: </a:t>
            </a:r>
          </a:p>
          <a:p>
            <a:pPr marL="384048" lvl="2" indent="0">
              <a:buNone/>
            </a:pPr>
            <a:r>
              <a:rPr lang="en-GB" sz="2000" dirty="0"/>
              <a:t>‘the size of the deficit, an inability to pay the interest on the debt, the failure of efforts to rationalize and equalize taxation, the limitations of the financial administration, or the reluctance of the king’s government to develop accountability to the public… [were] essentially internal causes of the fiscal crisis. While it would be foolish to downplay their significance, especially when taken together, </a:t>
            </a:r>
            <a:r>
              <a:rPr lang="en-GB" sz="2000" i="1" dirty="0"/>
              <a:t>a global perspective casts them in a different light and offers a more convincing explanation of the origins of the French Revolution</a:t>
            </a:r>
            <a:r>
              <a:rPr lang="en-GB" sz="2000" dirty="0"/>
              <a:t>.’ </a:t>
            </a:r>
          </a:p>
          <a:p>
            <a:pPr marL="384048" lvl="2" indent="0">
              <a:buNone/>
            </a:pPr>
            <a:r>
              <a:rPr lang="en-GB" sz="1500" dirty="0"/>
              <a:t>Hunt, ‘The Global Financial Origins of the French Revolution’ in Desan, Hunt, Nelson (eds.), The French Revolution in Global Perspective (Cornell, 2013), p. 32. </a:t>
            </a:r>
          </a:p>
          <a:p>
            <a:pPr lvl="2">
              <a:buFont typeface="Arial" panose="020B0604020202020204" pitchFamily="34" charset="0"/>
              <a:buChar char="•"/>
            </a:pPr>
            <a:endParaRPr lang="en-GB" sz="2000" dirty="0"/>
          </a:p>
          <a:p>
            <a:pPr lvl="2">
              <a:buFont typeface="Arial" panose="020B0604020202020204" pitchFamily="34" charset="0"/>
              <a:buChar char="•"/>
            </a:pPr>
            <a:endParaRPr lang="en-GB" sz="2000" dirty="0"/>
          </a:p>
          <a:p>
            <a:pPr lvl="2"/>
            <a:endParaRPr lang="en-GB" sz="1800" dirty="0"/>
          </a:p>
          <a:p>
            <a:endParaRPr lang="en-GB" dirty="0"/>
          </a:p>
          <a:p>
            <a:endParaRPr lang="en-GB" dirty="0"/>
          </a:p>
        </p:txBody>
      </p:sp>
    </p:spTree>
    <p:extLst>
      <p:ext uri="{BB962C8B-B14F-4D97-AF65-F5344CB8AC3E}">
        <p14:creationId xmlns:p14="http://schemas.microsoft.com/office/powerpoint/2010/main" val="2027365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478D-52D0-AB71-0167-9A571A7BF505}"/>
              </a:ext>
            </a:extLst>
          </p:cNvPr>
          <p:cNvSpPr>
            <a:spLocks noGrp="1"/>
          </p:cNvSpPr>
          <p:nvPr>
            <p:ph type="title"/>
          </p:nvPr>
        </p:nvSpPr>
        <p:spPr>
          <a:xfrm>
            <a:off x="1097280" y="144379"/>
            <a:ext cx="10058400" cy="1592981"/>
          </a:xfrm>
        </p:spPr>
        <p:txBody>
          <a:bodyPr>
            <a:normAutofit/>
          </a:bodyPr>
          <a:lstStyle/>
          <a:p>
            <a:r>
              <a:rPr lang="en-GB" sz="4000" dirty="0"/>
              <a:t>The Historiography: From Economic Causes to Global Financial Origins</a:t>
            </a:r>
          </a:p>
        </p:txBody>
      </p:sp>
      <p:sp>
        <p:nvSpPr>
          <p:cNvPr id="3" name="Content Placeholder 2">
            <a:extLst>
              <a:ext uri="{FF2B5EF4-FFF2-40B4-BE49-F238E27FC236}">
                <a16:creationId xmlns:a16="http://schemas.microsoft.com/office/drawing/2014/main" id="{5403625D-2346-B643-7B10-3AF159A203C3}"/>
              </a:ext>
            </a:extLst>
          </p:cNvPr>
          <p:cNvSpPr>
            <a:spLocks noGrp="1"/>
          </p:cNvSpPr>
          <p:nvPr>
            <p:ph idx="1"/>
          </p:nvPr>
        </p:nvSpPr>
        <p:spPr>
          <a:xfrm>
            <a:off x="720032" y="2293215"/>
            <a:ext cx="7966768" cy="4101981"/>
          </a:xfrm>
        </p:spPr>
        <p:txBody>
          <a:bodyPr>
            <a:normAutofit/>
          </a:bodyPr>
          <a:lstStyle/>
          <a:p>
            <a:pPr lvl="1"/>
            <a:r>
              <a:rPr lang="en-GB" sz="2000" dirty="0"/>
              <a:t>Orthodox Marxist Interpretation (Soboul, </a:t>
            </a:r>
            <a:r>
              <a:rPr lang="en-GB" sz="2000" dirty="0" err="1"/>
              <a:t>Mathiez</a:t>
            </a:r>
            <a:r>
              <a:rPr lang="en-GB" sz="2000" dirty="0"/>
              <a:t>, Lefebvre)</a:t>
            </a:r>
          </a:p>
          <a:p>
            <a:pPr lvl="1"/>
            <a:r>
              <a:rPr lang="en-GB" sz="2000" dirty="0"/>
              <a:t>Revisionist Challenge (</a:t>
            </a:r>
            <a:r>
              <a:rPr lang="en-GB" sz="2000" dirty="0" err="1"/>
              <a:t>Cobban</a:t>
            </a:r>
            <a:r>
              <a:rPr lang="en-GB" sz="2000" dirty="0"/>
              <a:t>, Doyle)</a:t>
            </a:r>
          </a:p>
          <a:p>
            <a:pPr lvl="1"/>
            <a:r>
              <a:rPr lang="en-GB" sz="2000" dirty="0"/>
              <a:t>Linguistic/Cultural Turn (Baker, Furet, </a:t>
            </a:r>
            <a:r>
              <a:rPr lang="en-GB" sz="2000" dirty="0" err="1"/>
              <a:t>Chartier</a:t>
            </a:r>
            <a:r>
              <a:rPr lang="en-GB" sz="2000" dirty="0"/>
              <a:t>, </a:t>
            </a:r>
            <a:r>
              <a:rPr lang="en-GB" sz="2000" dirty="0" err="1"/>
              <a:t>Ozouf</a:t>
            </a:r>
            <a:r>
              <a:rPr lang="en-GB" sz="2000" dirty="0"/>
              <a:t>)</a:t>
            </a:r>
          </a:p>
          <a:p>
            <a:pPr lvl="1"/>
            <a:r>
              <a:rPr lang="en-GB" sz="2000" dirty="0"/>
              <a:t>The ‘Global Turn’</a:t>
            </a:r>
          </a:p>
          <a:p>
            <a:pPr lvl="2"/>
            <a:r>
              <a:rPr lang="en-GB" sz="1600" dirty="0"/>
              <a:t>Global Economic and Financial Origins (Lynn Hunt, Gail </a:t>
            </a:r>
            <a:r>
              <a:rPr lang="en-GB" sz="1600" dirty="0" err="1"/>
              <a:t>Bossenga</a:t>
            </a:r>
            <a:r>
              <a:rPr lang="en-GB" sz="1600" dirty="0"/>
              <a:t>)</a:t>
            </a:r>
          </a:p>
          <a:p>
            <a:pPr lvl="2"/>
            <a:r>
              <a:rPr lang="en-GB" sz="1600" dirty="0"/>
              <a:t>Global Commerce and Consumption (Paul Cheney, Michael </a:t>
            </a:r>
            <a:r>
              <a:rPr lang="en-GB" sz="1600" dirty="0" err="1"/>
              <a:t>Kwass</a:t>
            </a:r>
            <a:r>
              <a:rPr lang="en-GB" sz="1600" dirty="0"/>
              <a:t>, Daniel Roche)</a:t>
            </a:r>
          </a:p>
          <a:p>
            <a:pPr lvl="2"/>
            <a:r>
              <a:rPr lang="en-GB" sz="1600" dirty="0"/>
              <a:t>Global Politics (Annie Jourdan, Manuela </a:t>
            </a:r>
            <a:r>
              <a:rPr lang="en-GB" sz="1600" dirty="0" err="1"/>
              <a:t>Albertone</a:t>
            </a:r>
            <a:r>
              <a:rPr lang="en-GB" sz="1600" dirty="0"/>
              <a:t>)</a:t>
            </a:r>
          </a:p>
          <a:p>
            <a:pPr lvl="2"/>
            <a:r>
              <a:rPr lang="en-GB" sz="1600" dirty="0"/>
              <a:t>Saint-</a:t>
            </a:r>
            <a:r>
              <a:rPr lang="en-GB" sz="1600" dirty="0" err="1"/>
              <a:t>Domigue</a:t>
            </a:r>
            <a:r>
              <a:rPr lang="en-GB" sz="1600" dirty="0"/>
              <a:t>, the Colonies, and their Influence on Metropolitan France (Pierre Serna, Manuel </a:t>
            </a:r>
            <a:r>
              <a:rPr lang="en-GB" sz="1600" dirty="0" err="1"/>
              <a:t>Covo</a:t>
            </a:r>
            <a:r>
              <a:rPr lang="en-GB" sz="1600" dirty="0"/>
              <a:t>, Fr</a:t>
            </a:r>
            <a:r>
              <a:rPr lang="fr-FR" sz="1600" dirty="0" err="1"/>
              <a:t>édé</a:t>
            </a:r>
            <a:r>
              <a:rPr lang="en-GB" sz="1600" dirty="0" err="1"/>
              <a:t>ric</a:t>
            </a:r>
            <a:r>
              <a:rPr lang="en-GB" sz="1600" dirty="0"/>
              <a:t> </a:t>
            </a:r>
            <a:r>
              <a:rPr lang="fr-FR" sz="1600" dirty="0"/>
              <a:t>Ré</a:t>
            </a:r>
            <a:r>
              <a:rPr lang="en-GB" sz="1600" dirty="0"/>
              <a:t>g</a:t>
            </a:r>
            <a:r>
              <a:rPr lang="fr-FR" sz="1600" dirty="0"/>
              <a:t>é</a:t>
            </a:r>
            <a:r>
              <a:rPr lang="en-GB" sz="1600" dirty="0" err="1"/>
              <a:t>nt</a:t>
            </a:r>
            <a:r>
              <a:rPr lang="en-GB" sz="1600" dirty="0"/>
              <a:t>)</a:t>
            </a:r>
          </a:p>
          <a:p>
            <a:pPr lvl="2"/>
            <a:endParaRPr lang="en-GB" sz="1400" dirty="0"/>
          </a:p>
          <a:p>
            <a:pPr lvl="2"/>
            <a:endParaRPr lang="en-GB" sz="1800" dirty="0"/>
          </a:p>
          <a:p>
            <a:endParaRPr lang="en-GB" dirty="0"/>
          </a:p>
          <a:p>
            <a:endParaRPr lang="en-GB" dirty="0"/>
          </a:p>
        </p:txBody>
      </p:sp>
    </p:spTree>
    <p:extLst>
      <p:ext uri="{BB962C8B-B14F-4D97-AF65-F5344CB8AC3E}">
        <p14:creationId xmlns:p14="http://schemas.microsoft.com/office/powerpoint/2010/main" val="1370264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478D-52D0-AB71-0167-9A571A7BF505}"/>
              </a:ext>
            </a:extLst>
          </p:cNvPr>
          <p:cNvSpPr>
            <a:spLocks noGrp="1"/>
          </p:cNvSpPr>
          <p:nvPr>
            <p:ph type="title"/>
          </p:nvPr>
        </p:nvSpPr>
        <p:spPr>
          <a:xfrm>
            <a:off x="1097280" y="144379"/>
            <a:ext cx="10058400" cy="1592981"/>
          </a:xfrm>
        </p:spPr>
        <p:txBody>
          <a:bodyPr>
            <a:normAutofit/>
          </a:bodyPr>
          <a:lstStyle/>
          <a:p>
            <a:r>
              <a:rPr lang="en-GB" sz="4000" dirty="0"/>
              <a:t>The Historiography: From Economic Causes to Global Financial Origins</a:t>
            </a:r>
          </a:p>
        </p:txBody>
      </p:sp>
      <p:sp>
        <p:nvSpPr>
          <p:cNvPr id="3" name="Content Placeholder 2">
            <a:extLst>
              <a:ext uri="{FF2B5EF4-FFF2-40B4-BE49-F238E27FC236}">
                <a16:creationId xmlns:a16="http://schemas.microsoft.com/office/drawing/2014/main" id="{5403625D-2346-B643-7B10-3AF159A203C3}"/>
              </a:ext>
            </a:extLst>
          </p:cNvPr>
          <p:cNvSpPr>
            <a:spLocks noGrp="1"/>
          </p:cNvSpPr>
          <p:nvPr>
            <p:ph idx="1"/>
          </p:nvPr>
        </p:nvSpPr>
        <p:spPr>
          <a:xfrm>
            <a:off x="401053" y="2154991"/>
            <a:ext cx="6962273" cy="4101981"/>
          </a:xfrm>
        </p:spPr>
        <p:txBody>
          <a:bodyPr>
            <a:normAutofit lnSpcReduction="10000"/>
          </a:bodyPr>
          <a:lstStyle/>
          <a:p>
            <a:r>
              <a:rPr lang="en-GB" sz="2200" dirty="0"/>
              <a:t>The Historiography: From Economic Causes to Global Financial Origins</a:t>
            </a:r>
          </a:p>
          <a:p>
            <a:pPr lvl="1"/>
            <a:r>
              <a:rPr lang="en-GB" sz="2000" dirty="0"/>
              <a:t>Orthodox Marxist Interpretation (Soboul, </a:t>
            </a:r>
            <a:r>
              <a:rPr lang="en-GB" sz="2000" dirty="0" err="1"/>
              <a:t>Mathiez</a:t>
            </a:r>
            <a:r>
              <a:rPr lang="en-GB" sz="2000" dirty="0"/>
              <a:t>, Lefebvre)</a:t>
            </a:r>
          </a:p>
          <a:p>
            <a:pPr lvl="1"/>
            <a:r>
              <a:rPr lang="en-GB" sz="2000" dirty="0"/>
              <a:t>Revisionist Challenge (</a:t>
            </a:r>
            <a:r>
              <a:rPr lang="en-GB" sz="2000" dirty="0" err="1"/>
              <a:t>Cobban</a:t>
            </a:r>
            <a:r>
              <a:rPr lang="en-GB" sz="2000" dirty="0"/>
              <a:t>, Doyle)</a:t>
            </a:r>
          </a:p>
          <a:p>
            <a:pPr lvl="1"/>
            <a:r>
              <a:rPr lang="en-GB" sz="2000" dirty="0"/>
              <a:t>Linguistic/Cultural Turn (Baker, Furet, </a:t>
            </a:r>
            <a:r>
              <a:rPr lang="en-GB" sz="2000" dirty="0" err="1"/>
              <a:t>Chartier</a:t>
            </a:r>
            <a:r>
              <a:rPr lang="en-GB" sz="2000" dirty="0"/>
              <a:t>, </a:t>
            </a:r>
            <a:r>
              <a:rPr lang="en-GB" sz="2000" dirty="0" err="1"/>
              <a:t>Ozouf</a:t>
            </a:r>
            <a:r>
              <a:rPr lang="en-GB" sz="2000" dirty="0"/>
              <a:t>)</a:t>
            </a:r>
          </a:p>
          <a:p>
            <a:pPr lvl="1"/>
            <a:r>
              <a:rPr lang="en-GB" sz="2000" dirty="0"/>
              <a:t>The ‘Global Turn’</a:t>
            </a:r>
          </a:p>
          <a:p>
            <a:pPr lvl="2"/>
            <a:r>
              <a:rPr lang="en-GB" sz="1600" dirty="0"/>
              <a:t>Global Economic and Financial Origins (Lynn Hunt, Gail </a:t>
            </a:r>
            <a:r>
              <a:rPr lang="en-GB" sz="1600" dirty="0" err="1"/>
              <a:t>Bossenga</a:t>
            </a:r>
            <a:r>
              <a:rPr lang="en-GB" sz="1600" dirty="0"/>
              <a:t>)</a:t>
            </a:r>
          </a:p>
          <a:p>
            <a:pPr lvl="2"/>
            <a:r>
              <a:rPr lang="en-GB" sz="1600" dirty="0"/>
              <a:t>Global Commerce and Consumption (Paul Cheney, Michael </a:t>
            </a:r>
            <a:r>
              <a:rPr lang="en-GB" sz="1600" dirty="0" err="1"/>
              <a:t>Kwass</a:t>
            </a:r>
            <a:r>
              <a:rPr lang="en-GB" sz="1600" dirty="0"/>
              <a:t>, Daniel Roche)</a:t>
            </a:r>
          </a:p>
          <a:p>
            <a:pPr lvl="2"/>
            <a:r>
              <a:rPr lang="en-GB" sz="1600" dirty="0"/>
              <a:t>Global Politics (Annie Jourdan, Manuela </a:t>
            </a:r>
            <a:r>
              <a:rPr lang="en-GB" sz="1600" dirty="0" err="1"/>
              <a:t>Albertone</a:t>
            </a:r>
            <a:r>
              <a:rPr lang="en-GB" sz="1600" dirty="0"/>
              <a:t>)</a:t>
            </a:r>
          </a:p>
          <a:p>
            <a:pPr lvl="2"/>
            <a:r>
              <a:rPr lang="en-GB" sz="1600" dirty="0"/>
              <a:t>Saint-</a:t>
            </a:r>
            <a:r>
              <a:rPr lang="en-GB" sz="1600" dirty="0" err="1"/>
              <a:t>Domigue</a:t>
            </a:r>
            <a:r>
              <a:rPr lang="en-GB" sz="1600" dirty="0"/>
              <a:t>, the Colonies, and their Influence on Metropolitan France (Pierre Serna, Manuel </a:t>
            </a:r>
            <a:r>
              <a:rPr lang="en-GB" sz="1600" dirty="0" err="1"/>
              <a:t>Covo</a:t>
            </a:r>
            <a:r>
              <a:rPr lang="en-GB" sz="1600" dirty="0"/>
              <a:t>, Fr</a:t>
            </a:r>
            <a:r>
              <a:rPr lang="fr-FR" sz="1600" dirty="0" err="1"/>
              <a:t>édé</a:t>
            </a:r>
            <a:r>
              <a:rPr lang="en-GB" sz="1600" dirty="0" err="1"/>
              <a:t>ric</a:t>
            </a:r>
            <a:r>
              <a:rPr lang="en-GB" sz="1600" dirty="0"/>
              <a:t> </a:t>
            </a:r>
            <a:r>
              <a:rPr lang="fr-FR" sz="1600" dirty="0"/>
              <a:t>Ré</a:t>
            </a:r>
            <a:r>
              <a:rPr lang="en-GB" sz="1600" dirty="0"/>
              <a:t>g</a:t>
            </a:r>
            <a:r>
              <a:rPr lang="fr-FR" sz="1600" dirty="0"/>
              <a:t>é</a:t>
            </a:r>
            <a:r>
              <a:rPr lang="en-GB" sz="1600" dirty="0" err="1"/>
              <a:t>nt</a:t>
            </a:r>
            <a:r>
              <a:rPr lang="en-GB" sz="1600" dirty="0"/>
              <a:t>)</a:t>
            </a:r>
          </a:p>
          <a:p>
            <a:pPr lvl="2"/>
            <a:endParaRPr lang="en-GB" sz="1400" dirty="0"/>
          </a:p>
          <a:p>
            <a:pPr lvl="2"/>
            <a:endParaRPr lang="en-GB" sz="1800" dirty="0"/>
          </a:p>
          <a:p>
            <a:endParaRPr lang="en-GB" dirty="0"/>
          </a:p>
          <a:p>
            <a:endParaRPr lang="en-GB" dirty="0"/>
          </a:p>
        </p:txBody>
      </p:sp>
      <p:pic>
        <p:nvPicPr>
          <p:cNvPr id="4" name="Picture 3">
            <a:extLst>
              <a:ext uri="{FF2B5EF4-FFF2-40B4-BE49-F238E27FC236}">
                <a16:creationId xmlns:a16="http://schemas.microsoft.com/office/drawing/2014/main" id="{A586ACEB-FAA5-686D-E99A-F3C22587488F}"/>
              </a:ext>
            </a:extLst>
          </p:cNvPr>
          <p:cNvPicPr>
            <a:picLocks noChangeAspect="1"/>
          </p:cNvPicPr>
          <p:nvPr/>
        </p:nvPicPr>
        <p:blipFill>
          <a:blip r:embed="rId2"/>
          <a:stretch>
            <a:fillRect/>
          </a:stretch>
        </p:blipFill>
        <p:spPr>
          <a:xfrm>
            <a:off x="6833937" y="2040950"/>
            <a:ext cx="4812631" cy="4216023"/>
          </a:xfrm>
          <a:prstGeom prst="rect">
            <a:avLst/>
          </a:prstGeom>
        </p:spPr>
      </p:pic>
    </p:spTree>
    <p:extLst>
      <p:ext uri="{BB962C8B-B14F-4D97-AF65-F5344CB8AC3E}">
        <p14:creationId xmlns:p14="http://schemas.microsoft.com/office/powerpoint/2010/main" val="2551052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B95BC-73AE-FA59-2EEB-E7F1B6857273}"/>
              </a:ext>
            </a:extLst>
          </p:cNvPr>
          <p:cNvSpPr>
            <a:spLocks noGrp="1"/>
          </p:cNvSpPr>
          <p:nvPr>
            <p:ph type="title"/>
          </p:nvPr>
        </p:nvSpPr>
        <p:spPr>
          <a:xfrm>
            <a:off x="5726498" y="286603"/>
            <a:ext cx="5429182" cy="1450757"/>
          </a:xfrm>
        </p:spPr>
        <p:txBody>
          <a:bodyPr/>
          <a:lstStyle/>
          <a:p>
            <a:r>
              <a:rPr lang="en-GB" dirty="0"/>
              <a:t>Debt and Default</a:t>
            </a:r>
          </a:p>
        </p:txBody>
      </p:sp>
      <p:grpSp>
        <p:nvGrpSpPr>
          <p:cNvPr id="5" name="Group 4">
            <a:extLst>
              <a:ext uri="{FF2B5EF4-FFF2-40B4-BE49-F238E27FC236}">
                <a16:creationId xmlns:a16="http://schemas.microsoft.com/office/drawing/2014/main" id="{DA81662B-128A-57F5-FF82-4B505FA4C14B}"/>
              </a:ext>
            </a:extLst>
          </p:cNvPr>
          <p:cNvGrpSpPr/>
          <p:nvPr/>
        </p:nvGrpSpPr>
        <p:grpSpPr>
          <a:xfrm>
            <a:off x="251792" y="513347"/>
            <a:ext cx="6510100" cy="5787465"/>
            <a:chOff x="5642733" y="1756810"/>
            <a:chExt cx="6096000" cy="4744506"/>
          </a:xfrm>
        </p:grpSpPr>
        <p:graphicFrame>
          <p:nvGraphicFramePr>
            <p:cNvPr id="6" name="Chart 5">
              <a:extLst>
                <a:ext uri="{FF2B5EF4-FFF2-40B4-BE49-F238E27FC236}">
                  <a16:creationId xmlns:a16="http://schemas.microsoft.com/office/drawing/2014/main" id="{06A784FA-DDED-59A4-5101-429CEB9F545E}"/>
                </a:ext>
              </a:extLst>
            </p:cNvPr>
            <p:cNvGraphicFramePr/>
            <p:nvPr>
              <p:extLst>
                <p:ext uri="{D42A27DB-BD31-4B8C-83A1-F6EECF244321}">
                  <p14:modId xmlns:p14="http://schemas.microsoft.com/office/powerpoint/2010/main" val="322125544"/>
                </p:ext>
              </p:extLst>
            </p:nvPr>
          </p:nvGraphicFramePr>
          <p:xfrm>
            <a:off x="6096000" y="1756810"/>
            <a:ext cx="4607339" cy="439737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387311BA-D1EB-94AE-FAB7-65A12CEE6116}"/>
                </a:ext>
              </a:extLst>
            </p:cNvPr>
            <p:cNvSpPr txBox="1"/>
            <p:nvPr/>
          </p:nvSpPr>
          <p:spPr>
            <a:xfrm>
              <a:off x="5642733" y="6090754"/>
              <a:ext cx="6096000" cy="410562"/>
            </a:xfrm>
            <a:prstGeom prst="rect">
              <a:avLst/>
            </a:prstGeom>
            <a:noFill/>
          </p:spPr>
          <p:txBody>
            <a:bodyPr wrap="square">
              <a:spAutoFit/>
            </a:bodyPr>
            <a:lstStyle/>
            <a:p>
              <a:pPr>
                <a:lnSpc>
                  <a:spcPct val="107000"/>
                </a:lnSpc>
                <a:spcAft>
                  <a:spcPts val="800"/>
                </a:spcAft>
              </a:pPr>
              <a:r>
                <a:rPr lang="en-GB" sz="1000" dirty="0">
                  <a:solidFill>
                    <a:schemeClr val="tx2"/>
                  </a:solidFill>
                  <a:effectLst/>
                  <a:ea typeface="MS Mincho" panose="02020609040205080304" pitchFamily="49" charset="-128"/>
                  <a:cs typeface="Times New Roman" panose="02020603050405020304" pitchFamily="18" charset="0"/>
                </a:rPr>
                <a:t>Source: Eugene White, </a:t>
              </a:r>
              <a:r>
                <a:rPr lang="fr-FR" sz="1000" dirty="0">
                  <a:solidFill>
                    <a:schemeClr val="tx2"/>
                  </a:solidFill>
                  <a:effectLst/>
                  <a:ea typeface="Times New Roman" panose="02020603050405020304" pitchFamily="18" charset="0"/>
                  <a:cs typeface="Times New Roman" panose="02020603050405020304" pitchFamily="18" charset="0"/>
                </a:rPr>
                <a:t>"Retour sur les Origines Financières de la Révolution Française." </a:t>
              </a:r>
              <a:r>
                <a:rPr lang="fr-FR" sz="1000" i="1" dirty="0">
                  <a:solidFill>
                    <a:schemeClr val="tx2"/>
                  </a:solidFill>
                  <a:effectLst/>
                  <a:ea typeface="Times New Roman" panose="02020603050405020304" pitchFamily="18" charset="0"/>
                  <a:cs typeface="Times New Roman" panose="02020603050405020304" pitchFamily="18" charset="0"/>
                </a:rPr>
                <a:t>Annales Historiques De La Révolution Française</a:t>
              </a:r>
              <a:r>
                <a:rPr lang="fr-FR" sz="1000" dirty="0">
                  <a:solidFill>
                    <a:schemeClr val="tx2"/>
                  </a:solidFill>
                  <a:effectLst/>
                  <a:ea typeface="Times New Roman" panose="02020603050405020304" pitchFamily="18" charset="0"/>
                  <a:cs typeface="Times New Roman" panose="02020603050405020304" pitchFamily="18" charset="0"/>
                </a:rPr>
                <a:t>, no. 356 (2009), p. 198.</a:t>
              </a:r>
              <a:endParaRPr lang="en-GB" sz="1000" dirty="0">
                <a:solidFill>
                  <a:schemeClr val="tx2"/>
                </a:solidFill>
                <a:effectLst/>
                <a:ea typeface="Times New Roman" panose="02020603050405020304" pitchFamily="18" charset="0"/>
                <a:cs typeface="Times New Roman" panose="02020603050405020304" pitchFamily="18" charset="0"/>
              </a:endParaRPr>
            </a:p>
          </p:txBody>
        </p:sp>
      </p:grpSp>
      <p:grpSp>
        <p:nvGrpSpPr>
          <p:cNvPr id="9" name="Group 8">
            <a:extLst>
              <a:ext uri="{FF2B5EF4-FFF2-40B4-BE49-F238E27FC236}">
                <a16:creationId xmlns:a16="http://schemas.microsoft.com/office/drawing/2014/main" id="{1EED8CB4-B476-6A52-826E-297A1F3AA199}"/>
              </a:ext>
            </a:extLst>
          </p:cNvPr>
          <p:cNvGrpSpPr/>
          <p:nvPr/>
        </p:nvGrpSpPr>
        <p:grpSpPr>
          <a:xfrm>
            <a:off x="5656164" y="2430953"/>
            <a:ext cx="6411054" cy="2630381"/>
            <a:chOff x="5971217" y="2709178"/>
            <a:chExt cx="6096001" cy="2508098"/>
          </a:xfrm>
        </p:grpSpPr>
        <p:sp>
          <p:nvSpPr>
            <p:cNvPr id="4" name="TextBox 3">
              <a:extLst>
                <a:ext uri="{FF2B5EF4-FFF2-40B4-BE49-F238E27FC236}">
                  <a16:creationId xmlns:a16="http://schemas.microsoft.com/office/drawing/2014/main" id="{5D7CBB8C-01C3-F1D9-A0F3-8E8A25CBC5CE}"/>
                </a:ext>
              </a:extLst>
            </p:cNvPr>
            <p:cNvSpPr txBox="1"/>
            <p:nvPr/>
          </p:nvSpPr>
          <p:spPr>
            <a:xfrm>
              <a:off x="5971218" y="3485812"/>
              <a:ext cx="6096000" cy="1731464"/>
            </a:xfrm>
            <a:prstGeom prst="rect">
              <a:avLst/>
            </a:prstGeom>
            <a:noFill/>
          </p:spPr>
          <p:txBody>
            <a:bodyPr wrap="square">
              <a:spAutoFit/>
            </a:bodyPr>
            <a:lstStyle/>
            <a:p>
              <a:r>
                <a:rPr lang="en-GB" sz="1600" dirty="0"/>
                <a:t>2. Solving the problem: the monarchy had defaulted several times in the eighteenth century.</a:t>
              </a:r>
            </a:p>
            <a:p>
              <a:pPr marL="0" indent="0">
                <a:buNone/>
              </a:pPr>
              <a:endParaRPr lang="en-GB" sz="1600" dirty="0"/>
            </a:p>
            <a:p>
              <a:pPr marL="742950" lvl="1" indent="-285750">
                <a:buFont typeface="Arial" panose="020B0604020202020204" pitchFamily="34" charset="0"/>
                <a:buChar char="•"/>
              </a:pPr>
              <a:r>
                <a:rPr lang="en-GB" sz="1600" dirty="0"/>
                <a:t>First in 1716 (Philippe II, Duke of Orléans, Regent of France) </a:t>
              </a:r>
            </a:p>
            <a:p>
              <a:pPr marL="742950" lvl="1" indent="-285750">
                <a:buFont typeface="Arial" panose="020B0604020202020204" pitchFamily="34" charset="0"/>
                <a:buChar char="•"/>
              </a:pPr>
              <a:r>
                <a:rPr lang="en-GB" sz="1600" dirty="0"/>
                <a:t>then in 1759 (Louis XV) </a:t>
              </a:r>
            </a:p>
            <a:p>
              <a:pPr marL="742950" lvl="1" indent="-285750">
                <a:buFont typeface="Arial" panose="020B0604020202020204" pitchFamily="34" charset="0"/>
                <a:buChar char="•"/>
              </a:pPr>
              <a:r>
                <a:rPr lang="en-GB" sz="1600" dirty="0"/>
                <a:t>again in 1763 (Louis XV) </a:t>
              </a:r>
            </a:p>
            <a:p>
              <a:pPr marL="742950" lvl="1" indent="-285750">
                <a:buFont typeface="Arial" panose="020B0604020202020204" pitchFamily="34" charset="0"/>
                <a:buChar char="•"/>
              </a:pPr>
              <a:r>
                <a:rPr lang="en-GB" sz="1600" dirty="0"/>
                <a:t>and finally in 1770 (Louis XV).</a:t>
              </a:r>
            </a:p>
          </p:txBody>
        </p:sp>
        <p:sp>
          <p:nvSpPr>
            <p:cNvPr id="8" name="TextBox 7">
              <a:extLst>
                <a:ext uri="{FF2B5EF4-FFF2-40B4-BE49-F238E27FC236}">
                  <a16:creationId xmlns:a16="http://schemas.microsoft.com/office/drawing/2014/main" id="{1FE41780-0B82-CBA3-65B8-C45D5E4EA158}"/>
                </a:ext>
              </a:extLst>
            </p:cNvPr>
            <p:cNvSpPr txBox="1"/>
            <p:nvPr/>
          </p:nvSpPr>
          <p:spPr>
            <a:xfrm>
              <a:off x="5971217" y="2709178"/>
              <a:ext cx="5968991" cy="586937"/>
            </a:xfrm>
            <a:prstGeom prst="rect">
              <a:avLst/>
            </a:prstGeom>
            <a:noFill/>
          </p:spPr>
          <p:txBody>
            <a:bodyPr wrap="square" rtlCol="0">
              <a:spAutoFit/>
            </a:bodyPr>
            <a:lstStyle/>
            <a:p>
              <a:r>
                <a:rPr lang="en-GB" sz="1700" dirty="0"/>
                <a:t>1. The problem in 1788: 51% of  France’s yearly revenues went towards paying off interest on the debt.  </a:t>
              </a:r>
            </a:p>
          </p:txBody>
        </p:sp>
      </p:grpSp>
    </p:spTree>
    <p:extLst>
      <p:ext uri="{BB962C8B-B14F-4D97-AF65-F5344CB8AC3E}">
        <p14:creationId xmlns:p14="http://schemas.microsoft.com/office/powerpoint/2010/main" val="1621784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b561b08f-f8dc-4c1b-b5ab-2e516483e9ac"/>
</p:tagLst>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93932EF5-314F-409E-8020-FEE5FA079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3F7EDC-E5B4-4BBC-9D2A-CBE6D46C37AD}">
  <ds:schemaRefs>
    <ds:schemaRef ds:uri="http://schemas.microsoft.com/sharepoint/v3/contenttype/forms"/>
  </ds:schemaRefs>
</ds:datastoreItem>
</file>

<file path=customXml/itemProps3.xml><?xml version="1.0" encoding="utf-8"?>
<ds:datastoreItem xmlns:ds="http://schemas.openxmlformats.org/officeDocument/2006/customXml" ds:itemID="{A03EEFF0-FB57-4CB4-8BFC-DF397689E2ED}">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{71B80285-F18B-4ECF-A82C-6ECB6E8EF2BC}tf22712842_win32</Template>
  <TotalTime>144</TotalTime>
  <Words>733</Words>
  <Application>Microsoft Office PowerPoint</Application>
  <PresentationFormat>Widescreen</PresentationFormat>
  <Paragraphs>71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Bookman Old Style</vt:lpstr>
      <vt:lpstr>Calibri</vt:lpstr>
      <vt:lpstr>Franklin Gothic Book</vt:lpstr>
      <vt:lpstr>1_RetrospectVTI</vt:lpstr>
      <vt:lpstr>Global and Economic Origins </vt:lpstr>
      <vt:lpstr>18C France and the Global Scene</vt:lpstr>
      <vt:lpstr>18C France and the Global Scene</vt:lpstr>
      <vt:lpstr>PowerPoint Presentation</vt:lpstr>
      <vt:lpstr>France and its Empire</vt:lpstr>
      <vt:lpstr>The Historiography: From Economic Causes to Global Financial Origins</vt:lpstr>
      <vt:lpstr>The Historiography: From Economic Causes to Global Financial Origins</vt:lpstr>
      <vt:lpstr>The Historiography: From Economic Causes to Global Financial Origins</vt:lpstr>
      <vt:lpstr>Debt and Default</vt:lpstr>
      <vt:lpstr>The Financial Crisis of the State: What Made France Unique?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and Economic Origins </dc:title>
  <dc:creator>LOVE, RONAN (PGR)</dc:creator>
  <cp:lastModifiedBy>LOVE, RONAN (PGR)</cp:lastModifiedBy>
  <cp:revision>1</cp:revision>
  <dcterms:created xsi:type="dcterms:W3CDTF">2022-11-01T20:43:30Z</dcterms:created>
  <dcterms:modified xsi:type="dcterms:W3CDTF">2022-11-03T14:58:09Z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