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4" r:id="rId3"/>
    <p:sldId id="265" r:id="rId4"/>
    <p:sldId id="270" r:id="rId5"/>
    <p:sldId id="266" r:id="rId6"/>
    <p:sldId id="267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3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07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31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32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42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64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1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6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86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0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3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3642-ACF5-4185-A50C-D5ECC21F523D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0A1F6-AE92-445B-AB0E-76956794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4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servationmagazine.org/2012/12/the-origins-of-running-shoes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mega supermar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01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4818" y="3495449"/>
            <a:ext cx="9144000" cy="2387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43369" y="5055168"/>
            <a:ext cx="9144000" cy="165576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319284" y="2235197"/>
            <a:ext cx="102676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Week 11. Consumption and the Global Consumer</a:t>
            </a:r>
          </a:p>
        </p:txBody>
      </p:sp>
    </p:spTree>
    <p:extLst>
      <p:ext uri="{BB962C8B-B14F-4D97-AF65-F5344CB8AC3E}">
        <p14:creationId xmlns:p14="http://schemas.microsoft.com/office/powerpoint/2010/main" val="13729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mage result for footwear consumption glob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56" y="-661639"/>
            <a:ext cx="10795380" cy="1350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839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footwear consumption glob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24"/>
          <a:stretch/>
        </p:blipFill>
        <p:spPr bwMode="auto">
          <a:xfrm>
            <a:off x="587706" y="1132505"/>
            <a:ext cx="10726288" cy="572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837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footwear consumption glob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86" y="730723"/>
            <a:ext cx="9875672" cy="562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338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clothing us consump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101" y="271273"/>
            <a:ext cx="9525000" cy="629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80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clothing us consump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89" y="403107"/>
            <a:ext cx="10148484" cy="63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942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46244" y="472828"/>
            <a:ext cx="9466997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Term 1</a:t>
            </a:r>
          </a:p>
          <a:p>
            <a:r>
              <a:rPr lang="en-GB" b="1" dirty="0" smtClean="0"/>
              <a:t> </a:t>
            </a:r>
          </a:p>
          <a:p>
            <a:r>
              <a:rPr lang="en-GB" b="1" dirty="0" smtClean="0"/>
              <a:t>Week 1. What is Globalization?</a:t>
            </a:r>
          </a:p>
          <a:p>
            <a:endParaRPr lang="en-GB" b="1" dirty="0" smtClean="0"/>
          </a:p>
          <a:p>
            <a:r>
              <a:rPr lang="en-GB" b="1" dirty="0" smtClean="0"/>
              <a:t>Week 2. Globalisation in History: Waves and Cycles</a:t>
            </a:r>
          </a:p>
          <a:p>
            <a:endParaRPr lang="en-GB" b="1" dirty="0" smtClean="0"/>
          </a:p>
          <a:p>
            <a:r>
              <a:rPr lang="en-GB" b="1" dirty="0" smtClean="0"/>
              <a:t>Week 3. Population and Demography: Globalisation in Numbers</a:t>
            </a:r>
          </a:p>
          <a:p>
            <a:endParaRPr lang="en-GB" b="1" dirty="0" smtClean="0"/>
          </a:p>
          <a:p>
            <a:r>
              <a:rPr lang="en-GB" b="1" dirty="0" smtClean="0"/>
              <a:t>Week 4. Globalisation between History and Theory</a:t>
            </a:r>
          </a:p>
          <a:p>
            <a:endParaRPr lang="en-GB" b="1" dirty="0" smtClean="0"/>
          </a:p>
          <a:p>
            <a:r>
              <a:rPr lang="en-GB" b="1" dirty="0" smtClean="0"/>
              <a:t>Week 5. Human Movements: Migrations, Diasporas and Global Communities </a:t>
            </a:r>
          </a:p>
          <a:p>
            <a:endParaRPr lang="en-GB" b="1" dirty="0"/>
          </a:p>
          <a:p>
            <a:r>
              <a:rPr lang="en-GB" b="1" dirty="0" smtClean="0"/>
              <a:t>Week 7. The Environment and the Age of the Anthropocene</a:t>
            </a:r>
          </a:p>
          <a:p>
            <a:endParaRPr lang="en-GB" b="1" dirty="0" smtClean="0"/>
          </a:p>
          <a:p>
            <a:r>
              <a:rPr lang="en-GB" b="1" dirty="0" smtClean="0"/>
              <a:t>Week 8. Global Exchange: Trading Commodities Worldwide</a:t>
            </a:r>
          </a:p>
          <a:p>
            <a:endParaRPr lang="en-GB" b="1" dirty="0" smtClean="0"/>
          </a:p>
          <a:p>
            <a:r>
              <a:rPr lang="en-GB" b="1" dirty="0" smtClean="0"/>
              <a:t>Week 9. Communication and Technology: From the Telegraph to Internet</a:t>
            </a:r>
          </a:p>
          <a:p>
            <a:endParaRPr lang="en-GB" b="1" dirty="0" smtClean="0"/>
          </a:p>
          <a:p>
            <a:r>
              <a:rPr lang="en-GB" b="1" dirty="0" smtClean="0"/>
              <a:t>Week 10. Long Essay and Dissertation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158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6369" y="392459"/>
            <a:ext cx="8197755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Term 2</a:t>
            </a: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r>
              <a:rPr lang="en-GB" b="1" dirty="0" smtClean="0"/>
              <a:t>Week 11. Consumption and the Global Consumer</a:t>
            </a:r>
          </a:p>
          <a:p>
            <a:endParaRPr lang="en-GB" b="1" dirty="0" smtClean="0"/>
          </a:p>
          <a:p>
            <a:r>
              <a:rPr lang="en-GB" b="1" dirty="0" smtClean="0"/>
              <a:t>Week 12. Organisations: The Business of the Global Corporations</a:t>
            </a:r>
          </a:p>
          <a:p>
            <a:endParaRPr lang="en-GB" b="1" dirty="0" smtClean="0"/>
          </a:p>
          <a:p>
            <a:r>
              <a:rPr lang="en-GB" b="1" dirty="0" smtClean="0"/>
              <a:t>Week 13. Global Capitalism: Inequality and The World Economy</a:t>
            </a:r>
          </a:p>
          <a:p>
            <a:endParaRPr lang="en-GB" b="1" dirty="0" smtClean="0"/>
          </a:p>
          <a:p>
            <a:r>
              <a:rPr lang="en-GB" b="1" dirty="0" smtClean="0"/>
              <a:t>Week 14. Global Power: Nations, Empires and Civilizations</a:t>
            </a:r>
          </a:p>
          <a:p>
            <a:endParaRPr lang="en-GB" b="1" dirty="0" smtClean="0"/>
          </a:p>
          <a:p>
            <a:r>
              <a:rPr lang="en-GB" b="1" dirty="0" smtClean="0"/>
              <a:t>Week 15. Global Cities as Nodes of Globalization</a:t>
            </a:r>
          </a:p>
          <a:p>
            <a:endParaRPr lang="en-GB" b="1" dirty="0" smtClean="0"/>
          </a:p>
          <a:p>
            <a:r>
              <a:rPr lang="en-GB" b="1" dirty="0" smtClean="0"/>
              <a:t>Week 17. Globalisation, Human Rights and International Law</a:t>
            </a:r>
          </a:p>
          <a:p>
            <a:endParaRPr lang="en-GB" b="1" dirty="0" smtClean="0"/>
          </a:p>
          <a:p>
            <a:r>
              <a:rPr lang="en-GB" b="1" dirty="0" smtClean="0"/>
              <a:t>Week 18. Global, </a:t>
            </a:r>
            <a:r>
              <a:rPr lang="en-GB" b="1" dirty="0" err="1" smtClean="0"/>
              <a:t>Glocal</a:t>
            </a:r>
            <a:r>
              <a:rPr lang="en-GB" b="1" dirty="0" smtClean="0"/>
              <a:t> and the Global Imaginary</a:t>
            </a:r>
          </a:p>
          <a:p>
            <a:endParaRPr lang="en-GB" b="1" dirty="0" smtClean="0"/>
          </a:p>
          <a:p>
            <a:r>
              <a:rPr lang="en-GB" b="1" dirty="0" smtClean="0"/>
              <a:t>Week 19. The End of </a:t>
            </a:r>
            <a:r>
              <a:rPr lang="en-GB" b="1" dirty="0" err="1" smtClean="0"/>
              <a:t>Globalisation?l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Week 20. Dissertation and Long Essay workshops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3488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56118" y="1808793"/>
            <a:ext cx="89707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Is globalisation linked to the emergence of global consumer products? </a:t>
            </a:r>
          </a:p>
          <a:p>
            <a:r>
              <a:rPr lang="en-GB" sz="2400" dirty="0" smtClean="0"/>
              <a:t>Are these products Western in nature and manufacturing? Is there a ‘global consumer’? </a:t>
            </a:r>
          </a:p>
          <a:p>
            <a:r>
              <a:rPr lang="en-GB" sz="2400" dirty="0" smtClean="0"/>
              <a:t>What is the role of businesses, the state and of people in shaping global consumption? </a:t>
            </a:r>
          </a:p>
          <a:p>
            <a:r>
              <a:rPr lang="en-GB" sz="2400" dirty="0" smtClean="0"/>
              <a:t>Does the use of similar commodities create uniformity across the globe? </a:t>
            </a:r>
          </a:p>
          <a:p>
            <a:endParaRPr lang="en-GB" sz="2400" dirty="0"/>
          </a:p>
          <a:p>
            <a:r>
              <a:rPr lang="en-GB" sz="2400" dirty="0" smtClean="0"/>
              <a:t>This week will focus on two global consumer goods (clothing and food) in order to analyse the role of consumers, technologies, the meaning of power and the creation of hybridity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1456118" y="774089"/>
            <a:ext cx="7516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Week 11. Consumption and the Global Consumer</a:t>
            </a:r>
          </a:p>
        </p:txBody>
      </p:sp>
    </p:spTree>
    <p:extLst>
      <p:ext uri="{BB962C8B-B14F-4D97-AF65-F5344CB8AC3E}">
        <p14:creationId xmlns:p14="http://schemas.microsoft.com/office/powerpoint/2010/main" val="183665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5174" y="610316"/>
            <a:ext cx="7516994" cy="71711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Week 11. Consumption and the Global Consumer</a:t>
            </a:r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1. Institutions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Trade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Empire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Legislation</a:t>
            </a:r>
          </a:p>
          <a:p>
            <a:pPr marL="0" lvl="1"/>
            <a:r>
              <a:rPr lang="en-GB" b="1" dirty="0" smtClean="0"/>
              <a:t>2. Commodity approach</a:t>
            </a:r>
          </a:p>
          <a:p>
            <a:pPr marL="0" lvl="1"/>
            <a:r>
              <a:rPr lang="en-GB" b="1" dirty="0"/>
              <a:t>	</a:t>
            </a:r>
            <a:r>
              <a:rPr lang="en-GB" b="1" dirty="0" smtClean="0"/>
              <a:t>- cotton</a:t>
            </a:r>
          </a:p>
          <a:p>
            <a:pPr marL="0" lvl="1"/>
            <a:r>
              <a:rPr lang="en-GB" b="1" dirty="0"/>
              <a:t>	</a:t>
            </a:r>
            <a:r>
              <a:rPr lang="en-GB" b="1" dirty="0" smtClean="0"/>
              <a:t>- footwear</a:t>
            </a:r>
          </a:p>
          <a:p>
            <a:pPr marL="0" lvl="1"/>
            <a:r>
              <a:rPr lang="en-GB" b="1" dirty="0" smtClean="0"/>
              <a:t>3. Production</a:t>
            </a:r>
          </a:p>
          <a:p>
            <a:pPr marL="0" lvl="1"/>
            <a:r>
              <a:rPr lang="en-GB" b="1" dirty="0"/>
              <a:t>	</a:t>
            </a:r>
            <a:r>
              <a:rPr lang="en-GB" b="1" dirty="0" smtClean="0"/>
              <a:t>- technologies (1</a:t>
            </a:r>
            <a:r>
              <a:rPr lang="en-GB" b="1" baseline="30000" dirty="0" smtClean="0"/>
              <a:t>st</a:t>
            </a:r>
            <a:r>
              <a:rPr lang="en-GB" b="1" dirty="0" smtClean="0"/>
              <a:t> and 2</a:t>
            </a:r>
            <a:r>
              <a:rPr lang="en-GB" b="1" baseline="30000" dirty="0" smtClean="0"/>
              <a:t>nd</a:t>
            </a:r>
            <a:r>
              <a:rPr lang="en-GB" b="1" dirty="0" smtClean="0"/>
              <a:t> IR)</a:t>
            </a:r>
          </a:p>
          <a:p>
            <a:pPr marL="0" lvl="1"/>
            <a:r>
              <a:rPr lang="en-GB" b="1" dirty="0"/>
              <a:t>	</a:t>
            </a:r>
            <a:r>
              <a:rPr lang="en-GB" b="1" dirty="0" smtClean="0"/>
              <a:t>- work (slavery, workers’ rights)</a:t>
            </a:r>
          </a:p>
          <a:p>
            <a:pPr marL="0" lvl="1"/>
            <a:r>
              <a:rPr lang="en-GB" b="1" dirty="0" smtClean="0"/>
              <a:t>4. Consumption</a:t>
            </a:r>
          </a:p>
          <a:p>
            <a:pPr marL="0" lvl="1"/>
            <a:r>
              <a:rPr lang="en-GB" b="1" dirty="0"/>
              <a:t>	</a:t>
            </a:r>
            <a:r>
              <a:rPr lang="en-GB" b="1" dirty="0" smtClean="0"/>
              <a:t>- consumer rights (coops; warfare; etc.)</a:t>
            </a:r>
            <a:endParaRPr lang="en-GB" b="1" dirty="0"/>
          </a:p>
          <a:p>
            <a:r>
              <a:rPr lang="en-GB" b="1" dirty="0" smtClean="0"/>
              <a:t>	- boycotts and </a:t>
            </a:r>
            <a:r>
              <a:rPr lang="en-GB" b="1" dirty="0" err="1" smtClean="0"/>
              <a:t>buycotts</a:t>
            </a:r>
            <a:endParaRPr lang="en-GB" b="1" dirty="0" smtClean="0"/>
          </a:p>
          <a:p>
            <a:r>
              <a:rPr lang="en-GB" b="1" dirty="0"/>
              <a:t>	</a:t>
            </a:r>
            <a:r>
              <a:rPr lang="en-GB" b="1" dirty="0" smtClean="0"/>
              <a:t>- green consumerism</a:t>
            </a:r>
          </a:p>
          <a:p>
            <a:r>
              <a:rPr lang="en-GB" b="1" dirty="0"/>
              <a:t>	</a:t>
            </a:r>
            <a:r>
              <a:rPr lang="en-GB" b="1" dirty="0" smtClean="0"/>
              <a:t>- fair trade</a:t>
            </a:r>
          </a:p>
          <a:p>
            <a:r>
              <a:rPr lang="en-GB" b="1" dirty="0"/>
              <a:t>	</a:t>
            </a:r>
            <a:r>
              <a:rPr lang="en-GB" b="1" dirty="0" smtClean="0"/>
              <a:t>- slow food movement</a:t>
            </a:r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1125175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3387774"/>
            <a:ext cx="1901483" cy="7232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44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Picture 2" descr="      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885" y="1675749"/>
            <a:ext cx="7650945" cy="809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5868" y="228600"/>
            <a:ext cx="113640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Neue Helvetica W01"/>
              </a:rPr>
              <a:t>The Most Traded Goods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141414"/>
                </a:solidFill>
                <a:latin typeface="Neue Helvetica W01"/>
              </a:rPr>
              <a:t>Here are the good categories, along with the total dollar value and percentage of total exports that each category represents on the global market.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92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s://www.conservationmagazine.org/wp-content/uploads/2013/04/running-sho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43888"/>
            <a:ext cx="9083960" cy="601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390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roduction running sho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39" y="1094664"/>
            <a:ext cx="9425154" cy="550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891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conservationmagazine.org/wp-content/uploads/2012/11/sourcemap-running-sh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39" y="188794"/>
            <a:ext cx="9020175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65361" y="590447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hlinkClick r:id="rId3"/>
              </a:rPr>
              <a:t>https://www.conservationmagazine.org/2012/12/the-origins-of-running-shoes/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8577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335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Neue Helvetica W01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Riello, Giorgio</dc:creator>
  <cp:lastModifiedBy>Riello, Giorgio</cp:lastModifiedBy>
  <cp:revision>6</cp:revision>
  <dcterms:created xsi:type="dcterms:W3CDTF">2019-01-08T21:39:20Z</dcterms:created>
  <dcterms:modified xsi:type="dcterms:W3CDTF">2019-01-10T08:23:38Z</dcterms:modified>
</cp:coreProperties>
</file>