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6" r:id="rId4"/>
    <p:sldId id="266" r:id="rId5"/>
    <p:sldId id="258" r:id="rId6"/>
    <p:sldId id="259" r:id="rId7"/>
    <p:sldId id="260" r:id="rId8"/>
    <p:sldId id="268" r:id="rId9"/>
    <p:sldId id="261" r:id="rId10"/>
    <p:sldId id="262" r:id="rId11"/>
    <p:sldId id="263" r:id="rId12"/>
    <p:sldId id="264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683D0-58AB-FA0D-0F79-E00D72F46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E2F61-7828-DA67-F89E-AEF3B8DFAF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BDD78-7753-0635-4A32-D10D9B0EC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3B030-FE61-1617-58A3-04EC67DDF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BFA96-C2C9-EE6E-E0AC-F315E315F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141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99DB-1049-A80C-0BDF-FA960F635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27FA5D-5119-E165-9E3B-56885E073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A62E7-FBBE-E8C8-276F-167C8212B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C9194-B54D-4CED-1588-C5531C0BE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15926-14CF-A185-30D7-A927CA784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78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24C6DD-8323-683B-2F45-1359705B1E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E87EA9-5EDA-1411-24AD-F3AA60FCB6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844DC-DD63-6FB5-6819-664291DF4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2A14-B66A-1EFB-3D37-F539F5161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DC20B-7E3D-1161-7C75-C1B7258B9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8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7935E-73A0-F373-C7AA-571F3325B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32B5C4-1C34-D985-D0BA-0844EE722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1CEA9-2BD7-3FC8-9ABA-F911D980A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915-DAAA-88AD-E99C-FF87E090D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CDB7C-5112-3813-4F17-25B6BEA3D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5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BF40-5008-6559-8496-006DCBC2F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1C2F51-264C-56C3-0063-19D3C82E0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8B137-BBAD-D86D-5514-5BBD63FDF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A9A26-5771-7EE2-B1AF-85C0BC068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6432F-1097-0D86-A3D1-F8292E1EF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29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A2C5B-DA47-FAF5-031E-4994DA4B4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E1A93-F5F4-CC93-EFA5-0011564AF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FB67DF-6AFA-FF50-FD11-F1BE53073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5D0FF-33E5-FA16-A1BF-6B024DAC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7DDE7-2D9C-5E1E-A559-2B0FF4897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AAB60-B6C9-C842-867A-F710F24E1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651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66564-7DD4-FF4C-E42B-B4DA57881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3CD33-74C9-1B92-219D-5CDC6A673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BC781-74BB-81BC-9326-BAD02A961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F098EF-D278-2A8B-21EF-232190AD0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1C2209-959D-89F3-9D28-83343A880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AF2D54-0E2B-3C87-0501-90C9D2477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E6735A-3307-12FF-0BB9-1EB4A5FED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8B557E-288D-DC45-761C-4197A67BA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1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8EF01-A2FE-78A4-258D-F0D324004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6245ED-F9C8-C6E0-F8E3-C951B53D8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BD4C0-1001-E902-0572-F687EF87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3CF01-540A-E2E1-A1A1-42DA10B7F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895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E88013-ACCE-BAAE-04D3-FCEFC10DC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C6AEDB-7806-CE2A-11A6-ADBE62966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9E513-2929-8A6C-B5F6-54AC7C97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06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F431F-2831-A2AA-E8CE-A4AA36022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F6D40-A259-CE17-516A-7CD45C861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021D1E-967D-78E0-6473-7742DE9E2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A5FB8-9598-004D-F661-B0A59A2C1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23846-4391-1B32-34AC-A67501C0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FDA8F9-CD85-A521-A71F-DE6167FE0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694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29CE1-B9DD-785A-D8C4-08006DAD2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549743-012B-B0C4-6C57-78BBD3E98A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4E36ED-6ED0-414E-3074-6939DD157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A0850-5090-B10D-5976-3471FE63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2AC4CE-3FE9-F635-5C67-FF58955DF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768D9-EFEC-C85E-1BAF-9DC4FFFF9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41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F88DF4-3DED-DDF4-E9BA-EC0E41F28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DEA2E-C271-367A-A67A-6AE05ABFA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C1F2B-CBCE-94BF-81DB-55D9591BD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0F995A-47FE-49CE-905C-3FACA6C7B381}" type="datetimeFigureOut">
              <a:rPr lang="en-GB" smtClean="0"/>
              <a:t>28/11/2025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B7B73-79C9-BBBA-7704-8D0163BCC8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685A0-CF44-C7AC-2F86-429D7394F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962855-5EE4-4FD6-A316-773734D1E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19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masterclass.com/articles/feminism-meaning#77Wl4H14JAP1qRVxbG6PH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FE6C-5509-179A-E290-D16C6AA2A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Welcome to Feminism, Politics and Social Change in Modern Britain - Today’s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449EF-B32E-A05D-256F-5E9749048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142" y="1804359"/>
            <a:ext cx="10825716" cy="4688515"/>
          </a:xfrm>
        </p:spPr>
        <p:txBody>
          <a:bodyPr>
            <a:normAutofit/>
          </a:bodyPr>
          <a:lstStyle/>
          <a:p>
            <a:r>
              <a:rPr lang="en-GB" b="1" dirty="0"/>
              <a:t>Introductions</a:t>
            </a:r>
            <a:endParaRPr lang="en-GB" dirty="0"/>
          </a:p>
          <a:p>
            <a:r>
              <a:rPr lang="en-GB" dirty="0"/>
              <a:t>Module Overview - assessments</a:t>
            </a:r>
          </a:p>
          <a:p>
            <a:r>
              <a:rPr lang="en-GB" dirty="0"/>
              <a:t>What is feminism?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Origins of the term feminism</a:t>
            </a:r>
          </a:p>
          <a:p>
            <a:r>
              <a:rPr lang="en-GB" dirty="0">
                <a:solidFill>
                  <a:srgbClr val="0070C0"/>
                </a:solidFill>
              </a:rPr>
              <a:t>Break</a:t>
            </a:r>
          </a:p>
          <a:p>
            <a:r>
              <a:rPr lang="en-GB" dirty="0"/>
              <a:t>The ‘waves’ of feminism </a:t>
            </a:r>
          </a:p>
          <a:p>
            <a:r>
              <a:rPr lang="en-GB" dirty="0"/>
              <a:t>Problems with waves?</a:t>
            </a:r>
          </a:p>
          <a:p>
            <a:r>
              <a:rPr lang="en-GB" dirty="0"/>
              <a:t>Questions and thoughts for the day</a:t>
            </a:r>
            <a:endParaRPr lang="en-GB" dirty="0">
              <a:solidFill>
                <a:srgbClr val="00B0F0"/>
              </a:solidFill>
            </a:endParaRPr>
          </a:p>
          <a:p>
            <a:r>
              <a:rPr lang="en-GB" dirty="0"/>
              <a:t>Readings for next week</a:t>
            </a:r>
          </a:p>
        </p:txBody>
      </p:sp>
    </p:spTree>
    <p:extLst>
      <p:ext uri="{BB962C8B-B14F-4D97-AF65-F5344CB8AC3E}">
        <p14:creationId xmlns:p14="http://schemas.microsoft.com/office/powerpoint/2010/main" val="2887669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B2C28-3445-735F-1E40-B4F3FA1A6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888" y="365125"/>
            <a:ext cx="10515600" cy="804322"/>
          </a:xfrm>
        </p:spPr>
        <p:txBody>
          <a:bodyPr>
            <a:normAutofit/>
          </a:bodyPr>
          <a:lstStyle/>
          <a:p>
            <a:r>
              <a:rPr lang="en-GB" sz="4000" dirty="0"/>
              <a:t>Second Wave Feminism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E1DAC-9791-57EB-81EC-FAAC8101B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888" y="1246207"/>
            <a:ext cx="4824232" cy="2007361"/>
          </a:xfrm>
        </p:spPr>
        <p:txBody>
          <a:bodyPr/>
          <a:lstStyle/>
          <a:p>
            <a:r>
              <a:rPr lang="en-GB" dirty="0"/>
              <a:t>1960s and early 1970s</a:t>
            </a:r>
          </a:p>
          <a:p>
            <a:r>
              <a:rPr lang="en-GB" dirty="0"/>
              <a:t>Workplace rights</a:t>
            </a:r>
          </a:p>
          <a:p>
            <a:r>
              <a:rPr lang="en-GB" dirty="0"/>
              <a:t> Family, abortion &amp; sexual rights</a:t>
            </a:r>
          </a:p>
        </p:txBody>
      </p:sp>
      <p:pic>
        <p:nvPicPr>
          <p:cNvPr id="4" name="Picture 6" descr="hc7979-001">
            <a:extLst>
              <a:ext uri="{FF2B5EF4-FFF2-40B4-BE49-F238E27FC236}">
                <a16:creationId xmlns:a16="http://schemas.microsoft.com/office/drawing/2014/main" id="{02B8BAF6-D72F-3AD1-6937-E48C3F5C1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482" y="2748110"/>
            <a:ext cx="6302411" cy="40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09A7951-A98F-3493-0961-672AE1F7A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893" y="157310"/>
            <a:ext cx="60960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ouple of women hugging&#10;&#10;AI-generated content may be incorrect.">
            <a:extLst>
              <a:ext uri="{FF2B5EF4-FFF2-40B4-BE49-F238E27FC236}">
                <a16:creationId xmlns:a16="http://schemas.microsoft.com/office/drawing/2014/main" id="{BD7191C5-7087-9528-F956-CF8F867DB7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43" y="3330329"/>
            <a:ext cx="3422122" cy="316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743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6BEA-3CC6-2D79-6B9D-3E9DFFB25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42" y="190179"/>
            <a:ext cx="10515600" cy="799646"/>
          </a:xfrm>
        </p:spPr>
        <p:txBody>
          <a:bodyPr>
            <a:normAutofit/>
          </a:bodyPr>
          <a:lstStyle/>
          <a:p>
            <a:r>
              <a:rPr lang="en-GB" sz="4000" dirty="0"/>
              <a:t>Third Wave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7923C-9426-5D24-9D0D-A725616F1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42" y="909892"/>
            <a:ext cx="6261564" cy="2843383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1990s-2010s</a:t>
            </a:r>
          </a:p>
          <a:p>
            <a:r>
              <a:rPr lang="en-GB" sz="2400" dirty="0"/>
              <a:t>Critiques second wave’s lack of diversity -race, class, disability…</a:t>
            </a:r>
          </a:p>
          <a:p>
            <a:r>
              <a:rPr lang="en-GB" sz="2400" dirty="0"/>
              <a:t>Intersectional </a:t>
            </a:r>
          </a:p>
          <a:p>
            <a:r>
              <a:rPr lang="en-GB" sz="2400" dirty="0"/>
              <a:t>‘Gender’ histories &amp; identities</a:t>
            </a:r>
          </a:p>
          <a:p>
            <a:r>
              <a:rPr lang="en-GB" sz="2400" dirty="0"/>
              <a:t>Sexual violence #metoo</a:t>
            </a:r>
          </a:p>
          <a:p>
            <a:r>
              <a:rPr lang="en-GB" sz="2400" dirty="0"/>
              <a:t>https://www.slutmeansspeakup.org.uk/</a:t>
            </a:r>
          </a:p>
        </p:txBody>
      </p:sp>
      <p:pic>
        <p:nvPicPr>
          <p:cNvPr id="5" name="Picture 4" descr="A group of people holding a sign&#10;&#10;AI-generated content may be incorrect.">
            <a:extLst>
              <a:ext uri="{FF2B5EF4-FFF2-40B4-BE49-F238E27FC236}">
                <a16:creationId xmlns:a16="http://schemas.microsoft.com/office/drawing/2014/main" id="{6C69907E-FF60-27DA-2D5F-772899B1E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140" y="52280"/>
            <a:ext cx="4691118" cy="3265078"/>
          </a:xfrm>
          <a:prstGeom prst="rect">
            <a:avLst/>
          </a:prstGeom>
        </p:spPr>
      </p:pic>
      <p:pic>
        <p:nvPicPr>
          <p:cNvPr id="7" name="Picture 6" descr="A person holding a sign&#10;&#10;AI-generated content may be incorrect.">
            <a:extLst>
              <a:ext uri="{FF2B5EF4-FFF2-40B4-BE49-F238E27FC236}">
                <a16:creationId xmlns:a16="http://schemas.microsoft.com/office/drawing/2014/main" id="{2623A3D0-AEBA-A9B6-0427-EE956C5E3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7" y="3753275"/>
            <a:ext cx="4534975" cy="3024792"/>
          </a:xfrm>
          <a:prstGeom prst="rect">
            <a:avLst/>
          </a:prstGeom>
        </p:spPr>
      </p:pic>
      <p:pic>
        <p:nvPicPr>
          <p:cNvPr id="9" name="Picture 8" descr="Women holding signs and a banner&#10;&#10;AI-generated content may be incorrect.">
            <a:extLst>
              <a:ext uri="{FF2B5EF4-FFF2-40B4-BE49-F238E27FC236}">
                <a16:creationId xmlns:a16="http://schemas.microsoft.com/office/drawing/2014/main" id="{FE618C32-53E9-04A2-6C49-01D904F805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951" y="3540643"/>
            <a:ext cx="5120633" cy="313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89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E0175-6DD2-77CB-7CF0-783F17D9F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386" y="332819"/>
            <a:ext cx="10515600" cy="641349"/>
          </a:xfrm>
        </p:spPr>
        <p:txBody>
          <a:bodyPr>
            <a:noAutofit/>
          </a:bodyPr>
          <a:lstStyle/>
          <a:p>
            <a:r>
              <a:rPr lang="en-GB" sz="4000" dirty="0"/>
              <a:t>Fourth Wave..?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52799-EF22-D589-318E-4BC90CD96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528" y="1126567"/>
            <a:ext cx="3918613" cy="5342784"/>
          </a:xfrm>
        </p:spPr>
        <p:txBody>
          <a:bodyPr>
            <a:normAutofit fontScale="25000" lnSpcReduction="20000"/>
          </a:bodyPr>
          <a:lstStyle/>
          <a:p>
            <a:r>
              <a:rPr lang="en-GB" sz="9600" dirty="0"/>
              <a:t>2000s - now </a:t>
            </a:r>
          </a:p>
          <a:p>
            <a:r>
              <a:rPr lang="en-GB" sz="9600" dirty="0"/>
              <a:t>Digital activism/zines</a:t>
            </a:r>
          </a:p>
          <a:p>
            <a:r>
              <a:rPr lang="en-GB" sz="9600" dirty="0"/>
              <a:t>Decentralized</a:t>
            </a:r>
          </a:p>
          <a:p>
            <a:r>
              <a:rPr lang="en-GB" sz="9600" dirty="0"/>
              <a:t>Less formal </a:t>
            </a:r>
          </a:p>
          <a:p>
            <a:r>
              <a:rPr lang="en-GB" sz="9600" dirty="0"/>
              <a:t>Sexual violence-body shaming-misogyny </a:t>
            </a:r>
          </a:p>
          <a:p>
            <a:r>
              <a:rPr lang="en-GB" sz="9600" dirty="0"/>
              <a:t>Intersectional-international</a:t>
            </a:r>
          </a:p>
          <a:p>
            <a:r>
              <a:rPr lang="en-GB" sz="9600" dirty="0"/>
              <a:t>Transfeminism – gender identities</a:t>
            </a:r>
          </a:p>
          <a:p>
            <a:r>
              <a:rPr lang="en-GB" sz="9600" dirty="0"/>
              <a:t>Sista-hood</a:t>
            </a:r>
          </a:p>
          <a:p>
            <a:r>
              <a:rPr lang="en-GB" sz="9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https://www.masterclass.com/articles/feminism-meaning#77Wl4H14JAP1qRVxbG6PHa</a:t>
            </a:r>
            <a:endParaRPr lang="en-GB" sz="9600" dirty="0"/>
          </a:p>
          <a:p>
            <a:endParaRPr lang="en-GB" dirty="0"/>
          </a:p>
        </p:txBody>
      </p:sp>
      <p:sp>
        <p:nvSpPr>
          <p:cNvPr id="4" name="AutoShape 2" descr="Image result for slutwalk london 2011">
            <a:extLst>
              <a:ext uri="{FF2B5EF4-FFF2-40B4-BE49-F238E27FC236}">
                <a16:creationId xmlns:a16="http://schemas.microsoft.com/office/drawing/2014/main" id="{A8DD90AC-EB00-5DE8-207F-2122F0B8C2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Image result for slutwalk london 2011">
            <a:extLst>
              <a:ext uri="{FF2B5EF4-FFF2-40B4-BE49-F238E27FC236}">
                <a16:creationId xmlns:a16="http://schemas.microsoft.com/office/drawing/2014/main" id="{0E333AB6-5527-85F9-F051-98848DAFE4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8" name="Picture 6" descr="Fourth-wave feminism - Wikipedia">
            <a:extLst>
              <a:ext uri="{FF2B5EF4-FFF2-40B4-BE49-F238E27FC236}">
                <a16:creationId xmlns:a16="http://schemas.microsoft.com/office/drawing/2014/main" id="{13CC308C-AF5E-4147-CC4C-AACEB6BF2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2" y="238840"/>
            <a:ext cx="4448176" cy="334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eran Laki-laki dengan Feminisme dan Teori Feminis - Aliansi Laki-laki Baru">
            <a:extLst>
              <a:ext uri="{FF2B5EF4-FFF2-40B4-BE49-F238E27FC236}">
                <a16:creationId xmlns:a16="http://schemas.microsoft.com/office/drawing/2014/main" id="{1BAE8273-5C6E-0210-FD19-E780A0E87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453" y="3581400"/>
            <a:ext cx="4730617" cy="316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Restoring Trust in the Feminist Movement - Zeitgeister - International ...">
            <a:extLst>
              <a:ext uri="{FF2B5EF4-FFF2-40B4-BE49-F238E27FC236}">
                <a16:creationId xmlns:a16="http://schemas.microsoft.com/office/drawing/2014/main" id="{B5D292AC-A44C-C30A-CDE8-C42BDDE16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100" y="4997302"/>
            <a:ext cx="3389400" cy="147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Feminizm - TUİÇ Sözlük">
            <a:extLst>
              <a:ext uri="{FF2B5EF4-FFF2-40B4-BE49-F238E27FC236}">
                <a16:creationId xmlns:a16="http://schemas.microsoft.com/office/drawing/2014/main" id="{A3DB90D9-6E5E-B551-8B3D-625577468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415" y="83796"/>
            <a:ext cx="4568655" cy="346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596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A8666-54B0-9CD6-989C-FF5D0F8D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5879"/>
            <a:ext cx="10515600" cy="1325563"/>
          </a:xfrm>
        </p:spPr>
        <p:txBody>
          <a:bodyPr/>
          <a:lstStyle/>
          <a:p>
            <a:r>
              <a:rPr lang="en-GB" dirty="0"/>
              <a:t>Task – based on your readings make notes 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171D8-B84A-D3C4-D578-08A613777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0939"/>
            <a:ext cx="10515600" cy="3976023"/>
          </a:xfrm>
        </p:spPr>
        <p:txBody>
          <a:bodyPr>
            <a:normAutofit/>
          </a:bodyPr>
          <a:lstStyle/>
          <a:p>
            <a:r>
              <a:rPr lang="en-GB" sz="3200" dirty="0"/>
              <a:t>How has feminism changed overtime?</a:t>
            </a:r>
          </a:p>
          <a:p>
            <a:r>
              <a:rPr lang="en-GB" sz="3200" dirty="0"/>
              <a:t>Does it have core values that you can identify?</a:t>
            </a:r>
          </a:p>
          <a:p>
            <a:r>
              <a:rPr lang="en-GB" sz="3200" dirty="0"/>
              <a:t>What do we have to be aware of when using the term Feminism?</a:t>
            </a:r>
          </a:p>
          <a:p>
            <a:endParaRPr lang="en-GB" sz="3200" dirty="0"/>
          </a:p>
          <a:p>
            <a:r>
              <a:rPr lang="en-GB" sz="3200" b="1" dirty="0">
                <a:solidFill>
                  <a:srgbClr val="7030A0"/>
                </a:solidFill>
              </a:rPr>
              <a:t>Thoughts for the day? Stick up your </a:t>
            </a:r>
            <a:r>
              <a:rPr lang="en-GB" sz="3200" b="1" dirty="0" err="1">
                <a:solidFill>
                  <a:srgbClr val="7030A0"/>
                </a:solidFill>
              </a:rPr>
              <a:t>post-it</a:t>
            </a:r>
            <a:r>
              <a:rPr lang="en-GB" sz="3200" b="1" dirty="0">
                <a:solidFill>
                  <a:srgbClr val="7030A0"/>
                </a:solidFill>
              </a:rPr>
              <a:t> note on the way out</a:t>
            </a:r>
          </a:p>
        </p:txBody>
      </p:sp>
    </p:spTree>
    <p:extLst>
      <p:ext uri="{BB962C8B-B14F-4D97-AF65-F5344CB8AC3E}">
        <p14:creationId xmlns:p14="http://schemas.microsoft.com/office/powerpoint/2010/main" val="1605056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94B80-7BD5-8BB0-39A3-8990A72FA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3348"/>
            <a:ext cx="10515600" cy="1325563"/>
          </a:xfrm>
        </p:spPr>
        <p:txBody>
          <a:bodyPr/>
          <a:lstStyle/>
          <a:p>
            <a:r>
              <a:rPr lang="en-GB" dirty="0"/>
              <a:t>Feminism, Politics and Social Change in Modern Britain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18126-7E51-0BC0-B68E-B897825D2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0427"/>
            <a:ext cx="10515600" cy="3816535"/>
          </a:xfrm>
        </p:spPr>
        <p:txBody>
          <a:bodyPr>
            <a:normAutofit fontScale="92500"/>
          </a:bodyPr>
          <a:lstStyle/>
          <a:p>
            <a:r>
              <a:rPr lang="en-GB" dirty="0"/>
              <a:t>1500 word essay (10%) Historiographical overview key thinkers/historians/theorists. Submission: Wed </a:t>
            </a:r>
            <a:r>
              <a:rPr lang="en-GB" b="1" dirty="0"/>
              <a:t>19 November 2025</a:t>
            </a:r>
          </a:p>
          <a:p>
            <a:r>
              <a:rPr lang="en-GB" dirty="0"/>
              <a:t>3000 word </a:t>
            </a:r>
            <a:r>
              <a:rPr lang="en-GB" b="1" dirty="0"/>
              <a:t>source</a:t>
            </a:r>
            <a:r>
              <a:rPr lang="en-GB" dirty="0"/>
              <a:t> based essay (40%) Submission : Wed </a:t>
            </a:r>
            <a:r>
              <a:rPr lang="en-GB" b="1" dirty="0"/>
              <a:t>11 March 2026</a:t>
            </a:r>
            <a:r>
              <a:rPr lang="en-GB" dirty="0"/>
              <a:t> Modern Records Centre or choice of digitised original document</a:t>
            </a:r>
          </a:p>
          <a:p>
            <a:r>
              <a:rPr lang="en-GB" dirty="0"/>
              <a:t>3000 word traditional essay (40%) Submission : Wed </a:t>
            </a:r>
            <a:r>
              <a:rPr lang="en-GB" b="1" dirty="0"/>
              <a:t>13</a:t>
            </a:r>
            <a:r>
              <a:rPr lang="en-GB" b="1" baseline="30000" dirty="0"/>
              <a:t>th</a:t>
            </a:r>
            <a:r>
              <a:rPr lang="en-GB" b="1" dirty="0"/>
              <a:t> May 2026</a:t>
            </a:r>
          </a:p>
          <a:p>
            <a:r>
              <a:rPr lang="en-GB" dirty="0"/>
              <a:t>Seminar contribution (10%) Submission: Wed </a:t>
            </a:r>
            <a:r>
              <a:rPr lang="en-GB" b="1" dirty="0"/>
              <a:t>20 May 2026</a:t>
            </a:r>
          </a:p>
          <a:p>
            <a:r>
              <a:rPr lang="en-GB" dirty="0"/>
              <a:t>You can use any seminar ‘Questions to ponder…’  for essay title or create your own – but check with me first!</a:t>
            </a:r>
          </a:p>
        </p:txBody>
      </p:sp>
    </p:spTree>
    <p:extLst>
      <p:ext uri="{BB962C8B-B14F-4D97-AF65-F5344CB8AC3E}">
        <p14:creationId xmlns:p14="http://schemas.microsoft.com/office/powerpoint/2010/main" val="2182445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ticky notes with question marks">
            <a:extLst>
              <a:ext uri="{FF2B5EF4-FFF2-40B4-BE49-F238E27FC236}">
                <a16:creationId xmlns:a16="http://schemas.microsoft.com/office/drawing/2014/main" id="{E956A377-E62C-F093-3BC8-2D5FA55D0AE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0151" r="-1" b="5557"/>
          <a:stretch>
            <a:fillRect/>
          </a:stretch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136A91-2076-C0A2-1BBB-A82E4EA47D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en-GB" sz="6600">
                <a:solidFill>
                  <a:schemeClr val="bg1"/>
                </a:solidFill>
              </a:rPr>
              <a:t>What is Feminism? Competing definitions of Feminism in the West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50992-7AF5-796A-009A-727ECFE9A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 fontScale="92500" lnSpcReduction="20000"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Task 1: What do you think Feminism is? What does it mean to you? Is </a:t>
            </a:r>
            <a:r>
              <a:rPr lang="en-GB" sz="4400">
                <a:solidFill>
                  <a:schemeClr val="bg1"/>
                </a:solidFill>
              </a:rPr>
              <a:t>it relevant</a:t>
            </a:r>
            <a:r>
              <a:rPr lang="en-GB" sz="44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5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FB6EE-E201-0E7D-875F-29761C2B7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est Empowering Feminist Quotes From Icon and Celebrity">
            <a:extLst>
              <a:ext uri="{FF2B5EF4-FFF2-40B4-BE49-F238E27FC236}">
                <a16:creationId xmlns:a16="http://schemas.microsoft.com/office/drawing/2014/main" id="{FECE3FB3-B2E0-065A-9D80-D87D357EC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388" y="98347"/>
            <a:ext cx="2659366" cy="319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loria Steinem Feminist Quotes. QuotesGram">
            <a:extLst>
              <a:ext uri="{FF2B5EF4-FFF2-40B4-BE49-F238E27FC236}">
                <a16:creationId xmlns:a16="http://schemas.microsoft.com/office/drawing/2014/main" id="{EEB23FC1-33C1-BA40-9A4C-D1C18E214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44" y="2848493"/>
            <a:ext cx="3914775" cy="400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reat Feminist Quotes. QuotesGram">
            <a:extLst>
              <a:ext uri="{FF2B5EF4-FFF2-40B4-BE49-F238E27FC236}">
                <a16:creationId xmlns:a16="http://schemas.microsoft.com/office/drawing/2014/main" id="{423A2055-7381-3054-998E-57F1788CEE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32"/>
          <a:stretch>
            <a:fillRect/>
          </a:stretch>
        </p:blipFill>
        <p:spPr bwMode="auto">
          <a:xfrm>
            <a:off x="6966519" y="3548817"/>
            <a:ext cx="4846637" cy="330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udre Lorde | Feminist quotes, Famous quotes, Quotes">
            <a:extLst>
              <a:ext uri="{FF2B5EF4-FFF2-40B4-BE49-F238E27FC236}">
                <a16:creationId xmlns:a16="http://schemas.microsoft.com/office/drawing/2014/main" id="{E90E05DF-8D9D-1220-10D5-4583616D9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585" y="104169"/>
            <a:ext cx="4641803" cy="319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21 Best Inspirational Feminist Quotes of All Time - Empowering Women's ...">
            <a:extLst>
              <a:ext uri="{FF2B5EF4-FFF2-40B4-BE49-F238E27FC236}">
                <a16:creationId xmlns:a16="http://schemas.microsoft.com/office/drawing/2014/main" id="{9D268A16-FA2D-F218-44AA-768200108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4" y="2316163"/>
            <a:ext cx="3024010" cy="453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nspiring quotes from 14 of history’s most influential women">
            <a:extLst>
              <a:ext uri="{FF2B5EF4-FFF2-40B4-BE49-F238E27FC236}">
                <a16:creationId xmlns:a16="http://schemas.microsoft.com/office/drawing/2014/main" id="{190B7CBE-C48B-BC27-9AFA-2D9753937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17" y="109991"/>
            <a:ext cx="4858098" cy="273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681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eople seated on tiered chairs in lecture hall, looking at laptops and notes">
            <a:extLst>
              <a:ext uri="{FF2B5EF4-FFF2-40B4-BE49-F238E27FC236}">
                <a16:creationId xmlns:a16="http://schemas.microsoft.com/office/drawing/2014/main" id="{7049E356-99DC-150D-0C3E-5C128F82368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92B925-43A3-BAA4-8781-019754E00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819" y="2065019"/>
            <a:ext cx="2823275" cy="45011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5400" dirty="0"/>
              <a:t>K</a:t>
            </a:r>
            <a:r>
              <a:rPr lang="en-US" sz="5400" kern="1200" dirty="0">
                <a:latin typeface="+mj-lt"/>
                <a:ea typeface="+mj-ea"/>
                <a:cs typeface="+mj-cs"/>
              </a:rPr>
              <a:t>ey terms to get familiar with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C63F5-C49C-F836-DD5F-9B9279408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4913" y="2065019"/>
            <a:ext cx="3421958" cy="450112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Women’s movement</a:t>
            </a:r>
          </a:p>
          <a:p>
            <a:r>
              <a:rPr lang="en-US" dirty="0"/>
              <a:t>Womanism</a:t>
            </a:r>
          </a:p>
          <a:p>
            <a:r>
              <a:rPr lang="en-US" dirty="0"/>
              <a:t>Sexist/sexism</a:t>
            </a:r>
          </a:p>
          <a:p>
            <a:r>
              <a:rPr lang="en-US" dirty="0"/>
              <a:t>Oppression</a:t>
            </a:r>
          </a:p>
          <a:p>
            <a:r>
              <a:rPr lang="en-US" dirty="0"/>
              <a:t>Patriarchy </a:t>
            </a:r>
          </a:p>
          <a:p>
            <a:r>
              <a:rPr lang="en-US" dirty="0"/>
              <a:t>Gender</a:t>
            </a:r>
          </a:p>
          <a:p>
            <a:r>
              <a:rPr lang="en-US" dirty="0"/>
              <a:t>Socialist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29345D-5C09-71C7-95B3-DC867B6358FC}"/>
              </a:ext>
            </a:extLst>
          </p:cNvPr>
          <p:cNvSpPr txBox="1"/>
          <p:nvPr/>
        </p:nvSpPr>
        <p:spPr>
          <a:xfrm>
            <a:off x="7969224" y="2065019"/>
            <a:ext cx="3421957" cy="4501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Woman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Sex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Intersectional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Sista-hood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Radical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Liberal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Trans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Misogyny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F16250-F160-EC74-54EC-B09DF05F7E04}"/>
              </a:ext>
            </a:extLst>
          </p:cNvPr>
          <p:cNvSpPr txBox="1"/>
          <p:nvPr/>
        </p:nvSpPr>
        <p:spPr>
          <a:xfrm>
            <a:off x="800819" y="517373"/>
            <a:ext cx="10847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Chat with the person next to you – jot down thoughts on what some or any of these terms mean to you…</a:t>
            </a:r>
          </a:p>
        </p:txBody>
      </p:sp>
    </p:spTree>
    <p:extLst>
      <p:ext uri="{BB962C8B-B14F-4D97-AF65-F5344CB8AC3E}">
        <p14:creationId xmlns:p14="http://schemas.microsoft.com/office/powerpoint/2010/main" val="2324131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AF05D7-1573-F421-9A2B-37CCFE1CE9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" b="-1"/>
          <a:stretch>
            <a:fillRect/>
          </a:stretch>
        </p:blipFill>
        <p:spPr bwMode="auto">
          <a:xfrm>
            <a:off x="20" y="0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BA52CA-050A-5F78-2E34-D16FBFFD2950}"/>
              </a:ext>
            </a:extLst>
          </p:cNvPr>
          <p:cNvSpPr txBox="1"/>
          <p:nvPr/>
        </p:nvSpPr>
        <p:spPr>
          <a:xfrm>
            <a:off x="5375882" y="2038474"/>
            <a:ext cx="5390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‘Women can learn just as well as men if they are given the same opportunities and education’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426821-1F92-23C9-32DD-FA29D639EF9A}"/>
              </a:ext>
            </a:extLst>
          </p:cNvPr>
          <p:cNvSpPr txBox="1"/>
          <p:nvPr/>
        </p:nvSpPr>
        <p:spPr>
          <a:xfrm>
            <a:off x="5375882" y="3247267"/>
            <a:ext cx="5067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‘If women are expected to do the same work as men, we must teach them the same things’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EEA34B-20BE-3087-D074-55A4DCD69BBF}"/>
              </a:ext>
            </a:extLst>
          </p:cNvPr>
          <p:cNvSpPr txBox="1"/>
          <p:nvPr/>
        </p:nvSpPr>
        <p:spPr>
          <a:xfrm>
            <a:off x="5537431" y="1398253"/>
            <a:ext cx="4023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Plato c. 428 and 423 BC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C3BFE-4453-F054-E2DF-0488099A7305}"/>
              </a:ext>
            </a:extLst>
          </p:cNvPr>
          <p:cNvSpPr txBox="1"/>
          <p:nvPr/>
        </p:nvSpPr>
        <p:spPr>
          <a:xfrm>
            <a:off x="223284" y="269950"/>
            <a:ext cx="9337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Intellectual discussions of women’s role in society have a long history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917113-B1EB-5647-390A-2CA0ADD8FB83}"/>
              </a:ext>
            </a:extLst>
          </p:cNvPr>
          <p:cNvSpPr txBox="1"/>
          <p:nvPr/>
        </p:nvSpPr>
        <p:spPr>
          <a:xfrm>
            <a:off x="5375882" y="4447596"/>
            <a:ext cx="603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Plato’s views on women were unusual at that time, so, historians have asked, was Plato a feminist? But was does that mean, and how do we study and use the term feminism as historians?</a:t>
            </a:r>
          </a:p>
        </p:txBody>
      </p:sp>
    </p:spTree>
    <p:extLst>
      <p:ext uri="{BB962C8B-B14F-4D97-AF65-F5344CB8AC3E}">
        <p14:creationId xmlns:p14="http://schemas.microsoft.com/office/powerpoint/2010/main" val="3250212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33182-1EFD-AE7B-9A95-03DBF04BE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Origins of the term ‘feminist/m’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13511-8C66-3C75-7873-4D78BCC9F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567"/>
            <a:ext cx="10515600" cy="482707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Mid-1800s was used to refer to ‘the qualities of females’</a:t>
            </a:r>
          </a:p>
          <a:p>
            <a:pPr>
              <a:defRPr/>
            </a:pPr>
            <a:r>
              <a:rPr lang="en-GB" dirty="0"/>
              <a:t>Consciousness evolves around work of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Wollstonecraft (English) and Olympe de Gouges (French)-  </a:t>
            </a:r>
            <a:r>
              <a:rPr lang="en-GB" i="1" dirty="0"/>
              <a:t>‘Vindication of the Rights of Women’ (1792) ‘Declaration of the Rights of Woman and of the Female Citizen (1791)</a:t>
            </a:r>
            <a:endParaRPr kumimoji="0" lang="en-GB" sz="3100" b="0" i="1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r>
              <a:rPr lang="en-GB" dirty="0"/>
              <a:t>Derived from </a:t>
            </a:r>
            <a:r>
              <a:rPr lang="en-GB" dirty="0" err="1"/>
              <a:t>Fèministe</a:t>
            </a:r>
            <a:r>
              <a:rPr lang="en-GB" dirty="0"/>
              <a:t> (French) </a:t>
            </a:r>
          </a:p>
          <a:p>
            <a:r>
              <a:rPr lang="en-GB" dirty="0"/>
              <a:t>International Women's Conference (Paris) 1892 was popularised</a:t>
            </a:r>
          </a:p>
          <a:p>
            <a:r>
              <a:rPr lang="en-GB" dirty="0"/>
              <a:t>English use in Britain around the time of the women’s suffrage campaign</a:t>
            </a:r>
          </a:p>
          <a:p>
            <a:r>
              <a:rPr lang="en-GB" dirty="0"/>
              <a:t>Still not widely used until 1913 onward - period of modernism</a:t>
            </a:r>
          </a:p>
          <a:p>
            <a:r>
              <a:rPr lang="en-GB" dirty="0"/>
              <a:t>Distinctions and divisions early on: ‘all feminists were suffragists, but not all suffragists were feminists. To real feminists the vote was just a tool. The real goal was a complete social revolution’ </a:t>
            </a:r>
          </a:p>
          <a:p>
            <a:r>
              <a:rPr lang="en-GB" dirty="0"/>
              <a:t>Overtime feminism becomes  ‘umbrella’ term used for multiple woman-centred movements, campaigns, ideals and opinions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891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988B8-AFAD-DE14-727F-94AB984FE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693"/>
            <a:ext cx="10515600" cy="1325563"/>
          </a:xfrm>
        </p:spPr>
        <p:txBody>
          <a:bodyPr/>
          <a:lstStyle/>
          <a:p>
            <a:r>
              <a:rPr lang="en-GB" dirty="0"/>
              <a:t>So how is the history of feminism looked at by historians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3BC1A-AEED-B379-3ACC-498572E62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41181"/>
            <a:ext cx="10515600" cy="340241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Based on your readings, discuss and make notes ready to feedback on:</a:t>
            </a:r>
          </a:p>
          <a:p>
            <a:r>
              <a:rPr lang="en-GB" dirty="0"/>
              <a:t> </a:t>
            </a:r>
            <a:r>
              <a:rPr lang="en-GB" sz="3200" dirty="0"/>
              <a:t>What are the ‘waves’ of feminism and how many are there? </a:t>
            </a:r>
          </a:p>
          <a:p>
            <a:r>
              <a:rPr lang="en-GB" sz="3200" dirty="0"/>
              <a:t>Can you identify what defines each wave?</a:t>
            </a:r>
          </a:p>
          <a:p>
            <a:r>
              <a:rPr lang="en-GB" sz="3200" dirty="0"/>
              <a:t>What problems might we encounter as historians with the wave approach? </a:t>
            </a:r>
          </a:p>
          <a:p>
            <a:pPr marL="0" indent="0">
              <a:buNone/>
            </a:pPr>
            <a:r>
              <a:rPr lang="en-GB" dirty="0"/>
              <a:t>Give examples if you can…</a:t>
            </a:r>
          </a:p>
        </p:txBody>
      </p:sp>
    </p:spTree>
    <p:extLst>
      <p:ext uri="{BB962C8B-B14F-4D97-AF65-F5344CB8AC3E}">
        <p14:creationId xmlns:p14="http://schemas.microsoft.com/office/powerpoint/2010/main" val="2954502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E86E5-A42E-42E9-A46D-A6D56B0CF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503" y="163015"/>
            <a:ext cx="10515600" cy="64633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First ‘Wave’ Feminism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86F99559-B6A5-E737-E4A2-9306DC5B5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1" b="4"/>
          <a:stretch/>
        </p:blipFill>
        <p:spPr bwMode="auto">
          <a:xfrm>
            <a:off x="6430669" y="1122813"/>
            <a:ext cx="2857499" cy="4026227"/>
          </a:xfrm>
          <a:custGeom>
            <a:avLst/>
            <a:gdLst/>
            <a:ahLst/>
            <a:cxnLst/>
            <a:rect l="l" t="t" r="r" b="b"/>
            <a:pathLst>
              <a:path w="2857499" h="4026237">
                <a:moveTo>
                  <a:pt x="0" y="0"/>
                </a:moveTo>
                <a:lnTo>
                  <a:pt x="2857499" y="0"/>
                </a:lnTo>
                <a:lnTo>
                  <a:pt x="2857499" y="4026237"/>
                </a:lnTo>
                <a:lnTo>
                  <a:pt x="0" y="381396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group of women in a factory&#10;&#10;AI-generated content may be incorrect.">
            <a:extLst>
              <a:ext uri="{FF2B5EF4-FFF2-40B4-BE49-F238E27FC236}">
                <a16:creationId xmlns:a16="http://schemas.microsoft.com/office/drawing/2014/main" id="{9C714763-E04B-19D7-118C-65180E8E9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657" y="4130522"/>
            <a:ext cx="7206343" cy="2727478"/>
          </a:xfrm>
          <a:prstGeom prst="rect">
            <a:avLst/>
          </a:prstGeom>
        </p:spPr>
      </p:pic>
      <p:pic>
        <p:nvPicPr>
          <p:cNvPr id="5" name="Content Placeholder 4" descr="A poster of a person holding a sign&#10;&#10;AI-generated content may be incorrect.">
            <a:extLst>
              <a:ext uri="{FF2B5EF4-FFF2-40B4-BE49-F238E27FC236}">
                <a16:creationId xmlns:a16="http://schemas.microsoft.com/office/drawing/2014/main" id="{4076DA16-AD1D-26D2-B04C-7FC458AF5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168" y="163015"/>
            <a:ext cx="2718482" cy="435133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79B08D-635D-E860-F98B-8EDAD5487422}"/>
              </a:ext>
            </a:extLst>
          </p:cNvPr>
          <p:cNvSpPr txBox="1"/>
          <p:nvPr/>
        </p:nvSpPr>
        <p:spPr>
          <a:xfrm flipH="1">
            <a:off x="542503" y="1062674"/>
            <a:ext cx="38168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Late nineteenth and early twentieth century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Focus on struggle to achieve basic legal &amp; political rights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Some reforms to women’s marriage, work, education rights etc…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Public protests/art activism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Organised campaign begins 1866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Some women over 30 with property get vote in 1918</a:t>
            </a:r>
          </a:p>
        </p:txBody>
      </p:sp>
    </p:spTree>
    <p:extLst>
      <p:ext uri="{BB962C8B-B14F-4D97-AF65-F5344CB8AC3E}">
        <p14:creationId xmlns:p14="http://schemas.microsoft.com/office/powerpoint/2010/main" val="271571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8F70F6C-5143-4646-87DA-611AA13E977A}">
  <we:reference id="3e0fcce7-415c-4081-926c-b4e449c650e4" version="1.1.0.2" store="EXCatalog" storeType="EXCatalog"/>
  <we:alternateReferences>
    <we:reference id="WA200004709" version="1.1.0.2" store="en-US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29276</TotalTime>
  <Words>748</Words>
  <Application>Microsoft Office PowerPoint</Application>
  <PresentationFormat>Widescreen</PresentationFormat>
  <Paragraphs>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Welcome to Feminism, Politics and Social Change in Modern Britain - Today’s discussions</vt:lpstr>
      <vt:lpstr>Feminism, Politics and Social Change in Modern Britain - overview</vt:lpstr>
      <vt:lpstr>What is Feminism? Competing definitions of Feminism in the West</vt:lpstr>
      <vt:lpstr>PowerPoint Presentation</vt:lpstr>
      <vt:lpstr>Key terms to get familiar with</vt:lpstr>
      <vt:lpstr>PowerPoint Presentation</vt:lpstr>
      <vt:lpstr>Origins of the term ‘feminist/m’</vt:lpstr>
      <vt:lpstr>So how is the history of feminism looked at by historians ? </vt:lpstr>
      <vt:lpstr> First ‘Wave’ Feminism</vt:lpstr>
      <vt:lpstr>Second Wave Feminism</vt:lpstr>
      <vt:lpstr>Third Wave</vt:lpstr>
      <vt:lpstr>Fourth Wave..? </vt:lpstr>
      <vt:lpstr>Task – based on your readings make notes on…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Morton, Tara</dc:creator>
  <cp:lastModifiedBy>Morton, Tara</cp:lastModifiedBy>
  <cp:revision>39</cp:revision>
  <dcterms:created xsi:type="dcterms:W3CDTF">2025-08-05T09:16:32Z</dcterms:created>
  <dcterms:modified xsi:type="dcterms:W3CDTF">2025-11-28T08:18:28Z</dcterms:modified>
</cp:coreProperties>
</file>