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88" r:id="rId3"/>
    <p:sldId id="389" r:id="rId4"/>
    <p:sldId id="390" r:id="rId5"/>
    <p:sldId id="391" r:id="rId6"/>
    <p:sldId id="395" r:id="rId7"/>
    <p:sldId id="393" r:id="rId8"/>
    <p:sldId id="394" r:id="rId9"/>
    <p:sldId id="25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88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FFC38A-3C29-2025-7CC6-D077E511F5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B0EE24-9AFD-008E-00B1-B2499E3F33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201FAC-3319-9ABD-93A7-0B7E51392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B6AB9-853C-4A88-B525-AFBBFF290425}" type="datetimeFigureOut">
              <a:rPr lang="en-GB" smtClean="0"/>
              <a:t>12/12/2025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78F486-055F-76E2-47A2-A3EA6D8D6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54B302-900A-5A7B-052B-8BAEB78FD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E263F-5FEB-46F0-A2FF-5F5CB05485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5198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CE3603-4BBA-F8D5-184E-AF5CEC5E69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6A8D35-546D-2747-E22E-12A58BFD5D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FA48DB-C270-A1AC-125D-749FFB99A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B6AB9-853C-4A88-B525-AFBBFF290425}" type="datetimeFigureOut">
              <a:rPr lang="en-GB" smtClean="0"/>
              <a:t>12/12/2025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4E45FE-C726-4671-7B3A-5C84F9278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5509F9-B5A4-9BA4-4513-C86AA1465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E263F-5FEB-46F0-A2FF-5F5CB05485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1672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7BCD94B-8E67-3D24-630B-79C53DF004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7FC6F9-48B3-3E59-E50B-0D6D619C03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CF375A-4CA5-CEA4-F8B5-2619E51A2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B6AB9-853C-4A88-B525-AFBBFF290425}" type="datetimeFigureOut">
              <a:rPr lang="en-GB" smtClean="0"/>
              <a:t>12/12/2025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F7249F-BE6B-B9AC-7B9E-B474788C6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BED0ED-4942-96E1-CEDB-6B4A9D0B5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E263F-5FEB-46F0-A2FF-5F5CB05485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5143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D4E25-B69E-1372-E7E4-C91B75610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2C8101-767B-8B12-193F-50AE404C10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85ED4C-7395-F268-60B1-E7EF343F44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B6AB9-853C-4A88-B525-AFBBFF290425}" type="datetimeFigureOut">
              <a:rPr lang="en-GB" smtClean="0"/>
              <a:t>12/12/2025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769B4D-0B80-1FB8-1BB4-51F08EE25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8B44AD-7EC0-5E34-B154-E21AE2640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E263F-5FEB-46F0-A2FF-5F5CB05485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8103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000440-8263-4B2F-65E0-DB12317E2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31AE55-081F-2879-EAAF-8C1321D93A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B6A247-7EB9-7B2D-FD01-7A7653ABE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B6AB9-853C-4A88-B525-AFBBFF290425}" type="datetimeFigureOut">
              <a:rPr lang="en-GB" smtClean="0"/>
              <a:t>12/12/2025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B46CF5-4F09-7DDC-877A-CF8E1A8C58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C7F0E4-88BE-8C52-37BF-8EE37AFF4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E263F-5FEB-46F0-A2FF-5F5CB05485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2891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37DF09-782F-2718-A626-AE2207FC2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0B41DA-1B78-2472-7C4A-C32703B83A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6EA97B-EF0C-7393-1D38-FE78CE3B72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A1B689-6BB4-1556-A4DF-40F89C294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B6AB9-853C-4A88-B525-AFBBFF290425}" type="datetimeFigureOut">
              <a:rPr lang="en-GB" smtClean="0"/>
              <a:t>12/12/2025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5CB1AE-D1D0-5E6C-6220-53C5DCB53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AD0444-867C-9617-17F7-12B76B038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E263F-5FEB-46F0-A2FF-5F5CB05485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4661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D12FAC-7214-F5D3-3A9A-D45E68CA4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D0BAFA-4AA2-3506-F023-0AD817A0A3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F6597C-E51B-C60B-E049-A63DF5F8AF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76A493-7FD7-500A-E6E3-1626869A1B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B635AAA-F1A1-61C0-1387-84BD69D132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2F2EB6-F149-29A0-2C68-A4A8097AEB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B6AB9-853C-4A88-B525-AFBBFF290425}" type="datetimeFigureOut">
              <a:rPr lang="en-GB" smtClean="0"/>
              <a:t>12/12/2025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11AB547-772D-00B1-6211-19ACC9555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E6EE28-814D-E525-F26E-058205071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E263F-5FEB-46F0-A2FF-5F5CB05485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1848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206D0-3C5A-103A-2FDD-A54A46BE1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56C62-4613-2FCA-465A-4080518666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B6AB9-853C-4A88-B525-AFBBFF290425}" type="datetimeFigureOut">
              <a:rPr lang="en-GB" smtClean="0"/>
              <a:t>12/12/2025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F4AC81-CC6D-86A9-48FE-8B0687089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D0D429-3F69-136B-A44A-2E5A64857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E263F-5FEB-46F0-A2FF-5F5CB05485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730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5DC18C9-6458-21D4-CB9A-797D802F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B6AB9-853C-4A88-B525-AFBBFF290425}" type="datetimeFigureOut">
              <a:rPr lang="en-GB" smtClean="0"/>
              <a:t>12/12/2025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DB0B705-3178-3EB7-5C8F-E6DAF042A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CF8286-866C-2C13-1095-5F6B9F92C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E263F-5FEB-46F0-A2FF-5F5CB05485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7549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649F6D-031F-91B6-B0AD-774F525D4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E08320-713D-6107-FF92-1971BF08ED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5B7044-9C24-77CF-FAA8-64CB0D7B5C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54E562-A186-FAE8-FECD-DFA077BF8A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B6AB9-853C-4A88-B525-AFBBFF290425}" type="datetimeFigureOut">
              <a:rPr lang="en-GB" smtClean="0"/>
              <a:t>12/12/2025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4D60F1-1069-BD2D-A885-F3EE218EA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08E017-222A-2CC2-8534-13F72FF2E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E263F-5FEB-46F0-A2FF-5F5CB05485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007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7C1007-A298-34D9-37BB-C0BED19BE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D0D3067-1D64-695F-69B5-8A1410B01F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1A136F-D7A0-FF9C-132B-1061BE368E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89B266-6F4B-0C23-3B07-EF11E9EA3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B6AB9-853C-4A88-B525-AFBBFF290425}" type="datetimeFigureOut">
              <a:rPr lang="en-GB" smtClean="0"/>
              <a:t>12/12/2025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7BAB9B-B5DD-03CE-6227-C4D4849EA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EE4A30-4706-BD10-81CF-DFD8BCA17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E263F-5FEB-46F0-A2FF-5F5CB05485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0966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CB9C46-F3AB-DD97-836C-3FF03F32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936B1D-39BE-75F7-A808-8DA41D9705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7C96A6-BA73-B84C-FF57-10562952E3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C2B6AB9-853C-4A88-B525-AFBBFF290425}" type="datetimeFigureOut">
              <a:rPr lang="en-GB" smtClean="0"/>
              <a:t>12/12/2025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8FFB83-B95A-301A-6C31-A9C55EA3BB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CA3E1C-156E-813C-B4B7-40445AFFFB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2DE263F-5FEB-46F0-A2FF-5F5CB05485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4541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6F828D28-8E09-41CC-8229-3070B5467A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group of women holding signs and umbrellas&#10;&#10;AI-generated content may be incorrect.">
            <a:extLst>
              <a:ext uri="{FF2B5EF4-FFF2-40B4-BE49-F238E27FC236}">
                <a16:creationId xmlns:a16="http://schemas.microsoft.com/office/drawing/2014/main" id="{4CF793E9-8FFB-3089-718F-F25D13FF94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94" b="18993"/>
          <a:stretch>
            <a:fillRect/>
          </a:stretch>
        </p:blipFill>
        <p:spPr>
          <a:xfrm>
            <a:off x="20" y="-22"/>
            <a:ext cx="12191977" cy="685802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D5B012D8-7F27-4758-9AC6-C889B154BD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103377" y="1100316"/>
            <a:ext cx="6858003" cy="4657347"/>
          </a:xfrm>
          <a:prstGeom prst="rect">
            <a:avLst/>
          </a:prstGeom>
          <a:gradFill flip="none" rotWithShape="1">
            <a:gsLst>
              <a:gs pos="48000">
                <a:srgbClr val="000000">
                  <a:alpha val="24000"/>
                </a:srgbClr>
              </a:gs>
              <a:gs pos="85000">
                <a:srgbClr val="000000">
                  <a:alpha val="45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162F10-375E-511C-8DBD-F08EC432FD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3466" y="643467"/>
            <a:ext cx="5452529" cy="3569242"/>
          </a:xfrm>
        </p:spPr>
        <p:txBody>
          <a:bodyPr anchor="t">
            <a:normAutofit/>
          </a:bodyPr>
          <a:lstStyle/>
          <a:p>
            <a:pPr algn="l"/>
            <a:r>
              <a:rPr lang="en-GB" sz="5200" b="1">
                <a:solidFill>
                  <a:srgbClr val="FFFFFF"/>
                </a:solidFill>
              </a:rPr>
              <a:t>‘There's always been a women's movement this century?'</a:t>
            </a:r>
            <a:endParaRPr lang="en-GB" sz="5200">
              <a:solidFill>
                <a:srgbClr val="FFFFFF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C88953-9278-44BD-D158-7A68E5D5EB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3466" y="4551037"/>
            <a:ext cx="6410478" cy="1578054"/>
          </a:xfrm>
        </p:spPr>
        <p:txBody>
          <a:bodyPr anchor="b">
            <a:normAutofit/>
          </a:bodyPr>
          <a:lstStyle/>
          <a:p>
            <a:pPr algn="l"/>
            <a:r>
              <a:rPr lang="en-GB" sz="2800" b="1" dirty="0">
                <a:solidFill>
                  <a:srgbClr val="FFFFFF"/>
                </a:solidFill>
              </a:rPr>
              <a:t>Assessing Decline, Impact and Social Change 1918-1945</a:t>
            </a:r>
            <a:br>
              <a:rPr lang="en-GB" b="1" dirty="0">
                <a:solidFill>
                  <a:srgbClr val="FFFFFF"/>
                </a:solidFill>
              </a:rPr>
            </a:b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063B759-00FC-46D1-9898-8E8625268F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40187" y="2206184"/>
            <a:ext cx="6858003" cy="2445624"/>
          </a:xfrm>
          <a:prstGeom prst="rect">
            <a:avLst/>
          </a:prstGeom>
          <a:gradFill flip="none" rotWithShape="1">
            <a:gsLst>
              <a:gs pos="48000">
                <a:srgbClr val="000000">
                  <a:alpha val="24000"/>
                </a:srgbClr>
              </a:gs>
              <a:gs pos="85000">
                <a:srgbClr val="000000">
                  <a:alpha val="45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986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D24D97-9200-B5EB-1B7D-D5DA32268F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930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GB" sz="3600" b="1" dirty="0"/>
              <a:t>Assessing Decline, Impact and Social Change 1918-1945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753196-2A09-E55D-4B4E-CD7FAE7AB2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4871"/>
            <a:ext cx="10515600" cy="4702766"/>
          </a:xfrm>
        </p:spPr>
        <p:txBody>
          <a:bodyPr>
            <a:normAutofit/>
          </a:bodyPr>
          <a:lstStyle/>
          <a:p>
            <a:r>
              <a:rPr lang="en-GB" dirty="0"/>
              <a:t>Popular notion that feminist activities declined post 1918-1945</a:t>
            </a:r>
          </a:p>
          <a:p>
            <a:pPr marL="0" indent="0">
              <a:buNone/>
            </a:pPr>
            <a:r>
              <a:rPr lang="en-GB" b="1" dirty="0"/>
              <a:t>Is this true?</a:t>
            </a:r>
          </a:p>
          <a:p>
            <a:r>
              <a:rPr lang="en-GB" dirty="0"/>
              <a:t>Partial vote in 1918 saw women face new set of questions - what does citizenship for women really look like and mean?</a:t>
            </a:r>
          </a:p>
          <a:p>
            <a:r>
              <a:rPr lang="en-GB" dirty="0"/>
              <a:t>Multiple issues affecting women needed to be addressed</a:t>
            </a:r>
          </a:p>
          <a:p>
            <a:r>
              <a:rPr lang="en-GB" dirty="0"/>
              <a:t>NUWSS                   NUSEC – six-point plan:</a:t>
            </a:r>
          </a:p>
          <a:p>
            <a:pPr marL="0" indent="0">
              <a:buNone/>
            </a:pPr>
            <a:r>
              <a:rPr lang="en-GB" sz="2600" b="1" dirty="0"/>
              <a:t>1.</a:t>
            </a:r>
            <a:r>
              <a:rPr lang="en-GB" sz="2600" dirty="0"/>
              <a:t> Equal suffrage </a:t>
            </a:r>
            <a:r>
              <a:rPr lang="en-GB" sz="2600" b="1" dirty="0"/>
              <a:t>2.</a:t>
            </a:r>
            <a:r>
              <a:rPr lang="en-GB" sz="2600" dirty="0"/>
              <a:t> Equal moral standard </a:t>
            </a:r>
            <a:r>
              <a:rPr lang="en-GB" sz="2600" b="1" dirty="0"/>
              <a:t>3.</a:t>
            </a:r>
            <a:r>
              <a:rPr lang="en-GB" sz="2600" dirty="0"/>
              <a:t> Women candidates for parliament </a:t>
            </a:r>
            <a:r>
              <a:rPr lang="en-GB" sz="2600" b="1" dirty="0"/>
              <a:t>4.</a:t>
            </a:r>
            <a:r>
              <a:rPr lang="en-GB" sz="2600" dirty="0"/>
              <a:t> Equal pay for equal work &amp; equality in industry and professions </a:t>
            </a:r>
            <a:r>
              <a:rPr lang="en-GB" sz="2600" b="1" dirty="0"/>
              <a:t>5.</a:t>
            </a:r>
            <a:r>
              <a:rPr lang="en-GB" sz="2600" dirty="0"/>
              <a:t> Widows pensions &amp; equal guardianship </a:t>
            </a:r>
            <a:r>
              <a:rPr lang="en-GB" sz="2600" b="1" dirty="0"/>
              <a:t>6.</a:t>
            </a:r>
            <a:r>
              <a:rPr lang="en-GB" sz="2600" dirty="0"/>
              <a:t> Active support for League of Nations &amp; principle of equal opportunity</a:t>
            </a:r>
          </a:p>
          <a:p>
            <a:endParaRPr lang="en-GB" dirty="0"/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09B84778-A22C-9C23-EA62-E4D4E4E75625}"/>
              </a:ext>
            </a:extLst>
          </p:cNvPr>
          <p:cNvSpPr/>
          <p:nvPr/>
        </p:nvSpPr>
        <p:spPr>
          <a:xfrm>
            <a:off x="2583712" y="400129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0604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E9628F-830C-5402-FE5E-16AD811BA6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65543"/>
            <a:ext cx="10515600" cy="560280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u="sng" dirty="0"/>
              <a:t>However,</a:t>
            </a:r>
            <a:r>
              <a:rPr lang="en-GB" dirty="0"/>
              <a:t> some feminists saw ‘six-point plan’ as too broad and suggested focusing on either: full suffrage, economic improvements, contraception</a:t>
            </a:r>
          </a:p>
          <a:p>
            <a:pPr marL="0" indent="0">
              <a:buNone/>
            </a:pPr>
            <a:r>
              <a:rPr lang="en-GB" dirty="0"/>
              <a:t>Strengthening of Labour and Conservatives as drive to become mass political parties also splits feminist colleagues along ideological lines</a:t>
            </a:r>
          </a:p>
          <a:p>
            <a:pPr marL="0" indent="0">
              <a:buNone/>
            </a:pPr>
            <a:r>
              <a:rPr lang="en-GB" u="sng" dirty="0"/>
              <a:t>Nonetheless</a:t>
            </a:r>
            <a:r>
              <a:rPr lang="en-GB" dirty="0"/>
              <a:t>, see impact of feminist legislation despite limitations:</a:t>
            </a:r>
          </a:p>
          <a:p>
            <a:r>
              <a:rPr lang="en-GB" dirty="0"/>
              <a:t>Criminal Law Amendment Act 1922 (raised age of consent for girls to 16)</a:t>
            </a:r>
          </a:p>
          <a:p>
            <a:r>
              <a:rPr lang="en-GB" dirty="0"/>
              <a:t>Married Women Maintenance Act </a:t>
            </a:r>
          </a:p>
          <a:p>
            <a:r>
              <a:rPr lang="en-GB" dirty="0"/>
              <a:t>Guardianship of Infant’s Act</a:t>
            </a:r>
          </a:p>
          <a:p>
            <a:r>
              <a:rPr lang="en-GB" dirty="0"/>
              <a:t>Widows, Orphans and Old Age Contributory Pensions Act1925</a:t>
            </a:r>
          </a:p>
          <a:p>
            <a:r>
              <a:rPr lang="en-GB" dirty="0"/>
              <a:t>Equal Franchise Act 1928.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7141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6BE78E-F1FD-6D3A-0CF5-14671658E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772" y="428922"/>
            <a:ext cx="6574972" cy="953312"/>
          </a:xfrm>
        </p:spPr>
        <p:txBody>
          <a:bodyPr>
            <a:normAutofit/>
          </a:bodyPr>
          <a:lstStyle/>
          <a:p>
            <a:pPr algn="ctr"/>
            <a:r>
              <a:rPr lang="en-GB" sz="4000" dirty="0"/>
              <a:t>Task 1: Read, discuss, answer: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9790B-9B03-55D7-BE18-88EDF53712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09824"/>
            <a:ext cx="6716486" cy="477346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b="1" dirty="0"/>
              <a:t>1.</a:t>
            </a:r>
            <a:r>
              <a:rPr lang="en-GB" dirty="0"/>
              <a:t> Some historians see a change from ‘old’ feminism to ‘new’ feminism in the interwar years. What does this mean?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/>
              <a:t>2.</a:t>
            </a:r>
            <a:r>
              <a:rPr lang="en-GB" dirty="0"/>
              <a:t> Focusing on Stella Browne in Lesley Hall’s chapter (core reading):</a:t>
            </a:r>
          </a:p>
          <a:p>
            <a:r>
              <a:rPr lang="en-GB" dirty="0"/>
              <a:t>How radical was Stella?</a:t>
            </a:r>
          </a:p>
          <a:p>
            <a:r>
              <a:rPr lang="en-GB" dirty="0"/>
              <a:t>What did she focus on?</a:t>
            </a:r>
          </a:p>
          <a:p>
            <a:r>
              <a:rPr lang="en-GB" dirty="0"/>
              <a:t>What does her activity tell us about interwar feminism? </a:t>
            </a:r>
            <a:r>
              <a:rPr lang="en-GB" i="1" dirty="0"/>
              <a:t>Think campaign and class</a:t>
            </a:r>
            <a:endParaRPr lang="en-GB" dirty="0"/>
          </a:p>
        </p:txBody>
      </p:sp>
      <p:pic>
        <p:nvPicPr>
          <p:cNvPr id="5" name="Picture 4" descr="A person sitting in a chair&#10;&#10;AI-generated content may be incorrect.">
            <a:extLst>
              <a:ext uri="{FF2B5EF4-FFF2-40B4-BE49-F238E27FC236}">
                <a16:creationId xmlns:a16="http://schemas.microsoft.com/office/drawing/2014/main" id="{5EE9FB8C-567A-CC93-5E65-7D64EFB6DC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600" y="160401"/>
            <a:ext cx="4619619" cy="6537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198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9583BC-9806-930A-D4BE-D55FF2690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70270"/>
          </a:xfrm>
        </p:spPr>
        <p:txBody>
          <a:bodyPr>
            <a:normAutofit fontScale="90000"/>
          </a:bodyPr>
          <a:lstStyle/>
          <a:p>
            <a:pPr algn="ctr"/>
            <a:r>
              <a:rPr lang="en-GB" sz="3600" dirty="0"/>
              <a:t>The war in assessing the women’s movement, impact &amp; social change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5BA577-9464-2C9C-76A0-7D12AB2CD4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5396"/>
            <a:ext cx="10515600" cy="5057478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Opened new opportunities for middle class women via Women’s Emergency Core, Women’s Volunteers Reserves etc… </a:t>
            </a:r>
            <a:r>
              <a:rPr lang="en-GB" u="sng" dirty="0"/>
              <a:t>but</a:t>
            </a:r>
            <a:r>
              <a:rPr lang="en-GB" dirty="0"/>
              <a:t> an extension of previous philanthropic work.</a:t>
            </a:r>
          </a:p>
          <a:p>
            <a:r>
              <a:rPr lang="en-GB" dirty="0"/>
              <a:t>Clerical &amp; industrial jobs opened to women </a:t>
            </a:r>
            <a:r>
              <a:rPr lang="en-GB" u="sng" dirty="0"/>
              <a:t>but</a:t>
            </a:r>
            <a:r>
              <a:rPr lang="en-GB" dirty="0"/>
              <a:t> only temporarily ‘taking’ men's jobs &amp; rates of pay substantially lower than men had earned. </a:t>
            </a:r>
          </a:p>
          <a:p>
            <a:r>
              <a:rPr lang="en-GB" dirty="0"/>
              <a:t>Marriage bars expanded for women’s work, restriction on openings in civil service, no maternity help for single mothers.</a:t>
            </a:r>
          </a:p>
          <a:p>
            <a:r>
              <a:rPr lang="en-GB" dirty="0"/>
              <a:t>Motherhood duties and responsibility for ‘thrifty’ domestic economy emphasised during war  </a:t>
            </a:r>
          </a:p>
          <a:p>
            <a:r>
              <a:rPr lang="en-GB" dirty="0"/>
              <a:t>Women used in propaganda to shame men into war </a:t>
            </a:r>
          </a:p>
          <a:p>
            <a:r>
              <a:rPr lang="en-GB" dirty="0"/>
              <a:t>Many returning men physically and emotionally traumatised believe women had it easy, had benefitted from war, women empowered while men were diminished.</a:t>
            </a:r>
          </a:p>
          <a:p>
            <a:r>
              <a:rPr lang="en-GB" dirty="0"/>
              <a:t> Creates hostility &amp; distance between the sexes who become ‘estranged’ recorded in writings such as Vera Britten’s </a:t>
            </a:r>
            <a:r>
              <a:rPr lang="en-GB" i="1" dirty="0"/>
              <a:t>Testament of Youth </a:t>
            </a:r>
            <a:r>
              <a:rPr lang="en-GB" dirty="0"/>
              <a:t>(1933).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9549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A person and child looking at a person&#10;&#10;AI-generated content may be incorrect.">
            <a:extLst>
              <a:ext uri="{FF2B5EF4-FFF2-40B4-BE49-F238E27FC236}">
                <a16:creationId xmlns:a16="http://schemas.microsoft.com/office/drawing/2014/main" id="{CE18E722-C8D9-25AE-2EE8-F49165A94E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310443" cy="6679762"/>
          </a:xfrm>
        </p:spPr>
      </p:pic>
      <p:pic>
        <p:nvPicPr>
          <p:cNvPr id="11" name="Picture 10" descr="A person and person standing together&#10;&#10;AI-generated content may be incorrect.">
            <a:extLst>
              <a:ext uri="{FF2B5EF4-FFF2-40B4-BE49-F238E27FC236}">
                <a16:creationId xmlns:a16="http://schemas.microsoft.com/office/drawing/2014/main" id="{6B796F92-5DD3-8E60-A9CC-4B4DB457F9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4728" y="1792254"/>
            <a:ext cx="4058899" cy="3273491"/>
          </a:xfrm>
          <a:prstGeom prst="rect">
            <a:avLst/>
          </a:prstGeom>
        </p:spPr>
      </p:pic>
      <p:pic>
        <p:nvPicPr>
          <p:cNvPr id="1028" name="Picture 4" descr="25 Incredible British Propaganda Posters During World War II | Vintage ...">
            <a:extLst>
              <a:ext uri="{FF2B5EF4-FFF2-40B4-BE49-F238E27FC236}">
                <a16:creationId xmlns:a16="http://schemas.microsoft.com/office/drawing/2014/main" id="{E0DC036D-8537-6FC7-4335-96EF599997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7613" y="0"/>
            <a:ext cx="46243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3063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3CAA7-715C-9935-96DE-702144592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33376"/>
            <a:ext cx="10515600" cy="95694"/>
          </a:xfrm>
        </p:spPr>
        <p:txBody>
          <a:bodyPr>
            <a:noAutofit/>
          </a:bodyPr>
          <a:lstStyle/>
          <a:p>
            <a:pPr algn="ctr"/>
            <a:r>
              <a:rPr lang="en-GB" sz="4000" dirty="0"/>
              <a:t>Task 2</a:t>
            </a:r>
            <a:br>
              <a:rPr lang="en-GB" sz="4000" dirty="0"/>
            </a:br>
            <a:endParaRPr lang="en-GB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8B778F-5359-D7AA-FC38-EC0A916ED3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0459"/>
            <a:ext cx="10515600" cy="4656503"/>
          </a:xfrm>
        </p:spPr>
        <p:txBody>
          <a:bodyPr>
            <a:normAutofit fontScale="92500" lnSpcReduction="10000"/>
          </a:bodyPr>
          <a:lstStyle/>
          <a:p>
            <a:r>
              <a:rPr lang="en-GB" sz="3600" dirty="0"/>
              <a:t>Listen to Dale Spender podcast</a:t>
            </a:r>
          </a:p>
          <a:p>
            <a:r>
              <a:rPr lang="en-GB" sz="3600" dirty="0"/>
              <a:t>Discuss Dale Spender article core reading</a:t>
            </a:r>
          </a:p>
          <a:p>
            <a:endParaRPr lang="en-GB" sz="3600" dirty="0"/>
          </a:p>
          <a:p>
            <a:pPr marL="0" indent="0">
              <a:buNone/>
            </a:pPr>
            <a:r>
              <a:rPr lang="en-GB" sz="3600" dirty="0"/>
              <a:t>Answer:</a:t>
            </a:r>
          </a:p>
          <a:p>
            <a:r>
              <a:rPr lang="en-GB" sz="3600" b="1" dirty="0"/>
              <a:t>There's always been a women's movement this century?</a:t>
            </a:r>
          </a:p>
          <a:p>
            <a:r>
              <a:rPr lang="en-GB" sz="3600" dirty="0"/>
              <a:t>Why popular notion that feminist activities declined post 1918-1945?</a:t>
            </a:r>
            <a:br>
              <a:rPr lang="en-GB" sz="3600" dirty="0"/>
            </a:b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374970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2AAA2F-C2CD-0A25-1DE6-8C8A50B7E3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29609"/>
            <a:ext cx="10515600" cy="614561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u="sng" dirty="0"/>
              <a:t>Summary- why popular notion that feminist activities declined post 1918-1945:</a:t>
            </a:r>
          </a:p>
          <a:p>
            <a:r>
              <a:rPr lang="en-GB" dirty="0"/>
              <a:t>‘Quiet’ feminism compared to ‘drama’ of suffrage campaign</a:t>
            </a:r>
          </a:p>
          <a:p>
            <a:r>
              <a:rPr lang="en-GB" dirty="0"/>
              <a:t>Interwar feminists concern with family welfare seen as less threatening to gendered social structures often reinforcing traditional family life and women’s role in it whether intentionally or not.</a:t>
            </a:r>
          </a:p>
          <a:p>
            <a:r>
              <a:rPr lang="en-GB" dirty="0"/>
              <a:t>Not seen as tackling ‘controversial’ topics of their time (like Butler did in hers). Based on Stella Browne is this fair?</a:t>
            </a:r>
          </a:p>
          <a:p>
            <a:r>
              <a:rPr lang="en-GB" dirty="0"/>
              <a:t>Feminists divided over what to focus on diffused campaigns</a:t>
            </a:r>
          </a:p>
          <a:p>
            <a:r>
              <a:rPr lang="en-GB" dirty="0"/>
              <a:t>Join mainstream political parties (i.e. Labour, Conservatives)</a:t>
            </a:r>
          </a:p>
          <a:p>
            <a:r>
              <a:rPr lang="en-GB" dirty="0"/>
              <a:t>‘Malestream’ historians ignore or vilify historical feminists/m</a:t>
            </a:r>
          </a:p>
          <a:p>
            <a:r>
              <a:rPr lang="en-GB" dirty="0"/>
              <a:t>‘That feminist activities and debates should have disappeared so comprehensively even in the immediate aftermath of the momentous suffrage campaign show how tenuous a hold women have both on history and popular traditions’ – Barbara Caine.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19022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8F2038-69C4-CFB4-13B0-A2E6D628ED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3893" y="790427"/>
            <a:ext cx="10515600" cy="623703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3000 word </a:t>
            </a:r>
            <a:r>
              <a:rPr lang="en-GB" b="1" u="sng" dirty="0"/>
              <a:t>source</a:t>
            </a:r>
            <a:r>
              <a:rPr lang="en-GB" b="1" dirty="0"/>
              <a:t> based essay</a:t>
            </a:r>
            <a:r>
              <a:rPr lang="en-GB" dirty="0"/>
              <a:t> (40%)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0D6374-6C1E-6EE2-A5FB-043F37FC02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4130"/>
            <a:ext cx="10515600" cy="4976037"/>
          </a:xfrm>
        </p:spPr>
        <p:txBody>
          <a:bodyPr>
            <a:normAutofit fontScale="85000" lnSpcReduction="10000"/>
          </a:bodyPr>
          <a:lstStyle/>
          <a:p>
            <a:r>
              <a:rPr lang="en-GB" b="1" dirty="0"/>
              <a:t>Choose a primary source and perform an in-depth analysis</a:t>
            </a:r>
          </a:p>
          <a:p>
            <a:r>
              <a:rPr lang="en-GB" b="1" dirty="0"/>
              <a:t>This can be from the MRC or elsewhere (check with me) but must fit in with the module themes </a:t>
            </a:r>
          </a:p>
          <a:p>
            <a:r>
              <a:rPr lang="en-GB" b="1" dirty="0"/>
              <a:t>No need for a ‘title’. E.g. ‘Leaflet Advertising the </a:t>
            </a:r>
            <a:r>
              <a:rPr lang="en-GB" b="1" i="1" dirty="0"/>
              <a:t>Indian Female Evangelist</a:t>
            </a:r>
            <a:r>
              <a:rPr lang="en-GB" b="1" dirty="0"/>
              <a:t> (1880): A Source Analysis’ is fine</a:t>
            </a:r>
          </a:p>
          <a:p>
            <a:r>
              <a:rPr lang="en-GB" b="1" dirty="0"/>
              <a:t>You are not setting a question to answer or making an argument in the sense of a traditional essay, you are analysing a primary document</a:t>
            </a:r>
          </a:p>
          <a:p>
            <a:r>
              <a:rPr lang="en-GB" b="1" dirty="0"/>
              <a:t>Context of the document </a:t>
            </a:r>
            <a:r>
              <a:rPr lang="en-GB" dirty="0"/>
              <a:t>(authorship, purpose, date, intended audience). </a:t>
            </a:r>
            <a:r>
              <a:rPr lang="en-GB" b="1" dirty="0"/>
              <a:t>Analyse the content </a:t>
            </a:r>
            <a:r>
              <a:rPr lang="en-GB" dirty="0"/>
              <a:t>(explain arguments, bias, subjectivity or views of the document). </a:t>
            </a:r>
            <a:r>
              <a:rPr lang="en-GB" b="1" dirty="0"/>
              <a:t>Is it useful to historians </a:t>
            </a:r>
            <a:r>
              <a:rPr lang="en-GB" dirty="0"/>
              <a:t>(i.e. reliability, does it offer views on discourses of the era). If other historians have commented on it – do you agree or disagree with their opinions on it.</a:t>
            </a:r>
            <a:endParaRPr lang="en-GB" b="1" dirty="0"/>
          </a:p>
          <a:p>
            <a:r>
              <a:rPr lang="en-GB" b="1" dirty="0"/>
              <a:t>Develop historical understanding from the source you choose</a:t>
            </a:r>
          </a:p>
          <a:p>
            <a:r>
              <a:rPr lang="en-GB" b="1" dirty="0"/>
              <a:t>Due 12 Noon Wednesday 11th March 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25782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1626</TotalTime>
  <Words>811</Words>
  <Application>Microsoft Office PowerPoint</Application>
  <PresentationFormat>Widescreen</PresentationFormat>
  <Paragraphs>56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Aptos</vt:lpstr>
      <vt:lpstr>Aptos Display</vt:lpstr>
      <vt:lpstr>Arial</vt:lpstr>
      <vt:lpstr>Office Theme</vt:lpstr>
      <vt:lpstr>‘There's always been a women's movement this century?'</vt:lpstr>
      <vt:lpstr>Assessing Decline, Impact and Social Change 1918-1945</vt:lpstr>
      <vt:lpstr>PowerPoint Presentation</vt:lpstr>
      <vt:lpstr>Task 1: Read, discuss, answer:</vt:lpstr>
      <vt:lpstr>The war in assessing the women’s movement, impact &amp; social change</vt:lpstr>
      <vt:lpstr>PowerPoint Presentation</vt:lpstr>
      <vt:lpstr>Task 2 </vt:lpstr>
      <vt:lpstr>PowerPoint Presentation</vt:lpstr>
      <vt:lpstr>3000 word source based essay (40%)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Morton, Tara</dc:creator>
  <cp:lastModifiedBy>Morton, Tara</cp:lastModifiedBy>
  <cp:revision>14</cp:revision>
  <dcterms:created xsi:type="dcterms:W3CDTF">2025-12-07T12:20:16Z</dcterms:created>
  <dcterms:modified xsi:type="dcterms:W3CDTF">2025-12-12T13:41:42Z</dcterms:modified>
</cp:coreProperties>
</file>