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2" r:id="rId7"/>
    <p:sldId id="260" r:id="rId8"/>
    <p:sldId id="263" r:id="rId9"/>
    <p:sldId id="265" r:id="rId10"/>
    <p:sldId id="26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557" autoAdjust="0"/>
  </p:normalViewPr>
  <p:slideViewPr>
    <p:cSldViewPr snapToGrid="0">
      <p:cViewPr varScale="1">
        <p:scale>
          <a:sx n="60" d="100"/>
          <a:sy n="60" d="100"/>
        </p:scale>
        <p:origin x="88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AE064B-54E8-ED58-EB96-80E5BAA969A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67BC88C-0BBF-54A0-6EE8-0A3173A929D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8176905-8FDA-B9F7-13E9-125739259ECC}"/>
              </a:ext>
            </a:extLst>
          </p:cNvPr>
          <p:cNvSpPr>
            <a:spLocks noGrp="1"/>
          </p:cNvSpPr>
          <p:nvPr>
            <p:ph type="dt" sz="half" idx="10"/>
          </p:nvPr>
        </p:nvSpPr>
        <p:spPr/>
        <p:txBody>
          <a:bodyPr/>
          <a:lstStyle/>
          <a:p>
            <a:fld id="{53906674-9B1C-4EC3-B955-14C597514A3E}" type="datetimeFigureOut">
              <a:rPr lang="en-GB" smtClean="0"/>
              <a:t>04/12/2025</a:t>
            </a:fld>
            <a:endParaRPr lang="en-GB"/>
          </a:p>
        </p:txBody>
      </p:sp>
      <p:sp>
        <p:nvSpPr>
          <p:cNvPr id="5" name="Footer Placeholder 4">
            <a:extLst>
              <a:ext uri="{FF2B5EF4-FFF2-40B4-BE49-F238E27FC236}">
                <a16:creationId xmlns:a16="http://schemas.microsoft.com/office/drawing/2014/main" id="{7B3BBEA8-C556-BC6E-2C98-60ED8A23AFB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03A0C42-4AFE-297F-F06D-C23584A19A63}"/>
              </a:ext>
            </a:extLst>
          </p:cNvPr>
          <p:cNvSpPr>
            <a:spLocks noGrp="1"/>
          </p:cNvSpPr>
          <p:nvPr>
            <p:ph type="sldNum" sz="quarter" idx="12"/>
          </p:nvPr>
        </p:nvSpPr>
        <p:spPr/>
        <p:txBody>
          <a:bodyPr/>
          <a:lstStyle/>
          <a:p>
            <a:fld id="{A8A34F5C-C8AD-4743-A70B-F90B2D50F868}" type="slidenum">
              <a:rPr lang="en-GB" smtClean="0"/>
              <a:t>‹#›</a:t>
            </a:fld>
            <a:endParaRPr lang="en-GB"/>
          </a:p>
        </p:txBody>
      </p:sp>
    </p:spTree>
    <p:extLst>
      <p:ext uri="{BB962C8B-B14F-4D97-AF65-F5344CB8AC3E}">
        <p14:creationId xmlns:p14="http://schemas.microsoft.com/office/powerpoint/2010/main" val="2092840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B78DF-0944-A530-D804-82B0BFA1C68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C1A3A45-A152-7337-4AFA-92CBB078DA5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4C06916-50D8-980D-63EB-CB07D596C114}"/>
              </a:ext>
            </a:extLst>
          </p:cNvPr>
          <p:cNvSpPr>
            <a:spLocks noGrp="1"/>
          </p:cNvSpPr>
          <p:nvPr>
            <p:ph type="dt" sz="half" idx="10"/>
          </p:nvPr>
        </p:nvSpPr>
        <p:spPr/>
        <p:txBody>
          <a:bodyPr/>
          <a:lstStyle/>
          <a:p>
            <a:fld id="{53906674-9B1C-4EC3-B955-14C597514A3E}" type="datetimeFigureOut">
              <a:rPr lang="en-GB" smtClean="0"/>
              <a:t>04/12/2025</a:t>
            </a:fld>
            <a:endParaRPr lang="en-GB"/>
          </a:p>
        </p:txBody>
      </p:sp>
      <p:sp>
        <p:nvSpPr>
          <p:cNvPr id="5" name="Footer Placeholder 4">
            <a:extLst>
              <a:ext uri="{FF2B5EF4-FFF2-40B4-BE49-F238E27FC236}">
                <a16:creationId xmlns:a16="http://schemas.microsoft.com/office/drawing/2014/main" id="{A995A217-2574-ACC9-B804-795CA778600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78364B-ED82-5F7B-05B3-404FA3D90630}"/>
              </a:ext>
            </a:extLst>
          </p:cNvPr>
          <p:cNvSpPr>
            <a:spLocks noGrp="1"/>
          </p:cNvSpPr>
          <p:nvPr>
            <p:ph type="sldNum" sz="quarter" idx="12"/>
          </p:nvPr>
        </p:nvSpPr>
        <p:spPr/>
        <p:txBody>
          <a:bodyPr/>
          <a:lstStyle/>
          <a:p>
            <a:fld id="{A8A34F5C-C8AD-4743-A70B-F90B2D50F868}" type="slidenum">
              <a:rPr lang="en-GB" smtClean="0"/>
              <a:t>‹#›</a:t>
            </a:fld>
            <a:endParaRPr lang="en-GB"/>
          </a:p>
        </p:txBody>
      </p:sp>
    </p:spTree>
    <p:extLst>
      <p:ext uri="{BB962C8B-B14F-4D97-AF65-F5344CB8AC3E}">
        <p14:creationId xmlns:p14="http://schemas.microsoft.com/office/powerpoint/2010/main" val="944565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16CDA4-7832-E7B6-A0DE-664E32B409A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5416778-FC98-D0E9-A06C-D66501B215F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DE4D9F1-E4C9-A397-E60A-522EEC3E00E2}"/>
              </a:ext>
            </a:extLst>
          </p:cNvPr>
          <p:cNvSpPr>
            <a:spLocks noGrp="1"/>
          </p:cNvSpPr>
          <p:nvPr>
            <p:ph type="dt" sz="half" idx="10"/>
          </p:nvPr>
        </p:nvSpPr>
        <p:spPr/>
        <p:txBody>
          <a:bodyPr/>
          <a:lstStyle/>
          <a:p>
            <a:fld id="{53906674-9B1C-4EC3-B955-14C597514A3E}" type="datetimeFigureOut">
              <a:rPr lang="en-GB" smtClean="0"/>
              <a:t>04/12/2025</a:t>
            </a:fld>
            <a:endParaRPr lang="en-GB"/>
          </a:p>
        </p:txBody>
      </p:sp>
      <p:sp>
        <p:nvSpPr>
          <p:cNvPr id="5" name="Footer Placeholder 4">
            <a:extLst>
              <a:ext uri="{FF2B5EF4-FFF2-40B4-BE49-F238E27FC236}">
                <a16:creationId xmlns:a16="http://schemas.microsoft.com/office/drawing/2014/main" id="{D760218B-25C7-AC04-71C2-A63946C9EB7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28F0910-901C-98E4-4BB8-C8F8F773BFD3}"/>
              </a:ext>
            </a:extLst>
          </p:cNvPr>
          <p:cNvSpPr>
            <a:spLocks noGrp="1"/>
          </p:cNvSpPr>
          <p:nvPr>
            <p:ph type="sldNum" sz="quarter" idx="12"/>
          </p:nvPr>
        </p:nvSpPr>
        <p:spPr/>
        <p:txBody>
          <a:bodyPr/>
          <a:lstStyle/>
          <a:p>
            <a:fld id="{A8A34F5C-C8AD-4743-A70B-F90B2D50F868}" type="slidenum">
              <a:rPr lang="en-GB" smtClean="0"/>
              <a:t>‹#›</a:t>
            </a:fld>
            <a:endParaRPr lang="en-GB"/>
          </a:p>
        </p:txBody>
      </p:sp>
    </p:spTree>
    <p:extLst>
      <p:ext uri="{BB962C8B-B14F-4D97-AF65-F5344CB8AC3E}">
        <p14:creationId xmlns:p14="http://schemas.microsoft.com/office/powerpoint/2010/main" val="2607525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5AAE9-B0BC-63A1-3246-44563377E7D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069F47B-6324-151C-8DA1-B2602B47A53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8350448-542F-BAE6-A83A-4B2CB3BC8CD7}"/>
              </a:ext>
            </a:extLst>
          </p:cNvPr>
          <p:cNvSpPr>
            <a:spLocks noGrp="1"/>
          </p:cNvSpPr>
          <p:nvPr>
            <p:ph type="dt" sz="half" idx="10"/>
          </p:nvPr>
        </p:nvSpPr>
        <p:spPr/>
        <p:txBody>
          <a:bodyPr/>
          <a:lstStyle/>
          <a:p>
            <a:fld id="{53906674-9B1C-4EC3-B955-14C597514A3E}" type="datetimeFigureOut">
              <a:rPr lang="en-GB" smtClean="0"/>
              <a:t>04/12/2025</a:t>
            </a:fld>
            <a:endParaRPr lang="en-GB"/>
          </a:p>
        </p:txBody>
      </p:sp>
      <p:sp>
        <p:nvSpPr>
          <p:cNvPr id="5" name="Footer Placeholder 4">
            <a:extLst>
              <a:ext uri="{FF2B5EF4-FFF2-40B4-BE49-F238E27FC236}">
                <a16:creationId xmlns:a16="http://schemas.microsoft.com/office/drawing/2014/main" id="{D1FAA604-D997-0504-940D-2C0F43A78E5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C34AE6E-7BD9-6994-1FE1-4E9792353BE4}"/>
              </a:ext>
            </a:extLst>
          </p:cNvPr>
          <p:cNvSpPr>
            <a:spLocks noGrp="1"/>
          </p:cNvSpPr>
          <p:nvPr>
            <p:ph type="sldNum" sz="quarter" idx="12"/>
          </p:nvPr>
        </p:nvSpPr>
        <p:spPr/>
        <p:txBody>
          <a:bodyPr/>
          <a:lstStyle/>
          <a:p>
            <a:fld id="{A8A34F5C-C8AD-4743-A70B-F90B2D50F868}" type="slidenum">
              <a:rPr lang="en-GB" smtClean="0"/>
              <a:t>‹#›</a:t>
            </a:fld>
            <a:endParaRPr lang="en-GB"/>
          </a:p>
        </p:txBody>
      </p:sp>
    </p:spTree>
    <p:extLst>
      <p:ext uri="{BB962C8B-B14F-4D97-AF65-F5344CB8AC3E}">
        <p14:creationId xmlns:p14="http://schemas.microsoft.com/office/powerpoint/2010/main" val="3921140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3A6F1-6913-7A8F-5E1C-294658FBB73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3001964-A655-95EA-4064-EAC0A192FA0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D1F30E2-35F3-FA89-3A0D-AB46A755EA35}"/>
              </a:ext>
            </a:extLst>
          </p:cNvPr>
          <p:cNvSpPr>
            <a:spLocks noGrp="1"/>
          </p:cNvSpPr>
          <p:nvPr>
            <p:ph type="dt" sz="half" idx="10"/>
          </p:nvPr>
        </p:nvSpPr>
        <p:spPr/>
        <p:txBody>
          <a:bodyPr/>
          <a:lstStyle/>
          <a:p>
            <a:fld id="{53906674-9B1C-4EC3-B955-14C597514A3E}" type="datetimeFigureOut">
              <a:rPr lang="en-GB" smtClean="0"/>
              <a:t>04/12/2025</a:t>
            </a:fld>
            <a:endParaRPr lang="en-GB"/>
          </a:p>
        </p:txBody>
      </p:sp>
      <p:sp>
        <p:nvSpPr>
          <p:cNvPr id="5" name="Footer Placeholder 4">
            <a:extLst>
              <a:ext uri="{FF2B5EF4-FFF2-40B4-BE49-F238E27FC236}">
                <a16:creationId xmlns:a16="http://schemas.microsoft.com/office/drawing/2014/main" id="{A322AEDF-85D7-F0E8-8F43-E4D6311CD10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725FAB0-8AD5-1066-BB22-5B9403E79231}"/>
              </a:ext>
            </a:extLst>
          </p:cNvPr>
          <p:cNvSpPr>
            <a:spLocks noGrp="1"/>
          </p:cNvSpPr>
          <p:nvPr>
            <p:ph type="sldNum" sz="quarter" idx="12"/>
          </p:nvPr>
        </p:nvSpPr>
        <p:spPr/>
        <p:txBody>
          <a:bodyPr/>
          <a:lstStyle/>
          <a:p>
            <a:fld id="{A8A34F5C-C8AD-4743-A70B-F90B2D50F868}" type="slidenum">
              <a:rPr lang="en-GB" smtClean="0"/>
              <a:t>‹#›</a:t>
            </a:fld>
            <a:endParaRPr lang="en-GB"/>
          </a:p>
        </p:txBody>
      </p:sp>
    </p:spTree>
    <p:extLst>
      <p:ext uri="{BB962C8B-B14F-4D97-AF65-F5344CB8AC3E}">
        <p14:creationId xmlns:p14="http://schemas.microsoft.com/office/powerpoint/2010/main" val="2006299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99EB2F-F8FB-A8DF-5061-8B7EA907C92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275446C-E95D-BBFC-4C6F-F0AB3EECF72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2DF4A10-8EF1-0644-74EA-7E26CDF9A0F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DA59DAE-77BD-EC46-DCA3-A6A3DC72B070}"/>
              </a:ext>
            </a:extLst>
          </p:cNvPr>
          <p:cNvSpPr>
            <a:spLocks noGrp="1"/>
          </p:cNvSpPr>
          <p:nvPr>
            <p:ph type="dt" sz="half" idx="10"/>
          </p:nvPr>
        </p:nvSpPr>
        <p:spPr/>
        <p:txBody>
          <a:bodyPr/>
          <a:lstStyle/>
          <a:p>
            <a:fld id="{53906674-9B1C-4EC3-B955-14C597514A3E}" type="datetimeFigureOut">
              <a:rPr lang="en-GB" smtClean="0"/>
              <a:t>04/12/2025</a:t>
            </a:fld>
            <a:endParaRPr lang="en-GB"/>
          </a:p>
        </p:txBody>
      </p:sp>
      <p:sp>
        <p:nvSpPr>
          <p:cNvPr id="6" name="Footer Placeholder 5">
            <a:extLst>
              <a:ext uri="{FF2B5EF4-FFF2-40B4-BE49-F238E27FC236}">
                <a16:creationId xmlns:a16="http://schemas.microsoft.com/office/drawing/2014/main" id="{E1F7EB43-A77E-6F9A-291C-D22EFC453E7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76D9A73-B593-8139-7AAA-35AF095514F2}"/>
              </a:ext>
            </a:extLst>
          </p:cNvPr>
          <p:cNvSpPr>
            <a:spLocks noGrp="1"/>
          </p:cNvSpPr>
          <p:nvPr>
            <p:ph type="sldNum" sz="quarter" idx="12"/>
          </p:nvPr>
        </p:nvSpPr>
        <p:spPr/>
        <p:txBody>
          <a:bodyPr/>
          <a:lstStyle/>
          <a:p>
            <a:fld id="{A8A34F5C-C8AD-4743-A70B-F90B2D50F868}" type="slidenum">
              <a:rPr lang="en-GB" smtClean="0"/>
              <a:t>‹#›</a:t>
            </a:fld>
            <a:endParaRPr lang="en-GB"/>
          </a:p>
        </p:txBody>
      </p:sp>
    </p:spTree>
    <p:extLst>
      <p:ext uri="{BB962C8B-B14F-4D97-AF65-F5344CB8AC3E}">
        <p14:creationId xmlns:p14="http://schemas.microsoft.com/office/powerpoint/2010/main" val="4290361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26C660-4836-A90A-66A4-E458BC73BE7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E91EDF2-0950-9A8A-CB3B-35B0108E34C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5BD9237-40DF-9926-363B-19C3C8B37C9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0E14306-A056-FD36-CB01-E383804AAE7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467FA20-E481-F209-C9C4-365BBCE36E4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87E0A3F-8092-5515-C89D-DB7679972956}"/>
              </a:ext>
            </a:extLst>
          </p:cNvPr>
          <p:cNvSpPr>
            <a:spLocks noGrp="1"/>
          </p:cNvSpPr>
          <p:nvPr>
            <p:ph type="dt" sz="half" idx="10"/>
          </p:nvPr>
        </p:nvSpPr>
        <p:spPr/>
        <p:txBody>
          <a:bodyPr/>
          <a:lstStyle/>
          <a:p>
            <a:fld id="{53906674-9B1C-4EC3-B955-14C597514A3E}" type="datetimeFigureOut">
              <a:rPr lang="en-GB" smtClean="0"/>
              <a:t>04/12/2025</a:t>
            </a:fld>
            <a:endParaRPr lang="en-GB"/>
          </a:p>
        </p:txBody>
      </p:sp>
      <p:sp>
        <p:nvSpPr>
          <p:cNvPr id="8" name="Footer Placeholder 7">
            <a:extLst>
              <a:ext uri="{FF2B5EF4-FFF2-40B4-BE49-F238E27FC236}">
                <a16:creationId xmlns:a16="http://schemas.microsoft.com/office/drawing/2014/main" id="{CF9B8E4F-8E86-2C5B-A5F1-AD12D536098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FAC8F0B-486D-BE43-DAB3-71C81A945997}"/>
              </a:ext>
            </a:extLst>
          </p:cNvPr>
          <p:cNvSpPr>
            <a:spLocks noGrp="1"/>
          </p:cNvSpPr>
          <p:nvPr>
            <p:ph type="sldNum" sz="quarter" idx="12"/>
          </p:nvPr>
        </p:nvSpPr>
        <p:spPr/>
        <p:txBody>
          <a:bodyPr/>
          <a:lstStyle/>
          <a:p>
            <a:fld id="{A8A34F5C-C8AD-4743-A70B-F90B2D50F868}" type="slidenum">
              <a:rPr lang="en-GB" smtClean="0"/>
              <a:t>‹#›</a:t>
            </a:fld>
            <a:endParaRPr lang="en-GB"/>
          </a:p>
        </p:txBody>
      </p:sp>
    </p:spTree>
    <p:extLst>
      <p:ext uri="{BB962C8B-B14F-4D97-AF65-F5344CB8AC3E}">
        <p14:creationId xmlns:p14="http://schemas.microsoft.com/office/powerpoint/2010/main" val="1539328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00187-78D7-D266-E958-21811EBE139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705F80A-CCBA-5803-FEE0-A79CE32C46E9}"/>
              </a:ext>
            </a:extLst>
          </p:cNvPr>
          <p:cNvSpPr>
            <a:spLocks noGrp="1"/>
          </p:cNvSpPr>
          <p:nvPr>
            <p:ph type="dt" sz="half" idx="10"/>
          </p:nvPr>
        </p:nvSpPr>
        <p:spPr/>
        <p:txBody>
          <a:bodyPr/>
          <a:lstStyle/>
          <a:p>
            <a:fld id="{53906674-9B1C-4EC3-B955-14C597514A3E}" type="datetimeFigureOut">
              <a:rPr lang="en-GB" smtClean="0"/>
              <a:t>04/12/2025</a:t>
            </a:fld>
            <a:endParaRPr lang="en-GB"/>
          </a:p>
        </p:txBody>
      </p:sp>
      <p:sp>
        <p:nvSpPr>
          <p:cNvPr id="4" name="Footer Placeholder 3">
            <a:extLst>
              <a:ext uri="{FF2B5EF4-FFF2-40B4-BE49-F238E27FC236}">
                <a16:creationId xmlns:a16="http://schemas.microsoft.com/office/drawing/2014/main" id="{ABA65718-ED48-0A3D-6AAC-382220190D8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F2A50E8-24A9-608A-C88F-857C53792AF2}"/>
              </a:ext>
            </a:extLst>
          </p:cNvPr>
          <p:cNvSpPr>
            <a:spLocks noGrp="1"/>
          </p:cNvSpPr>
          <p:nvPr>
            <p:ph type="sldNum" sz="quarter" idx="12"/>
          </p:nvPr>
        </p:nvSpPr>
        <p:spPr/>
        <p:txBody>
          <a:bodyPr/>
          <a:lstStyle/>
          <a:p>
            <a:fld id="{A8A34F5C-C8AD-4743-A70B-F90B2D50F868}" type="slidenum">
              <a:rPr lang="en-GB" smtClean="0"/>
              <a:t>‹#›</a:t>
            </a:fld>
            <a:endParaRPr lang="en-GB"/>
          </a:p>
        </p:txBody>
      </p:sp>
    </p:spTree>
    <p:extLst>
      <p:ext uri="{BB962C8B-B14F-4D97-AF65-F5344CB8AC3E}">
        <p14:creationId xmlns:p14="http://schemas.microsoft.com/office/powerpoint/2010/main" val="323630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36DC56B-1804-D42D-3D3E-CF327C40772D}"/>
              </a:ext>
            </a:extLst>
          </p:cNvPr>
          <p:cNvSpPr>
            <a:spLocks noGrp="1"/>
          </p:cNvSpPr>
          <p:nvPr>
            <p:ph type="dt" sz="half" idx="10"/>
          </p:nvPr>
        </p:nvSpPr>
        <p:spPr/>
        <p:txBody>
          <a:bodyPr/>
          <a:lstStyle/>
          <a:p>
            <a:fld id="{53906674-9B1C-4EC3-B955-14C597514A3E}" type="datetimeFigureOut">
              <a:rPr lang="en-GB" smtClean="0"/>
              <a:t>04/12/2025</a:t>
            </a:fld>
            <a:endParaRPr lang="en-GB"/>
          </a:p>
        </p:txBody>
      </p:sp>
      <p:sp>
        <p:nvSpPr>
          <p:cNvPr id="3" name="Footer Placeholder 2">
            <a:extLst>
              <a:ext uri="{FF2B5EF4-FFF2-40B4-BE49-F238E27FC236}">
                <a16:creationId xmlns:a16="http://schemas.microsoft.com/office/drawing/2014/main" id="{ABD3EDDF-52F0-C4BF-5D52-5B912A7B90D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300DCB0-2D8A-2610-2EA5-FA2A6FAB549B}"/>
              </a:ext>
            </a:extLst>
          </p:cNvPr>
          <p:cNvSpPr>
            <a:spLocks noGrp="1"/>
          </p:cNvSpPr>
          <p:nvPr>
            <p:ph type="sldNum" sz="quarter" idx="12"/>
          </p:nvPr>
        </p:nvSpPr>
        <p:spPr/>
        <p:txBody>
          <a:bodyPr/>
          <a:lstStyle/>
          <a:p>
            <a:fld id="{A8A34F5C-C8AD-4743-A70B-F90B2D50F868}" type="slidenum">
              <a:rPr lang="en-GB" smtClean="0"/>
              <a:t>‹#›</a:t>
            </a:fld>
            <a:endParaRPr lang="en-GB"/>
          </a:p>
        </p:txBody>
      </p:sp>
    </p:spTree>
    <p:extLst>
      <p:ext uri="{BB962C8B-B14F-4D97-AF65-F5344CB8AC3E}">
        <p14:creationId xmlns:p14="http://schemas.microsoft.com/office/powerpoint/2010/main" val="29948193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25EB7E-CBA0-DA39-86CA-E1E9F43C75C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520DFEB-8779-90B9-8445-EA1372C1FEF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BE6282F-5F86-56A5-05C5-A17D73DA58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C5518D0-AF6C-351C-E1E7-729FD0C29D19}"/>
              </a:ext>
            </a:extLst>
          </p:cNvPr>
          <p:cNvSpPr>
            <a:spLocks noGrp="1"/>
          </p:cNvSpPr>
          <p:nvPr>
            <p:ph type="dt" sz="half" idx="10"/>
          </p:nvPr>
        </p:nvSpPr>
        <p:spPr/>
        <p:txBody>
          <a:bodyPr/>
          <a:lstStyle/>
          <a:p>
            <a:fld id="{53906674-9B1C-4EC3-B955-14C597514A3E}" type="datetimeFigureOut">
              <a:rPr lang="en-GB" smtClean="0"/>
              <a:t>04/12/2025</a:t>
            </a:fld>
            <a:endParaRPr lang="en-GB"/>
          </a:p>
        </p:txBody>
      </p:sp>
      <p:sp>
        <p:nvSpPr>
          <p:cNvPr id="6" name="Footer Placeholder 5">
            <a:extLst>
              <a:ext uri="{FF2B5EF4-FFF2-40B4-BE49-F238E27FC236}">
                <a16:creationId xmlns:a16="http://schemas.microsoft.com/office/drawing/2014/main" id="{FEF49D90-3BB9-8EAD-9744-F9F692B179A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A0DD7A3-0D3A-9F19-ACF1-DF971780053F}"/>
              </a:ext>
            </a:extLst>
          </p:cNvPr>
          <p:cNvSpPr>
            <a:spLocks noGrp="1"/>
          </p:cNvSpPr>
          <p:nvPr>
            <p:ph type="sldNum" sz="quarter" idx="12"/>
          </p:nvPr>
        </p:nvSpPr>
        <p:spPr/>
        <p:txBody>
          <a:bodyPr/>
          <a:lstStyle/>
          <a:p>
            <a:fld id="{A8A34F5C-C8AD-4743-A70B-F90B2D50F868}" type="slidenum">
              <a:rPr lang="en-GB" smtClean="0"/>
              <a:t>‹#›</a:t>
            </a:fld>
            <a:endParaRPr lang="en-GB"/>
          </a:p>
        </p:txBody>
      </p:sp>
    </p:spTree>
    <p:extLst>
      <p:ext uri="{BB962C8B-B14F-4D97-AF65-F5344CB8AC3E}">
        <p14:creationId xmlns:p14="http://schemas.microsoft.com/office/powerpoint/2010/main" val="56141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B17BFA-6BA4-9EB2-62E6-9F73ED49995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129791F-8843-9014-427B-907551EEC12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65689B7-63BC-94F7-5B87-24E330FF38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59062A-ECD7-A76A-A2CF-646EF813B894}"/>
              </a:ext>
            </a:extLst>
          </p:cNvPr>
          <p:cNvSpPr>
            <a:spLocks noGrp="1"/>
          </p:cNvSpPr>
          <p:nvPr>
            <p:ph type="dt" sz="half" idx="10"/>
          </p:nvPr>
        </p:nvSpPr>
        <p:spPr/>
        <p:txBody>
          <a:bodyPr/>
          <a:lstStyle/>
          <a:p>
            <a:fld id="{53906674-9B1C-4EC3-B955-14C597514A3E}" type="datetimeFigureOut">
              <a:rPr lang="en-GB" smtClean="0"/>
              <a:t>04/12/2025</a:t>
            </a:fld>
            <a:endParaRPr lang="en-GB"/>
          </a:p>
        </p:txBody>
      </p:sp>
      <p:sp>
        <p:nvSpPr>
          <p:cNvPr id="6" name="Footer Placeholder 5">
            <a:extLst>
              <a:ext uri="{FF2B5EF4-FFF2-40B4-BE49-F238E27FC236}">
                <a16:creationId xmlns:a16="http://schemas.microsoft.com/office/drawing/2014/main" id="{73D2DA6E-02D8-B159-A48A-7FC63810A5E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9EE568E-A103-DFD1-1737-642282DAF5BC}"/>
              </a:ext>
            </a:extLst>
          </p:cNvPr>
          <p:cNvSpPr>
            <a:spLocks noGrp="1"/>
          </p:cNvSpPr>
          <p:nvPr>
            <p:ph type="sldNum" sz="quarter" idx="12"/>
          </p:nvPr>
        </p:nvSpPr>
        <p:spPr/>
        <p:txBody>
          <a:bodyPr/>
          <a:lstStyle/>
          <a:p>
            <a:fld id="{A8A34F5C-C8AD-4743-A70B-F90B2D50F868}" type="slidenum">
              <a:rPr lang="en-GB" smtClean="0"/>
              <a:t>‹#›</a:t>
            </a:fld>
            <a:endParaRPr lang="en-GB"/>
          </a:p>
        </p:txBody>
      </p:sp>
    </p:spTree>
    <p:extLst>
      <p:ext uri="{BB962C8B-B14F-4D97-AF65-F5344CB8AC3E}">
        <p14:creationId xmlns:p14="http://schemas.microsoft.com/office/powerpoint/2010/main" val="3791916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alpha val="44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F221287-D5D0-2AA5-BE1E-2D828C8C1B0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DC215E6-BAAA-E54F-7028-2DF6C2AF14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ABF587D-3457-FBEB-FA24-B14F7BB366B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3906674-9B1C-4EC3-B955-14C597514A3E}" type="datetimeFigureOut">
              <a:rPr lang="en-GB" smtClean="0"/>
              <a:t>04/12/2025</a:t>
            </a:fld>
            <a:endParaRPr lang="en-GB"/>
          </a:p>
        </p:txBody>
      </p:sp>
      <p:sp>
        <p:nvSpPr>
          <p:cNvPr id="5" name="Footer Placeholder 4">
            <a:extLst>
              <a:ext uri="{FF2B5EF4-FFF2-40B4-BE49-F238E27FC236}">
                <a16:creationId xmlns:a16="http://schemas.microsoft.com/office/drawing/2014/main" id="{6A0F12BC-DFBD-F9A3-6063-97361832D11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1BF69EF2-D69F-99D1-FFDC-BFA37B13B27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8A34F5C-C8AD-4743-A70B-F90B2D50F868}" type="slidenum">
              <a:rPr lang="en-GB" smtClean="0"/>
              <a:t>‹#›</a:t>
            </a:fld>
            <a:endParaRPr lang="en-GB"/>
          </a:p>
        </p:txBody>
      </p:sp>
    </p:spTree>
    <p:extLst>
      <p:ext uri="{BB962C8B-B14F-4D97-AF65-F5344CB8AC3E}">
        <p14:creationId xmlns:p14="http://schemas.microsoft.com/office/powerpoint/2010/main" val="27618600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0F43A7-358B-8DE5-473E-03581116ACF5}"/>
              </a:ext>
            </a:extLst>
          </p:cNvPr>
          <p:cNvSpPr>
            <a:spLocks noGrp="1"/>
          </p:cNvSpPr>
          <p:nvPr>
            <p:ph type="ctrTitle"/>
          </p:nvPr>
        </p:nvSpPr>
        <p:spPr>
          <a:xfrm>
            <a:off x="1524000" y="1122362"/>
            <a:ext cx="9144000" cy="1865387"/>
          </a:xfrm>
          <a:solidFill>
            <a:schemeClr val="accent1">
              <a:lumMod val="75000"/>
              <a:alpha val="84000"/>
            </a:schemeClr>
          </a:solidFill>
        </p:spPr>
        <p:txBody>
          <a:bodyPr anchor="t" anchorCtr="0">
            <a:noAutofit/>
          </a:bodyPr>
          <a:lstStyle/>
          <a:p>
            <a:r>
              <a:rPr lang="en-GB" b="1" dirty="0">
                <a:solidFill>
                  <a:schemeClr val="bg1"/>
                </a:solidFill>
              </a:rPr>
              <a:t>Feminism, Family and the State, 1914-1939</a:t>
            </a:r>
            <a:br>
              <a:rPr lang="en-GB" b="1" dirty="0"/>
            </a:br>
            <a:endParaRPr lang="en-GB" dirty="0"/>
          </a:p>
        </p:txBody>
      </p:sp>
      <p:sp>
        <p:nvSpPr>
          <p:cNvPr id="3" name="Subtitle 2">
            <a:extLst>
              <a:ext uri="{FF2B5EF4-FFF2-40B4-BE49-F238E27FC236}">
                <a16:creationId xmlns:a16="http://schemas.microsoft.com/office/drawing/2014/main" id="{35EB2B21-AD0B-34AE-0C9C-C19BAFC192A6}"/>
              </a:ext>
            </a:extLst>
          </p:cNvPr>
          <p:cNvSpPr>
            <a:spLocks noGrp="1"/>
          </p:cNvSpPr>
          <p:nvPr>
            <p:ph type="subTitle" idx="1"/>
          </p:nvPr>
        </p:nvSpPr>
        <p:spPr>
          <a:xfrm>
            <a:off x="1524000" y="3348036"/>
            <a:ext cx="9144000" cy="2577767"/>
          </a:xfrm>
        </p:spPr>
        <p:txBody>
          <a:bodyPr>
            <a:normAutofit/>
          </a:bodyPr>
          <a:lstStyle/>
          <a:p>
            <a:r>
              <a:rPr lang="en-GB" dirty="0"/>
              <a:t>1. </a:t>
            </a:r>
            <a:r>
              <a:rPr lang="en-GB" sz="2800" dirty="0"/>
              <a:t>Why does motherhood define the family in this era?</a:t>
            </a:r>
          </a:p>
          <a:p>
            <a:r>
              <a:rPr lang="en-GB" sz="2800" dirty="0"/>
              <a:t>2. Feminism &amp; Family Welfare: Charities &amp; Local Government</a:t>
            </a:r>
          </a:p>
          <a:p>
            <a:r>
              <a:rPr lang="en-GB" sz="2800" dirty="0"/>
              <a:t>3. Feminist Tensions Case Study: Eleanor Rathbone &amp; the Endowment of Motherhood</a:t>
            </a:r>
          </a:p>
          <a:p>
            <a:endParaRPr lang="en-GB" dirty="0"/>
          </a:p>
        </p:txBody>
      </p:sp>
    </p:spTree>
    <p:extLst>
      <p:ext uri="{BB962C8B-B14F-4D97-AF65-F5344CB8AC3E}">
        <p14:creationId xmlns:p14="http://schemas.microsoft.com/office/powerpoint/2010/main" val="3787464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B4190-3234-1C61-0FB7-C743DD88CDE8}"/>
              </a:ext>
            </a:extLst>
          </p:cNvPr>
          <p:cNvSpPr>
            <a:spLocks noGrp="1"/>
          </p:cNvSpPr>
          <p:nvPr>
            <p:ph type="title"/>
          </p:nvPr>
        </p:nvSpPr>
        <p:spPr>
          <a:xfrm>
            <a:off x="838200" y="545880"/>
            <a:ext cx="10515600" cy="793824"/>
          </a:xfrm>
          <a:solidFill>
            <a:schemeClr val="accent1">
              <a:lumMod val="75000"/>
              <a:alpha val="71000"/>
            </a:schemeClr>
          </a:solidFill>
        </p:spPr>
        <p:txBody>
          <a:bodyPr anchor="t" anchorCtr="0">
            <a:noAutofit/>
          </a:bodyPr>
          <a:lstStyle/>
          <a:p>
            <a:pPr algn="ctr"/>
            <a:r>
              <a:rPr lang="en-GB" dirty="0">
                <a:solidFill>
                  <a:schemeClr val="bg1"/>
                </a:solidFill>
              </a:rPr>
              <a:t>3. Task 3</a:t>
            </a:r>
          </a:p>
        </p:txBody>
      </p:sp>
      <p:sp>
        <p:nvSpPr>
          <p:cNvPr id="3" name="Content Placeholder 2">
            <a:extLst>
              <a:ext uri="{FF2B5EF4-FFF2-40B4-BE49-F238E27FC236}">
                <a16:creationId xmlns:a16="http://schemas.microsoft.com/office/drawing/2014/main" id="{DC3B7435-635C-CE8E-8224-152D086564CA}"/>
              </a:ext>
            </a:extLst>
          </p:cNvPr>
          <p:cNvSpPr>
            <a:spLocks noGrp="1"/>
          </p:cNvSpPr>
          <p:nvPr>
            <p:ph idx="1"/>
          </p:nvPr>
        </p:nvSpPr>
        <p:spPr/>
        <p:txBody>
          <a:bodyPr>
            <a:normAutofit/>
          </a:bodyPr>
          <a:lstStyle/>
          <a:p>
            <a:r>
              <a:rPr lang="en-GB" dirty="0"/>
              <a:t>Examine source document ‘Mother’s Pensions’</a:t>
            </a:r>
          </a:p>
          <a:p>
            <a:r>
              <a:rPr lang="en-GB" dirty="0"/>
              <a:t>What point is it making and how does this sit with what you’ve read?</a:t>
            </a:r>
          </a:p>
          <a:p>
            <a:endParaRPr lang="en-GB" dirty="0"/>
          </a:p>
          <a:p>
            <a:r>
              <a:rPr lang="en-GB" dirty="0"/>
              <a:t>Final thought …</a:t>
            </a:r>
          </a:p>
          <a:p>
            <a:pPr marL="0" indent="0">
              <a:buNone/>
            </a:pPr>
            <a:r>
              <a:rPr lang="en-GB" dirty="0"/>
              <a:t>women's role in social provision must be conceptualized within the context of a ‘mixed economy’ of welfare that was undergoing profound change in the period as was relationship to the state. </a:t>
            </a:r>
          </a:p>
          <a:p>
            <a:pPr marL="0" indent="0">
              <a:buNone/>
            </a:pPr>
            <a:endParaRPr lang="en-GB" dirty="0"/>
          </a:p>
        </p:txBody>
      </p:sp>
    </p:spTree>
    <p:extLst>
      <p:ext uri="{BB962C8B-B14F-4D97-AF65-F5344CB8AC3E}">
        <p14:creationId xmlns:p14="http://schemas.microsoft.com/office/powerpoint/2010/main" val="3519624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551F34-646C-C195-8503-01DFDF547F46}"/>
              </a:ext>
            </a:extLst>
          </p:cNvPr>
          <p:cNvSpPr>
            <a:spLocks noGrp="1"/>
          </p:cNvSpPr>
          <p:nvPr>
            <p:ph type="title"/>
          </p:nvPr>
        </p:nvSpPr>
        <p:spPr>
          <a:xfrm>
            <a:off x="604284" y="365125"/>
            <a:ext cx="10515600" cy="815089"/>
          </a:xfrm>
          <a:solidFill>
            <a:schemeClr val="accent1">
              <a:lumMod val="75000"/>
              <a:alpha val="79000"/>
            </a:schemeClr>
          </a:solidFill>
        </p:spPr>
        <p:txBody>
          <a:bodyPr anchor="t" anchorCtr="0">
            <a:noAutofit/>
          </a:bodyPr>
          <a:lstStyle/>
          <a:p>
            <a:pPr algn="ctr"/>
            <a:r>
              <a:rPr lang="en-GB" dirty="0">
                <a:solidFill>
                  <a:schemeClr val="bg1"/>
                </a:solidFill>
              </a:rPr>
              <a:t>1. Task 1</a:t>
            </a:r>
          </a:p>
        </p:txBody>
      </p:sp>
      <p:sp>
        <p:nvSpPr>
          <p:cNvPr id="3" name="Content Placeholder 2">
            <a:extLst>
              <a:ext uri="{FF2B5EF4-FFF2-40B4-BE49-F238E27FC236}">
                <a16:creationId xmlns:a16="http://schemas.microsoft.com/office/drawing/2014/main" id="{47582BB9-5AA9-A69F-B686-0ECED41233CA}"/>
              </a:ext>
            </a:extLst>
          </p:cNvPr>
          <p:cNvSpPr>
            <a:spLocks noGrp="1"/>
          </p:cNvSpPr>
          <p:nvPr>
            <p:ph idx="1"/>
          </p:nvPr>
        </p:nvSpPr>
        <p:spPr>
          <a:xfrm>
            <a:off x="838200" y="1690688"/>
            <a:ext cx="10515600" cy="4351338"/>
          </a:xfrm>
        </p:spPr>
        <p:txBody>
          <a:bodyPr>
            <a:normAutofit lnSpcReduction="10000"/>
          </a:bodyPr>
          <a:lstStyle/>
          <a:p>
            <a:pPr marL="0" indent="0">
              <a:buNone/>
            </a:pPr>
            <a:r>
              <a:rPr lang="en-GB" sz="3200" dirty="0"/>
              <a:t>1. Why did family and motherhood specifically become central to health and welfare discussions in this period? </a:t>
            </a:r>
          </a:p>
          <a:p>
            <a:pPr marL="0" indent="0">
              <a:buNone/>
            </a:pPr>
            <a:endParaRPr lang="en-GB" sz="3200" dirty="0"/>
          </a:p>
          <a:p>
            <a:pPr marL="0" indent="0">
              <a:buNone/>
            </a:pPr>
            <a:r>
              <a:rPr lang="en-GB" sz="3200" dirty="0"/>
              <a:t>2. Examine source document ‘Babies of the Empire’:</a:t>
            </a:r>
          </a:p>
          <a:p>
            <a:r>
              <a:rPr lang="en-GB" dirty="0"/>
              <a:t>What does it tell you?</a:t>
            </a:r>
          </a:p>
          <a:p>
            <a:r>
              <a:rPr lang="en-GB" dirty="0"/>
              <a:t>What more can you find out about it for context?</a:t>
            </a:r>
          </a:p>
          <a:p>
            <a:r>
              <a:rPr lang="en-GB" dirty="0"/>
              <a:t>How does it fit with what you’ve read?</a:t>
            </a:r>
          </a:p>
          <a:p>
            <a:endParaRPr lang="en-GB" dirty="0"/>
          </a:p>
          <a:p>
            <a:pPr marL="0" indent="0">
              <a:buNone/>
            </a:pPr>
            <a:r>
              <a:rPr lang="en-GB" sz="3200" dirty="0"/>
              <a:t>Prepare for some feedback to the group</a:t>
            </a:r>
          </a:p>
        </p:txBody>
      </p:sp>
    </p:spTree>
    <p:extLst>
      <p:ext uri="{BB962C8B-B14F-4D97-AF65-F5344CB8AC3E}">
        <p14:creationId xmlns:p14="http://schemas.microsoft.com/office/powerpoint/2010/main" val="36397073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6DA2B94-D0EA-2247-48F0-F59610D15BFF}"/>
              </a:ext>
            </a:extLst>
          </p:cNvPr>
          <p:cNvSpPr>
            <a:spLocks noGrp="1"/>
          </p:cNvSpPr>
          <p:nvPr>
            <p:ph idx="1"/>
          </p:nvPr>
        </p:nvSpPr>
        <p:spPr>
          <a:xfrm>
            <a:off x="785037" y="616689"/>
            <a:ext cx="4882116" cy="5794191"/>
          </a:xfrm>
        </p:spPr>
        <p:txBody>
          <a:bodyPr>
            <a:normAutofit lnSpcReduction="10000"/>
          </a:bodyPr>
          <a:lstStyle/>
          <a:p>
            <a:r>
              <a:rPr lang="en-GB" dirty="0"/>
              <a:t>Imperialism</a:t>
            </a:r>
          </a:p>
          <a:p>
            <a:r>
              <a:rPr lang="en-GB" dirty="0"/>
              <a:t>Industrial competition </a:t>
            </a:r>
          </a:p>
          <a:p>
            <a:r>
              <a:rPr lang="en-GB" dirty="0"/>
              <a:t>Declining birth rate &amp; high infant mortality</a:t>
            </a:r>
          </a:p>
          <a:p>
            <a:r>
              <a:rPr lang="en-GB" dirty="0"/>
              <a:t>Eugenics &amp; birth control</a:t>
            </a:r>
          </a:p>
          <a:p>
            <a:r>
              <a:rPr lang="en-GB" dirty="0"/>
              <a:t>Either way ‘poor mothering’ or neglect of ‘duty’ to have children to blame rather than poverty, poor housing, overcrowding, choice etc…</a:t>
            </a:r>
          </a:p>
          <a:p>
            <a:r>
              <a:rPr lang="en-GB" dirty="0"/>
              <a:t>Middle class women ‘shirkers’ working-class women feckless &amp; irresponsible</a:t>
            </a:r>
          </a:p>
        </p:txBody>
      </p:sp>
      <p:graphicFrame>
        <p:nvGraphicFramePr>
          <p:cNvPr id="6" name="Table 5">
            <a:extLst>
              <a:ext uri="{FF2B5EF4-FFF2-40B4-BE49-F238E27FC236}">
                <a16:creationId xmlns:a16="http://schemas.microsoft.com/office/drawing/2014/main" id="{D6C415F3-BE8F-BAC0-301B-DF3FFDFB5C81}"/>
              </a:ext>
            </a:extLst>
          </p:cNvPr>
          <p:cNvGraphicFramePr>
            <a:graphicFrameLocks noGrp="1"/>
          </p:cNvGraphicFramePr>
          <p:nvPr>
            <p:extLst>
              <p:ext uri="{D42A27DB-BD31-4B8C-83A1-F6EECF244321}">
                <p14:modId xmlns:p14="http://schemas.microsoft.com/office/powerpoint/2010/main" val="3180649058"/>
              </p:ext>
            </p:extLst>
          </p:nvPr>
        </p:nvGraphicFramePr>
        <p:xfrm>
          <a:off x="5883349" y="2868387"/>
          <a:ext cx="5570280" cy="1737360"/>
        </p:xfrm>
        <a:graphic>
          <a:graphicData uri="http://schemas.openxmlformats.org/drawingml/2006/table">
            <a:tbl>
              <a:tblPr firstRow="1" bandRow="1">
                <a:tableStyleId>{5C22544A-7EE6-4342-B048-85BDC9FD1C3A}</a:tableStyleId>
              </a:tblPr>
              <a:tblGrid>
                <a:gridCol w="1392570">
                  <a:extLst>
                    <a:ext uri="{9D8B030D-6E8A-4147-A177-3AD203B41FA5}">
                      <a16:colId xmlns:a16="http://schemas.microsoft.com/office/drawing/2014/main" val="2574711591"/>
                    </a:ext>
                  </a:extLst>
                </a:gridCol>
                <a:gridCol w="1392570">
                  <a:extLst>
                    <a:ext uri="{9D8B030D-6E8A-4147-A177-3AD203B41FA5}">
                      <a16:colId xmlns:a16="http://schemas.microsoft.com/office/drawing/2014/main" val="4225350428"/>
                    </a:ext>
                  </a:extLst>
                </a:gridCol>
                <a:gridCol w="1392570">
                  <a:extLst>
                    <a:ext uri="{9D8B030D-6E8A-4147-A177-3AD203B41FA5}">
                      <a16:colId xmlns:a16="http://schemas.microsoft.com/office/drawing/2014/main" val="3677641751"/>
                    </a:ext>
                  </a:extLst>
                </a:gridCol>
                <a:gridCol w="1392570">
                  <a:extLst>
                    <a:ext uri="{9D8B030D-6E8A-4147-A177-3AD203B41FA5}">
                      <a16:colId xmlns:a16="http://schemas.microsoft.com/office/drawing/2014/main" val="459302446"/>
                    </a:ext>
                  </a:extLst>
                </a:gridCol>
              </a:tblGrid>
              <a:tr h="313762">
                <a:tc gridSpan="4">
                  <a:txBody>
                    <a:bodyPr/>
                    <a:lstStyle/>
                    <a:p>
                      <a:r>
                        <a:rPr lang="en-GB" dirty="0"/>
                        <a:t>England &amp; Wales </a:t>
                      </a:r>
                      <a:r>
                        <a:rPr lang="en-GB" sz="1800" b="0" i="0" kern="1200" dirty="0">
                          <a:solidFill>
                            <a:schemeClr val="lt1"/>
                          </a:solidFill>
                          <a:effectLst/>
                          <a:latin typeface="+mn-lt"/>
                          <a:ea typeface="+mn-ea"/>
                          <a:cs typeface="+mn-cs"/>
                        </a:rPr>
                        <a:t>Number of births per 1000 females aged 15–45 years</a:t>
                      </a:r>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2477951167"/>
                  </a:ext>
                </a:extLst>
              </a:tr>
              <a:tr h="271024">
                <a:tc>
                  <a:txBody>
                    <a:bodyPr/>
                    <a:lstStyle/>
                    <a:p>
                      <a:r>
                        <a:rPr lang="en-GB" dirty="0"/>
                        <a:t>1891</a:t>
                      </a:r>
                    </a:p>
                  </a:txBody>
                  <a:tcPr/>
                </a:tc>
                <a:tc>
                  <a:txBody>
                    <a:bodyPr/>
                    <a:lstStyle/>
                    <a:p>
                      <a:r>
                        <a:rPr lang="en-GB" dirty="0"/>
                        <a:t>1901</a:t>
                      </a:r>
                    </a:p>
                  </a:txBody>
                  <a:tcPr/>
                </a:tc>
                <a:tc>
                  <a:txBody>
                    <a:bodyPr/>
                    <a:lstStyle/>
                    <a:p>
                      <a:r>
                        <a:rPr lang="en-GB" dirty="0"/>
                        <a:t>1911</a:t>
                      </a:r>
                    </a:p>
                  </a:txBody>
                  <a:tcPr/>
                </a:tc>
                <a:tc>
                  <a:txBody>
                    <a:bodyPr/>
                    <a:lstStyle/>
                    <a:p>
                      <a:endParaRPr lang="en-GB"/>
                    </a:p>
                  </a:txBody>
                  <a:tcPr/>
                </a:tc>
                <a:extLst>
                  <a:ext uri="{0D108BD9-81ED-4DB2-BD59-A6C34878D82A}">
                    <a16:rowId xmlns:a16="http://schemas.microsoft.com/office/drawing/2014/main" val="3014010646"/>
                  </a:ext>
                </a:extLst>
              </a:tr>
              <a:tr h="271024">
                <a:tc>
                  <a:txBody>
                    <a:bodyPr/>
                    <a:lstStyle/>
                    <a:p>
                      <a:r>
                        <a:rPr lang="en-GB" dirty="0"/>
                        <a:t>132.7</a:t>
                      </a:r>
                    </a:p>
                  </a:txBody>
                  <a:tcPr/>
                </a:tc>
                <a:tc>
                  <a:txBody>
                    <a:bodyPr/>
                    <a:lstStyle/>
                    <a:p>
                      <a:r>
                        <a:rPr lang="en-GB" dirty="0"/>
                        <a:t>114.5</a:t>
                      </a:r>
                    </a:p>
                  </a:txBody>
                  <a:tcPr/>
                </a:tc>
                <a:tc>
                  <a:txBody>
                    <a:bodyPr/>
                    <a:lstStyle/>
                    <a:p>
                      <a:r>
                        <a:rPr lang="en-GB" dirty="0"/>
                        <a:t>98.0</a:t>
                      </a:r>
                    </a:p>
                  </a:txBody>
                  <a:tcPr/>
                </a:tc>
                <a:tc>
                  <a:txBody>
                    <a:bodyPr/>
                    <a:lstStyle/>
                    <a:p>
                      <a:endParaRPr lang="en-GB"/>
                    </a:p>
                  </a:txBody>
                  <a:tcPr/>
                </a:tc>
                <a:extLst>
                  <a:ext uri="{0D108BD9-81ED-4DB2-BD59-A6C34878D82A}">
                    <a16:rowId xmlns:a16="http://schemas.microsoft.com/office/drawing/2014/main" val="323724021"/>
                  </a:ext>
                </a:extLst>
              </a:tr>
              <a:tr h="271024">
                <a:tc>
                  <a:txBody>
                    <a:bodyPr/>
                    <a:lstStyle/>
                    <a:p>
                      <a:r>
                        <a:rPr lang="en-GB" dirty="0"/>
                        <a:t>(91.2%)</a:t>
                      </a:r>
                    </a:p>
                  </a:txBody>
                  <a:tcPr/>
                </a:tc>
                <a:tc>
                  <a:txBody>
                    <a:bodyPr/>
                    <a:lstStyle/>
                    <a:p>
                      <a:r>
                        <a:rPr lang="en-GB" dirty="0"/>
                        <a:t>(78.7%)</a:t>
                      </a:r>
                    </a:p>
                  </a:txBody>
                  <a:tcPr/>
                </a:tc>
                <a:tc>
                  <a:txBody>
                    <a:bodyPr/>
                    <a:lstStyle/>
                    <a:p>
                      <a:r>
                        <a:rPr lang="en-GB" dirty="0"/>
                        <a:t>(67.4%)</a:t>
                      </a:r>
                    </a:p>
                  </a:txBody>
                  <a:tcPr/>
                </a:tc>
                <a:tc>
                  <a:txBody>
                    <a:bodyPr/>
                    <a:lstStyle/>
                    <a:p>
                      <a:endParaRPr lang="en-GB" dirty="0"/>
                    </a:p>
                  </a:txBody>
                  <a:tcPr/>
                </a:tc>
                <a:extLst>
                  <a:ext uri="{0D108BD9-81ED-4DB2-BD59-A6C34878D82A}">
                    <a16:rowId xmlns:a16="http://schemas.microsoft.com/office/drawing/2014/main" val="869734804"/>
                  </a:ext>
                </a:extLst>
              </a:tr>
            </a:tbl>
          </a:graphicData>
        </a:graphic>
      </p:graphicFrame>
      <p:sp>
        <p:nvSpPr>
          <p:cNvPr id="8" name="TextBox 7">
            <a:extLst>
              <a:ext uri="{FF2B5EF4-FFF2-40B4-BE49-F238E27FC236}">
                <a16:creationId xmlns:a16="http://schemas.microsoft.com/office/drawing/2014/main" id="{B233F7D7-644E-2BBD-AB3F-C135D7018279}"/>
              </a:ext>
            </a:extLst>
          </p:cNvPr>
          <p:cNvSpPr txBox="1"/>
          <p:nvPr/>
        </p:nvSpPr>
        <p:spPr>
          <a:xfrm>
            <a:off x="5883349" y="616689"/>
            <a:ext cx="5430283" cy="1904017"/>
          </a:xfrm>
          <a:prstGeom prst="rect">
            <a:avLst/>
          </a:prstGeom>
          <a:solidFill>
            <a:schemeClr val="accent1">
              <a:lumMod val="75000"/>
              <a:alpha val="76000"/>
            </a:schemeClr>
          </a:solidFill>
        </p:spPr>
        <p:txBody>
          <a:bodyPr wrap="square">
            <a:noAutofit/>
          </a:bodyPr>
          <a:lstStyle/>
          <a:p>
            <a:r>
              <a:rPr lang="en-GB" sz="2400" b="1"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BOER WAR RECRUITS</a:t>
            </a:r>
            <a:r>
              <a:rPr lang="en-GB" sz="24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1899, 330 out of every 1000 men were rejected as ‘unfit’</a:t>
            </a:r>
          </a:p>
          <a:p>
            <a:r>
              <a:rPr lang="en-GB" sz="2400" b="1" dirty="0">
                <a:solidFill>
                  <a:schemeClr val="bg1"/>
                </a:solidFill>
                <a:latin typeface="Aptos" panose="020B0004020202020204" pitchFamily="34" charset="0"/>
                <a:cs typeface="Times New Roman" panose="02020603050405020304" pitchFamily="18" charset="0"/>
              </a:rPr>
              <a:t>BLAME: </a:t>
            </a:r>
            <a:r>
              <a:rPr lang="en-GB" sz="2400" dirty="0">
                <a:solidFill>
                  <a:schemeClr val="bg1"/>
                </a:solidFill>
              </a:rPr>
              <a:t>'ignorance on the part of the mothers of the necessary conditions for the bringing up of healthy children’</a:t>
            </a:r>
          </a:p>
          <a:p>
            <a:endParaRPr lang="en-GB" sz="2400" dirty="0"/>
          </a:p>
        </p:txBody>
      </p:sp>
      <p:sp>
        <p:nvSpPr>
          <p:cNvPr id="10" name="TextBox 9">
            <a:extLst>
              <a:ext uri="{FF2B5EF4-FFF2-40B4-BE49-F238E27FC236}">
                <a16:creationId xmlns:a16="http://schemas.microsoft.com/office/drawing/2014/main" id="{D58A3E12-CE89-A653-32F6-46BD2A8B60B2}"/>
              </a:ext>
            </a:extLst>
          </p:cNvPr>
          <p:cNvSpPr txBox="1"/>
          <p:nvPr/>
        </p:nvSpPr>
        <p:spPr>
          <a:xfrm>
            <a:off x="5883349" y="4953428"/>
            <a:ext cx="6097772" cy="1200329"/>
          </a:xfrm>
          <a:prstGeom prst="rect">
            <a:avLst/>
          </a:prstGeom>
          <a:solidFill>
            <a:schemeClr val="accent1">
              <a:lumMod val="75000"/>
              <a:alpha val="80000"/>
            </a:schemeClr>
          </a:solidFill>
        </p:spPr>
        <p:txBody>
          <a:bodyPr wrap="square">
            <a:spAutoFit/>
          </a:bodyPr>
          <a:lstStyle/>
          <a:p>
            <a:r>
              <a:rPr lang="en-GB" sz="2400" b="1" dirty="0">
                <a:solidFill>
                  <a:schemeClr val="bg1"/>
                </a:solidFill>
              </a:rPr>
              <a:t>Infant mortality rate for England and Wales in 1899 </a:t>
            </a:r>
            <a:r>
              <a:rPr lang="en-GB" sz="2400" dirty="0">
                <a:solidFill>
                  <a:schemeClr val="bg1"/>
                </a:solidFill>
              </a:rPr>
              <a:t>For every 1,000 children born 163 die before their first birthday</a:t>
            </a:r>
          </a:p>
        </p:txBody>
      </p:sp>
    </p:spTree>
    <p:extLst>
      <p:ext uri="{BB962C8B-B14F-4D97-AF65-F5344CB8AC3E}">
        <p14:creationId xmlns:p14="http://schemas.microsoft.com/office/powerpoint/2010/main" val="41106815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E653DB-9DB6-3049-868C-448F3EC47413}"/>
              </a:ext>
            </a:extLst>
          </p:cNvPr>
          <p:cNvSpPr>
            <a:spLocks noGrp="1"/>
          </p:cNvSpPr>
          <p:nvPr>
            <p:ph type="title"/>
          </p:nvPr>
        </p:nvSpPr>
        <p:spPr>
          <a:xfrm>
            <a:off x="450112" y="407656"/>
            <a:ext cx="11291776" cy="1144698"/>
          </a:xfrm>
          <a:solidFill>
            <a:schemeClr val="accent1">
              <a:lumMod val="75000"/>
              <a:alpha val="83000"/>
            </a:schemeClr>
          </a:solidFill>
        </p:spPr>
        <p:txBody>
          <a:bodyPr>
            <a:normAutofit/>
          </a:bodyPr>
          <a:lstStyle/>
          <a:p>
            <a:pPr algn="ctr"/>
            <a:r>
              <a:rPr lang="en-GB" sz="3600" dirty="0">
                <a:solidFill>
                  <a:schemeClr val="bg1"/>
                </a:solidFill>
              </a:rPr>
              <a:t>2. </a:t>
            </a:r>
            <a:r>
              <a:rPr lang="en-GB" sz="3600" b="1" dirty="0">
                <a:solidFill>
                  <a:schemeClr val="bg1"/>
                </a:solidFill>
              </a:rPr>
              <a:t>Feminism, Volunteering, Local Government &amp; Family Welfare 1914-1939</a:t>
            </a:r>
          </a:p>
        </p:txBody>
      </p:sp>
      <p:sp>
        <p:nvSpPr>
          <p:cNvPr id="3" name="Content Placeholder 2">
            <a:extLst>
              <a:ext uri="{FF2B5EF4-FFF2-40B4-BE49-F238E27FC236}">
                <a16:creationId xmlns:a16="http://schemas.microsoft.com/office/drawing/2014/main" id="{B63F46E5-DB2E-F13D-B4A2-6A466494371A}"/>
              </a:ext>
            </a:extLst>
          </p:cNvPr>
          <p:cNvSpPr>
            <a:spLocks noGrp="1"/>
          </p:cNvSpPr>
          <p:nvPr>
            <p:ph idx="1"/>
          </p:nvPr>
        </p:nvSpPr>
        <p:spPr>
          <a:xfrm>
            <a:off x="627321" y="1658680"/>
            <a:ext cx="10951535" cy="4897990"/>
          </a:xfrm>
        </p:spPr>
        <p:txBody>
          <a:bodyPr>
            <a:normAutofit fontScale="92500" lnSpcReduction="10000"/>
          </a:bodyPr>
          <a:lstStyle/>
          <a:p>
            <a:r>
              <a:rPr lang="en-GB" dirty="0"/>
              <a:t>1875 First female Poor Law guardian by 1900 approx. 1000</a:t>
            </a:r>
          </a:p>
          <a:p>
            <a:r>
              <a:rPr lang="en-GB" dirty="0"/>
              <a:t>1887 Royal British Nurses Association founded</a:t>
            </a:r>
          </a:p>
          <a:p>
            <a:r>
              <a:rPr lang="en-GB" dirty="0"/>
              <a:t>1907 all women ratepayers allowed to vote in local elections &amp; women admitted to all aspects of local government</a:t>
            </a:r>
          </a:p>
          <a:p>
            <a:r>
              <a:rPr lang="en-GB" dirty="0"/>
              <a:t>Institute of Hygiene (1903); Infants' Health Society (1904); National League for Physical Education &amp; Improvement (1905); Food Education Society (1908); National League for Health, Maternity &amp; Child Welfare (1905) </a:t>
            </a:r>
          </a:p>
          <a:p>
            <a:r>
              <a:rPr lang="en-GB" dirty="0"/>
              <a:t>1918 some women over 30 get to vote in general elections</a:t>
            </a:r>
          </a:p>
          <a:p>
            <a:r>
              <a:rPr lang="en-GB" dirty="0"/>
              <a:t>1928 women vote on same terms as men</a:t>
            </a:r>
          </a:p>
          <a:p>
            <a:r>
              <a:rPr lang="en-GB" dirty="0"/>
              <a:t>Important to conceptualize women's role in social provision within the context of a ‘mixed economy’ of welfare that was undergoing profound change in the period as was relationship to the state. </a:t>
            </a:r>
          </a:p>
        </p:txBody>
      </p:sp>
    </p:spTree>
    <p:extLst>
      <p:ext uri="{BB962C8B-B14F-4D97-AF65-F5344CB8AC3E}">
        <p14:creationId xmlns:p14="http://schemas.microsoft.com/office/powerpoint/2010/main" val="36017019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CD90C2-A126-461C-D7B3-09C0A96C1509}"/>
              </a:ext>
            </a:extLst>
          </p:cNvPr>
          <p:cNvSpPr>
            <a:spLocks noGrp="1"/>
          </p:cNvSpPr>
          <p:nvPr>
            <p:ph type="title"/>
          </p:nvPr>
        </p:nvSpPr>
        <p:spPr>
          <a:xfrm>
            <a:off x="838200" y="468386"/>
            <a:ext cx="10515600" cy="900149"/>
          </a:xfrm>
          <a:solidFill>
            <a:schemeClr val="accent1">
              <a:lumMod val="75000"/>
              <a:alpha val="79000"/>
            </a:schemeClr>
          </a:solidFill>
        </p:spPr>
        <p:txBody>
          <a:bodyPr>
            <a:normAutofit fontScale="90000"/>
          </a:bodyPr>
          <a:lstStyle/>
          <a:p>
            <a:pPr algn="ctr"/>
            <a:r>
              <a:rPr lang="en-GB" sz="3200" b="1" dirty="0">
                <a:solidFill>
                  <a:schemeClr val="bg1"/>
                </a:solidFill>
              </a:rPr>
              <a:t>2. Feminism, Volunteering, Local Government &amp; Family  Welfare 1914-1939</a:t>
            </a:r>
          </a:p>
        </p:txBody>
      </p:sp>
      <p:sp>
        <p:nvSpPr>
          <p:cNvPr id="3" name="Content Placeholder 2">
            <a:extLst>
              <a:ext uri="{FF2B5EF4-FFF2-40B4-BE49-F238E27FC236}">
                <a16:creationId xmlns:a16="http://schemas.microsoft.com/office/drawing/2014/main" id="{60EEA689-60EC-8690-F7A0-90373E219487}"/>
              </a:ext>
            </a:extLst>
          </p:cNvPr>
          <p:cNvSpPr>
            <a:spLocks noGrp="1"/>
          </p:cNvSpPr>
          <p:nvPr>
            <p:ph idx="1"/>
          </p:nvPr>
        </p:nvSpPr>
        <p:spPr>
          <a:xfrm>
            <a:off x="838200" y="1573618"/>
            <a:ext cx="10515600" cy="4815996"/>
          </a:xfrm>
        </p:spPr>
        <p:txBody>
          <a:bodyPr>
            <a:normAutofit lnSpcReduction="10000"/>
          </a:bodyPr>
          <a:lstStyle/>
          <a:p>
            <a:r>
              <a:rPr lang="en-GB" dirty="0"/>
              <a:t>Motives for middle-class women's extensive involvement in charitable endeavours is complicated. Some feminist historians emphasize self interest stressing how philanthropic work represented an ‘acceptable bridge’ to the world beyond the home</a:t>
            </a:r>
          </a:p>
          <a:p>
            <a:r>
              <a:rPr lang="en-GB" dirty="0"/>
              <a:t>Strong evidence to support government reliance on charitable initiatives often organised by women eventually taking over the funding and management of these welfare programmes. </a:t>
            </a:r>
          </a:p>
          <a:p>
            <a:r>
              <a:rPr lang="en-GB" dirty="0"/>
              <a:t>E.g. School meals were provided by voluntary societies until the state took over in I906, and 'schools for mothers' run by largely female settlement workers and local health societies were eventually replaced by local authority-run maternal and child welfare centres</a:t>
            </a:r>
          </a:p>
          <a:p>
            <a:pPr marL="0" indent="0">
              <a:buNone/>
            </a:pPr>
            <a:endParaRPr lang="en-GB" dirty="0"/>
          </a:p>
          <a:p>
            <a:endParaRPr lang="en-GB" dirty="0"/>
          </a:p>
        </p:txBody>
      </p:sp>
    </p:spTree>
    <p:extLst>
      <p:ext uri="{BB962C8B-B14F-4D97-AF65-F5344CB8AC3E}">
        <p14:creationId xmlns:p14="http://schemas.microsoft.com/office/powerpoint/2010/main" val="28537278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58241-F22A-18D6-30AD-042D37AA23EC}"/>
              </a:ext>
            </a:extLst>
          </p:cNvPr>
          <p:cNvSpPr>
            <a:spLocks noGrp="1"/>
          </p:cNvSpPr>
          <p:nvPr>
            <p:ph type="title"/>
          </p:nvPr>
        </p:nvSpPr>
        <p:spPr>
          <a:xfrm>
            <a:off x="838200" y="606056"/>
            <a:ext cx="10515600" cy="861237"/>
          </a:xfrm>
          <a:solidFill>
            <a:schemeClr val="accent1">
              <a:lumMod val="75000"/>
              <a:alpha val="78000"/>
            </a:schemeClr>
          </a:solidFill>
        </p:spPr>
        <p:txBody>
          <a:bodyPr anchor="t" anchorCtr="0">
            <a:noAutofit/>
          </a:bodyPr>
          <a:lstStyle/>
          <a:p>
            <a:pPr algn="ctr"/>
            <a:r>
              <a:rPr lang="en-GB" dirty="0">
                <a:solidFill>
                  <a:schemeClr val="bg1"/>
                </a:solidFill>
              </a:rPr>
              <a:t>2. Task 2</a:t>
            </a:r>
          </a:p>
        </p:txBody>
      </p:sp>
      <p:sp>
        <p:nvSpPr>
          <p:cNvPr id="3" name="Content Placeholder 2">
            <a:extLst>
              <a:ext uri="{FF2B5EF4-FFF2-40B4-BE49-F238E27FC236}">
                <a16:creationId xmlns:a16="http://schemas.microsoft.com/office/drawing/2014/main" id="{18B0318A-8964-C43E-7A08-D39DC4227724}"/>
              </a:ext>
            </a:extLst>
          </p:cNvPr>
          <p:cNvSpPr>
            <a:spLocks noGrp="1"/>
          </p:cNvSpPr>
          <p:nvPr>
            <p:ph idx="1"/>
          </p:nvPr>
        </p:nvSpPr>
        <p:spPr>
          <a:xfrm>
            <a:off x="1046421" y="2524310"/>
            <a:ext cx="10099158" cy="3047151"/>
          </a:xfrm>
        </p:spPr>
        <p:txBody>
          <a:bodyPr/>
          <a:lstStyle/>
          <a:p>
            <a:r>
              <a:rPr lang="en-GB" dirty="0"/>
              <a:t>Discuss the question: How influential was feminist work in shaping policy? What were the limitations?</a:t>
            </a:r>
          </a:p>
          <a:p>
            <a:r>
              <a:rPr lang="en-GB" dirty="0"/>
              <a:t>Examine the source document ‘Local Government Maternity &amp; Child Welfare Grant’  (you can split this between your group)</a:t>
            </a:r>
          </a:p>
          <a:p>
            <a:r>
              <a:rPr lang="en-GB" dirty="0"/>
              <a:t>Can you identify &amp; highlight any key sentences that show approaches to family welfare in 1918</a:t>
            </a:r>
          </a:p>
          <a:p>
            <a:endParaRPr lang="en-GB" dirty="0"/>
          </a:p>
          <a:p>
            <a:pPr marL="0" indent="0">
              <a:buNone/>
            </a:pPr>
            <a:endParaRPr lang="en-GB" dirty="0"/>
          </a:p>
        </p:txBody>
      </p:sp>
    </p:spTree>
    <p:extLst>
      <p:ext uri="{BB962C8B-B14F-4D97-AF65-F5344CB8AC3E}">
        <p14:creationId xmlns:p14="http://schemas.microsoft.com/office/powerpoint/2010/main" val="1708824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EE6392D2-86E4-003A-6745-4DBBFFDF781D}"/>
              </a:ext>
            </a:extLst>
          </p:cNvPr>
          <p:cNvSpPr txBox="1"/>
          <p:nvPr/>
        </p:nvSpPr>
        <p:spPr>
          <a:xfrm>
            <a:off x="399724" y="341524"/>
            <a:ext cx="7401526" cy="914400"/>
          </a:xfrm>
          <a:prstGeom prst="rect">
            <a:avLst/>
          </a:prstGeom>
          <a:solidFill>
            <a:schemeClr val="accent1">
              <a:lumMod val="75000"/>
              <a:alpha val="82000"/>
            </a:schemeClr>
          </a:solidFill>
        </p:spPr>
        <p:txBody>
          <a:bodyPr vert="horz" lIns="91440" tIns="45720" rIns="91440" bIns="45720" rtlCol="0" anchor="t" anchorCtr="0">
            <a:noAutofit/>
          </a:bodyPr>
          <a:lstStyle/>
          <a:p>
            <a:pPr>
              <a:lnSpc>
                <a:spcPct val="90000"/>
              </a:lnSpc>
              <a:spcBef>
                <a:spcPct val="0"/>
              </a:spcBef>
              <a:spcAft>
                <a:spcPts val="600"/>
              </a:spcAft>
            </a:pPr>
            <a:r>
              <a:rPr lang="en-US" sz="3200" dirty="0">
                <a:solidFill>
                  <a:schemeClr val="bg1"/>
                </a:solidFill>
                <a:latin typeface="+mj-lt"/>
                <a:ea typeface="+mj-ea"/>
                <a:cs typeface="+mj-cs"/>
              </a:rPr>
              <a:t>3. Feminist Tensions: Eleanor Rathbone &amp; the Endowment of Motherhood (case study)</a:t>
            </a:r>
          </a:p>
        </p:txBody>
      </p:sp>
      <p:sp>
        <p:nvSpPr>
          <p:cNvPr id="5" name="TextBox 4">
            <a:extLst>
              <a:ext uri="{FF2B5EF4-FFF2-40B4-BE49-F238E27FC236}">
                <a16:creationId xmlns:a16="http://schemas.microsoft.com/office/drawing/2014/main" id="{640EB074-04A3-6589-3AFF-0303BA2E76A6}"/>
              </a:ext>
            </a:extLst>
          </p:cNvPr>
          <p:cNvSpPr txBox="1"/>
          <p:nvPr/>
        </p:nvSpPr>
        <p:spPr>
          <a:xfrm>
            <a:off x="399724" y="1488558"/>
            <a:ext cx="6500806" cy="4923127"/>
          </a:xfrm>
          <a:prstGeom prst="rect">
            <a:avLst/>
          </a:prstGeom>
        </p:spPr>
        <p:txBody>
          <a:bodyPr vert="horz" lIns="91440" tIns="45720" rIns="91440" bIns="45720" rtlCol="0">
            <a:normAutofit fontScale="32500" lnSpcReduction="20000"/>
          </a:bodyPr>
          <a:lstStyle/>
          <a:p>
            <a:pPr>
              <a:lnSpc>
                <a:spcPts val="1700"/>
              </a:lnSpc>
              <a:buFont typeface="Arial" panose="020B0604020202020204" pitchFamily="34" charset="0"/>
              <a:buChar char="•"/>
            </a:pPr>
            <a:r>
              <a:rPr lang="en-US" sz="7200" dirty="0"/>
              <a:t>Born 1872 to a middle-class family</a:t>
            </a:r>
          </a:p>
          <a:p>
            <a:pPr>
              <a:lnSpc>
                <a:spcPts val="1700"/>
              </a:lnSpc>
              <a:buFont typeface="Arial" panose="020B0604020202020204" pitchFamily="34" charset="0"/>
              <a:buChar char="•"/>
            </a:pPr>
            <a:endParaRPr lang="en-US" sz="7200" dirty="0"/>
          </a:p>
          <a:p>
            <a:pPr>
              <a:lnSpc>
                <a:spcPts val="1700"/>
              </a:lnSpc>
              <a:buFont typeface="Arial" panose="020B0604020202020204" pitchFamily="34" charset="0"/>
              <a:buChar char="•"/>
            </a:pPr>
            <a:r>
              <a:rPr lang="en-US" sz="7200" dirty="0"/>
              <a:t>Supported women’s suffrage with the NUWSS and later with NUSEC</a:t>
            </a:r>
          </a:p>
          <a:p>
            <a:pPr>
              <a:lnSpc>
                <a:spcPts val="1700"/>
              </a:lnSpc>
              <a:buFont typeface="Arial" panose="020B0604020202020204" pitchFamily="34" charset="0"/>
              <a:buChar char="•"/>
            </a:pPr>
            <a:endParaRPr lang="en-US" sz="7200" dirty="0"/>
          </a:p>
          <a:p>
            <a:pPr>
              <a:lnSpc>
                <a:spcPts val="1700"/>
              </a:lnSpc>
              <a:buFont typeface="Arial" panose="020B0604020202020204" pitchFamily="34" charset="0"/>
              <a:buChar char="•"/>
            </a:pPr>
            <a:r>
              <a:rPr lang="en-US" sz="7200" dirty="0"/>
              <a:t>Degree in philosophy, secretary of the Women's Industrial Council in Liverpool , involved in the organization's campaign against low pay and bad working conditions.</a:t>
            </a:r>
          </a:p>
          <a:p>
            <a:pPr>
              <a:lnSpc>
                <a:spcPts val="1700"/>
              </a:lnSpc>
              <a:buFont typeface="Arial" panose="020B0604020202020204" pitchFamily="34" charset="0"/>
              <a:buChar char="•"/>
            </a:pPr>
            <a:endParaRPr lang="en-US" sz="7200" dirty="0"/>
          </a:p>
          <a:p>
            <a:pPr>
              <a:lnSpc>
                <a:spcPts val="1700"/>
              </a:lnSpc>
              <a:buFont typeface="Arial" panose="020B0604020202020204" pitchFamily="34" charset="0"/>
              <a:buChar char="•"/>
            </a:pPr>
            <a:r>
              <a:rPr lang="en-US" sz="7200" dirty="0"/>
              <a:t>Pre World War One: </a:t>
            </a:r>
            <a:r>
              <a:rPr lang="en-US" sz="7200" dirty="0" err="1"/>
              <a:t>labour</a:t>
            </a:r>
            <a:r>
              <a:rPr lang="en-US" sz="7200" dirty="0"/>
              <a:t> movement debated weekly payment by the state to mothers in ‘breadwinner’ families for every dependent child</a:t>
            </a:r>
          </a:p>
          <a:p>
            <a:pPr>
              <a:lnSpc>
                <a:spcPts val="1700"/>
              </a:lnSpc>
              <a:buFont typeface="Arial" panose="020B0604020202020204" pitchFamily="34" charset="0"/>
              <a:buChar char="•"/>
            </a:pPr>
            <a:endParaRPr lang="en-US" sz="7200" dirty="0"/>
          </a:p>
          <a:p>
            <a:pPr>
              <a:lnSpc>
                <a:spcPts val="1700"/>
              </a:lnSpc>
              <a:buFont typeface="Arial" panose="020B0604020202020204" pitchFamily="34" charset="0"/>
              <a:buChar char="•"/>
            </a:pPr>
            <a:r>
              <a:rPr lang="en-US" sz="7200" dirty="0"/>
              <a:t>Rathbone picked apart inadequacies of the breadwinner wage system in </a:t>
            </a:r>
            <a:r>
              <a:rPr lang="en-US" sz="7200" i="1" dirty="0"/>
              <a:t>The Problem of Women’s Wages</a:t>
            </a:r>
            <a:r>
              <a:rPr lang="en-US" sz="7200" dirty="0"/>
              <a:t> (1912)</a:t>
            </a:r>
          </a:p>
          <a:p>
            <a:pPr>
              <a:lnSpc>
                <a:spcPts val="1700"/>
              </a:lnSpc>
              <a:buFont typeface="Arial" panose="020B0604020202020204" pitchFamily="34" charset="0"/>
              <a:buChar char="•"/>
            </a:pPr>
            <a:endParaRPr lang="en-US" sz="7200" dirty="0"/>
          </a:p>
          <a:p>
            <a:pPr>
              <a:lnSpc>
                <a:spcPts val="1700"/>
              </a:lnSpc>
              <a:buFont typeface="Arial" panose="020B0604020202020204" pitchFamily="34" charset="0"/>
              <a:buChar char="•"/>
            </a:pPr>
            <a:r>
              <a:rPr lang="en-US" sz="7200" dirty="0"/>
              <a:t>Nonetheless, allowances given to ‘breadwinner’ families during war established legitimacy of a mother’s entitlement to resources from the state.</a:t>
            </a:r>
          </a:p>
          <a:p>
            <a:pPr indent="-228600">
              <a:lnSpc>
                <a:spcPct val="90000"/>
              </a:lnSpc>
              <a:spcAft>
                <a:spcPts val="600"/>
              </a:spcAft>
              <a:buFont typeface="Arial" panose="020B0604020202020204" pitchFamily="34" charset="0"/>
              <a:buChar char="•"/>
            </a:pPr>
            <a:endParaRPr lang="en-US" sz="1100" dirty="0"/>
          </a:p>
          <a:p>
            <a:pPr indent="-228600">
              <a:lnSpc>
                <a:spcPct val="90000"/>
              </a:lnSpc>
              <a:spcAft>
                <a:spcPts val="600"/>
              </a:spcAft>
              <a:buFont typeface="Arial" panose="020B0604020202020204" pitchFamily="34" charset="0"/>
              <a:buChar char="•"/>
            </a:pPr>
            <a:endParaRPr lang="en-US" sz="1100" dirty="0"/>
          </a:p>
          <a:p>
            <a:pPr indent="-228600">
              <a:lnSpc>
                <a:spcPct val="90000"/>
              </a:lnSpc>
              <a:spcAft>
                <a:spcPts val="600"/>
              </a:spcAft>
              <a:buFont typeface="Arial" panose="020B0604020202020204" pitchFamily="34" charset="0"/>
              <a:buChar char="•"/>
            </a:pPr>
            <a:endParaRPr lang="en-US" sz="1100" dirty="0"/>
          </a:p>
        </p:txBody>
      </p:sp>
      <p:pic>
        <p:nvPicPr>
          <p:cNvPr id="2050" name="Picture 2" descr="Eleanor Rathbone by Herbert James Gunn (c. 1932)">
            <a:extLst>
              <a:ext uri="{FF2B5EF4-FFF2-40B4-BE49-F238E27FC236}">
                <a16:creationId xmlns:a16="http://schemas.microsoft.com/office/drawing/2014/main" id="{FBC4A06D-CEFF-03AE-5C59-C2455F3820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3655" r="22655" b="-1"/>
          <a:stretch>
            <a:fillRect/>
          </a:stretch>
        </p:blipFill>
        <p:spPr bwMode="auto">
          <a:xfrm>
            <a:off x="7120275" y="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29521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7ACE0CB-EC22-F34C-2411-76FC18E424A4}"/>
              </a:ext>
            </a:extLst>
          </p:cNvPr>
          <p:cNvSpPr>
            <a:spLocks noGrp="1"/>
          </p:cNvSpPr>
          <p:nvPr>
            <p:ph idx="1"/>
          </p:nvPr>
        </p:nvSpPr>
        <p:spPr>
          <a:xfrm>
            <a:off x="463862" y="407861"/>
            <a:ext cx="6181489" cy="6156338"/>
          </a:xfrm>
        </p:spPr>
        <p:txBody>
          <a:bodyPr>
            <a:normAutofit fontScale="70000" lnSpcReduction="20000"/>
          </a:bodyPr>
          <a:lstStyle/>
          <a:p>
            <a:r>
              <a:rPr lang="en-GB" dirty="0"/>
              <a:t>1918 letter to </a:t>
            </a:r>
            <a:r>
              <a:rPr lang="en-GB" i="1" dirty="0"/>
              <a:t>The Times</a:t>
            </a:r>
            <a:r>
              <a:rPr lang="en-GB" dirty="0"/>
              <a:t>, Rathbone proposed ‘a simple extension of the system which has worked so admirably during the war of separation allowances paid direct to the mother who bears and rears the children, and proportional in amount to their number’ </a:t>
            </a:r>
          </a:p>
          <a:p>
            <a:r>
              <a:rPr lang="en-GB" dirty="0"/>
              <a:t>Excludes ‘unmarried’ mothers.</a:t>
            </a:r>
          </a:p>
          <a:p>
            <a:r>
              <a:rPr lang="en-GB" dirty="0"/>
              <a:t>1918 becomes Labour Party policy and women’s organizations pressure to extend payments to women without male breadwinners (i.e. widows etc…)</a:t>
            </a:r>
          </a:p>
          <a:p>
            <a:r>
              <a:rPr lang="en-GB" dirty="0"/>
              <a:t>1924 bill to extend to widows and orphans implemented by Conservatives following year </a:t>
            </a:r>
          </a:p>
          <a:p>
            <a:r>
              <a:rPr lang="en-GB" b="1" dirty="0"/>
              <a:t>But</a:t>
            </a:r>
            <a:r>
              <a:rPr lang="en-GB" dirty="0"/>
              <a:t> state payments troubled libertarian leftists. Ada Nield Chew argued in 1912 that the proposal would be utilized by the state to ‘command obedience’</a:t>
            </a:r>
          </a:p>
          <a:p>
            <a:r>
              <a:rPr lang="en-GB" dirty="0"/>
              <a:t>Stella Browne, supported family allowances, but opposed Eleanor Rathbone’s emphasis on marriage or the morality of the mother as conditions for receiving the allowance</a:t>
            </a:r>
          </a:p>
          <a:p>
            <a:r>
              <a:rPr lang="en-GB" dirty="0"/>
              <a:t>Others thought it would be used to cut men’s wages and force women to stay ‘at home’ reinforcing notion that women’s place was ‘in the home’</a:t>
            </a:r>
          </a:p>
        </p:txBody>
      </p:sp>
      <p:graphicFrame>
        <p:nvGraphicFramePr>
          <p:cNvPr id="4" name="Object 3">
            <a:extLst>
              <a:ext uri="{FF2B5EF4-FFF2-40B4-BE49-F238E27FC236}">
                <a16:creationId xmlns:a16="http://schemas.microsoft.com/office/drawing/2014/main" id="{8D3475F2-F5BB-B8C4-49DF-1B01B51CD57F}"/>
              </a:ext>
            </a:extLst>
          </p:cNvPr>
          <p:cNvGraphicFramePr>
            <a:graphicFrameLocks noChangeAspect="1"/>
          </p:cNvGraphicFramePr>
          <p:nvPr>
            <p:extLst>
              <p:ext uri="{D42A27DB-BD31-4B8C-83A1-F6EECF244321}">
                <p14:modId xmlns:p14="http://schemas.microsoft.com/office/powerpoint/2010/main" val="420862138"/>
              </p:ext>
            </p:extLst>
          </p:nvPr>
        </p:nvGraphicFramePr>
        <p:xfrm>
          <a:off x="7148206" y="114060"/>
          <a:ext cx="4817382" cy="6743940"/>
        </p:xfrm>
        <a:graphic>
          <a:graphicData uri="http://schemas.openxmlformats.org/presentationml/2006/ole">
            <mc:AlternateContent xmlns:mc="http://schemas.openxmlformats.org/markup-compatibility/2006">
              <mc:Choice xmlns:v="urn:schemas-microsoft-com:vml" Requires="v">
                <p:oleObj name="Acrobat Document" r:id="rId2" imgW="17049466" imgH="23869387" progId="AcroExch.Document.DC">
                  <p:embed/>
                </p:oleObj>
              </mc:Choice>
              <mc:Fallback>
                <p:oleObj name="Acrobat Document" r:id="rId2" imgW="17049466" imgH="23869387" progId="AcroExch.Document.DC">
                  <p:embed/>
                  <p:pic>
                    <p:nvPicPr>
                      <p:cNvPr id="2" name="Object 1">
                        <a:extLst>
                          <a:ext uri="{FF2B5EF4-FFF2-40B4-BE49-F238E27FC236}">
                            <a16:creationId xmlns:a16="http://schemas.microsoft.com/office/drawing/2014/main" id="{8D3475F2-F5BB-B8C4-49DF-1B01B51CD57F}"/>
                          </a:ext>
                        </a:extLst>
                      </p:cNvPr>
                      <p:cNvPicPr/>
                      <p:nvPr/>
                    </p:nvPicPr>
                    <p:blipFill>
                      <a:blip r:embed="rId3"/>
                      <a:stretch>
                        <a:fillRect/>
                      </a:stretch>
                    </p:blipFill>
                    <p:spPr>
                      <a:xfrm>
                        <a:off x="7148206" y="114060"/>
                        <a:ext cx="4817382" cy="6743940"/>
                      </a:xfrm>
                      <a:prstGeom prst="rect">
                        <a:avLst/>
                      </a:prstGeom>
                    </p:spPr>
                  </p:pic>
                </p:oleObj>
              </mc:Fallback>
            </mc:AlternateContent>
          </a:graphicData>
        </a:graphic>
      </p:graphicFrame>
    </p:spTree>
    <p:extLst>
      <p:ext uri="{BB962C8B-B14F-4D97-AF65-F5344CB8AC3E}">
        <p14:creationId xmlns:p14="http://schemas.microsoft.com/office/powerpoint/2010/main" val="13986792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91461-97D5-1562-5EBD-70BBD7CE688F}"/>
              </a:ext>
            </a:extLst>
          </p:cNvPr>
          <p:cNvSpPr>
            <a:spLocks noGrp="1"/>
          </p:cNvSpPr>
          <p:nvPr>
            <p:ph type="title"/>
          </p:nvPr>
        </p:nvSpPr>
        <p:spPr>
          <a:xfrm>
            <a:off x="650913" y="343565"/>
            <a:ext cx="10515600" cy="453582"/>
          </a:xfrm>
        </p:spPr>
        <p:txBody>
          <a:bodyPr>
            <a:normAutofit fontScale="90000"/>
          </a:bodyPr>
          <a:lstStyle/>
          <a:p>
            <a:r>
              <a:rPr lang="en-GB" sz="3200" b="1" dirty="0"/>
              <a:t>Nonetheless:</a:t>
            </a:r>
          </a:p>
        </p:txBody>
      </p:sp>
      <p:sp>
        <p:nvSpPr>
          <p:cNvPr id="4" name="Rectangle 1">
            <a:extLst>
              <a:ext uri="{FF2B5EF4-FFF2-40B4-BE49-F238E27FC236}">
                <a16:creationId xmlns:a16="http://schemas.microsoft.com/office/drawing/2014/main" id="{F9C0776E-0F1C-EF71-DAAA-A68F35DC5420}"/>
              </a:ext>
            </a:extLst>
          </p:cNvPr>
          <p:cNvSpPr>
            <a:spLocks noGrp="1" noChangeArrowheads="1"/>
          </p:cNvSpPr>
          <p:nvPr>
            <p:ph idx="1"/>
          </p:nvPr>
        </p:nvSpPr>
        <p:spPr bwMode="auto">
          <a:xfrm>
            <a:off x="492089" y="1006415"/>
            <a:ext cx="11263018" cy="184665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0000"/>
                </a:solidFill>
                <a:effectLst/>
                <a:latin typeface="Baskerville"/>
              </a:rPr>
              <a:t>In an Independent </a:t>
            </a:r>
            <a:r>
              <a:rPr kumimoji="0" lang="en-US" altLang="en-US" sz="2400" b="0" i="0" u="none" strike="noStrike" cap="none" normalizeH="0" baseline="0" dirty="0" err="1">
                <a:ln>
                  <a:noFill/>
                </a:ln>
                <a:solidFill>
                  <a:srgbClr val="000000"/>
                </a:solidFill>
                <a:effectLst/>
                <a:latin typeface="Baskerville"/>
              </a:rPr>
              <a:t>Labour</a:t>
            </a:r>
            <a:r>
              <a:rPr kumimoji="0" lang="en-US" altLang="en-US" sz="2400" b="0" i="0" u="none" strike="noStrike" cap="none" normalizeH="0" baseline="0" dirty="0">
                <a:ln>
                  <a:noFill/>
                </a:ln>
                <a:solidFill>
                  <a:srgbClr val="000000"/>
                </a:solidFill>
                <a:effectLst/>
                <a:latin typeface="Baskerville"/>
              </a:rPr>
              <a:t> Party pamphlet, </a:t>
            </a:r>
            <a:r>
              <a:rPr kumimoji="0" lang="en-US" altLang="en-US" sz="2400" b="0" i="1" u="none" strike="noStrike" cap="none" normalizeH="0" baseline="0" dirty="0">
                <a:ln>
                  <a:noFill/>
                </a:ln>
                <a:solidFill>
                  <a:srgbClr val="000000"/>
                </a:solidFill>
                <a:effectLst/>
                <a:latin typeface="Baskerville"/>
              </a:rPr>
              <a:t>Socialists and the Family: A Plea for Family Endowment</a:t>
            </a:r>
            <a:r>
              <a:rPr kumimoji="0" lang="en-US" altLang="en-US" sz="2400" b="0" i="0" u="none" strike="noStrike" cap="none" normalizeH="0" baseline="0" dirty="0">
                <a:ln>
                  <a:noFill/>
                </a:ln>
                <a:solidFill>
                  <a:srgbClr val="000000"/>
                </a:solidFill>
                <a:effectLst/>
                <a:latin typeface="Baskerville"/>
              </a:rPr>
              <a:t>, the 1920s birth control campaigner Dorothy Jewson insisted that ‘Of all the services claiming attention and demanding national help and protection there is none of more importance to the nation than that of bearing and rearing healthy children.’</a:t>
            </a:r>
            <a:endParaRPr kumimoji="0" lang="en-US" altLang="en-US" sz="2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6" name="TextBox 5">
            <a:extLst>
              <a:ext uri="{FF2B5EF4-FFF2-40B4-BE49-F238E27FC236}">
                <a16:creationId xmlns:a16="http://schemas.microsoft.com/office/drawing/2014/main" id="{E1AA2604-4B49-3A90-DFC1-D83ED1C3B942}"/>
              </a:ext>
            </a:extLst>
          </p:cNvPr>
          <p:cNvSpPr txBox="1"/>
          <p:nvPr/>
        </p:nvSpPr>
        <p:spPr>
          <a:xfrm>
            <a:off x="492089" y="2921168"/>
            <a:ext cx="11207822" cy="830997"/>
          </a:xfrm>
          <a:prstGeom prst="rect">
            <a:avLst/>
          </a:prstGeom>
          <a:solidFill>
            <a:schemeClr val="bg1"/>
          </a:solidFill>
        </p:spPr>
        <p:txBody>
          <a:bodyPr wrap="square">
            <a:spAutoFit/>
          </a:bodyPr>
          <a:lstStyle/>
          <a:p>
            <a:r>
              <a:rPr lang="en-GB" sz="2400" b="0" i="0" dirty="0">
                <a:solidFill>
                  <a:srgbClr val="000000"/>
                </a:solidFill>
                <a:effectLst/>
                <a:latin typeface="Baskerville"/>
              </a:rPr>
              <a:t>Labour Party activist, Dorothy Evans, said in 1925 that women wanted ‘some form of remuneration for mothers for the state service of rearing children’.</a:t>
            </a:r>
            <a:endParaRPr lang="en-GB" sz="2400" dirty="0"/>
          </a:p>
        </p:txBody>
      </p:sp>
      <p:sp>
        <p:nvSpPr>
          <p:cNvPr id="8" name="TextBox 7">
            <a:extLst>
              <a:ext uri="{FF2B5EF4-FFF2-40B4-BE49-F238E27FC236}">
                <a16:creationId xmlns:a16="http://schemas.microsoft.com/office/drawing/2014/main" id="{5F1E3A79-D4E8-E96B-F780-E5D9494EB707}"/>
              </a:ext>
            </a:extLst>
          </p:cNvPr>
          <p:cNvSpPr txBox="1"/>
          <p:nvPr/>
        </p:nvSpPr>
        <p:spPr>
          <a:xfrm>
            <a:off x="477156" y="3944908"/>
            <a:ext cx="11292883" cy="1200329"/>
          </a:xfrm>
          <a:prstGeom prst="rect">
            <a:avLst/>
          </a:prstGeom>
          <a:solidFill>
            <a:schemeClr val="bg1"/>
          </a:solidFill>
        </p:spPr>
        <p:txBody>
          <a:bodyPr wrap="square">
            <a:spAutoFit/>
          </a:bodyPr>
          <a:lstStyle/>
          <a:p>
            <a:r>
              <a:rPr lang="en-GB" sz="2400" b="0" i="0" dirty="0">
                <a:solidFill>
                  <a:srgbClr val="000000"/>
                </a:solidFill>
                <a:effectLst/>
                <a:latin typeface="Baskerville"/>
              </a:rPr>
              <a:t>Between 1927 and 1930, a Joint Committee of the Labour Party and the Family Endowment Society took evidence; their final report recommended a state payment for children</a:t>
            </a:r>
            <a:endParaRPr lang="en-GB" sz="2400" dirty="0"/>
          </a:p>
        </p:txBody>
      </p:sp>
      <p:sp>
        <p:nvSpPr>
          <p:cNvPr id="10" name="TextBox 9">
            <a:extLst>
              <a:ext uri="{FF2B5EF4-FFF2-40B4-BE49-F238E27FC236}">
                <a16:creationId xmlns:a16="http://schemas.microsoft.com/office/drawing/2014/main" id="{0A993827-B018-0BB5-6F84-8A22DFCE0882}"/>
              </a:ext>
            </a:extLst>
          </p:cNvPr>
          <p:cNvSpPr txBox="1"/>
          <p:nvPr/>
        </p:nvSpPr>
        <p:spPr>
          <a:xfrm>
            <a:off x="492089" y="5251420"/>
            <a:ext cx="11049000" cy="1200329"/>
          </a:xfrm>
          <a:prstGeom prst="rect">
            <a:avLst/>
          </a:prstGeom>
          <a:solidFill>
            <a:schemeClr val="bg1"/>
          </a:solidFill>
        </p:spPr>
        <p:txBody>
          <a:bodyPr wrap="square">
            <a:spAutoFit/>
          </a:bodyPr>
          <a:lstStyle/>
          <a:p>
            <a:r>
              <a:rPr lang="en-GB" sz="2400" b="0" i="0" dirty="0">
                <a:solidFill>
                  <a:srgbClr val="000000"/>
                </a:solidFill>
                <a:effectLst/>
                <a:latin typeface="Baskerville"/>
              </a:rPr>
              <a:t>The Committee wanted the state allowances to be paid through the Post Office, and to include illegitimate as well as legitimate children. In 1945 Family Allowances were finally to be introduced on these terms, as a universal benefit </a:t>
            </a:r>
            <a:endParaRPr lang="en-GB" sz="2400" dirty="0"/>
          </a:p>
        </p:txBody>
      </p:sp>
    </p:spTree>
    <p:extLst>
      <p:ext uri="{BB962C8B-B14F-4D97-AF65-F5344CB8AC3E}">
        <p14:creationId xmlns:p14="http://schemas.microsoft.com/office/powerpoint/2010/main" val="39482854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693</TotalTime>
  <Words>1088</Words>
  <Application>Microsoft Office PowerPoint</Application>
  <PresentationFormat>Widescreen</PresentationFormat>
  <Paragraphs>79</Paragraphs>
  <Slides>10</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6" baseType="lpstr">
      <vt:lpstr>Aptos</vt:lpstr>
      <vt:lpstr>Aptos Display</vt:lpstr>
      <vt:lpstr>Arial</vt:lpstr>
      <vt:lpstr>Baskerville</vt:lpstr>
      <vt:lpstr>Office Theme</vt:lpstr>
      <vt:lpstr>Acrobat Document</vt:lpstr>
      <vt:lpstr>Feminism, Family and the State, 1914-1939 </vt:lpstr>
      <vt:lpstr>1. Task 1</vt:lpstr>
      <vt:lpstr>PowerPoint Presentation</vt:lpstr>
      <vt:lpstr>2. Feminism, Volunteering, Local Government &amp; Family Welfare 1914-1939</vt:lpstr>
      <vt:lpstr>2. Feminism, Volunteering, Local Government &amp; Family  Welfare 1914-1939</vt:lpstr>
      <vt:lpstr>2. Task 2</vt:lpstr>
      <vt:lpstr>PowerPoint Presentation</vt:lpstr>
      <vt:lpstr>PowerPoint Presentation</vt:lpstr>
      <vt:lpstr>Nonetheless:</vt:lpstr>
      <vt:lpstr>3. Task 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Morton, Tara</dc:creator>
  <cp:lastModifiedBy>Morton, Tara</cp:lastModifiedBy>
  <cp:revision>11</cp:revision>
  <dcterms:created xsi:type="dcterms:W3CDTF">2025-12-01T08:19:12Z</dcterms:created>
  <dcterms:modified xsi:type="dcterms:W3CDTF">2025-12-04T14:27:52Z</dcterms:modified>
</cp:coreProperties>
</file>