
<file path=[Content_Types].xml><?xml version="1.0" encoding="utf-8"?>
<Types xmlns="http://schemas.openxmlformats.org/package/2006/content-types">
  <Default Extension="jfif" ContentType="image/jpeg"/>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4"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18AEB-6F1A-B0C0-414A-3474A17171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A09FDCE-D156-9F67-E03B-801882C6B1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51DF656-3708-3DC4-65C1-0B361EACFDF8}"/>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0C4168A8-CFBB-520F-115B-CBC3ADF4C8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5AEF8B-1BB2-CDDE-1752-D31DF8F2FF37}"/>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1226653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3AA0F-5326-E55A-45DB-4CDFB957FFC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C6F3D7-4A66-B38D-C31C-4E203FED3D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4A2D38-46FE-B6E9-4C1C-0E75570A0C4D}"/>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B1EF5887-CB6F-B33A-1A16-3281EB4504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E5913A-DDEB-389E-E418-1D7DDFBCAF4E}"/>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1154772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596277-8403-C786-5155-2A25FB3021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26769D-0070-AFCB-9601-2691EA08F3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2BED9F-4623-FDD3-99A3-DA36944F9AEC}"/>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EC5FBFDF-3A56-D825-BFF8-BA97E14763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2BEC04-3DF9-5CD4-2485-2F0A4DC41960}"/>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2527396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1E2BD-E3AD-5E15-36DB-36F7B06786D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8EF9D2F-379B-887C-6074-4AEC5E317F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4E86E1-C870-30B3-99A5-6F756DF255C9}"/>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9B67B16E-5A11-3D26-FE17-8CDCE863C5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42B9D3-71E7-F05A-1F4C-7FD3C0C8D649}"/>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3078631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3EBC7-D973-FB8A-1DC7-C1B1B1D766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6BD76AF-F93D-6CD3-A150-12ABE94BDA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76176A-DCE0-DCDE-928E-07283C847327}"/>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0EDF865F-654B-BE8B-7632-680AB21F2A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85A7C5-87E2-0205-20D1-9900C25AE2FC}"/>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671507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EF81-535A-EBBB-4CD6-A157C0E07B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DD5BDE-3FDD-12CC-EFF6-190F84B51F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6FC85D-8CA3-AEA2-A132-C911334CCA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E0B70FD-5E09-EA22-29CA-BC643878A04E}"/>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6" name="Footer Placeholder 5">
            <a:extLst>
              <a:ext uri="{FF2B5EF4-FFF2-40B4-BE49-F238E27FC236}">
                <a16:creationId xmlns:a16="http://schemas.microsoft.com/office/drawing/2014/main" id="{14DAA3CC-B401-F2DB-CE6D-6D1C207526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22FA5E-C2F6-26C4-56C0-30ACF6BAB8E8}"/>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3416301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2707E-9C39-C4DE-E7B7-4ADF5F8B75F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1DE1C8-5215-6510-58F1-15917B5BAF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1A3E526-CC27-8837-844F-D5DA4659CC8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3684D6-ED67-6CC9-C0B0-A67D5ACB5A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DDEFB6-0866-4B09-6F66-3EF54CC11B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42D6969-99D1-F80A-8750-FA281C09803F}"/>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8" name="Footer Placeholder 7">
            <a:extLst>
              <a:ext uri="{FF2B5EF4-FFF2-40B4-BE49-F238E27FC236}">
                <a16:creationId xmlns:a16="http://schemas.microsoft.com/office/drawing/2014/main" id="{D9600466-B065-81FB-F91F-A411392017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1333A71-2AB7-2F7F-3FE8-B1DBA453E211}"/>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1796706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57F32-3B91-6115-47C2-CDDB72A2AE9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CFBD836-6573-5995-E99B-92E9F62AAC49}"/>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4" name="Footer Placeholder 3">
            <a:extLst>
              <a:ext uri="{FF2B5EF4-FFF2-40B4-BE49-F238E27FC236}">
                <a16:creationId xmlns:a16="http://schemas.microsoft.com/office/drawing/2014/main" id="{5AC2F122-CB60-96D4-AC22-244C17B34FE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D92685A-E772-E9BE-E55F-82BD7AF096C4}"/>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568976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B14A18-B248-3FE3-BCC0-07AAA2F96BD1}"/>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3" name="Footer Placeholder 2">
            <a:extLst>
              <a:ext uri="{FF2B5EF4-FFF2-40B4-BE49-F238E27FC236}">
                <a16:creationId xmlns:a16="http://schemas.microsoft.com/office/drawing/2014/main" id="{74528A75-FB2F-E536-E7E2-6AEA744BE39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D115AE7-4DF7-263F-3CC1-CF7888458F26}"/>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3822400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06A97-9FD4-2CF0-4390-279BBB2265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647D6BB-ED21-4816-6DF2-3EDD693D0C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E40BFD7-6D72-080B-A2DF-BB8301E1FB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1944E9-7B2E-1EBE-19AC-02FC56C15BEC}"/>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6" name="Footer Placeholder 5">
            <a:extLst>
              <a:ext uri="{FF2B5EF4-FFF2-40B4-BE49-F238E27FC236}">
                <a16:creationId xmlns:a16="http://schemas.microsoft.com/office/drawing/2014/main" id="{AACEC3B8-6149-1C86-2365-872A719307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D93164-8113-4CEA-5185-5711CDB3F572}"/>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733670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4D9ED-09C6-F93C-3A75-A3B9E29AC8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7A58760-9FF2-CEC7-ADE9-87EACB21CD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6798FB6-4662-9042-920C-4F07A7E744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96F28B-36B3-8B1A-B11D-FB55797EF86C}"/>
              </a:ext>
            </a:extLst>
          </p:cNvPr>
          <p:cNvSpPr>
            <a:spLocks noGrp="1"/>
          </p:cNvSpPr>
          <p:nvPr>
            <p:ph type="dt" sz="half" idx="10"/>
          </p:nvPr>
        </p:nvSpPr>
        <p:spPr/>
        <p:txBody>
          <a:bodyPr/>
          <a:lstStyle/>
          <a:p>
            <a:fld id="{7108E1C9-BF93-4B40-8A05-DDB7FA31AADA}" type="datetimeFigureOut">
              <a:rPr lang="en-GB" smtClean="0"/>
              <a:t>06/11/2025</a:t>
            </a:fld>
            <a:endParaRPr lang="en-GB"/>
          </a:p>
        </p:txBody>
      </p:sp>
      <p:sp>
        <p:nvSpPr>
          <p:cNvPr id="6" name="Footer Placeholder 5">
            <a:extLst>
              <a:ext uri="{FF2B5EF4-FFF2-40B4-BE49-F238E27FC236}">
                <a16:creationId xmlns:a16="http://schemas.microsoft.com/office/drawing/2014/main" id="{5AC7890F-2914-53F9-7999-53A8EF0B25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795E1E-0904-B6EE-D3F0-47A01400D486}"/>
              </a:ext>
            </a:extLst>
          </p:cNvPr>
          <p:cNvSpPr>
            <a:spLocks noGrp="1"/>
          </p:cNvSpPr>
          <p:nvPr>
            <p:ph type="sldNum" sz="quarter" idx="12"/>
          </p:nvPr>
        </p:nvSpPr>
        <p:spPr/>
        <p:txBody>
          <a:bodyPr/>
          <a:lstStyle/>
          <a:p>
            <a:fld id="{EF160985-BA55-4199-80DB-75C582C469F8}" type="slidenum">
              <a:rPr lang="en-GB" smtClean="0"/>
              <a:t>‹#›</a:t>
            </a:fld>
            <a:endParaRPr lang="en-GB"/>
          </a:p>
        </p:txBody>
      </p:sp>
    </p:spTree>
    <p:extLst>
      <p:ext uri="{BB962C8B-B14F-4D97-AF65-F5344CB8AC3E}">
        <p14:creationId xmlns:p14="http://schemas.microsoft.com/office/powerpoint/2010/main" val="1726082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alpha val="9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205C46-0A6C-0E72-40C3-9A694E6445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FB79AD8-7F24-4655-19E9-1E64600AC5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EE2378-FDBE-6B22-4048-0173E2DFD4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08E1C9-BF93-4B40-8A05-DDB7FA31AADA}" type="datetimeFigureOut">
              <a:rPr lang="en-GB" smtClean="0"/>
              <a:t>06/11/2025</a:t>
            </a:fld>
            <a:endParaRPr lang="en-GB"/>
          </a:p>
        </p:txBody>
      </p:sp>
      <p:sp>
        <p:nvSpPr>
          <p:cNvPr id="5" name="Footer Placeholder 4">
            <a:extLst>
              <a:ext uri="{FF2B5EF4-FFF2-40B4-BE49-F238E27FC236}">
                <a16:creationId xmlns:a16="http://schemas.microsoft.com/office/drawing/2014/main" id="{E37ACFA3-D5D9-7814-FAEC-451946B52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6EED0CC-9405-F561-9B63-65E10DCDFB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F160985-BA55-4199-80DB-75C582C469F8}" type="slidenum">
              <a:rPr lang="en-GB" smtClean="0"/>
              <a:t>‹#›</a:t>
            </a:fld>
            <a:endParaRPr lang="en-GB"/>
          </a:p>
        </p:txBody>
      </p:sp>
    </p:spTree>
    <p:extLst>
      <p:ext uri="{BB962C8B-B14F-4D97-AF65-F5344CB8AC3E}">
        <p14:creationId xmlns:p14="http://schemas.microsoft.com/office/powerpoint/2010/main" val="857921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hyperlink" Target="https://cdm21047.contentdm.oclc.org/digital/collection/tav/id/1487" TargetMode="External"/><Relationship Id="rId2" Type="http://schemas.openxmlformats.org/officeDocument/2006/relationships/hyperlink" Target="https://cdm21047.contentdm.oclc.org/digital/collection/tav/id/147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EA8E2-9204-4269-8BF4-85661521504F}"/>
              </a:ext>
            </a:extLst>
          </p:cNvPr>
          <p:cNvSpPr>
            <a:spLocks noGrp="1"/>
          </p:cNvSpPr>
          <p:nvPr>
            <p:ph type="ctrTitle"/>
          </p:nvPr>
        </p:nvSpPr>
        <p:spPr>
          <a:xfrm>
            <a:off x="1524000" y="1041400"/>
            <a:ext cx="9144000" cy="2387600"/>
          </a:xfrm>
        </p:spPr>
        <p:txBody>
          <a:bodyPr/>
          <a:lstStyle/>
          <a:p>
            <a:r>
              <a:rPr lang="en-GB" dirty="0"/>
              <a:t>Feminism &amp; Imperialism, 1860-1914</a:t>
            </a:r>
          </a:p>
        </p:txBody>
      </p:sp>
      <p:sp>
        <p:nvSpPr>
          <p:cNvPr id="3" name="Subtitle 2">
            <a:extLst>
              <a:ext uri="{FF2B5EF4-FFF2-40B4-BE49-F238E27FC236}">
                <a16:creationId xmlns:a16="http://schemas.microsoft.com/office/drawing/2014/main" id="{39DB28FE-7CBD-31B9-DAF6-F69C55F32520}"/>
              </a:ext>
            </a:extLst>
          </p:cNvPr>
          <p:cNvSpPr>
            <a:spLocks noGrp="1"/>
          </p:cNvSpPr>
          <p:nvPr>
            <p:ph type="subTitle" idx="1"/>
          </p:nvPr>
        </p:nvSpPr>
        <p:spPr/>
        <p:txBody>
          <a:bodyPr>
            <a:noAutofit/>
          </a:bodyPr>
          <a:lstStyle/>
          <a:p>
            <a:r>
              <a:rPr lang="en-GB" sz="2800" dirty="0"/>
              <a:t>1. ‘Feminist Imperialism’: Abolitionist Roots? Women Against Slavery before 1860</a:t>
            </a:r>
          </a:p>
          <a:p>
            <a:r>
              <a:rPr lang="en-GB" sz="2800" dirty="0"/>
              <a:t>2. ‘Feminist imperialism’ : A Case Study of India, 1860-1914</a:t>
            </a:r>
          </a:p>
        </p:txBody>
      </p:sp>
    </p:spTree>
    <p:extLst>
      <p:ext uri="{BB962C8B-B14F-4D97-AF65-F5344CB8AC3E}">
        <p14:creationId xmlns:p14="http://schemas.microsoft.com/office/powerpoint/2010/main" val="3720395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map of the world&#10;&#10;AI-generated content may be incorrect.">
            <a:extLst>
              <a:ext uri="{FF2B5EF4-FFF2-40B4-BE49-F238E27FC236}">
                <a16:creationId xmlns:a16="http://schemas.microsoft.com/office/drawing/2014/main" id="{14141A60-CEBC-015C-8F8F-FB224D1273E0}"/>
              </a:ext>
            </a:extLst>
          </p:cNvPr>
          <p:cNvPicPr>
            <a:picLocks noChangeAspect="1"/>
          </p:cNvPicPr>
          <p:nvPr/>
        </p:nvPicPr>
        <p:blipFill>
          <a:blip r:embed="rId2">
            <a:extLst>
              <a:ext uri="{28A0092B-C50C-407E-A947-70E740481C1C}">
                <a14:useLocalDpi xmlns:a14="http://schemas.microsoft.com/office/drawing/2010/main" val="0"/>
              </a:ext>
            </a:extLst>
          </a:blip>
          <a:srcRect t="6012" b="19989"/>
          <a:stretch>
            <a:fillRect/>
          </a:stretch>
        </p:blipFill>
        <p:spPr>
          <a:xfrm>
            <a:off x="20" y="1282"/>
            <a:ext cx="12191980" cy="6856718"/>
          </a:xfrm>
          <a:prstGeom prst="rect">
            <a:avLst/>
          </a:prstGeom>
        </p:spPr>
      </p:pic>
    </p:spTree>
    <p:extLst>
      <p:ext uri="{BB962C8B-B14F-4D97-AF65-F5344CB8AC3E}">
        <p14:creationId xmlns:p14="http://schemas.microsoft.com/office/powerpoint/2010/main" val="4165817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CA327-C0F1-472B-49F9-809D752F6137}"/>
              </a:ext>
            </a:extLst>
          </p:cNvPr>
          <p:cNvSpPr>
            <a:spLocks noGrp="1"/>
          </p:cNvSpPr>
          <p:nvPr>
            <p:ph type="title"/>
          </p:nvPr>
        </p:nvSpPr>
        <p:spPr>
          <a:xfrm>
            <a:off x="212651" y="365125"/>
            <a:ext cx="11621386" cy="1325563"/>
          </a:xfrm>
        </p:spPr>
        <p:txBody>
          <a:bodyPr/>
          <a:lstStyle/>
          <a:p>
            <a:pPr algn="ctr"/>
            <a:r>
              <a:rPr lang="en-GB" dirty="0"/>
              <a:t>1. Feminist Imperialism: Abolitionist Roots? Women Against Slavery before 1860</a:t>
            </a:r>
          </a:p>
        </p:txBody>
      </p:sp>
      <p:sp>
        <p:nvSpPr>
          <p:cNvPr id="3" name="Content Placeholder 2">
            <a:extLst>
              <a:ext uri="{FF2B5EF4-FFF2-40B4-BE49-F238E27FC236}">
                <a16:creationId xmlns:a16="http://schemas.microsoft.com/office/drawing/2014/main" id="{92ED9B85-CA18-AA33-EE45-434CD218E35F}"/>
              </a:ext>
            </a:extLst>
          </p:cNvPr>
          <p:cNvSpPr>
            <a:spLocks noGrp="1"/>
          </p:cNvSpPr>
          <p:nvPr>
            <p:ph idx="1"/>
          </p:nvPr>
        </p:nvSpPr>
        <p:spPr>
          <a:xfrm>
            <a:off x="838200" y="1775749"/>
            <a:ext cx="10515600" cy="4486275"/>
          </a:xfrm>
        </p:spPr>
        <p:txBody>
          <a:bodyPr>
            <a:normAutofit lnSpcReduction="10000"/>
          </a:bodyPr>
          <a:lstStyle/>
          <a:p>
            <a:pPr marL="0" indent="0">
              <a:buNone/>
            </a:pPr>
            <a:r>
              <a:rPr lang="en-GB" b="1" dirty="0"/>
              <a:t>Wollstonecraft: </a:t>
            </a:r>
          </a:p>
          <a:p>
            <a:r>
              <a:rPr lang="en-GB" dirty="0"/>
              <a:t>Slave trade as “this abominable traffic,” she argued for the “natural rights” of all men and women, of whatever colour, to “be allowed to enjoy their birthright—liberty.”</a:t>
            </a:r>
          </a:p>
          <a:p>
            <a:r>
              <a:rPr lang="en-GB" dirty="0"/>
              <a:t>Rhetoric - repeatedly likened men’s domination of women to the planters’ domination of slaves. </a:t>
            </a:r>
          </a:p>
          <a:p>
            <a:r>
              <a:rPr lang="en-GB" dirty="0"/>
              <a:t>In her 1792 essay “Vindication of the Rights of Woman” referring to slave-produced sugar she asked:</a:t>
            </a:r>
          </a:p>
          <a:p>
            <a:pPr marL="0" indent="0" algn="ctr">
              <a:buNone/>
            </a:pPr>
            <a:r>
              <a:rPr lang="en-GB" dirty="0"/>
              <a:t>‘Is one half of the human species [</a:t>
            </a:r>
            <a:r>
              <a:rPr lang="en-GB" i="1" dirty="0"/>
              <a:t>i.e. women</a:t>
            </a:r>
            <a:r>
              <a:rPr lang="en-GB" dirty="0"/>
              <a:t>], like the poor African slaves, to be subject to prejudices that brutalize them…only to sweeten the cup of men?’</a:t>
            </a:r>
          </a:p>
          <a:p>
            <a:endParaRPr lang="en-GB" dirty="0"/>
          </a:p>
        </p:txBody>
      </p:sp>
    </p:spTree>
    <p:extLst>
      <p:ext uri="{BB962C8B-B14F-4D97-AF65-F5344CB8AC3E}">
        <p14:creationId xmlns:p14="http://schemas.microsoft.com/office/powerpoint/2010/main" val="206250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0C64A-7A1D-6750-122C-81A870A4A7C1}"/>
              </a:ext>
            </a:extLst>
          </p:cNvPr>
          <p:cNvSpPr>
            <a:spLocks noGrp="1"/>
          </p:cNvSpPr>
          <p:nvPr>
            <p:ph type="title"/>
          </p:nvPr>
        </p:nvSpPr>
        <p:spPr>
          <a:xfrm flipH="1">
            <a:off x="3483397" y="170121"/>
            <a:ext cx="5259649" cy="6343769"/>
          </a:xfrm>
        </p:spPr>
        <p:txBody>
          <a:bodyPr anchor="t" anchorCtr="0">
            <a:noAutofit/>
          </a:bodyPr>
          <a:lstStyle/>
          <a:p>
            <a:pPr algn="ctr"/>
            <a:r>
              <a:rPr lang="en-GB" sz="2000" dirty="0"/>
              <a:t>1825 - The Birmingham Ladies Society for the Relief of Negro Slaves formed - renamed The Female Society for Birmingham – slams British slavery</a:t>
            </a:r>
            <a:br>
              <a:rPr lang="en-GB" sz="2000" dirty="0"/>
            </a:br>
            <a:br>
              <a:rPr lang="en-GB" sz="2000" dirty="0"/>
            </a:br>
            <a:r>
              <a:rPr lang="en-GB" sz="2000" dirty="0"/>
              <a:t>Leaders include Lucy Townsend, Elizabeth </a:t>
            </a:r>
            <a:r>
              <a:rPr lang="en-GB" sz="2000" dirty="0" err="1"/>
              <a:t>Heyrick</a:t>
            </a:r>
            <a:r>
              <a:rPr lang="en-GB" sz="2000" dirty="0"/>
              <a:t>, Mary Lloyd, Sarah Wedgwood</a:t>
            </a:r>
            <a:br>
              <a:rPr lang="en-GB" sz="2000" dirty="0"/>
            </a:br>
            <a:br>
              <a:rPr lang="en-GB" sz="2000" dirty="0"/>
            </a:br>
            <a:r>
              <a:rPr lang="en-GB" sz="2000" dirty="0"/>
              <a:t>Boycott sugar, distribute pamphlets, call meetings, draw up petitions </a:t>
            </a:r>
            <a:br>
              <a:rPr lang="en-GB" sz="2000" dirty="0"/>
            </a:br>
            <a:br>
              <a:rPr lang="en-GB" sz="2000" dirty="0"/>
            </a:br>
            <a:r>
              <a:rPr lang="en-GB" sz="2000" dirty="0"/>
              <a:t>William Wilberforce – objects to anti-slavery ladies’ associations: “For ladies to meet, to publish, to go from house to house stirring up petitions—these appear to me proceedings unsuited to the female character as delineated in Scripture.”</a:t>
            </a:r>
            <a:br>
              <a:rPr lang="en-GB" sz="2000" dirty="0"/>
            </a:br>
            <a:br>
              <a:rPr lang="en-GB" sz="2000" dirty="0"/>
            </a:br>
            <a:r>
              <a:rPr lang="en-GB" sz="2000" dirty="0"/>
              <a:t>1833 Abolition of Slavery Act</a:t>
            </a:r>
            <a:br>
              <a:rPr lang="en-GB" sz="2000" dirty="0"/>
            </a:br>
            <a:br>
              <a:rPr lang="en-GB" sz="2000" dirty="0"/>
            </a:br>
            <a:r>
              <a:rPr lang="en-GB" sz="2000" dirty="0"/>
              <a:t>US anti-slavery campaigner Sarah Remond Parker tours Britain 1858-1862 (US abolition 1865)</a:t>
            </a:r>
            <a:br>
              <a:rPr lang="en-GB" sz="2000" dirty="0"/>
            </a:br>
            <a:br>
              <a:rPr lang="en-GB" sz="2000" dirty="0"/>
            </a:br>
            <a:br>
              <a:rPr lang="en-GB" sz="2000" dirty="0"/>
            </a:br>
            <a:br>
              <a:rPr lang="en-GB" sz="2000" dirty="0"/>
            </a:br>
            <a:br>
              <a:rPr lang="en-GB" sz="2000" dirty="0"/>
            </a:br>
            <a:r>
              <a:rPr lang="en-GB" sz="2000" dirty="0"/>
              <a:t> </a:t>
            </a:r>
          </a:p>
        </p:txBody>
      </p:sp>
      <p:pic>
        <p:nvPicPr>
          <p:cNvPr id="1026" name="Picture 2">
            <a:extLst>
              <a:ext uri="{FF2B5EF4-FFF2-40B4-BE49-F238E27FC236}">
                <a16:creationId xmlns:a16="http://schemas.microsoft.com/office/drawing/2014/main" id="{53CD30EA-1BD7-03B4-EF2F-F6212E770B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2199"/>
            <a:ext cx="3263198" cy="54136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black and white image of a child holding a flute&#10;&#10;AI-generated content may be incorrect.">
            <a:extLst>
              <a:ext uri="{FF2B5EF4-FFF2-40B4-BE49-F238E27FC236}">
                <a16:creationId xmlns:a16="http://schemas.microsoft.com/office/drawing/2014/main" id="{0D1AB67F-3971-D168-67CF-4B30C6D631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3247" y="722200"/>
            <a:ext cx="3228753" cy="5660232"/>
          </a:xfrm>
          <a:prstGeom prst="rect">
            <a:avLst/>
          </a:prstGeom>
        </p:spPr>
      </p:pic>
    </p:spTree>
    <p:extLst>
      <p:ext uri="{BB962C8B-B14F-4D97-AF65-F5344CB8AC3E}">
        <p14:creationId xmlns:p14="http://schemas.microsoft.com/office/powerpoint/2010/main" val="3579294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person with a chain on her lap&#10;&#10;AI-generated content may be incorrect.">
            <a:extLst>
              <a:ext uri="{FF2B5EF4-FFF2-40B4-BE49-F238E27FC236}">
                <a16:creationId xmlns:a16="http://schemas.microsoft.com/office/drawing/2014/main" id="{71B7091E-D8D4-0760-BD35-1A0F0CDC0F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9572" y="83804"/>
            <a:ext cx="3776484" cy="3644307"/>
          </a:xfrm>
          <a:prstGeom prst="rect">
            <a:avLst/>
          </a:prstGeom>
        </p:spPr>
      </p:pic>
      <p:pic>
        <p:nvPicPr>
          <p:cNvPr id="6" name="Picture 5" descr="A person holding a chain&#10;&#10;AI-generated content may be incorrect.">
            <a:extLst>
              <a:ext uri="{FF2B5EF4-FFF2-40B4-BE49-F238E27FC236}">
                <a16:creationId xmlns:a16="http://schemas.microsoft.com/office/drawing/2014/main" id="{F2C38CB0-FF76-05C6-5FF0-6CE96724A0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44" y="90159"/>
            <a:ext cx="4150398" cy="3631598"/>
          </a:xfrm>
          <a:prstGeom prst="rect">
            <a:avLst/>
          </a:prstGeom>
        </p:spPr>
      </p:pic>
      <p:sp>
        <p:nvSpPr>
          <p:cNvPr id="8" name="TextBox 7">
            <a:extLst>
              <a:ext uri="{FF2B5EF4-FFF2-40B4-BE49-F238E27FC236}">
                <a16:creationId xmlns:a16="http://schemas.microsoft.com/office/drawing/2014/main" id="{3155BD7A-AF50-FBE1-F299-2D00238FF6B4}"/>
              </a:ext>
            </a:extLst>
          </p:cNvPr>
          <p:cNvSpPr txBox="1"/>
          <p:nvPr/>
        </p:nvSpPr>
        <p:spPr>
          <a:xfrm>
            <a:off x="276214" y="3893931"/>
            <a:ext cx="11440632"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t>What strikes you about these images? Why did the Female Society create this image? Does it tell us anything about British women against slavery?</a:t>
            </a:r>
          </a:p>
          <a:p>
            <a:endParaRPr lang="en-GB" sz="2400" dirty="0"/>
          </a:p>
          <a:p>
            <a:pPr marL="285750" indent="-285750">
              <a:buFont typeface="Arial" panose="020B0604020202020204" pitchFamily="34" charset="0"/>
              <a:buChar char="•"/>
            </a:pPr>
            <a:r>
              <a:rPr lang="en-GB" sz="2400" dirty="0"/>
              <a:t>Read the short source extract from the Society:</a:t>
            </a:r>
          </a:p>
          <a:p>
            <a:pPr marL="342900" indent="-342900">
              <a:buFont typeface="Wingdings" panose="05000000000000000000" pitchFamily="2" charset="2"/>
              <a:buChar char="Ø"/>
            </a:pPr>
            <a:r>
              <a:rPr lang="en-GB" sz="2400" dirty="0"/>
              <a:t>How does it sit with Claire Midgley’s article on ‘proto-feminism’?</a:t>
            </a:r>
          </a:p>
          <a:p>
            <a:pPr marL="342900" indent="-342900">
              <a:buFont typeface="Wingdings" panose="05000000000000000000" pitchFamily="2" charset="2"/>
              <a:buChar char="Ø"/>
            </a:pPr>
            <a:r>
              <a:rPr lang="en-GB" sz="2400" dirty="0"/>
              <a:t>How are female abolitionists justifying their interventions? </a:t>
            </a:r>
          </a:p>
          <a:p>
            <a:pPr marL="342900" indent="-342900">
              <a:buFont typeface="Wingdings" panose="05000000000000000000" pitchFamily="2" charset="2"/>
              <a:buChar char="Ø"/>
            </a:pPr>
            <a:r>
              <a:rPr lang="en-GB" sz="2400" dirty="0"/>
              <a:t>Is the rhetoric more religious or racial?</a:t>
            </a:r>
          </a:p>
          <a:p>
            <a:pPr algn="ctr"/>
            <a:endParaRPr lang="en-GB" sz="2400" b="1" dirty="0"/>
          </a:p>
        </p:txBody>
      </p:sp>
      <p:sp>
        <p:nvSpPr>
          <p:cNvPr id="9" name="TextBox 8">
            <a:extLst>
              <a:ext uri="{FF2B5EF4-FFF2-40B4-BE49-F238E27FC236}">
                <a16:creationId xmlns:a16="http://schemas.microsoft.com/office/drawing/2014/main" id="{438E3E42-2837-BD0F-BA2A-3B5A85B3C1C1}"/>
              </a:ext>
            </a:extLst>
          </p:cNvPr>
          <p:cNvSpPr txBox="1"/>
          <p:nvPr/>
        </p:nvSpPr>
        <p:spPr>
          <a:xfrm>
            <a:off x="4674166" y="243882"/>
            <a:ext cx="3305954" cy="3477875"/>
          </a:xfrm>
          <a:prstGeom prst="rect">
            <a:avLst/>
          </a:prstGeom>
          <a:noFill/>
        </p:spPr>
        <p:txBody>
          <a:bodyPr wrap="square" rtlCol="0">
            <a:spAutoFit/>
          </a:bodyPr>
          <a:lstStyle/>
          <a:p>
            <a:pPr algn="ctr"/>
            <a:r>
              <a:rPr lang="en-GB" sz="2200" dirty="0"/>
              <a:t>Left: original Wedgwood design used to decorate anti-slavery objects for sale</a:t>
            </a:r>
          </a:p>
          <a:p>
            <a:pPr algn="ctr"/>
            <a:endParaRPr lang="en-GB" sz="2200" dirty="0"/>
          </a:p>
          <a:p>
            <a:pPr algn="ctr"/>
            <a:r>
              <a:rPr lang="en-GB" sz="2200" dirty="0"/>
              <a:t>Right: Sophia Sturge design. Sophia (Bewdley, Midlands) belonged to The Female Society for Birmingham</a:t>
            </a:r>
          </a:p>
        </p:txBody>
      </p:sp>
    </p:spTree>
    <p:extLst>
      <p:ext uri="{BB962C8B-B14F-4D97-AF65-F5344CB8AC3E}">
        <p14:creationId xmlns:p14="http://schemas.microsoft.com/office/powerpoint/2010/main" val="52496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89512-6BFA-C115-0B3B-49134042C9DB}"/>
              </a:ext>
            </a:extLst>
          </p:cNvPr>
          <p:cNvSpPr>
            <a:spLocks noGrp="1"/>
          </p:cNvSpPr>
          <p:nvPr>
            <p:ph type="title"/>
          </p:nvPr>
        </p:nvSpPr>
        <p:spPr>
          <a:xfrm>
            <a:off x="415018" y="448356"/>
            <a:ext cx="10515600" cy="1325563"/>
          </a:xfrm>
        </p:spPr>
        <p:txBody>
          <a:bodyPr/>
          <a:lstStyle/>
          <a:p>
            <a:pPr algn="ctr"/>
            <a:r>
              <a:rPr lang="en-GB" dirty="0"/>
              <a:t>2. ‘Feminist Imperialism’: A Case Study of India, 1860-1914</a:t>
            </a:r>
          </a:p>
        </p:txBody>
      </p:sp>
      <p:sp>
        <p:nvSpPr>
          <p:cNvPr id="3" name="Content Placeholder 2">
            <a:extLst>
              <a:ext uri="{FF2B5EF4-FFF2-40B4-BE49-F238E27FC236}">
                <a16:creationId xmlns:a16="http://schemas.microsoft.com/office/drawing/2014/main" id="{170B46D1-43A4-2CA7-57F2-A517FBB6145D}"/>
              </a:ext>
            </a:extLst>
          </p:cNvPr>
          <p:cNvSpPr>
            <a:spLocks noGrp="1"/>
          </p:cNvSpPr>
          <p:nvPr>
            <p:ph idx="1"/>
          </p:nvPr>
        </p:nvSpPr>
        <p:spPr>
          <a:xfrm>
            <a:off x="838200" y="1690687"/>
            <a:ext cx="6825344" cy="4912131"/>
          </a:xfrm>
        </p:spPr>
        <p:txBody>
          <a:bodyPr>
            <a:normAutofit fontScale="77500" lnSpcReduction="20000"/>
          </a:bodyPr>
          <a:lstStyle/>
          <a:p>
            <a:endParaRPr lang="en-GB" dirty="0"/>
          </a:p>
          <a:p>
            <a:r>
              <a:rPr lang="en-GB" sz="3100" dirty="0"/>
              <a:t>Imperial expansion</a:t>
            </a:r>
          </a:p>
          <a:p>
            <a:r>
              <a:rPr lang="en-GB" sz="3100" dirty="0"/>
              <a:t>Britian passes the Government of India Act of 1858 – begins direct rule in India. </a:t>
            </a:r>
          </a:p>
          <a:p>
            <a:r>
              <a:rPr lang="en-GB" sz="3100" dirty="0"/>
              <a:t>Troops, state machinery, railways, architecture etc… colonisation of India British Raj established.</a:t>
            </a:r>
          </a:p>
          <a:p>
            <a:r>
              <a:rPr lang="en-GB" sz="3100" dirty="0"/>
              <a:t>Women travel from Britian often as wives of colonial officials ‘memsahibs’ or ‘missionaries’</a:t>
            </a:r>
          </a:p>
          <a:p>
            <a:r>
              <a:rPr lang="en-GB" sz="3100" dirty="0"/>
              <a:t>Late 19th early 20th century British Empire in trouble (Boer Wars etc...) India – jewel in the crown so much focus on it</a:t>
            </a:r>
          </a:p>
          <a:p>
            <a:r>
              <a:rPr lang="en-GB" sz="3100" dirty="0"/>
              <a:t>Period of new ‘science’ of eugenics with genetic and racial hierarchies (Eugenics Society 1907)</a:t>
            </a:r>
          </a:p>
          <a:p>
            <a:pPr marL="0" indent="0">
              <a:buNone/>
            </a:pPr>
            <a:endParaRPr lang="en-GB" dirty="0"/>
          </a:p>
        </p:txBody>
      </p:sp>
      <p:sp>
        <p:nvSpPr>
          <p:cNvPr id="4" name="AutoShape 4">
            <a:extLst>
              <a:ext uri="{FF2B5EF4-FFF2-40B4-BE49-F238E27FC236}">
                <a16:creationId xmlns:a16="http://schemas.microsoft.com/office/drawing/2014/main" id="{E8BA79D9-0CA6-1EA7-372D-5132B231E31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descr="A page of a book with a person in a cap and gown&#10;&#10;AI-generated content may be incorrect.">
            <a:extLst>
              <a:ext uri="{FF2B5EF4-FFF2-40B4-BE49-F238E27FC236}">
                <a16:creationId xmlns:a16="http://schemas.microsoft.com/office/drawing/2014/main" id="{B98D2CA9-E08A-916C-4D94-698D62F14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0332" y="1123269"/>
            <a:ext cx="3676650" cy="5286375"/>
          </a:xfrm>
          <a:prstGeom prst="rect">
            <a:avLst/>
          </a:prstGeom>
        </p:spPr>
      </p:pic>
    </p:spTree>
    <p:extLst>
      <p:ext uri="{BB962C8B-B14F-4D97-AF65-F5344CB8AC3E}">
        <p14:creationId xmlns:p14="http://schemas.microsoft.com/office/powerpoint/2010/main" val="3008505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9A43C66-16A7-C043-E845-0A13564383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0567" y="0"/>
            <a:ext cx="2495447" cy="28520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62436C9-A49C-E9A4-B0F9-243C37260B23}"/>
              </a:ext>
            </a:extLst>
          </p:cNvPr>
          <p:cNvSpPr txBox="1"/>
          <p:nvPr/>
        </p:nvSpPr>
        <p:spPr>
          <a:xfrm>
            <a:off x="244207" y="212735"/>
            <a:ext cx="9271932" cy="6432530"/>
          </a:xfrm>
          <a:prstGeom prst="rect">
            <a:avLst/>
          </a:prstGeom>
          <a:noFill/>
        </p:spPr>
        <p:txBody>
          <a:bodyPr wrap="square" rtlCol="0">
            <a:spAutoFit/>
          </a:bodyPr>
          <a:lstStyle/>
          <a:p>
            <a:r>
              <a:rPr lang="en-GB" sz="2400" b="1" dirty="0"/>
              <a:t>Florence Annie Steel</a:t>
            </a:r>
          </a:p>
          <a:p>
            <a:pPr marL="342900" indent="-342900">
              <a:buFont typeface="Arial" panose="020B0604020202020204" pitchFamily="34" charset="0"/>
              <a:buChar char="•"/>
            </a:pPr>
            <a:r>
              <a:rPr lang="en-GB" sz="2000" dirty="0"/>
              <a:t>Supportive of women’s rights</a:t>
            </a:r>
          </a:p>
          <a:p>
            <a:pPr marL="342900" indent="-342900">
              <a:buFont typeface="Arial" panose="020B0604020202020204" pitchFamily="34" charset="0"/>
              <a:buChar char="•"/>
            </a:pPr>
            <a:r>
              <a:rPr lang="en-GB" sz="2000" dirty="0"/>
              <a:t>Writes on experiences of living in India as wife of civil engineer ‘memsahib’:</a:t>
            </a:r>
          </a:p>
          <a:p>
            <a:pPr marL="342900" indent="-342900">
              <a:buFont typeface="Arial" panose="020B0604020202020204" pitchFamily="34" charset="0"/>
              <a:buChar char="•"/>
            </a:pPr>
            <a:r>
              <a:rPr lang="en-GB" sz="2000" dirty="0"/>
              <a:t>“Indian household can no more be governed peacefully without dignity and prestige than an Indian Empire”…“first duty” of English mistress is “to give intelligible orders’’ and ‘‘to insist on her orders being carried out”</a:t>
            </a:r>
            <a:endParaRPr lang="en-GB" sz="2000" b="1" dirty="0"/>
          </a:p>
          <a:p>
            <a:r>
              <a:rPr lang="en-GB" sz="2400" b="1" dirty="0"/>
              <a:t>Josephine Butler</a:t>
            </a:r>
          </a:p>
          <a:p>
            <a:pPr marL="342900" indent="-342900">
              <a:buFont typeface="Arial" panose="020B0604020202020204" pitchFamily="34" charset="0"/>
              <a:buChar char="•"/>
            </a:pPr>
            <a:r>
              <a:rPr lang="en-GB" sz="2000" dirty="0"/>
              <a:t>Takes British CD Acts campaign to India challenges state complicity in prostitution</a:t>
            </a:r>
          </a:p>
          <a:p>
            <a:pPr marL="342900" indent="-342900">
              <a:buFont typeface="Arial" panose="020B0604020202020204" pitchFamily="34" charset="0"/>
              <a:buChar char="•"/>
            </a:pPr>
            <a:r>
              <a:rPr lang="en-GB" sz="2000" dirty="0"/>
              <a:t>Indian prostitutes' ‘helpless victims’ needing special protection from British feminist "sisters"</a:t>
            </a:r>
          </a:p>
          <a:p>
            <a:pPr marL="342900" indent="-342900">
              <a:buFont typeface="Arial" panose="020B0604020202020204" pitchFamily="34" charset="0"/>
              <a:buChar char="•"/>
            </a:pPr>
            <a:r>
              <a:rPr lang="en-GB" sz="2000" dirty="0"/>
              <a:t>Butler’s Christian feminism posits Indian women as equals, but imperialized view with Indian women falling between the saint and ‘the noble friend of man, the dog’ (see Burton c.5)</a:t>
            </a:r>
            <a:endParaRPr lang="en-GB" sz="2000" b="1" dirty="0"/>
          </a:p>
          <a:p>
            <a:r>
              <a:rPr lang="en-GB" sz="2400" b="1" dirty="0"/>
              <a:t>Annie Besant</a:t>
            </a:r>
          </a:p>
          <a:p>
            <a:pPr marL="342900" indent="-342900">
              <a:buFont typeface="Arial" panose="020B0604020202020204" pitchFamily="34" charset="0"/>
              <a:buChar char="•"/>
            </a:pPr>
            <a:r>
              <a:rPr lang="en-GB" sz="2000" dirty="0"/>
              <a:t>From 1907 helps organise Indian Women’s Societies</a:t>
            </a:r>
          </a:p>
          <a:p>
            <a:pPr marL="342900" indent="-342900">
              <a:buFont typeface="Arial" panose="020B0604020202020204" pitchFamily="34" charset="0"/>
              <a:buChar char="•"/>
            </a:pPr>
            <a:r>
              <a:rPr lang="en-GB" sz="2000" dirty="0"/>
              <a:t>Calls for feminist reform based on ancient Hindu texts where women are equal</a:t>
            </a:r>
          </a:p>
          <a:p>
            <a:pPr marL="342900" indent="-342900">
              <a:buFont typeface="Arial" panose="020B0604020202020204" pitchFamily="34" charset="0"/>
              <a:buChar char="•"/>
            </a:pPr>
            <a:r>
              <a:rPr lang="en-GB" sz="2000" dirty="0"/>
              <a:t>1917 joins Indian Nationalist leaders openly criticizing British rule</a:t>
            </a:r>
          </a:p>
          <a:p>
            <a:pPr marL="342900" indent="-342900">
              <a:buFont typeface="Arial" panose="020B0604020202020204" pitchFamily="34" charset="0"/>
              <a:buChar char="•"/>
            </a:pPr>
            <a:r>
              <a:rPr lang="en-GB" sz="2000" dirty="0"/>
              <a:t>Interned for 94 days by British Raj</a:t>
            </a:r>
          </a:p>
          <a:p>
            <a:pPr marL="342900" indent="-342900">
              <a:buFont typeface="Arial" panose="020B0604020202020204" pitchFamily="34" charset="0"/>
              <a:buChar char="•"/>
            </a:pPr>
            <a:r>
              <a:rPr lang="en-GB" sz="2000" dirty="0"/>
              <a:t>1917 voted president Indian National Congress</a:t>
            </a:r>
          </a:p>
        </p:txBody>
      </p:sp>
      <p:pic>
        <p:nvPicPr>
          <p:cNvPr id="4" name="Picture 4">
            <a:extLst>
              <a:ext uri="{FF2B5EF4-FFF2-40B4-BE49-F238E27FC236}">
                <a16:creationId xmlns:a16="http://schemas.microsoft.com/office/drawing/2014/main" id="{BDD7B72B-8313-BC23-DC5F-02470A1473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0567" y="1980311"/>
            <a:ext cx="2495447" cy="35397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F4890A68-F9FC-FAB3-6EB5-9374494898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90567" y="4242390"/>
            <a:ext cx="2495447" cy="2615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099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51BAD-5491-F88F-5787-333A8F354D4D}"/>
              </a:ext>
            </a:extLst>
          </p:cNvPr>
          <p:cNvSpPr>
            <a:spLocks noGrp="1"/>
          </p:cNvSpPr>
          <p:nvPr>
            <p:ph type="title"/>
          </p:nvPr>
        </p:nvSpPr>
        <p:spPr>
          <a:xfrm>
            <a:off x="838200" y="365125"/>
            <a:ext cx="10515600" cy="1080903"/>
          </a:xfrm>
        </p:spPr>
        <p:txBody>
          <a:bodyPr/>
          <a:lstStyle/>
          <a:p>
            <a:r>
              <a:rPr lang="en-GB" dirty="0"/>
              <a:t>Task</a:t>
            </a:r>
          </a:p>
        </p:txBody>
      </p:sp>
      <p:sp>
        <p:nvSpPr>
          <p:cNvPr id="3" name="Content Placeholder 2">
            <a:extLst>
              <a:ext uri="{FF2B5EF4-FFF2-40B4-BE49-F238E27FC236}">
                <a16:creationId xmlns:a16="http://schemas.microsoft.com/office/drawing/2014/main" id="{423CF327-50F1-82E0-48B4-63EA7B403D31}"/>
              </a:ext>
            </a:extLst>
          </p:cNvPr>
          <p:cNvSpPr>
            <a:spLocks noGrp="1"/>
          </p:cNvSpPr>
          <p:nvPr>
            <p:ph idx="1"/>
          </p:nvPr>
        </p:nvSpPr>
        <p:spPr>
          <a:xfrm>
            <a:off x="838200" y="1307805"/>
            <a:ext cx="10515600" cy="5185069"/>
          </a:xfrm>
        </p:spPr>
        <p:txBody>
          <a:bodyPr>
            <a:normAutofit/>
          </a:bodyPr>
          <a:lstStyle/>
          <a:p>
            <a:r>
              <a:rPr lang="en-GB" dirty="0"/>
              <a:t>Look at materials: </a:t>
            </a:r>
            <a:r>
              <a:rPr lang="en-GB" dirty="0">
                <a:hlinkClick r:id="rId2"/>
              </a:rPr>
              <a:t>https://cdm21047.contentdm.oclc.org/digital/collection/tav/id/1471</a:t>
            </a:r>
            <a:r>
              <a:rPr lang="en-GB" dirty="0"/>
              <a:t> </a:t>
            </a:r>
          </a:p>
          <a:p>
            <a:r>
              <a:rPr lang="en-GB" dirty="0">
                <a:hlinkClick r:id="rId3"/>
              </a:rPr>
              <a:t>https://cdm21047.contentdm.oclc.org/digital/collection/tav/id/1487</a:t>
            </a:r>
            <a:r>
              <a:rPr lang="en-GB" dirty="0"/>
              <a:t> </a:t>
            </a:r>
          </a:p>
          <a:p>
            <a:pPr marL="0" indent="0">
              <a:buNone/>
            </a:pPr>
            <a:endParaRPr lang="en-GB" dirty="0"/>
          </a:p>
          <a:p>
            <a:pPr>
              <a:buFont typeface="Wingdings" panose="05000000000000000000" pitchFamily="2" charset="2"/>
              <a:buChar char="v"/>
            </a:pPr>
            <a:r>
              <a:rPr lang="en-GB" dirty="0"/>
              <a:t>How do British women interact with Indian Women?</a:t>
            </a:r>
          </a:p>
          <a:p>
            <a:pPr>
              <a:buFont typeface="Wingdings" panose="05000000000000000000" pitchFamily="2" charset="2"/>
              <a:buChar char="v"/>
            </a:pPr>
            <a:r>
              <a:rPr lang="en-GB" dirty="0"/>
              <a:t>Can you see similarities or differences to women abolitionists rhetoric?</a:t>
            </a:r>
          </a:p>
          <a:p>
            <a:pPr>
              <a:buFont typeface="Wingdings" panose="05000000000000000000" pitchFamily="2" charset="2"/>
              <a:buChar char="v"/>
            </a:pPr>
            <a:r>
              <a:rPr lang="en-GB" dirty="0"/>
              <a:t>Do you think British feminists/feminism benefitted from imperialism?</a:t>
            </a:r>
          </a:p>
        </p:txBody>
      </p:sp>
    </p:spTree>
    <p:extLst>
      <p:ext uri="{BB962C8B-B14F-4D97-AF65-F5344CB8AC3E}">
        <p14:creationId xmlns:p14="http://schemas.microsoft.com/office/powerpoint/2010/main" val="379081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B0F48-43B7-CF3A-F0F6-3724558B4FF7}"/>
              </a:ext>
            </a:extLst>
          </p:cNvPr>
          <p:cNvSpPr>
            <a:spLocks noGrp="1"/>
          </p:cNvSpPr>
          <p:nvPr>
            <p:ph type="title"/>
          </p:nvPr>
        </p:nvSpPr>
        <p:spPr>
          <a:xfrm>
            <a:off x="308344" y="88679"/>
            <a:ext cx="5039834" cy="1325563"/>
          </a:xfrm>
        </p:spPr>
        <p:txBody>
          <a:bodyPr>
            <a:normAutofit/>
          </a:bodyPr>
          <a:lstStyle/>
          <a:p>
            <a:r>
              <a:rPr lang="en-GB" sz="3200" dirty="0"/>
              <a:t>Final thoughts…</a:t>
            </a:r>
          </a:p>
        </p:txBody>
      </p:sp>
      <p:pic>
        <p:nvPicPr>
          <p:cNvPr id="4" name="Picture 3" descr="A group of women in traditional clothing&#10;&#10;AI-generated content may be incorrect.">
            <a:extLst>
              <a:ext uri="{FF2B5EF4-FFF2-40B4-BE49-F238E27FC236}">
                <a16:creationId xmlns:a16="http://schemas.microsoft.com/office/drawing/2014/main" id="{AB778DFE-E8AB-A6A0-392D-374F2C890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4502" y="88679"/>
            <a:ext cx="6652437" cy="5514679"/>
          </a:xfrm>
          <a:prstGeom prst="rect">
            <a:avLst/>
          </a:prstGeom>
        </p:spPr>
      </p:pic>
      <p:sp>
        <p:nvSpPr>
          <p:cNvPr id="6" name="TextBox 5">
            <a:extLst>
              <a:ext uri="{FF2B5EF4-FFF2-40B4-BE49-F238E27FC236}">
                <a16:creationId xmlns:a16="http://schemas.microsoft.com/office/drawing/2014/main" id="{D15A1FE5-EC17-FB11-364C-87A7093EC36E}"/>
              </a:ext>
            </a:extLst>
          </p:cNvPr>
          <p:cNvSpPr txBox="1"/>
          <p:nvPr/>
        </p:nvSpPr>
        <p:spPr>
          <a:xfrm>
            <a:off x="308344" y="1208660"/>
            <a:ext cx="4946798" cy="5170646"/>
          </a:xfrm>
          <a:prstGeom prst="rect">
            <a:avLst/>
          </a:prstGeom>
          <a:noFill/>
        </p:spPr>
        <p:txBody>
          <a:bodyPr wrap="square">
            <a:spAutoFit/>
          </a:bodyPr>
          <a:lstStyle/>
          <a:p>
            <a:r>
              <a:rPr lang="en-GB" sz="2200" dirty="0">
                <a:solidFill>
                  <a:srgbClr val="414141"/>
                </a:solidFill>
              </a:rPr>
              <a:t>Steel, Butler &amp; Besant active in the British women’s suffrage movement.</a:t>
            </a:r>
          </a:p>
          <a:p>
            <a:endParaRPr lang="en-GB" sz="2200" dirty="0">
              <a:solidFill>
                <a:srgbClr val="414141"/>
              </a:solidFill>
            </a:endParaRPr>
          </a:p>
          <a:p>
            <a:r>
              <a:rPr lang="en-GB" sz="2200" dirty="0">
                <a:solidFill>
                  <a:srgbClr val="414141"/>
                </a:solidFill>
              </a:rPr>
              <a:t>So were Indian women.</a:t>
            </a:r>
          </a:p>
          <a:p>
            <a:endParaRPr lang="en-GB" sz="2200" dirty="0">
              <a:solidFill>
                <a:srgbClr val="414141"/>
              </a:solidFill>
            </a:endParaRPr>
          </a:p>
          <a:p>
            <a:r>
              <a:rPr lang="en-GB" sz="2200" dirty="0">
                <a:solidFill>
                  <a:srgbClr val="414141"/>
                </a:solidFill>
              </a:rPr>
              <a:t>H</a:t>
            </a:r>
            <a:r>
              <a:rPr lang="en-GB" sz="2200" b="0" i="0" dirty="0">
                <a:solidFill>
                  <a:srgbClr val="414141"/>
                </a:solidFill>
                <a:effectLst/>
              </a:rPr>
              <a:t>istorian Sumita Mukherjee remarks, Indian women were not there to represent the campaign for votes in India, an issue which was not raised until after 1917, when democratic assemblies were slowly introduced by the imperial parliament.</a:t>
            </a:r>
          </a:p>
          <a:p>
            <a:endParaRPr lang="en-GB" sz="2200" dirty="0">
              <a:solidFill>
                <a:srgbClr val="414141"/>
              </a:solidFill>
            </a:endParaRPr>
          </a:p>
          <a:p>
            <a:r>
              <a:rPr lang="en-GB" sz="2200" dirty="0">
                <a:solidFill>
                  <a:srgbClr val="414141"/>
                </a:solidFill>
              </a:rPr>
              <a:t>Next time… the Women’s Suffrage Movement</a:t>
            </a:r>
            <a:endParaRPr lang="en-GB" sz="2200" dirty="0"/>
          </a:p>
        </p:txBody>
      </p:sp>
      <p:sp>
        <p:nvSpPr>
          <p:cNvPr id="3" name="TextBox 2">
            <a:extLst>
              <a:ext uri="{FF2B5EF4-FFF2-40B4-BE49-F238E27FC236}">
                <a16:creationId xmlns:a16="http://schemas.microsoft.com/office/drawing/2014/main" id="{47D9119A-6919-9C69-2C63-3BABE9FBF175}"/>
              </a:ext>
            </a:extLst>
          </p:cNvPr>
          <p:cNvSpPr txBox="1"/>
          <p:nvPr/>
        </p:nvSpPr>
        <p:spPr>
          <a:xfrm>
            <a:off x="5672862" y="5794743"/>
            <a:ext cx="6086747" cy="707886"/>
          </a:xfrm>
          <a:prstGeom prst="rect">
            <a:avLst/>
          </a:prstGeom>
          <a:noFill/>
        </p:spPr>
        <p:txBody>
          <a:bodyPr wrap="square" rtlCol="0">
            <a:spAutoFit/>
          </a:bodyPr>
          <a:lstStyle/>
          <a:p>
            <a:pPr algn="ctr"/>
            <a:r>
              <a:rPr lang="en-GB" sz="2000" dirty="0">
                <a:solidFill>
                  <a:srgbClr val="414141"/>
                </a:solidFill>
              </a:rPr>
              <a:t>Image: 1911 Suffrage Women’s Coronation Procession, London.</a:t>
            </a:r>
          </a:p>
        </p:txBody>
      </p:sp>
    </p:spTree>
    <p:extLst>
      <p:ext uri="{BB962C8B-B14F-4D97-AF65-F5344CB8AC3E}">
        <p14:creationId xmlns:p14="http://schemas.microsoft.com/office/powerpoint/2010/main" val="41362264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984</TotalTime>
  <Words>816</Words>
  <Application>Microsoft Office PowerPoint</Application>
  <PresentationFormat>Widescreen</PresentationFormat>
  <Paragraphs>57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Aptos Display</vt:lpstr>
      <vt:lpstr>Arial</vt:lpstr>
      <vt:lpstr>Wingdings</vt:lpstr>
      <vt:lpstr>Office Theme</vt:lpstr>
      <vt:lpstr>Feminism &amp; Imperialism, 1860-1914</vt:lpstr>
      <vt:lpstr>PowerPoint Presentation</vt:lpstr>
      <vt:lpstr>1. Feminist Imperialism: Abolitionist Roots? Women Against Slavery before 1860</vt:lpstr>
      <vt:lpstr>1825 - The Birmingham Ladies Society for the Relief of Negro Slaves formed - renamed The Female Society for Birmingham – slams British slavery  Leaders include Lucy Townsend, Elizabeth Heyrick, Mary Lloyd, Sarah Wedgwood  Boycott sugar, distribute pamphlets, call meetings, draw up petitions   William Wilberforce – objects to anti-slavery ladies’ associations: “For ladies to meet, to publish, to go from house to house stirring up petitions—these appear to me proceedings unsuited to the female character as delineated in Scripture.”  1833 Abolition of Slavery Act  US anti-slavery campaigner Sarah Remond Parker tours Britain 1858-1862 (US abolition 1865)      </vt:lpstr>
      <vt:lpstr>PowerPoint Presentation</vt:lpstr>
      <vt:lpstr>2. ‘Feminist Imperialism’: A Case Study of India, 1860-1914</vt:lpstr>
      <vt:lpstr>PowerPoint Presentation</vt:lpstr>
      <vt:lpstr>Task</vt:lpstr>
      <vt:lpstr>Final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Morton, Tara</dc:creator>
  <cp:lastModifiedBy>Morton, Tara</cp:lastModifiedBy>
  <cp:revision>16</cp:revision>
  <dcterms:created xsi:type="dcterms:W3CDTF">2025-11-03T08:30:43Z</dcterms:created>
  <dcterms:modified xsi:type="dcterms:W3CDTF">2025-11-06T09:31:53Z</dcterms:modified>
</cp:coreProperties>
</file>