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AC449-408B-8037-9EA5-FEF2F117C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4984FA-2CC8-B3EB-0ED0-0DAEF94F5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E7B9B-1F35-DEF7-885A-B2445C53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913E4-F0A0-F85C-1052-D5A992863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13781-FECA-7A65-B39F-275A3EAE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23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56872-C8C9-A088-62B9-2EF2A0A22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8A5578-D511-C86B-AE9A-7B947594F4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2AA3C-20E9-EFE7-3347-7E001FFE6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E5FF2-AF02-3C56-88D7-26EBF940D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62C30-9278-DB69-F97F-B0CA7EF68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87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CE5D2B-EF40-497F-62FA-2EA88030D1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89F0F-B69C-BF0B-A021-2E89034CF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F5570-C9B5-A6E3-7AA5-EB3700256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76E05-3CCF-9AB8-40ED-53DC0A72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8FB48-66E6-214A-36ED-27C4EAD8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79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A6E40-D87E-C7C9-70C3-4182393C9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BE55E-BDB7-37B7-94CF-2E5F7F43D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D6E07-4D67-114D-6763-BD42C60E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BEE19-BD54-9381-D540-2015A6B48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5B32A-2299-F1A9-DBBE-DB51B73BD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97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72BE1-5705-1420-0F27-8A344B650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41571-01A1-6004-12B8-0864E37B6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18869-0A42-2779-1F31-0AF16321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68A32-0736-F128-DD0F-74BE14636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798C0-A208-F15C-1541-94C668A9D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63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875C2-A08F-55B3-019D-F2FB8A847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ED225-92B8-616C-D409-BB4075FC74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A5082-20BF-CAB8-F3BA-BBE3482CB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3AE1E-AD7D-6859-4877-7C39BF26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BAF2A-FDB2-D314-B81B-6E7D83EF6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9F236-D72C-697A-F999-51243AFB8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86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CBDB-110C-A1CD-42A3-7BBAF6F93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79ACC-3EEB-B0D4-D45B-FA8B8A9E1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F2BBEB-858C-C5F3-7069-785B2A6F8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2203CE-7F12-FA42-FF0A-B908010CB6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5BB40F-E880-9095-8611-4F0C2F31FB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65F98D-4735-181F-12B4-73A41647E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590CCE-9D63-DC77-4277-FF3CA3D9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34D78E-D18A-7A03-61CE-C836471FB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3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B1110-657D-8679-9D09-16DC238A4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481B4B-0A00-0344-5AF7-1E38B02A9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61976-EA21-4837-CF5F-A8D3262E6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10E2D0-88C3-A032-9D2B-CE06E1E69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54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ADBCC4-1991-37C2-00DD-C45049B9C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BA0E-661A-1844-FD61-CDD0EEAA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9AFEA-BA0F-9669-00F4-E4CCAE7B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52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89678-074A-E693-9BE1-6A992C0F7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A09F2-B571-E261-A96D-98F28375D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B4908-109B-71AC-349D-A40AF33F0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620D0-90A5-BE4F-BC59-3A2937A1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279D0A-AC5D-5B66-E532-AA7FDC947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1F10B7-D68E-CFC4-6B96-B24EDCFC2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1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C4312-F3C1-9E36-0506-549DA61B4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34754F-5480-40C4-D8AB-BB95C15DA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75871-A25C-6B1F-F643-CE5888BE1E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AE63BF-B481-6B0E-7EF9-9B58308B2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D790B-F58F-50E8-945A-D3B2B05C0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1C902-B6EF-31BF-7112-911EA843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2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A2F1B6-FB63-0CAA-50F5-ED9D18E54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85080C-1D51-21E2-3FB3-0028329E8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18309-6ABB-4A17-240E-46C659198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B246F9-820B-4045-9B7B-2600AF6663ED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BBBFB-8578-ACBC-0A44-DD3C6B84F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F5FB2-574D-07D2-1014-D44495691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E84469-7E0F-4C7F-9E92-F563F21A6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0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41CC8-537D-62E8-8FA5-B550F9337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Aims, Objectives, Assessments for HI31X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3F366-36EB-9039-8C18-1DC21664A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3000-word traditional essay</a:t>
            </a:r>
            <a:r>
              <a:rPr lang="en-GB" dirty="0"/>
              <a:t> (40%) You can use any seminar questions/questions to ponder. You can also tweak or formulate your own question, but you </a:t>
            </a:r>
            <a:r>
              <a:rPr lang="en-GB" b="1" dirty="0"/>
              <a:t>MUST</a:t>
            </a:r>
            <a:r>
              <a:rPr lang="en-GB" dirty="0"/>
              <a:t> run this by me first. </a:t>
            </a:r>
            <a:r>
              <a:rPr lang="en-GB" b="1" dirty="0"/>
              <a:t>Due 12 noon Wednesday 13th May 2026</a:t>
            </a:r>
            <a:endParaRPr lang="en-GB" dirty="0"/>
          </a:p>
          <a:p>
            <a:r>
              <a:rPr lang="en-GB" b="1" dirty="0"/>
              <a:t>Oral participation/engagement</a:t>
            </a:r>
            <a:r>
              <a:rPr lang="en-GB" dirty="0"/>
              <a:t> (10%) This will involve </a:t>
            </a:r>
            <a:r>
              <a:rPr lang="en-GB" i="1" u="sng" dirty="0"/>
              <a:t>the submission of a short self-reflective piece</a:t>
            </a:r>
            <a:r>
              <a:rPr lang="en-GB" u="sng" dirty="0"/>
              <a:t> </a:t>
            </a:r>
            <a:r>
              <a:rPr lang="en-GB" dirty="0"/>
              <a:t>to Tabula </a:t>
            </a:r>
            <a:r>
              <a:rPr lang="en-GB" b="1" dirty="0"/>
              <a:t>Due 12 noon Wednesday 20th May 2026 – </a:t>
            </a:r>
            <a:r>
              <a:rPr lang="en-GB" dirty="0"/>
              <a:t>This form can be downloaded from the Aims, Objectives and Assessment module page. I will also circulate via email this week.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0119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9D856-06BD-5811-410D-E61D88968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56" y="350874"/>
            <a:ext cx="10747744" cy="6156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In your group:</a:t>
            </a:r>
          </a:p>
          <a:p>
            <a:r>
              <a:rPr lang="en-GB" sz="2600" dirty="0"/>
              <a:t>Provide a brief definition of ‘intersectional feminism’? What is ‘intersecting’ with what? And how does this affect both how we </a:t>
            </a:r>
            <a:r>
              <a:rPr lang="en-GB" sz="2600" i="1" dirty="0"/>
              <a:t>analyse</a:t>
            </a:r>
            <a:r>
              <a:rPr lang="en-GB" sz="2600" dirty="0"/>
              <a:t> women’s oppression in society and how we </a:t>
            </a:r>
            <a:r>
              <a:rPr lang="en-GB" sz="2600" i="1" dirty="0"/>
              <a:t>struggle</a:t>
            </a:r>
            <a:r>
              <a:rPr lang="en-GB" sz="2600" dirty="0"/>
              <a:t> against it?</a:t>
            </a:r>
          </a:p>
          <a:p>
            <a:r>
              <a:rPr lang="en-GB" sz="2600" dirty="0"/>
              <a:t>How does intersectionality relate to debates on and critiques of identity politics?</a:t>
            </a:r>
          </a:p>
          <a:p>
            <a:r>
              <a:rPr lang="en-GB" sz="2600" dirty="0"/>
              <a:t>Provide some existing and/or historical examples of campaigns or struggles which have put intersectional feminism into practice (or have not and drawn criticism for it). </a:t>
            </a:r>
          </a:p>
          <a:p>
            <a:r>
              <a:rPr lang="en-GB" sz="2600" dirty="0"/>
              <a:t>Is intersectionality new? Can you find examples of it occurring in the historical feminism that you’ve looked at over this module (before the term was coined)?</a:t>
            </a:r>
          </a:p>
          <a:p>
            <a:r>
              <a:rPr lang="en-GB" sz="2600" dirty="0"/>
              <a:t>Does intersectionality provide us with a way out of what has become a stale debate of ‘difference’ vs. ‘universalism’?</a:t>
            </a:r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4166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97A3A-EEFA-335E-AF12-370C554FA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15712-29B9-2078-A4D7-9E0B6F9EA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395"/>
            <a:ext cx="10515600" cy="47415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Research a feminist activist group and think about the degree to which they practice an intersectional form of feminism. </a:t>
            </a:r>
          </a:p>
          <a:p>
            <a:pPr marL="0" indent="0">
              <a:buNone/>
            </a:pPr>
            <a:r>
              <a:rPr lang="en-GB" dirty="0"/>
              <a:t>(See this week’s seminar webpage or Talis for links to feminist groups if you need help to find some).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Get ready to give a summary of the group and what they ‘do’.</a:t>
            </a:r>
          </a:p>
          <a:p>
            <a:pPr marL="0" indent="0">
              <a:buNone/>
            </a:pPr>
            <a:r>
              <a:rPr lang="en-GB" dirty="0"/>
              <a:t>And ask:</a:t>
            </a:r>
          </a:p>
          <a:p>
            <a:pPr marL="0" indent="0">
              <a:buNone/>
            </a:pPr>
            <a:r>
              <a:rPr lang="en-GB" dirty="0"/>
              <a:t>What evidence is there of intersectionality?</a:t>
            </a:r>
          </a:p>
          <a:p>
            <a:pPr marL="0" indent="0">
              <a:buNone/>
            </a:pPr>
            <a:r>
              <a:rPr lang="en-GB" dirty="0"/>
              <a:t>Do you find this satisfactory? Good job?</a:t>
            </a:r>
          </a:p>
          <a:p>
            <a:pPr marL="0" indent="0">
              <a:buNone/>
            </a:pPr>
            <a:r>
              <a:rPr lang="en-GB" dirty="0"/>
              <a:t>Is there anything you’re not seeing?</a:t>
            </a:r>
          </a:p>
        </p:txBody>
      </p:sp>
    </p:spTree>
    <p:extLst>
      <p:ext uri="{BB962C8B-B14F-4D97-AF65-F5344CB8AC3E}">
        <p14:creationId xmlns:p14="http://schemas.microsoft.com/office/powerpoint/2010/main" val="197192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85437-3D1A-2150-AB13-DBA40DCAE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8252"/>
          </a:xfrm>
        </p:spPr>
        <p:txBody>
          <a:bodyPr>
            <a:normAutofit/>
          </a:bodyPr>
          <a:lstStyle/>
          <a:p>
            <a:r>
              <a:rPr lang="en-GB" sz="4000" dirty="0"/>
              <a:t>Feminist theories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6DAE5-89F8-9DCD-F409-839422743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8437"/>
            <a:ext cx="10515600" cy="5029200"/>
          </a:xfrm>
        </p:spPr>
        <p:txBody>
          <a:bodyPr>
            <a:normAutofit/>
          </a:bodyPr>
          <a:lstStyle/>
          <a:p>
            <a:r>
              <a:rPr lang="en-GB" b="1" dirty="0"/>
              <a:t>Intersectionality</a:t>
            </a:r>
          </a:p>
          <a:p>
            <a:pPr marL="0" indent="0">
              <a:buNone/>
            </a:pPr>
            <a:r>
              <a:rPr lang="en-GB" dirty="0"/>
              <a:t>Analyses how multiple systems of oppression intersect across identity categories such as race, gender, class, and sexuality foregrounding structural inequality and political justice</a:t>
            </a:r>
          </a:p>
          <a:p>
            <a:r>
              <a:rPr lang="en-GB" b="1" dirty="0"/>
              <a:t>Assemblage theory </a:t>
            </a:r>
            <a:r>
              <a:rPr lang="en-GB" sz="2400" dirty="0"/>
              <a:t>(Gilles Deleuze, Felix Guattari, Karen Barad)</a:t>
            </a:r>
          </a:p>
          <a:p>
            <a:pPr marL="0" indent="0">
              <a:buNone/>
            </a:pPr>
            <a:r>
              <a:rPr lang="en-GB" dirty="0"/>
              <a:t>Examines how heterogeneous elements—including bodies, objects, discourses, and institutions—come together to produce social realities emphasizing relationality, emergence, and fluidity</a:t>
            </a:r>
          </a:p>
          <a:p>
            <a:pPr marL="0" indent="0">
              <a:buNone/>
            </a:pPr>
            <a:r>
              <a:rPr lang="en-GB" u="sng" dirty="0"/>
              <a:t>Intersectionality</a:t>
            </a:r>
            <a:r>
              <a:rPr lang="en-GB" dirty="0"/>
              <a:t> → multiple </a:t>
            </a:r>
            <a:r>
              <a:rPr lang="en-GB" b="1" dirty="0"/>
              <a:t>systems of power</a:t>
            </a:r>
          </a:p>
          <a:p>
            <a:pPr marL="0" indent="0">
              <a:buNone/>
            </a:pPr>
            <a:r>
              <a:rPr lang="en-GB" u="sng" dirty="0"/>
              <a:t>Assemblage</a:t>
            </a:r>
            <a:r>
              <a:rPr lang="en-GB" dirty="0"/>
              <a:t> → multiple </a:t>
            </a:r>
            <a:r>
              <a:rPr lang="en-GB" b="1" dirty="0"/>
              <a:t>interacting elements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51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50041-F663-AE0C-5E4C-5D37F694C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8486"/>
            <a:ext cx="10515600" cy="57410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3100" b="1" dirty="0"/>
              <a:t>Intersectionality</a:t>
            </a:r>
            <a:endParaRPr lang="en-GB" sz="3100" dirty="0"/>
          </a:p>
          <a:p>
            <a:r>
              <a:rPr lang="en-GB" sz="3100" dirty="0"/>
              <a:t>Maintains structured categories (race, gender, class, sexuality …) </a:t>
            </a:r>
          </a:p>
          <a:p>
            <a:r>
              <a:rPr lang="en-GB" sz="3100" dirty="0"/>
              <a:t>Recognizes historical systems of oppression </a:t>
            </a:r>
          </a:p>
          <a:p>
            <a:pPr marL="0" indent="0">
              <a:buNone/>
            </a:pPr>
            <a:r>
              <a:rPr lang="en-GB" sz="3100" b="1" dirty="0"/>
              <a:t>Assemblage</a:t>
            </a:r>
            <a:endParaRPr lang="en-GB" sz="3100" dirty="0"/>
          </a:p>
          <a:p>
            <a:r>
              <a:rPr lang="en-GB" sz="3100" dirty="0"/>
              <a:t>Sees categories as unstable and shifting </a:t>
            </a:r>
          </a:p>
          <a:p>
            <a:r>
              <a:rPr lang="en-GB" sz="3100" dirty="0"/>
              <a:t>Focuses on transformation and emergence</a:t>
            </a:r>
          </a:p>
          <a:p>
            <a:endParaRPr lang="en-GB" sz="3100" dirty="0"/>
          </a:p>
          <a:p>
            <a:pPr marL="0" indent="0">
              <a:buNone/>
            </a:pPr>
            <a:r>
              <a:rPr lang="en-GB" sz="3100" b="1" dirty="0"/>
              <a:t>Jasbir Puar </a:t>
            </a:r>
            <a:r>
              <a:rPr lang="en-GB" sz="3100" dirty="0"/>
              <a:t>argues assemblage theory can extend intersectionality by:</a:t>
            </a:r>
          </a:p>
          <a:p>
            <a:r>
              <a:rPr lang="en-GB" sz="3100" dirty="0"/>
              <a:t>Moving beyond fixed identity categories </a:t>
            </a:r>
          </a:p>
          <a:p>
            <a:r>
              <a:rPr lang="en-GB" sz="3100" dirty="0"/>
              <a:t>Capturing fluid and shifting relations </a:t>
            </a:r>
          </a:p>
          <a:p>
            <a:r>
              <a:rPr lang="en-GB" sz="3100" dirty="0"/>
              <a:t>Including bodies, technologies, and affects </a:t>
            </a:r>
          </a:p>
          <a:p>
            <a:pPr marL="0" indent="0">
              <a:buNone/>
            </a:pPr>
            <a:r>
              <a:rPr lang="en-GB" sz="3100" u="sng" dirty="0"/>
              <a:t>However, critics argue</a:t>
            </a:r>
            <a:r>
              <a:rPr lang="en-GB" sz="3100" dirty="0"/>
              <a:t>:</a:t>
            </a:r>
          </a:p>
          <a:p>
            <a:r>
              <a:rPr lang="en-GB" sz="3100" dirty="0"/>
              <a:t>Assemblage theory can </a:t>
            </a:r>
            <a:r>
              <a:rPr lang="en-GB" sz="3100" b="1" dirty="0"/>
              <a:t>downplay structural inequality</a:t>
            </a:r>
            <a:r>
              <a:rPr lang="en-GB" sz="3100" dirty="0"/>
              <a:t> </a:t>
            </a:r>
          </a:p>
          <a:p>
            <a:r>
              <a:rPr lang="en-GB" sz="3100" dirty="0"/>
              <a:t>Intersectionality keeps focus on </a:t>
            </a:r>
            <a:r>
              <a:rPr lang="en-GB" sz="3100" b="1" dirty="0"/>
              <a:t>justice and lived oppression</a:t>
            </a:r>
            <a:endParaRPr lang="en-GB" sz="31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435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476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Aims, Objectives, Assessments for HI31X</vt:lpstr>
      <vt:lpstr>PowerPoint Presentation</vt:lpstr>
      <vt:lpstr>Task </vt:lpstr>
      <vt:lpstr>Feminist theories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8</cp:revision>
  <dcterms:created xsi:type="dcterms:W3CDTF">2026-04-27T09:37:22Z</dcterms:created>
  <dcterms:modified xsi:type="dcterms:W3CDTF">2026-04-30T14:12:56Z</dcterms:modified>
</cp:coreProperties>
</file>