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2" r:id="rId4"/>
    <p:sldId id="261" r:id="rId5"/>
    <p:sldId id="259" r:id="rId6"/>
    <p:sldId id="263"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6512D-A122-7635-9D7D-180550C3F0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5FC8198-3ACC-BA2D-9C38-B19DDBEFB0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4791568-542B-D1FE-C748-DF7D48D9E7C9}"/>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5" name="Footer Placeholder 4">
            <a:extLst>
              <a:ext uri="{FF2B5EF4-FFF2-40B4-BE49-F238E27FC236}">
                <a16:creationId xmlns:a16="http://schemas.microsoft.com/office/drawing/2014/main" id="{DB221BCB-B2C8-BE82-88D9-8E65D2F6E5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C72E8E-B38B-E74B-B59D-6E1213E7B4C3}"/>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1349214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6D0E4-78E8-CA2E-4F31-2E780AAE0E9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38C38A-576E-85FF-F404-CB896AD6C8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F61456-A7EF-5675-FB6C-6D61DBCB27D7}"/>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5" name="Footer Placeholder 4">
            <a:extLst>
              <a:ext uri="{FF2B5EF4-FFF2-40B4-BE49-F238E27FC236}">
                <a16:creationId xmlns:a16="http://schemas.microsoft.com/office/drawing/2014/main" id="{94F57C4B-415C-15B7-8C47-865027EBBD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007F15-D927-C35A-CE3E-86E652AF3BD9}"/>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2474727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184FA6-7FD5-A06F-A8A7-394443F8B83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25C0A6-9558-3504-7162-C9E1D83E2D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92E426-8EAA-2272-E770-3F3265B357DD}"/>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5" name="Footer Placeholder 4">
            <a:extLst>
              <a:ext uri="{FF2B5EF4-FFF2-40B4-BE49-F238E27FC236}">
                <a16:creationId xmlns:a16="http://schemas.microsoft.com/office/drawing/2014/main" id="{672939FC-0E9E-809A-47BB-E15B258EDC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AE769D-52CB-5FEE-AB8D-19BB53448D7D}"/>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810758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67656-AEF8-F953-EE07-5AF8225C4F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949BDFE-76AE-14EC-02A3-E9AA114135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55CD4B-313B-B263-E04F-CCCD6B72FBCF}"/>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5" name="Footer Placeholder 4">
            <a:extLst>
              <a:ext uri="{FF2B5EF4-FFF2-40B4-BE49-F238E27FC236}">
                <a16:creationId xmlns:a16="http://schemas.microsoft.com/office/drawing/2014/main" id="{82439E86-E361-50E3-D920-7CD4B21AA6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E7EB7D-2CB3-858B-5671-0B445D9C6BED}"/>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2277683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EC82E-3E4C-BF16-AB98-43CED65603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7082301-1925-626E-5512-EB62CE80B04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F08552-1380-3EEE-0625-F2480A61CA01}"/>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5" name="Footer Placeholder 4">
            <a:extLst>
              <a:ext uri="{FF2B5EF4-FFF2-40B4-BE49-F238E27FC236}">
                <a16:creationId xmlns:a16="http://schemas.microsoft.com/office/drawing/2014/main" id="{308E877B-E0E1-0E8D-D80A-6B4C2B2821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397633-48A6-9A9E-6ECF-576AE0A4BD55}"/>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1282126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A0616-ED76-EBA8-4349-DDA8AF83CC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119F49-BE19-DC47-F8B5-8FC2019FA3F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C201A5-F624-D507-802C-C2C9C6F437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C8B4016-8FF2-C3DF-B01F-FE6F68178627}"/>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6" name="Footer Placeholder 5">
            <a:extLst>
              <a:ext uri="{FF2B5EF4-FFF2-40B4-BE49-F238E27FC236}">
                <a16:creationId xmlns:a16="http://schemas.microsoft.com/office/drawing/2014/main" id="{AC0900A1-60A7-9B09-AC44-0D939E3510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048FF6-BD2F-BD50-01DB-15D6A94FE967}"/>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2342734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BCABB-095D-81FB-AF90-98D4353D442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C954512-790E-3FFD-5A82-8FECE9274D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B3E8DF-64EF-D5DD-3483-9A61EB3E372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2EDBEBB-2857-FB55-05AD-614C471369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EBEEDB-6600-7652-870F-2B6C34E1922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D8778D-72D8-2751-5103-8406D4E9C999}"/>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8" name="Footer Placeholder 7">
            <a:extLst>
              <a:ext uri="{FF2B5EF4-FFF2-40B4-BE49-F238E27FC236}">
                <a16:creationId xmlns:a16="http://schemas.microsoft.com/office/drawing/2014/main" id="{ADBA085E-1B55-0530-961F-621A5EED969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A168432-8864-0AA1-0194-3A9FB0975B5B}"/>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2181271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CCEEF-B5C8-21D3-824F-CA3249503BB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204FF36-269F-118B-5702-66A40BF210F5}"/>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4" name="Footer Placeholder 3">
            <a:extLst>
              <a:ext uri="{FF2B5EF4-FFF2-40B4-BE49-F238E27FC236}">
                <a16:creationId xmlns:a16="http://schemas.microsoft.com/office/drawing/2014/main" id="{969846C8-C2B0-9B46-1B0F-6129F7C7590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887E3A4-7016-06B3-4064-71A26ADC3DB5}"/>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4080056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413B1D-5413-2933-BE5D-FD225BABEEFC}"/>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3" name="Footer Placeholder 2">
            <a:extLst>
              <a:ext uri="{FF2B5EF4-FFF2-40B4-BE49-F238E27FC236}">
                <a16:creationId xmlns:a16="http://schemas.microsoft.com/office/drawing/2014/main" id="{EB942B88-B9F4-F566-FB6E-EF8DD990A52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EDE585E-1598-FDCE-61BF-0E6ABD278DD3}"/>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3212468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580CA-A3F7-9F0B-E617-C067F5E9E8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E6BD338-BB1A-D882-66A7-C74A3CD942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15E01B4-2BF8-52BC-B760-19FF09C32A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B6DB17-F06A-E406-0627-0498B73EE49C}"/>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6" name="Footer Placeholder 5">
            <a:extLst>
              <a:ext uri="{FF2B5EF4-FFF2-40B4-BE49-F238E27FC236}">
                <a16:creationId xmlns:a16="http://schemas.microsoft.com/office/drawing/2014/main" id="{C9D260EB-D1C6-660F-1097-9C33270BD0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53ABBA-DB2B-2C1F-4BC4-BA2729CEF1EE}"/>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4129245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0FC4C-3C3B-1C7D-20C9-17D7D8838E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03A93F-1CF6-DC73-4175-49C903DD7F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389813F-2F8B-BCC7-B7B3-BC9C23F927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369020-6D5A-EBCE-1585-B76A2860571C}"/>
              </a:ext>
            </a:extLst>
          </p:cNvPr>
          <p:cNvSpPr>
            <a:spLocks noGrp="1"/>
          </p:cNvSpPr>
          <p:nvPr>
            <p:ph type="dt" sz="half" idx="10"/>
          </p:nvPr>
        </p:nvSpPr>
        <p:spPr/>
        <p:txBody>
          <a:bodyPr/>
          <a:lstStyle/>
          <a:p>
            <a:fld id="{22F38E34-0A6F-4D60-92E3-7CF1FC24F859}" type="datetimeFigureOut">
              <a:rPr lang="en-GB" smtClean="0"/>
              <a:t>12/03/2026</a:t>
            </a:fld>
            <a:endParaRPr lang="en-GB"/>
          </a:p>
        </p:txBody>
      </p:sp>
      <p:sp>
        <p:nvSpPr>
          <p:cNvPr id="6" name="Footer Placeholder 5">
            <a:extLst>
              <a:ext uri="{FF2B5EF4-FFF2-40B4-BE49-F238E27FC236}">
                <a16:creationId xmlns:a16="http://schemas.microsoft.com/office/drawing/2014/main" id="{CC0290F4-067A-D510-35FD-E72CC849722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327917-4BC4-581B-AD3D-7D2B4DC472DB}"/>
              </a:ext>
            </a:extLst>
          </p:cNvPr>
          <p:cNvSpPr>
            <a:spLocks noGrp="1"/>
          </p:cNvSpPr>
          <p:nvPr>
            <p:ph type="sldNum" sz="quarter" idx="12"/>
          </p:nvPr>
        </p:nvSpPr>
        <p:spPr/>
        <p:txBody>
          <a:bodyPr/>
          <a:lstStyle/>
          <a:p>
            <a:fld id="{3F694D05-6DE2-4758-9380-112022088806}" type="slidenum">
              <a:rPr lang="en-GB" smtClean="0"/>
              <a:t>‹#›</a:t>
            </a:fld>
            <a:endParaRPr lang="en-GB"/>
          </a:p>
        </p:txBody>
      </p:sp>
    </p:spTree>
    <p:extLst>
      <p:ext uri="{BB962C8B-B14F-4D97-AF65-F5344CB8AC3E}">
        <p14:creationId xmlns:p14="http://schemas.microsoft.com/office/powerpoint/2010/main" val="292252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6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0968D6-50B9-5CF5-B312-CF69B81DDB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40204D-2494-8FE3-FFB1-DB150E3E71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48ADCF-41B6-83E4-3E10-DA9C2E6473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2F38E34-0A6F-4D60-92E3-7CF1FC24F859}" type="datetimeFigureOut">
              <a:rPr lang="en-GB" smtClean="0"/>
              <a:t>12/03/2026</a:t>
            </a:fld>
            <a:endParaRPr lang="en-GB"/>
          </a:p>
        </p:txBody>
      </p:sp>
      <p:sp>
        <p:nvSpPr>
          <p:cNvPr id="5" name="Footer Placeholder 4">
            <a:extLst>
              <a:ext uri="{FF2B5EF4-FFF2-40B4-BE49-F238E27FC236}">
                <a16:creationId xmlns:a16="http://schemas.microsoft.com/office/drawing/2014/main" id="{1D91CBBC-CC5A-0B3E-61BD-CF770944B7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0085FDC-FF3D-4907-3CEF-251430DEA7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F694D05-6DE2-4758-9380-112022088806}" type="slidenum">
              <a:rPr lang="en-GB" smtClean="0"/>
              <a:t>‹#›</a:t>
            </a:fld>
            <a:endParaRPr lang="en-GB"/>
          </a:p>
        </p:txBody>
      </p:sp>
    </p:spTree>
    <p:extLst>
      <p:ext uri="{BB962C8B-B14F-4D97-AF65-F5344CB8AC3E}">
        <p14:creationId xmlns:p14="http://schemas.microsoft.com/office/powerpoint/2010/main" val="4005683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F828D28-8E09-41CC-8229-3070B5467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D2B577FE-619E-E6C8-39DA-0ADEC45B411B}"/>
              </a:ext>
            </a:extLst>
          </p:cNvPr>
          <p:cNvPicPr>
            <a:picLocks noChangeAspect="1"/>
          </p:cNvPicPr>
          <p:nvPr/>
        </p:nvPicPr>
        <p:blipFill>
          <a:blip r:embed="rId2">
            <a:extLst>
              <a:ext uri="{28A0092B-C50C-407E-A947-70E740481C1C}">
                <a14:useLocalDpi xmlns:a14="http://schemas.microsoft.com/office/drawing/2010/main" val="0"/>
              </a:ext>
            </a:extLst>
          </a:blip>
          <a:srcRect t="7786"/>
          <a:stretch>
            <a:fillRect/>
          </a:stretch>
        </p:blipFill>
        <p:spPr>
          <a:xfrm>
            <a:off x="20" y="-22"/>
            <a:ext cx="12191977" cy="6858022"/>
          </a:xfrm>
          <a:prstGeom prst="rect">
            <a:avLst/>
          </a:prstGeom>
        </p:spPr>
      </p:pic>
      <p:sp>
        <p:nvSpPr>
          <p:cNvPr id="13" name="Rectangle 12">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103377" y="1100316"/>
            <a:ext cx="6858003" cy="4657347"/>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DFFDD9-3F09-78C9-0C1B-3E8938BDF00F}"/>
              </a:ext>
            </a:extLst>
          </p:cNvPr>
          <p:cNvSpPr>
            <a:spLocks noGrp="1"/>
          </p:cNvSpPr>
          <p:nvPr>
            <p:ph type="ctrTitle"/>
          </p:nvPr>
        </p:nvSpPr>
        <p:spPr>
          <a:xfrm>
            <a:off x="643466" y="643467"/>
            <a:ext cx="5452529" cy="3569242"/>
          </a:xfrm>
        </p:spPr>
        <p:txBody>
          <a:bodyPr anchor="t">
            <a:normAutofit/>
          </a:bodyPr>
          <a:lstStyle/>
          <a:p>
            <a:pPr algn="l"/>
            <a:r>
              <a:rPr lang="en-GB" sz="5200">
                <a:solidFill>
                  <a:srgbClr val="FFFFFF"/>
                </a:solidFill>
              </a:rPr>
              <a:t>Feminism, Race &amp; Racism</a:t>
            </a:r>
          </a:p>
        </p:txBody>
      </p:sp>
      <p:sp>
        <p:nvSpPr>
          <p:cNvPr id="3" name="Subtitle 2">
            <a:extLst>
              <a:ext uri="{FF2B5EF4-FFF2-40B4-BE49-F238E27FC236}">
                <a16:creationId xmlns:a16="http://schemas.microsoft.com/office/drawing/2014/main" id="{235DD6D9-EDE8-700D-45ED-842769B47BD3}"/>
              </a:ext>
            </a:extLst>
          </p:cNvPr>
          <p:cNvSpPr>
            <a:spLocks noGrp="1"/>
          </p:cNvSpPr>
          <p:nvPr>
            <p:ph type="subTitle" idx="1"/>
          </p:nvPr>
        </p:nvSpPr>
        <p:spPr>
          <a:xfrm>
            <a:off x="9645952" y="5779663"/>
            <a:ext cx="2034419" cy="718891"/>
          </a:xfrm>
        </p:spPr>
        <p:txBody>
          <a:bodyPr anchor="b">
            <a:normAutofit/>
          </a:bodyPr>
          <a:lstStyle/>
          <a:p>
            <a:pPr algn="l"/>
            <a:r>
              <a:rPr lang="en-GB" sz="3200" dirty="0">
                <a:solidFill>
                  <a:srgbClr val="FFFFFF"/>
                </a:solidFill>
              </a:rPr>
              <a:t>Week 19</a:t>
            </a:r>
          </a:p>
        </p:txBody>
      </p:sp>
      <p:sp>
        <p:nvSpPr>
          <p:cNvPr id="15" name="Rectangle 14">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40187" y="2206184"/>
            <a:ext cx="6858003" cy="2445624"/>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8629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07871-6E7D-31B2-6C00-15AABC2DBFE4}"/>
              </a:ext>
            </a:extLst>
          </p:cNvPr>
          <p:cNvSpPr>
            <a:spLocks noGrp="1"/>
          </p:cNvSpPr>
          <p:nvPr>
            <p:ph type="ctrTitle"/>
          </p:nvPr>
        </p:nvSpPr>
        <p:spPr/>
        <p:txBody>
          <a:bodyPr/>
          <a:lstStyle/>
          <a:p>
            <a:endParaRPr lang="en-GB" dirty="0"/>
          </a:p>
        </p:txBody>
      </p:sp>
      <p:sp>
        <p:nvSpPr>
          <p:cNvPr id="3" name="Subtitle 2">
            <a:extLst>
              <a:ext uri="{FF2B5EF4-FFF2-40B4-BE49-F238E27FC236}">
                <a16:creationId xmlns:a16="http://schemas.microsoft.com/office/drawing/2014/main" id="{AAE2B85B-8219-0C8B-BD6C-7601A23EA5FD}"/>
              </a:ext>
            </a:extLst>
          </p:cNvPr>
          <p:cNvSpPr>
            <a:spLocks noGrp="1"/>
          </p:cNvSpPr>
          <p:nvPr>
            <p:ph type="subTitle" idx="1"/>
          </p:nvPr>
        </p:nvSpPr>
        <p:spPr/>
        <p:txBody>
          <a:bodyPr/>
          <a:lstStyle/>
          <a:p>
            <a:endParaRPr lang="en-GB"/>
          </a:p>
        </p:txBody>
      </p:sp>
      <p:pic>
        <p:nvPicPr>
          <p:cNvPr id="7" name="Picture 6">
            <a:extLst>
              <a:ext uri="{FF2B5EF4-FFF2-40B4-BE49-F238E27FC236}">
                <a16:creationId xmlns:a16="http://schemas.microsoft.com/office/drawing/2014/main" id="{2FF6336D-52E9-585B-67DE-5FD10E73F7A0}"/>
              </a:ext>
            </a:extLst>
          </p:cNvPr>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1063341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AAEBC-F940-CFE3-D339-F1E9EE978AA5}"/>
              </a:ext>
            </a:extLst>
          </p:cNvPr>
          <p:cNvSpPr>
            <a:spLocks noGrp="1"/>
          </p:cNvSpPr>
          <p:nvPr>
            <p:ph type="title"/>
          </p:nvPr>
        </p:nvSpPr>
        <p:spPr>
          <a:xfrm>
            <a:off x="731874" y="365125"/>
            <a:ext cx="10878879" cy="1325563"/>
          </a:xfrm>
        </p:spPr>
        <p:txBody>
          <a:bodyPr/>
          <a:lstStyle/>
          <a:p>
            <a:r>
              <a:rPr lang="en-GB" dirty="0"/>
              <a:t>The Combahee River Collective Statement (US) </a:t>
            </a:r>
          </a:p>
        </p:txBody>
      </p:sp>
      <p:sp>
        <p:nvSpPr>
          <p:cNvPr id="3" name="Content Placeholder 2">
            <a:extLst>
              <a:ext uri="{FF2B5EF4-FFF2-40B4-BE49-F238E27FC236}">
                <a16:creationId xmlns:a16="http://schemas.microsoft.com/office/drawing/2014/main" id="{6C27CA36-0886-80D5-D22B-A82DDAC7D667}"/>
              </a:ext>
            </a:extLst>
          </p:cNvPr>
          <p:cNvSpPr>
            <a:spLocks noGrp="1"/>
          </p:cNvSpPr>
          <p:nvPr>
            <p:ph idx="1"/>
          </p:nvPr>
        </p:nvSpPr>
        <p:spPr>
          <a:xfrm>
            <a:off x="913513" y="1825625"/>
            <a:ext cx="10515600" cy="4351338"/>
          </a:xfrm>
        </p:spPr>
        <p:txBody>
          <a:bodyPr>
            <a:normAutofit fontScale="92500" lnSpcReduction="10000"/>
          </a:bodyPr>
          <a:lstStyle/>
          <a:p>
            <a:pPr marL="0" indent="0">
              <a:buNone/>
            </a:pPr>
            <a:r>
              <a:rPr lang="en-GB" dirty="0"/>
              <a:t>We are a collective of Black feminists who have been meeting together since 1974. During that time we have been involved in the process of defining and clarifying our politics, while at the same time doing political work within our own group and in coalition with other progressive organizations and movements. The most general statement of our politics at the present time would be that we are actively committed to struggling against racial, sexual, heterosexual, and class oppression, and see as our particular task the development of integrated analysis and practice based upon the fact that the major systems of oppression are interlocking. The synthesis of these oppressions creates the conditions of our lives. As Black women we see Black feminism as the logical political movement to combat the manifold and simultaneous oppressions that all women of </a:t>
            </a:r>
            <a:r>
              <a:rPr lang="en-GB" dirty="0" err="1"/>
              <a:t>color</a:t>
            </a:r>
            <a:r>
              <a:rPr lang="en-GB" dirty="0"/>
              <a:t> face.</a:t>
            </a:r>
          </a:p>
        </p:txBody>
      </p:sp>
    </p:spTree>
    <p:extLst>
      <p:ext uri="{BB962C8B-B14F-4D97-AF65-F5344CB8AC3E}">
        <p14:creationId xmlns:p14="http://schemas.microsoft.com/office/powerpoint/2010/main" val="182785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7459-E374-C427-ED3E-B1C7A6109945}"/>
              </a:ext>
            </a:extLst>
          </p:cNvPr>
          <p:cNvSpPr>
            <a:spLocks noGrp="1"/>
          </p:cNvSpPr>
          <p:nvPr>
            <p:ph type="title"/>
          </p:nvPr>
        </p:nvSpPr>
        <p:spPr/>
        <p:txBody>
          <a:bodyPr/>
          <a:lstStyle/>
          <a:p>
            <a:r>
              <a:rPr lang="en-GB" dirty="0">
                <a:highlight>
                  <a:srgbClr val="FF00FF"/>
                </a:highlight>
              </a:rPr>
              <a:t>Task </a:t>
            </a:r>
          </a:p>
        </p:txBody>
      </p:sp>
      <p:sp>
        <p:nvSpPr>
          <p:cNvPr id="3" name="Content Placeholder 2">
            <a:extLst>
              <a:ext uri="{FF2B5EF4-FFF2-40B4-BE49-F238E27FC236}">
                <a16:creationId xmlns:a16="http://schemas.microsoft.com/office/drawing/2014/main" id="{3AD075FE-57F2-5931-6E84-77454F6816AC}"/>
              </a:ext>
            </a:extLst>
          </p:cNvPr>
          <p:cNvSpPr>
            <a:spLocks noGrp="1"/>
          </p:cNvSpPr>
          <p:nvPr>
            <p:ph idx="1"/>
          </p:nvPr>
        </p:nvSpPr>
        <p:spPr/>
        <p:txBody>
          <a:bodyPr>
            <a:normAutofit/>
          </a:bodyPr>
          <a:lstStyle/>
          <a:p>
            <a:r>
              <a:rPr lang="en-GB" b="1" dirty="0"/>
              <a:t>Discuss the core reading</a:t>
            </a:r>
          </a:p>
          <a:p>
            <a:r>
              <a:rPr lang="en-GB" dirty="0"/>
              <a:t>Why is slavery &amp; imperialism important to thinking through the British WLM ‘second wave’ debates about racism?</a:t>
            </a:r>
          </a:p>
          <a:p>
            <a:r>
              <a:rPr lang="en-GB" dirty="0"/>
              <a:t>What parallels/ differences can you identify between debates about the nineteenth-century?</a:t>
            </a:r>
          </a:p>
          <a:p>
            <a:r>
              <a:rPr lang="en-GB" b="1" dirty="0"/>
              <a:t>Compare and contrast core reading articles</a:t>
            </a:r>
          </a:p>
          <a:p>
            <a:r>
              <a:rPr lang="en-GB" dirty="0"/>
              <a:t>What is your analysis of the articles. What are your thoughts on their respective arguments?</a:t>
            </a:r>
          </a:p>
          <a:p>
            <a:r>
              <a:rPr lang="en-GB" b="1" dirty="0"/>
              <a:t>Prepare to feedback</a:t>
            </a:r>
          </a:p>
        </p:txBody>
      </p:sp>
    </p:spTree>
    <p:extLst>
      <p:ext uri="{BB962C8B-B14F-4D97-AF65-F5344CB8AC3E}">
        <p14:creationId xmlns:p14="http://schemas.microsoft.com/office/powerpoint/2010/main" val="572438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C65C838-B6ED-3C45-3309-993AE0733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7385" y="90376"/>
            <a:ext cx="2672711" cy="6400801"/>
          </a:xfrm>
          <a:prstGeom prst="rect">
            <a:avLst/>
          </a:prstGeom>
        </p:spPr>
      </p:pic>
      <p:sp>
        <p:nvSpPr>
          <p:cNvPr id="2" name="Title 1">
            <a:extLst>
              <a:ext uri="{FF2B5EF4-FFF2-40B4-BE49-F238E27FC236}">
                <a16:creationId xmlns:a16="http://schemas.microsoft.com/office/drawing/2014/main" id="{0C8D6AC2-2885-63EA-31E4-9D78E1AE6C70}"/>
              </a:ext>
            </a:extLst>
          </p:cNvPr>
          <p:cNvSpPr>
            <a:spLocks noGrp="1"/>
          </p:cNvSpPr>
          <p:nvPr>
            <p:ph type="title"/>
          </p:nvPr>
        </p:nvSpPr>
        <p:spPr>
          <a:xfrm>
            <a:off x="382972" y="756558"/>
            <a:ext cx="5780009" cy="931500"/>
          </a:xfrm>
        </p:spPr>
        <p:txBody>
          <a:bodyPr>
            <a:normAutofit/>
          </a:bodyPr>
          <a:lstStyle/>
          <a:p>
            <a:r>
              <a:rPr lang="en-GB" dirty="0"/>
              <a:t>Britain 1970s-1980s….. </a:t>
            </a:r>
          </a:p>
        </p:txBody>
      </p:sp>
      <p:sp>
        <p:nvSpPr>
          <p:cNvPr id="3" name="Content Placeholder 2">
            <a:extLst>
              <a:ext uri="{FF2B5EF4-FFF2-40B4-BE49-F238E27FC236}">
                <a16:creationId xmlns:a16="http://schemas.microsoft.com/office/drawing/2014/main" id="{CB3F6D26-C514-3367-2660-706EC1B1BD5A}"/>
              </a:ext>
            </a:extLst>
          </p:cNvPr>
          <p:cNvSpPr>
            <a:spLocks noGrp="1"/>
          </p:cNvSpPr>
          <p:nvPr>
            <p:ph idx="1"/>
          </p:nvPr>
        </p:nvSpPr>
        <p:spPr>
          <a:xfrm>
            <a:off x="382972" y="1861683"/>
            <a:ext cx="4795084" cy="4351338"/>
          </a:xfrm>
        </p:spPr>
        <p:txBody>
          <a:bodyPr>
            <a:normAutofit lnSpcReduction="10000"/>
          </a:bodyPr>
          <a:lstStyle/>
          <a:p>
            <a:r>
              <a:rPr lang="en-GB" dirty="0"/>
              <a:t>1979 Thatcher government</a:t>
            </a:r>
          </a:p>
          <a:p>
            <a:r>
              <a:rPr lang="en-GB" dirty="0"/>
              <a:t>1970s-1980s National Front – British National Party</a:t>
            </a:r>
          </a:p>
          <a:p>
            <a:r>
              <a:rPr lang="en-GB" dirty="0"/>
              <a:t>Hostile immigration policies</a:t>
            </a:r>
          </a:p>
          <a:p>
            <a:r>
              <a:rPr lang="en-GB" dirty="0"/>
              <a:t>Mangrove 9 (1970)</a:t>
            </a:r>
          </a:p>
          <a:p>
            <a:r>
              <a:rPr lang="en-GB" dirty="0"/>
              <a:t>British Black Panthers (1968-73)</a:t>
            </a:r>
          </a:p>
          <a:p>
            <a:r>
              <a:rPr lang="en-GB" dirty="0"/>
              <a:t>Brixton riots 1981 (others followed)</a:t>
            </a:r>
          </a:p>
          <a:p>
            <a:r>
              <a:rPr lang="en-GB" dirty="0"/>
              <a:t>1976-8 </a:t>
            </a:r>
            <a:r>
              <a:rPr lang="en-GB" dirty="0" err="1"/>
              <a:t>Grunwick</a:t>
            </a:r>
            <a:r>
              <a:rPr lang="en-GB" dirty="0"/>
              <a:t> strike</a:t>
            </a:r>
          </a:p>
        </p:txBody>
      </p:sp>
      <p:pic>
        <p:nvPicPr>
          <p:cNvPr id="4" name="Picture 3" descr="Mangrove True Story: What Happened To The Real Mangrove Nine">
            <a:extLst>
              <a:ext uri="{FF2B5EF4-FFF2-40B4-BE49-F238E27FC236}">
                <a16:creationId xmlns:a16="http://schemas.microsoft.com/office/drawing/2014/main" id="{FA488289-E586-2DF8-6735-612D5E45323F}"/>
              </a:ext>
            </a:extLst>
          </p:cNvPr>
          <p:cNvPicPr>
            <a:picLocks noChangeAspect="1"/>
          </p:cNvPicPr>
          <p:nvPr/>
        </p:nvPicPr>
        <p:blipFill>
          <a:blip r:embed="rId3" cstate="print">
            <a:extLst>
              <a:ext uri="{28A0092B-C50C-407E-A947-70E740481C1C}">
                <a14:useLocalDpi xmlns:a14="http://schemas.microsoft.com/office/drawing/2010/main" val="0"/>
              </a:ext>
            </a:extLst>
          </a:blip>
          <a:srcRect l="10116" r="10300"/>
          <a:stretch>
            <a:fillRect/>
          </a:stretch>
        </p:blipFill>
        <p:spPr bwMode="auto">
          <a:xfrm>
            <a:off x="5103628" y="3573084"/>
            <a:ext cx="4561369" cy="2865755"/>
          </a:xfrm>
          <a:prstGeom prst="rect">
            <a:avLst/>
          </a:prstGeom>
          <a:noFill/>
          <a:ln>
            <a:noFill/>
          </a:ln>
        </p:spPr>
      </p:pic>
      <p:pic>
        <p:nvPicPr>
          <p:cNvPr id="8" name="Picture 7">
            <a:extLst>
              <a:ext uri="{FF2B5EF4-FFF2-40B4-BE49-F238E27FC236}">
                <a16:creationId xmlns:a16="http://schemas.microsoft.com/office/drawing/2014/main" id="{1C861F22-356F-7456-A206-158664DDC8E0}"/>
              </a:ext>
            </a:extLst>
          </p:cNvPr>
          <p:cNvPicPr>
            <a:picLocks noChangeAspect="1"/>
          </p:cNvPicPr>
          <p:nvPr/>
        </p:nvPicPr>
        <p:blipFill>
          <a:blip r:embed="rId4">
            <a:extLst>
              <a:ext uri="{28A0092B-C50C-407E-A947-70E740481C1C}">
                <a14:useLocalDpi xmlns:a14="http://schemas.microsoft.com/office/drawing/2010/main" val="0"/>
              </a:ext>
            </a:extLst>
          </a:blip>
          <a:srcRect l="30607" t="13573" r="23043" b="19657"/>
          <a:stretch>
            <a:fillRect/>
          </a:stretch>
        </p:blipFill>
        <p:spPr>
          <a:xfrm rot="5400000">
            <a:off x="6900927" y="854167"/>
            <a:ext cx="2563476" cy="2769681"/>
          </a:xfrm>
          <a:prstGeom prst="rect">
            <a:avLst/>
          </a:prstGeom>
        </p:spPr>
      </p:pic>
    </p:spTree>
    <p:extLst>
      <p:ext uri="{BB962C8B-B14F-4D97-AF65-F5344CB8AC3E}">
        <p14:creationId xmlns:p14="http://schemas.microsoft.com/office/powerpoint/2010/main" val="3651776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7451B-D54B-288D-1FDE-95740CED991E}"/>
              </a:ext>
            </a:extLst>
          </p:cNvPr>
          <p:cNvSpPr>
            <a:spLocks noGrp="1"/>
          </p:cNvSpPr>
          <p:nvPr>
            <p:ph type="title"/>
          </p:nvPr>
        </p:nvSpPr>
        <p:spPr>
          <a:xfrm>
            <a:off x="604284" y="765545"/>
            <a:ext cx="10515600" cy="1318438"/>
          </a:xfrm>
        </p:spPr>
        <p:txBody>
          <a:bodyPr>
            <a:normAutofit fontScale="90000"/>
          </a:bodyPr>
          <a:lstStyle/>
          <a:p>
            <a:pPr algn="ctr"/>
            <a:r>
              <a:rPr lang="en-GB" dirty="0"/>
              <a:t>Task 2</a:t>
            </a:r>
            <a:br>
              <a:rPr lang="en-GB" dirty="0"/>
            </a:br>
            <a:r>
              <a:rPr lang="en-GB" sz="4000" dirty="0">
                <a:highlight>
                  <a:srgbClr val="FF00FF"/>
                </a:highlight>
              </a:rPr>
              <a:t>Research black women involved in the Women’s Liberation Movement in Britain.</a:t>
            </a:r>
            <a:br>
              <a:rPr lang="en-GB" sz="4000" dirty="0">
                <a:highlight>
                  <a:srgbClr val="FF00FF"/>
                </a:highlight>
              </a:rPr>
            </a:br>
            <a:endParaRPr lang="en-GB" sz="4000" dirty="0">
              <a:highlight>
                <a:srgbClr val="FF00FF"/>
              </a:highlight>
            </a:endParaRPr>
          </a:p>
        </p:txBody>
      </p:sp>
      <p:sp>
        <p:nvSpPr>
          <p:cNvPr id="3" name="Content Placeholder 2">
            <a:extLst>
              <a:ext uri="{FF2B5EF4-FFF2-40B4-BE49-F238E27FC236}">
                <a16:creationId xmlns:a16="http://schemas.microsoft.com/office/drawing/2014/main" id="{5364C5F9-FAAB-962C-C1AB-3679A982DAC8}"/>
              </a:ext>
            </a:extLst>
          </p:cNvPr>
          <p:cNvSpPr>
            <a:spLocks noGrp="1"/>
          </p:cNvSpPr>
          <p:nvPr>
            <p:ph idx="1"/>
          </p:nvPr>
        </p:nvSpPr>
        <p:spPr>
          <a:xfrm>
            <a:off x="838200" y="2424223"/>
            <a:ext cx="10515600" cy="3987211"/>
          </a:xfrm>
        </p:spPr>
        <p:txBody>
          <a:bodyPr>
            <a:normAutofit/>
          </a:bodyPr>
          <a:lstStyle/>
          <a:p>
            <a:r>
              <a:rPr lang="en-GB" dirty="0"/>
              <a:t>Research key people &amp; organisations for Black feminism in Britain. Prepare a case study </a:t>
            </a:r>
            <a:r>
              <a:rPr lang="en-GB"/>
              <a:t>and timeline. </a:t>
            </a:r>
            <a:r>
              <a:rPr lang="en-GB" dirty="0"/>
              <a:t>Use the sources and online resources on the worksheet to help you.</a:t>
            </a:r>
          </a:p>
          <a:p>
            <a:pPr marL="0" indent="0">
              <a:buNone/>
            </a:pPr>
            <a:r>
              <a:rPr lang="en-GB" b="1" dirty="0"/>
              <a:t>Key searches</a:t>
            </a:r>
            <a:r>
              <a:rPr lang="en-GB" dirty="0"/>
              <a:t>: Olive Morris, Southall Black Sisters, Black Women’s Brixton Group, OWAAD (Organisation of Women of Asian and African Descent), Amrit Wilson, Diane Abbott</a:t>
            </a:r>
          </a:p>
          <a:p>
            <a:pPr marL="0" indent="0">
              <a:buNone/>
            </a:pPr>
            <a:r>
              <a:rPr lang="en-GB" b="1" dirty="0"/>
              <a:t>Key terms: </a:t>
            </a:r>
            <a:r>
              <a:rPr lang="en-GB" dirty="0"/>
              <a:t>womanism </a:t>
            </a:r>
            <a:r>
              <a:rPr lang="en-GB" dirty="0" err="1"/>
              <a:t>sista</a:t>
            </a:r>
            <a:r>
              <a:rPr lang="en-GB" dirty="0"/>
              <a:t>-hood</a:t>
            </a:r>
          </a:p>
          <a:p>
            <a:pPr marL="0" indent="0">
              <a:buNone/>
            </a:pPr>
            <a:r>
              <a:rPr lang="en-GB" dirty="0"/>
              <a:t>Audre Lorde’s inclusion is to show US/UK black feminist cultural sharing and captures feelings of black women within the WLM.</a:t>
            </a:r>
          </a:p>
        </p:txBody>
      </p:sp>
    </p:spTree>
    <p:extLst>
      <p:ext uri="{BB962C8B-B14F-4D97-AF65-F5344CB8AC3E}">
        <p14:creationId xmlns:p14="http://schemas.microsoft.com/office/powerpoint/2010/main" val="1059560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D6F68A-71FA-544C-C676-B8976EB76BF0}"/>
              </a:ext>
            </a:extLst>
          </p:cNvPr>
          <p:cNvSpPr txBox="1"/>
          <p:nvPr/>
        </p:nvSpPr>
        <p:spPr>
          <a:xfrm>
            <a:off x="9516140" y="5232040"/>
            <a:ext cx="2062424" cy="523220"/>
          </a:xfrm>
          <a:prstGeom prst="rect">
            <a:avLst/>
          </a:prstGeom>
          <a:noFill/>
        </p:spPr>
        <p:txBody>
          <a:bodyPr wrap="square" rtlCol="0">
            <a:spAutoFit/>
          </a:bodyPr>
          <a:lstStyle/>
          <a:p>
            <a:r>
              <a:rPr lang="en-GB" sz="2800" dirty="0"/>
              <a:t>Olive Morris</a:t>
            </a:r>
          </a:p>
        </p:txBody>
      </p:sp>
      <p:sp>
        <p:nvSpPr>
          <p:cNvPr id="5" name="TextBox 4">
            <a:extLst>
              <a:ext uri="{FF2B5EF4-FFF2-40B4-BE49-F238E27FC236}">
                <a16:creationId xmlns:a16="http://schemas.microsoft.com/office/drawing/2014/main" id="{64BEBFDF-08DF-CAEF-C5C8-C94CA90D18CF}"/>
              </a:ext>
            </a:extLst>
          </p:cNvPr>
          <p:cNvSpPr txBox="1"/>
          <p:nvPr/>
        </p:nvSpPr>
        <p:spPr>
          <a:xfrm>
            <a:off x="5062622" y="3066774"/>
            <a:ext cx="7053437" cy="954107"/>
          </a:xfrm>
          <a:prstGeom prst="rect">
            <a:avLst/>
          </a:prstGeom>
          <a:noFill/>
        </p:spPr>
        <p:txBody>
          <a:bodyPr wrap="square" rtlCol="0">
            <a:spAutoFit/>
          </a:bodyPr>
          <a:lstStyle/>
          <a:p>
            <a:pPr algn="ctr"/>
            <a:r>
              <a:rPr lang="en-GB" sz="2800" dirty="0"/>
              <a:t>OWAAD </a:t>
            </a:r>
          </a:p>
          <a:p>
            <a:pPr algn="ctr"/>
            <a:r>
              <a:rPr lang="en-GB" sz="2800" dirty="0"/>
              <a:t>(</a:t>
            </a:r>
            <a:r>
              <a:rPr lang="en-GB" sz="2400" dirty="0"/>
              <a:t>Organisation of Women of Asian &amp; African Descent</a:t>
            </a:r>
            <a:r>
              <a:rPr lang="en-GB" dirty="0"/>
              <a:t>)</a:t>
            </a:r>
          </a:p>
        </p:txBody>
      </p:sp>
      <p:sp>
        <p:nvSpPr>
          <p:cNvPr id="6" name="TextBox 5">
            <a:extLst>
              <a:ext uri="{FF2B5EF4-FFF2-40B4-BE49-F238E27FC236}">
                <a16:creationId xmlns:a16="http://schemas.microsoft.com/office/drawing/2014/main" id="{E08D866D-3881-B243-9F01-3C2DEE35742D}"/>
              </a:ext>
            </a:extLst>
          </p:cNvPr>
          <p:cNvSpPr txBox="1"/>
          <p:nvPr/>
        </p:nvSpPr>
        <p:spPr>
          <a:xfrm>
            <a:off x="6888918" y="4615627"/>
            <a:ext cx="2627221" cy="523220"/>
          </a:xfrm>
          <a:prstGeom prst="rect">
            <a:avLst/>
          </a:prstGeom>
          <a:noFill/>
        </p:spPr>
        <p:txBody>
          <a:bodyPr wrap="square" rtlCol="0">
            <a:spAutoFit/>
          </a:bodyPr>
          <a:lstStyle/>
          <a:p>
            <a:r>
              <a:rPr lang="en-GB" sz="2800" dirty="0"/>
              <a:t>Southall Sisters</a:t>
            </a:r>
          </a:p>
        </p:txBody>
      </p:sp>
      <p:sp>
        <p:nvSpPr>
          <p:cNvPr id="8" name="TextBox 7">
            <a:extLst>
              <a:ext uri="{FF2B5EF4-FFF2-40B4-BE49-F238E27FC236}">
                <a16:creationId xmlns:a16="http://schemas.microsoft.com/office/drawing/2014/main" id="{263C5587-AA6B-0C36-BA5A-83B430ADC978}"/>
              </a:ext>
            </a:extLst>
          </p:cNvPr>
          <p:cNvSpPr txBox="1"/>
          <p:nvPr/>
        </p:nvSpPr>
        <p:spPr>
          <a:xfrm>
            <a:off x="7096319" y="5247594"/>
            <a:ext cx="2213683" cy="523220"/>
          </a:xfrm>
          <a:prstGeom prst="rect">
            <a:avLst/>
          </a:prstGeom>
          <a:noFill/>
        </p:spPr>
        <p:txBody>
          <a:bodyPr wrap="square" rtlCol="0">
            <a:spAutoFit/>
          </a:bodyPr>
          <a:lstStyle/>
          <a:p>
            <a:r>
              <a:rPr lang="en-GB" sz="2800" dirty="0"/>
              <a:t>Diane Abbott</a:t>
            </a:r>
          </a:p>
        </p:txBody>
      </p:sp>
      <p:sp>
        <p:nvSpPr>
          <p:cNvPr id="9" name="TextBox 8">
            <a:extLst>
              <a:ext uri="{FF2B5EF4-FFF2-40B4-BE49-F238E27FC236}">
                <a16:creationId xmlns:a16="http://schemas.microsoft.com/office/drawing/2014/main" id="{0DAEADA2-E2E8-9F9A-5FF9-D4FAF9AA9559}"/>
              </a:ext>
            </a:extLst>
          </p:cNvPr>
          <p:cNvSpPr txBox="1"/>
          <p:nvPr/>
        </p:nvSpPr>
        <p:spPr>
          <a:xfrm>
            <a:off x="7055967" y="4005922"/>
            <a:ext cx="4920343" cy="523220"/>
          </a:xfrm>
          <a:prstGeom prst="rect">
            <a:avLst/>
          </a:prstGeom>
          <a:noFill/>
        </p:spPr>
        <p:txBody>
          <a:bodyPr wrap="square" rtlCol="0">
            <a:spAutoFit/>
          </a:bodyPr>
          <a:lstStyle/>
          <a:p>
            <a:r>
              <a:rPr lang="en-GB" sz="2800" dirty="0"/>
              <a:t>Brixton Black Women’s Group</a:t>
            </a:r>
          </a:p>
        </p:txBody>
      </p:sp>
      <p:sp>
        <p:nvSpPr>
          <p:cNvPr id="10" name="TextBox 9">
            <a:extLst>
              <a:ext uri="{FF2B5EF4-FFF2-40B4-BE49-F238E27FC236}">
                <a16:creationId xmlns:a16="http://schemas.microsoft.com/office/drawing/2014/main" id="{1B1E9D6D-7732-C9B4-D9B3-58468CCB33A8}"/>
              </a:ext>
            </a:extLst>
          </p:cNvPr>
          <p:cNvSpPr txBox="1"/>
          <p:nvPr/>
        </p:nvSpPr>
        <p:spPr>
          <a:xfrm>
            <a:off x="7171317" y="5848453"/>
            <a:ext cx="2062424" cy="523220"/>
          </a:xfrm>
          <a:prstGeom prst="rect">
            <a:avLst/>
          </a:prstGeom>
          <a:noFill/>
        </p:spPr>
        <p:txBody>
          <a:bodyPr wrap="none" rtlCol="0">
            <a:spAutoFit/>
          </a:bodyPr>
          <a:lstStyle/>
          <a:p>
            <a:r>
              <a:rPr lang="en-GB" sz="2800" dirty="0"/>
              <a:t>Audre Lorde</a:t>
            </a:r>
          </a:p>
        </p:txBody>
      </p:sp>
      <p:pic>
        <p:nvPicPr>
          <p:cNvPr id="11" name="Picture 8" descr="Audre Lorde | Feminist quotes, Famous quotes, Quotes">
            <a:extLst>
              <a:ext uri="{FF2B5EF4-FFF2-40B4-BE49-F238E27FC236}">
                <a16:creationId xmlns:a16="http://schemas.microsoft.com/office/drawing/2014/main" id="{C25BD85A-C495-D4B1-3AFC-A5DB59EC6F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5861" y="4267532"/>
            <a:ext cx="3529801" cy="242673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E24B2668-D017-24A7-C21B-E13E05CD8BCB}"/>
              </a:ext>
            </a:extLst>
          </p:cNvPr>
          <p:cNvSpPr txBox="1"/>
          <p:nvPr/>
        </p:nvSpPr>
        <p:spPr>
          <a:xfrm>
            <a:off x="9516140" y="5848453"/>
            <a:ext cx="2341274" cy="523220"/>
          </a:xfrm>
          <a:prstGeom prst="rect">
            <a:avLst/>
          </a:prstGeom>
          <a:noFill/>
        </p:spPr>
        <p:txBody>
          <a:bodyPr wrap="square" rtlCol="0">
            <a:spAutoFit/>
          </a:bodyPr>
          <a:lstStyle/>
          <a:p>
            <a:r>
              <a:rPr lang="en-GB" sz="2800" dirty="0"/>
              <a:t>Claudia Jones</a:t>
            </a:r>
          </a:p>
        </p:txBody>
      </p:sp>
      <p:pic>
        <p:nvPicPr>
          <p:cNvPr id="1036" name="Picture 12" descr="Charities to support for Black British History Month this October 2023 🖤">
            <a:extLst>
              <a:ext uri="{FF2B5EF4-FFF2-40B4-BE49-F238E27FC236}">
                <a16:creationId xmlns:a16="http://schemas.microsoft.com/office/drawing/2014/main" id="{AAF554EB-A773-F975-957F-DE35117ED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41" y="36988"/>
            <a:ext cx="4774678" cy="319123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089B64FB-E589-19AE-AC3A-453389A443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421" y="2738404"/>
            <a:ext cx="2991077" cy="408260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2B27D133-4E02-16CA-2B03-6A94AA64014C}"/>
              </a:ext>
            </a:extLst>
          </p:cNvPr>
          <p:cNvSpPr txBox="1"/>
          <p:nvPr/>
        </p:nvSpPr>
        <p:spPr>
          <a:xfrm>
            <a:off x="4903058" y="347477"/>
            <a:ext cx="7158313" cy="2677656"/>
          </a:xfrm>
          <a:prstGeom prst="rect">
            <a:avLst/>
          </a:prstGeom>
          <a:noFill/>
        </p:spPr>
        <p:txBody>
          <a:bodyPr wrap="square" rtlCol="0">
            <a:spAutoFit/>
          </a:bodyPr>
          <a:lstStyle/>
          <a:p>
            <a:r>
              <a:rPr lang="en-GB" sz="2800" dirty="0">
                <a:highlight>
                  <a:srgbClr val="FF00FF"/>
                </a:highlight>
              </a:rPr>
              <a:t>TASK: Research the names &amp; organisations below (including timelines)</a:t>
            </a:r>
          </a:p>
          <a:p>
            <a:pPr marL="285750" indent="-285750">
              <a:buFont typeface="Arial" panose="020B0604020202020204" pitchFamily="34" charset="0"/>
              <a:buChar char="•"/>
            </a:pPr>
            <a:r>
              <a:rPr lang="en-GB" sz="2800" dirty="0">
                <a:highlight>
                  <a:srgbClr val="FF00FF"/>
                </a:highlight>
              </a:rPr>
              <a:t>Why and how were Black women involved in the WLM</a:t>
            </a:r>
          </a:p>
          <a:p>
            <a:pPr marL="285750" indent="-285750">
              <a:buFont typeface="Arial" panose="020B0604020202020204" pitchFamily="34" charset="0"/>
              <a:buChar char="•"/>
            </a:pPr>
            <a:r>
              <a:rPr lang="en-GB" sz="2800" dirty="0">
                <a:highlight>
                  <a:srgbClr val="FF00FF"/>
                </a:highlight>
              </a:rPr>
              <a:t>Why did black feminists struggle with or reject the label ‘feminist’</a:t>
            </a:r>
          </a:p>
        </p:txBody>
      </p:sp>
      <p:pic>
        <p:nvPicPr>
          <p:cNvPr id="21" name="Picture 20">
            <a:extLst>
              <a:ext uri="{FF2B5EF4-FFF2-40B4-BE49-F238E27FC236}">
                <a16:creationId xmlns:a16="http://schemas.microsoft.com/office/drawing/2014/main" id="{A70017CE-489C-C026-A7ED-C18D2B34F3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72331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3586</TotalTime>
  <Words>431</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Aptos Display</vt:lpstr>
      <vt:lpstr>Arial</vt:lpstr>
      <vt:lpstr>Office Theme</vt:lpstr>
      <vt:lpstr>Feminism, Race &amp; Racism</vt:lpstr>
      <vt:lpstr>PowerPoint Presentation</vt:lpstr>
      <vt:lpstr>The Combahee River Collective Statement (US) </vt:lpstr>
      <vt:lpstr>Task </vt:lpstr>
      <vt:lpstr>Britain 1970s-1980s….. </vt:lpstr>
      <vt:lpstr>Task 2 Research black women involved in the Women’s Liberation Movement in Britain.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13</cp:revision>
  <dcterms:created xsi:type="dcterms:W3CDTF">2026-03-09T12:14:23Z</dcterms:created>
  <dcterms:modified xsi:type="dcterms:W3CDTF">2026-03-13T08:46:27Z</dcterms:modified>
</cp:coreProperties>
</file>