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58" r:id="rId3"/>
    <p:sldId id="259" r:id="rId4"/>
    <p:sldId id="260" r:id="rId5"/>
    <p:sldId id="257"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9F9CF-04C5-AF2D-960E-AA74C7D8D951}" v="6" dt="2025-11-25T12:50:23.017"/>
    <p1510:client id="{65E5C70B-972B-B740-A98C-56D4E895C35B}" v="5256" dt="2025-11-24T13:19:26.405"/>
    <p1510:client id="{97D4FEA0-1FE6-CB64-6776-414FA4141465}" v="167" dt="2025-11-24T14:29:00.870"/>
    <p1510:client id="{BCE5F4AC-17AF-0EB7-0876-3D86924B0406}" v="169" dt="2025-11-24T22:45:06.532"/>
    <p1510:client id="{F4B8324F-C6A5-CC03-683B-3B3894C41564}" v="5" dt="2025-11-24T18:34:11.224"/>
    <p1510:client id="{F5AA17F7-8265-DE45-90C9-32E30614822F}" v="22" dt="2025-11-24T18:05:30.224"/>
    <p1510:client id="{FF3B4F17-61E1-211C-2070-7445B3F00656}" v="100" dt="2025-11-24T17:06:04.8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52"/>
    <p:restoredTop sz="94719"/>
  </p:normalViewPr>
  <p:slideViewPr>
    <p:cSldViewPr snapToGrid="0">
      <p:cViewPr varScale="1">
        <p:scale>
          <a:sx n="119" d="100"/>
          <a:sy n="119" d="100"/>
        </p:scale>
        <p:origin x="216"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1352FD-77CC-0A49-A086-FE5A2F3DB144}" type="datetimeFigureOut">
              <a:rPr lang="en-US" smtClean="0"/>
              <a:t>11/25/2025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B01C0E-C2D2-9345-B1B2-EC1BC7DAB20B}" type="slidenum">
              <a:rPr lang="en-US" smtClean="0"/>
              <a:t>‹#›</a:t>
            </a:fld>
            <a:endParaRPr lang="en-US"/>
          </a:p>
        </p:txBody>
      </p:sp>
    </p:spTree>
    <p:extLst>
      <p:ext uri="{BB962C8B-B14F-4D97-AF65-F5344CB8AC3E}">
        <p14:creationId xmlns:p14="http://schemas.microsoft.com/office/powerpoint/2010/main" val="2138222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a:t>Lillian </a:t>
            </a:r>
            <a:r>
              <a:rPr lang="en-GB" err="1"/>
              <a:t>Faderman</a:t>
            </a:r>
            <a:r>
              <a:rPr lang="en-GB"/>
              <a:t>, ‘Who Hid Lesbian History’, in S. Morgan (ed.), </a:t>
            </a:r>
            <a:r>
              <a:rPr lang="en-GB" i="1"/>
              <a:t>The Feminist History Reader</a:t>
            </a:r>
            <a:r>
              <a:rPr lang="en-GB"/>
              <a:t> (Abingdon: Routledge, 2006), pp.205-211 </a:t>
            </a:r>
            <a:r>
              <a:rPr lang="en-GB" b="1"/>
              <a:t>digitised</a:t>
            </a:r>
          </a:p>
          <a:p>
            <a:pPr marL="0" indent="0">
              <a:buNone/>
            </a:pPr>
            <a:r>
              <a:rPr lang="en-GB"/>
              <a:t>Martha </a:t>
            </a:r>
            <a:r>
              <a:rPr lang="en-GB" err="1"/>
              <a:t>Vicinus</a:t>
            </a:r>
            <a:r>
              <a:rPr lang="en-GB"/>
              <a:t>, ‘Lesbian History: All Theory and No Facts or All Facts and No Theory?’, in S. Morgan (ed.), </a:t>
            </a:r>
            <a:r>
              <a:rPr lang="en-GB" i="1"/>
              <a:t>The Feminist History Reader</a:t>
            </a:r>
            <a:r>
              <a:rPr lang="en-GB"/>
              <a:t> (Abingdon: Routledge, 2006), pp. 219-231</a:t>
            </a:r>
            <a:endParaRPr lang="en-US"/>
          </a:p>
          <a:p>
            <a:endParaRPr lang="en-US"/>
          </a:p>
        </p:txBody>
      </p:sp>
      <p:sp>
        <p:nvSpPr>
          <p:cNvPr id="4" name="Slide Number Placeholder 3"/>
          <p:cNvSpPr>
            <a:spLocks noGrp="1"/>
          </p:cNvSpPr>
          <p:nvPr>
            <p:ph type="sldNum" sz="quarter" idx="5"/>
          </p:nvPr>
        </p:nvSpPr>
        <p:spPr/>
        <p:txBody>
          <a:bodyPr/>
          <a:lstStyle/>
          <a:p>
            <a:fld id="{A4B01C0E-C2D2-9345-B1B2-EC1BC7DAB20B}" type="slidenum">
              <a:rPr lang="en-US" smtClean="0"/>
              <a:t>4</a:t>
            </a:fld>
            <a:endParaRPr lang="en-US"/>
          </a:p>
        </p:txBody>
      </p:sp>
    </p:spTree>
    <p:extLst>
      <p:ext uri="{BB962C8B-B14F-4D97-AF65-F5344CB8AC3E}">
        <p14:creationId xmlns:p14="http://schemas.microsoft.com/office/powerpoint/2010/main" val="8107054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AB7B0-ACAE-F969-2BE7-4FADEDD213E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3CC37ED-BD6E-D499-0243-78FA481BA5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B4210C0-5E46-2FD0-A2CD-DF3C99A8FD8A}"/>
              </a:ext>
            </a:extLst>
          </p:cNvPr>
          <p:cNvSpPr>
            <a:spLocks noGrp="1"/>
          </p:cNvSpPr>
          <p:nvPr>
            <p:ph type="dt" sz="half" idx="10"/>
          </p:nvPr>
        </p:nvSpPr>
        <p:spPr/>
        <p:txBody>
          <a:bodyPr/>
          <a:lstStyle/>
          <a:p>
            <a:fld id="{1A7CA401-78B3-5B48-BCFF-CC8C2913A889}" type="datetimeFigureOut">
              <a:rPr lang="en-US" smtClean="0"/>
              <a:t>11/25/2025</a:t>
            </a:fld>
            <a:endParaRPr lang="en-US"/>
          </a:p>
        </p:txBody>
      </p:sp>
      <p:sp>
        <p:nvSpPr>
          <p:cNvPr id="5" name="Footer Placeholder 4">
            <a:extLst>
              <a:ext uri="{FF2B5EF4-FFF2-40B4-BE49-F238E27FC236}">
                <a16:creationId xmlns:a16="http://schemas.microsoft.com/office/drawing/2014/main" id="{9B773265-1690-EE28-4F3A-F726230506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B1A66F-783A-2B91-4E0C-8C56E0464E97}"/>
              </a:ext>
            </a:extLst>
          </p:cNvPr>
          <p:cNvSpPr>
            <a:spLocks noGrp="1"/>
          </p:cNvSpPr>
          <p:nvPr>
            <p:ph type="sldNum" sz="quarter" idx="12"/>
          </p:nvPr>
        </p:nvSpPr>
        <p:spPr/>
        <p:txBody>
          <a:bodyPr/>
          <a:lstStyle/>
          <a:p>
            <a:fld id="{67F2F621-5503-0141-B61B-41F1849FFC0B}" type="slidenum">
              <a:rPr lang="en-US" smtClean="0"/>
              <a:t>‹#›</a:t>
            </a:fld>
            <a:endParaRPr lang="en-US"/>
          </a:p>
        </p:txBody>
      </p:sp>
    </p:spTree>
    <p:extLst>
      <p:ext uri="{BB962C8B-B14F-4D97-AF65-F5344CB8AC3E}">
        <p14:creationId xmlns:p14="http://schemas.microsoft.com/office/powerpoint/2010/main" val="3103496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0BFC3-AC5C-888E-7824-689AE1B9B28B}"/>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8F2696E-D7EE-CA61-4220-F0214C52E3E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8CD93D0-A727-1C24-77DA-F2939109C0F6}"/>
              </a:ext>
            </a:extLst>
          </p:cNvPr>
          <p:cNvSpPr>
            <a:spLocks noGrp="1"/>
          </p:cNvSpPr>
          <p:nvPr>
            <p:ph type="dt" sz="half" idx="10"/>
          </p:nvPr>
        </p:nvSpPr>
        <p:spPr/>
        <p:txBody>
          <a:bodyPr/>
          <a:lstStyle/>
          <a:p>
            <a:fld id="{1A7CA401-78B3-5B48-BCFF-CC8C2913A889}" type="datetimeFigureOut">
              <a:rPr lang="en-US" smtClean="0"/>
              <a:t>11/25/2025</a:t>
            </a:fld>
            <a:endParaRPr lang="en-US"/>
          </a:p>
        </p:txBody>
      </p:sp>
      <p:sp>
        <p:nvSpPr>
          <p:cNvPr id="5" name="Footer Placeholder 4">
            <a:extLst>
              <a:ext uri="{FF2B5EF4-FFF2-40B4-BE49-F238E27FC236}">
                <a16:creationId xmlns:a16="http://schemas.microsoft.com/office/drawing/2014/main" id="{1DBE68C7-F65F-D308-6AF2-502CB98516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C47022-72FC-F651-FEEC-27CEAFBF2735}"/>
              </a:ext>
            </a:extLst>
          </p:cNvPr>
          <p:cNvSpPr>
            <a:spLocks noGrp="1"/>
          </p:cNvSpPr>
          <p:nvPr>
            <p:ph type="sldNum" sz="quarter" idx="12"/>
          </p:nvPr>
        </p:nvSpPr>
        <p:spPr/>
        <p:txBody>
          <a:bodyPr/>
          <a:lstStyle/>
          <a:p>
            <a:fld id="{67F2F621-5503-0141-B61B-41F1849FFC0B}" type="slidenum">
              <a:rPr lang="en-US" smtClean="0"/>
              <a:t>‹#›</a:t>
            </a:fld>
            <a:endParaRPr lang="en-US"/>
          </a:p>
        </p:txBody>
      </p:sp>
    </p:spTree>
    <p:extLst>
      <p:ext uri="{BB962C8B-B14F-4D97-AF65-F5344CB8AC3E}">
        <p14:creationId xmlns:p14="http://schemas.microsoft.com/office/powerpoint/2010/main" val="2647966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3D6439-C7C4-A3C5-0A79-0296FE43146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134B612-57F4-9E05-A245-812D6CA84C6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063A82B-F12A-BF5C-EAE6-6AEFAC6787E0}"/>
              </a:ext>
            </a:extLst>
          </p:cNvPr>
          <p:cNvSpPr>
            <a:spLocks noGrp="1"/>
          </p:cNvSpPr>
          <p:nvPr>
            <p:ph type="dt" sz="half" idx="10"/>
          </p:nvPr>
        </p:nvSpPr>
        <p:spPr/>
        <p:txBody>
          <a:bodyPr/>
          <a:lstStyle/>
          <a:p>
            <a:fld id="{1A7CA401-78B3-5B48-BCFF-CC8C2913A889}" type="datetimeFigureOut">
              <a:rPr lang="en-US" smtClean="0"/>
              <a:t>11/25/2025</a:t>
            </a:fld>
            <a:endParaRPr lang="en-US"/>
          </a:p>
        </p:txBody>
      </p:sp>
      <p:sp>
        <p:nvSpPr>
          <p:cNvPr id="5" name="Footer Placeholder 4">
            <a:extLst>
              <a:ext uri="{FF2B5EF4-FFF2-40B4-BE49-F238E27FC236}">
                <a16:creationId xmlns:a16="http://schemas.microsoft.com/office/drawing/2014/main" id="{743EE643-22B4-871C-B8CF-B910155E1A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3FB3A6-A9F7-A66C-09DD-056C8809BCD1}"/>
              </a:ext>
            </a:extLst>
          </p:cNvPr>
          <p:cNvSpPr>
            <a:spLocks noGrp="1"/>
          </p:cNvSpPr>
          <p:nvPr>
            <p:ph type="sldNum" sz="quarter" idx="12"/>
          </p:nvPr>
        </p:nvSpPr>
        <p:spPr/>
        <p:txBody>
          <a:bodyPr/>
          <a:lstStyle/>
          <a:p>
            <a:fld id="{67F2F621-5503-0141-B61B-41F1849FFC0B}" type="slidenum">
              <a:rPr lang="en-US" smtClean="0"/>
              <a:t>‹#›</a:t>
            </a:fld>
            <a:endParaRPr lang="en-US"/>
          </a:p>
        </p:txBody>
      </p:sp>
    </p:spTree>
    <p:extLst>
      <p:ext uri="{BB962C8B-B14F-4D97-AF65-F5344CB8AC3E}">
        <p14:creationId xmlns:p14="http://schemas.microsoft.com/office/powerpoint/2010/main" val="153889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0750D-E5F0-2F6C-2B0A-C79F47FC4A1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B94375D-FCF8-57E1-4E98-514A8FDE40E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F420D88-3BF6-6826-095C-A2BE624E54FF}"/>
              </a:ext>
            </a:extLst>
          </p:cNvPr>
          <p:cNvSpPr>
            <a:spLocks noGrp="1"/>
          </p:cNvSpPr>
          <p:nvPr>
            <p:ph type="dt" sz="half" idx="10"/>
          </p:nvPr>
        </p:nvSpPr>
        <p:spPr/>
        <p:txBody>
          <a:bodyPr/>
          <a:lstStyle/>
          <a:p>
            <a:fld id="{1A7CA401-78B3-5B48-BCFF-CC8C2913A889}" type="datetimeFigureOut">
              <a:rPr lang="en-US" smtClean="0"/>
              <a:t>11/25/2025</a:t>
            </a:fld>
            <a:endParaRPr lang="en-US"/>
          </a:p>
        </p:txBody>
      </p:sp>
      <p:sp>
        <p:nvSpPr>
          <p:cNvPr id="5" name="Footer Placeholder 4">
            <a:extLst>
              <a:ext uri="{FF2B5EF4-FFF2-40B4-BE49-F238E27FC236}">
                <a16:creationId xmlns:a16="http://schemas.microsoft.com/office/drawing/2014/main" id="{5F1FFA5D-33F0-9123-3142-CF929159BC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EAC1C5-8FCA-FADD-A093-3E4721B9FCB5}"/>
              </a:ext>
            </a:extLst>
          </p:cNvPr>
          <p:cNvSpPr>
            <a:spLocks noGrp="1"/>
          </p:cNvSpPr>
          <p:nvPr>
            <p:ph type="sldNum" sz="quarter" idx="12"/>
          </p:nvPr>
        </p:nvSpPr>
        <p:spPr/>
        <p:txBody>
          <a:bodyPr/>
          <a:lstStyle/>
          <a:p>
            <a:fld id="{67F2F621-5503-0141-B61B-41F1849FFC0B}" type="slidenum">
              <a:rPr lang="en-US" smtClean="0"/>
              <a:t>‹#›</a:t>
            </a:fld>
            <a:endParaRPr lang="en-US"/>
          </a:p>
        </p:txBody>
      </p:sp>
    </p:spTree>
    <p:extLst>
      <p:ext uri="{BB962C8B-B14F-4D97-AF65-F5344CB8AC3E}">
        <p14:creationId xmlns:p14="http://schemas.microsoft.com/office/powerpoint/2010/main" val="1630488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CB571-C9BA-8CAE-5A43-43301A90C23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DDF0DBE-4187-82F8-4F1E-0B54AADF7DB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EC273-96D3-033B-16CA-CF0464FAF3FC}"/>
              </a:ext>
            </a:extLst>
          </p:cNvPr>
          <p:cNvSpPr>
            <a:spLocks noGrp="1"/>
          </p:cNvSpPr>
          <p:nvPr>
            <p:ph type="dt" sz="half" idx="10"/>
          </p:nvPr>
        </p:nvSpPr>
        <p:spPr/>
        <p:txBody>
          <a:bodyPr/>
          <a:lstStyle/>
          <a:p>
            <a:fld id="{1A7CA401-78B3-5B48-BCFF-CC8C2913A889}" type="datetimeFigureOut">
              <a:rPr lang="en-US" smtClean="0"/>
              <a:t>11/25/2025</a:t>
            </a:fld>
            <a:endParaRPr lang="en-US"/>
          </a:p>
        </p:txBody>
      </p:sp>
      <p:sp>
        <p:nvSpPr>
          <p:cNvPr id="5" name="Footer Placeholder 4">
            <a:extLst>
              <a:ext uri="{FF2B5EF4-FFF2-40B4-BE49-F238E27FC236}">
                <a16:creationId xmlns:a16="http://schemas.microsoft.com/office/drawing/2014/main" id="{27619EE8-8030-6DFC-2AC0-42067AB67B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8F9909-6EF0-3FFD-9E22-EFCD843CE2AB}"/>
              </a:ext>
            </a:extLst>
          </p:cNvPr>
          <p:cNvSpPr>
            <a:spLocks noGrp="1"/>
          </p:cNvSpPr>
          <p:nvPr>
            <p:ph type="sldNum" sz="quarter" idx="12"/>
          </p:nvPr>
        </p:nvSpPr>
        <p:spPr/>
        <p:txBody>
          <a:bodyPr/>
          <a:lstStyle/>
          <a:p>
            <a:fld id="{67F2F621-5503-0141-B61B-41F1849FFC0B}" type="slidenum">
              <a:rPr lang="en-US" smtClean="0"/>
              <a:t>‹#›</a:t>
            </a:fld>
            <a:endParaRPr lang="en-US"/>
          </a:p>
        </p:txBody>
      </p:sp>
    </p:spTree>
    <p:extLst>
      <p:ext uri="{BB962C8B-B14F-4D97-AF65-F5344CB8AC3E}">
        <p14:creationId xmlns:p14="http://schemas.microsoft.com/office/powerpoint/2010/main" val="2258726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C5639-0755-3B23-E226-2580E88942D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C9E8BBB-1F52-23DC-4AF2-837CEE16B23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496FF5A-62CB-162C-5AC8-34AB04EDDF3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2E5A7035-5AE4-9D49-4353-930A64C50EFD}"/>
              </a:ext>
            </a:extLst>
          </p:cNvPr>
          <p:cNvSpPr>
            <a:spLocks noGrp="1"/>
          </p:cNvSpPr>
          <p:nvPr>
            <p:ph type="dt" sz="half" idx="10"/>
          </p:nvPr>
        </p:nvSpPr>
        <p:spPr/>
        <p:txBody>
          <a:bodyPr/>
          <a:lstStyle/>
          <a:p>
            <a:fld id="{1A7CA401-78B3-5B48-BCFF-CC8C2913A889}" type="datetimeFigureOut">
              <a:rPr lang="en-US" smtClean="0"/>
              <a:t>11/25/2025</a:t>
            </a:fld>
            <a:endParaRPr lang="en-US"/>
          </a:p>
        </p:txBody>
      </p:sp>
      <p:sp>
        <p:nvSpPr>
          <p:cNvPr id="6" name="Footer Placeholder 5">
            <a:extLst>
              <a:ext uri="{FF2B5EF4-FFF2-40B4-BE49-F238E27FC236}">
                <a16:creationId xmlns:a16="http://schemas.microsoft.com/office/drawing/2014/main" id="{54FD316E-993A-DA8F-B19E-92E66F9FD8B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90E219-F30B-EB35-83B5-76186662FA57}"/>
              </a:ext>
            </a:extLst>
          </p:cNvPr>
          <p:cNvSpPr>
            <a:spLocks noGrp="1"/>
          </p:cNvSpPr>
          <p:nvPr>
            <p:ph type="sldNum" sz="quarter" idx="12"/>
          </p:nvPr>
        </p:nvSpPr>
        <p:spPr/>
        <p:txBody>
          <a:bodyPr/>
          <a:lstStyle/>
          <a:p>
            <a:fld id="{67F2F621-5503-0141-B61B-41F1849FFC0B}" type="slidenum">
              <a:rPr lang="en-US" smtClean="0"/>
              <a:t>‹#›</a:t>
            </a:fld>
            <a:endParaRPr lang="en-US"/>
          </a:p>
        </p:txBody>
      </p:sp>
    </p:spTree>
    <p:extLst>
      <p:ext uri="{BB962C8B-B14F-4D97-AF65-F5344CB8AC3E}">
        <p14:creationId xmlns:p14="http://schemas.microsoft.com/office/powerpoint/2010/main" val="3183312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8731E-0567-6782-9543-DA4E95E5E15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4E08E19-1CFA-545F-71E0-DC49B8FB99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58DAE7F-51EA-9760-B4D0-AF8916240A4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D36DB2C0-2B38-1255-9BC7-471DC04880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0BC0390-46DB-5357-EED2-BF768964956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ED0170F-FF7A-895D-14D7-F5EE89903E03}"/>
              </a:ext>
            </a:extLst>
          </p:cNvPr>
          <p:cNvSpPr>
            <a:spLocks noGrp="1"/>
          </p:cNvSpPr>
          <p:nvPr>
            <p:ph type="dt" sz="half" idx="10"/>
          </p:nvPr>
        </p:nvSpPr>
        <p:spPr/>
        <p:txBody>
          <a:bodyPr/>
          <a:lstStyle/>
          <a:p>
            <a:fld id="{1A7CA401-78B3-5B48-BCFF-CC8C2913A889}" type="datetimeFigureOut">
              <a:rPr lang="en-US" smtClean="0"/>
              <a:t>11/25/2025</a:t>
            </a:fld>
            <a:endParaRPr lang="en-US"/>
          </a:p>
        </p:txBody>
      </p:sp>
      <p:sp>
        <p:nvSpPr>
          <p:cNvPr id="8" name="Footer Placeholder 7">
            <a:extLst>
              <a:ext uri="{FF2B5EF4-FFF2-40B4-BE49-F238E27FC236}">
                <a16:creationId xmlns:a16="http://schemas.microsoft.com/office/drawing/2014/main" id="{E1EC8523-37D0-5D5A-8CE3-00F9AB5922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100C8E9-309A-D1F1-DD0E-17F0991B609A}"/>
              </a:ext>
            </a:extLst>
          </p:cNvPr>
          <p:cNvSpPr>
            <a:spLocks noGrp="1"/>
          </p:cNvSpPr>
          <p:nvPr>
            <p:ph type="sldNum" sz="quarter" idx="12"/>
          </p:nvPr>
        </p:nvSpPr>
        <p:spPr/>
        <p:txBody>
          <a:bodyPr/>
          <a:lstStyle/>
          <a:p>
            <a:fld id="{67F2F621-5503-0141-B61B-41F1849FFC0B}" type="slidenum">
              <a:rPr lang="en-US" smtClean="0"/>
              <a:t>‹#›</a:t>
            </a:fld>
            <a:endParaRPr lang="en-US"/>
          </a:p>
        </p:txBody>
      </p:sp>
    </p:spTree>
    <p:extLst>
      <p:ext uri="{BB962C8B-B14F-4D97-AF65-F5344CB8AC3E}">
        <p14:creationId xmlns:p14="http://schemas.microsoft.com/office/powerpoint/2010/main" val="3611983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EF3AE-F230-6BAF-3D0D-02F4D9BCF5F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4FE85FF-0E36-98C5-77C6-6C45C9E1E3A6}"/>
              </a:ext>
            </a:extLst>
          </p:cNvPr>
          <p:cNvSpPr>
            <a:spLocks noGrp="1"/>
          </p:cNvSpPr>
          <p:nvPr>
            <p:ph type="dt" sz="half" idx="10"/>
          </p:nvPr>
        </p:nvSpPr>
        <p:spPr/>
        <p:txBody>
          <a:bodyPr/>
          <a:lstStyle/>
          <a:p>
            <a:fld id="{1A7CA401-78B3-5B48-BCFF-CC8C2913A889}" type="datetimeFigureOut">
              <a:rPr lang="en-US" smtClean="0"/>
              <a:t>11/25/2025</a:t>
            </a:fld>
            <a:endParaRPr lang="en-US"/>
          </a:p>
        </p:txBody>
      </p:sp>
      <p:sp>
        <p:nvSpPr>
          <p:cNvPr id="4" name="Footer Placeholder 3">
            <a:extLst>
              <a:ext uri="{FF2B5EF4-FFF2-40B4-BE49-F238E27FC236}">
                <a16:creationId xmlns:a16="http://schemas.microsoft.com/office/drawing/2014/main" id="{8A246253-5150-B631-BE33-848D69FB28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A1F2D0C-1A8C-681E-394A-79BD74345996}"/>
              </a:ext>
            </a:extLst>
          </p:cNvPr>
          <p:cNvSpPr>
            <a:spLocks noGrp="1"/>
          </p:cNvSpPr>
          <p:nvPr>
            <p:ph type="sldNum" sz="quarter" idx="12"/>
          </p:nvPr>
        </p:nvSpPr>
        <p:spPr/>
        <p:txBody>
          <a:bodyPr/>
          <a:lstStyle/>
          <a:p>
            <a:fld id="{67F2F621-5503-0141-B61B-41F1849FFC0B}" type="slidenum">
              <a:rPr lang="en-US" smtClean="0"/>
              <a:t>‹#›</a:t>
            </a:fld>
            <a:endParaRPr lang="en-US"/>
          </a:p>
        </p:txBody>
      </p:sp>
    </p:spTree>
    <p:extLst>
      <p:ext uri="{BB962C8B-B14F-4D97-AF65-F5344CB8AC3E}">
        <p14:creationId xmlns:p14="http://schemas.microsoft.com/office/powerpoint/2010/main" val="487409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C8CBFC-7897-F181-6BFA-436B5F7A9485}"/>
              </a:ext>
            </a:extLst>
          </p:cNvPr>
          <p:cNvSpPr>
            <a:spLocks noGrp="1"/>
          </p:cNvSpPr>
          <p:nvPr>
            <p:ph type="dt" sz="half" idx="10"/>
          </p:nvPr>
        </p:nvSpPr>
        <p:spPr/>
        <p:txBody>
          <a:bodyPr/>
          <a:lstStyle/>
          <a:p>
            <a:fld id="{1A7CA401-78B3-5B48-BCFF-CC8C2913A889}" type="datetimeFigureOut">
              <a:rPr lang="en-US" smtClean="0"/>
              <a:t>11/25/2025</a:t>
            </a:fld>
            <a:endParaRPr lang="en-US"/>
          </a:p>
        </p:txBody>
      </p:sp>
      <p:sp>
        <p:nvSpPr>
          <p:cNvPr id="3" name="Footer Placeholder 2">
            <a:extLst>
              <a:ext uri="{FF2B5EF4-FFF2-40B4-BE49-F238E27FC236}">
                <a16:creationId xmlns:a16="http://schemas.microsoft.com/office/drawing/2014/main" id="{34C91672-419E-39CD-5AC2-AC398AC9C81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146901E-41DB-DAC6-5078-E405F260A040}"/>
              </a:ext>
            </a:extLst>
          </p:cNvPr>
          <p:cNvSpPr>
            <a:spLocks noGrp="1"/>
          </p:cNvSpPr>
          <p:nvPr>
            <p:ph type="sldNum" sz="quarter" idx="12"/>
          </p:nvPr>
        </p:nvSpPr>
        <p:spPr/>
        <p:txBody>
          <a:bodyPr/>
          <a:lstStyle/>
          <a:p>
            <a:fld id="{67F2F621-5503-0141-B61B-41F1849FFC0B}" type="slidenum">
              <a:rPr lang="en-US" smtClean="0"/>
              <a:t>‹#›</a:t>
            </a:fld>
            <a:endParaRPr lang="en-US"/>
          </a:p>
        </p:txBody>
      </p:sp>
    </p:spTree>
    <p:extLst>
      <p:ext uri="{BB962C8B-B14F-4D97-AF65-F5344CB8AC3E}">
        <p14:creationId xmlns:p14="http://schemas.microsoft.com/office/powerpoint/2010/main" val="1677276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8885C-99AA-92DF-5527-28B5D55BE4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B4096BC-9A91-CAFC-0064-354252266A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626BB0F-819A-B42C-22AC-9A187CC0BA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BBFEA63-FE65-FBD2-BE0C-1848AA72846E}"/>
              </a:ext>
            </a:extLst>
          </p:cNvPr>
          <p:cNvSpPr>
            <a:spLocks noGrp="1"/>
          </p:cNvSpPr>
          <p:nvPr>
            <p:ph type="dt" sz="half" idx="10"/>
          </p:nvPr>
        </p:nvSpPr>
        <p:spPr/>
        <p:txBody>
          <a:bodyPr/>
          <a:lstStyle/>
          <a:p>
            <a:fld id="{1A7CA401-78B3-5B48-BCFF-CC8C2913A889}" type="datetimeFigureOut">
              <a:rPr lang="en-US" smtClean="0"/>
              <a:t>11/25/2025</a:t>
            </a:fld>
            <a:endParaRPr lang="en-US"/>
          </a:p>
        </p:txBody>
      </p:sp>
      <p:sp>
        <p:nvSpPr>
          <p:cNvPr id="6" name="Footer Placeholder 5">
            <a:extLst>
              <a:ext uri="{FF2B5EF4-FFF2-40B4-BE49-F238E27FC236}">
                <a16:creationId xmlns:a16="http://schemas.microsoft.com/office/drawing/2014/main" id="{F3319C3E-3BA7-869E-FFFF-BCB0F73CD1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7C742C-BFDF-EAC5-E52C-277277A143C4}"/>
              </a:ext>
            </a:extLst>
          </p:cNvPr>
          <p:cNvSpPr>
            <a:spLocks noGrp="1"/>
          </p:cNvSpPr>
          <p:nvPr>
            <p:ph type="sldNum" sz="quarter" idx="12"/>
          </p:nvPr>
        </p:nvSpPr>
        <p:spPr/>
        <p:txBody>
          <a:bodyPr/>
          <a:lstStyle/>
          <a:p>
            <a:fld id="{67F2F621-5503-0141-B61B-41F1849FFC0B}" type="slidenum">
              <a:rPr lang="en-US" smtClean="0"/>
              <a:t>‹#›</a:t>
            </a:fld>
            <a:endParaRPr lang="en-US"/>
          </a:p>
        </p:txBody>
      </p:sp>
    </p:spTree>
    <p:extLst>
      <p:ext uri="{BB962C8B-B14F-4D97-AF65-F5344CB8AC3E}">
        <p14:creationId xmlns:p14="http://schemas.microsoft.com/office/powerpoint/2010/main" val="3027870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734E8-CD55-5B7E-4244-673CFBF3A7F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83BA2E4-4E13-B8D7-3824-EBD61A445D1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1D13573-B2AF-21AB-7221-4CF4C0A005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57F3F16-52AB-D326-828B-C508BE4C8B38}"/>
              </a:ext>
            </a:extLst>
          </p:cNvPr>
          <p:cNvSpPr>
            <a:spLocks noGrp="1"/>
          </p:cNvSpPr>
          <p:nvPr>
            <p:ph type="dt" sz="half" idx="10"/>
          </p:nvPr>
        </p:nvSpPr>
        <p:spPr/>
        <p:txBody>
          <a:bodyPr/>
          <a:lstStyle/>
          <a:p>
            <a:fld id="{1A7CA401-78B3-5B48-BCFF-CC8C2913A889}" type="datetimeFigureOut">
              <a:rPr lang="en-US" smtClean="0"/>
              <a:t>11/25/2025</a:t>
            </a:fld>
            <a:endParaRPr lang="en-US"/>
          </a:p>
        </p:txBody>
      </p:sp>
      <p:sp>
        <p:nvSpPr>
          <p:cNvPr id="6" name="Footer Placeholder 5">
            <a:extLst>
              <a:ext uri="{FF2B5EF4-FFF2-40B4-BE49-F238E27FC236}">
                <a16:creationId xmlns:a16="http://schemas.microsoft.com/office/drawing/2014/main" id="{4B7F9FFB-BC3C-F33C-558B-74AB16A975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969D1C-C290-FE3C-19DD-537935D77178}"/>
              </a:ext>
            </a:extLst>
          </p:cNvPr>
          <p:cNvSpPr>
            <a:spLocks noGrp="1"/>
          </p:cNvSpPr>
          <p:nvPr>
            <p:ph type="sldNum" sz="quarter" idx="12"/>
          </p:nvPr>
        </p:nvSpPr>
        <p:spPr/>
        <p:txBody>
          <a:bodyPr/>
          <a:lstStyle/>
          <a:p>
            <a:fld id="{67F2F621-5503-0141-B61B-41F1849FFC0B}" type="slidenum">
              <a:rPr lang="en-US" smtClean="0"/>
              <a:t>‹#›</a:t>
            </a:fld>
            <a:endParaRPr lang="en-US"/>
          </a:p>
        </p:txBody>
      </p:sp>
    </p:spTree>
    <p:extLst>
      <p:ext uri="{BB962C8B-B14F-4D97-AF65-F5344CB8AC3E}">
        <p14:creationId xmlns:p14="http://schemas.microsoft.com/office/powerpoint/2010/main" val="91177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80B1F8-CB85-46A4-39DC-B577BBFDDB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CBFDFE3-DB41-5BD0-7E07-C44745C3A3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A1C6097-7DCF-D3CB-FE47-D224395F1A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A7CA401-78B3-5B48-BCFF-CC8C2913A889}" type="datetimeFigureOut">
              <a:rPr lang="en-US" smtClean="0"/>
              <a:t>11/25/2025</a:t>
            </a:fld>
            <a:endParaRPr lang="en-US"/>
          </a:p>
        </p:txBody>
      </p:sp>
      <p:sp>
        <p:nvSpPr>
          <p:cNvPr id="5" name="Footer Placeholder 4">
            <a:extLst>
              <a:ext uri="{FF2B5EF4-FFF2-40B4-BE49-F238E27FC236}">
                <a16:creationId xmlns:a16="http://schemas.microsoft.com/office/drawing/2014/main" id="{4E4E72EE-2949-BCD6-3A54-F492BDE05B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F5F3C94-EE93-F2C9-17CC-57AE202D22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7F2F621-5503-0141-B61B-41F1849FFC0B}" type="slidenum">
              <a:rPr lang="en-US" smtClean="0"/>
              <a:t>‹#›</a:t>
            </a:fld>
            <a:endParaRPr lang="en-US"/>
          </a:p>
        </p:txBody>
      </p:sp>
    </p:spTree>
    <p:extLst>
      <p:ext uri="{BB962C8B-B14F-4D97-AF65-F5344CB8AC3E}">
        <p14:creationId xmlns:p14="http://schemas.microsoft.com/office/powerpoint/2010/main" val="1151470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9BD92-4DA2-033C-F915-157521A49022}"/>
              </a:ext>
            </a:extLst>
          </p:cNvPr>
          <p:cNvSpPr>
            <a:spLocks noGrp="1"/>
          </p:cNvSpPr>
          <p:nvPr>
            <p:ph type="ctrTitle"/>
          </p:nvPr>
        </p:nvSpPr>
        <p:spPr/>
        <p:txBody>
          <a:bodyPr>
            <a:normAutofit/>
          </a:bodyPr>
          <a:lstStyle/>
          <a:p>
            <a:r>
              <a:rPr lang="en-US"/>
              <a:t>Writing 'Lesbian'/ Queer History.</a:t>
            </a:r>
          </a:p>
        </p:txBody>
      </p:sp>
      <p:sp>
        <p:nvSpPr>
          <p:cNvPr id="3" name="Subtitle 2">
            <a:extLst>
              <a:ext uri="{FF2B5EF4-FFF2-40B4-BE49-F238E27FC236}">
                <a16:creationId xmlns:a16="http://schemas.microsoft.com/office/drawing/2014/main" id="{12AB7839-69DB-DC97-187A-71912B80C5C2}"/>
              </a:ext>
            </a:extLst>
          </p:cNvPr>
          <p:cNvSpPr>
            <a:spLocks noGrp="1"/>
          </p:cNvSpPr>
          <p:nvPr>
            <p:ph type="subTitle" idx="1"/>
          </p:nvPr>
        </p:nvSpPr>
        <p:spPr>
          <a:xfrm>
            <a:off x="1524000" y="3970748"/>
            <a:ext cx="9144000" cy="1655762"/>
          </a:xfrm>
        </p:spPr>
        <p:txBody>
          <a:bodyPr vert="horz" lIns="91440" tIns="45720" rIns="91440" bIns="45720" rtlCol="0" anchor="t">
            <a:normAutofit/>
          </a:bodyPr>
          <a:lstStyle/>
          <a:p>
            <a:r>
              <a:rPr lang="en-US" sz="1500">
                <a:solidFill>
                  <a:srgbClr val="333333"/>
                </a:solidFill>
                <a:latin typeface="Open Sans"/>
                <a:ea typeface="Open Sans"/>
                <a:cs typeface="Open Sans"/>
              </a:rPr>
              <a:t>Edwards, Elizabeth. 1995. “Homoerotic Friendship and College Principals, 1880-1960.” </a:t>
            </a:r>
            <a:r>
              <a:rPr lang="en-US" sz="1500" i="1">
                <a:solidFill>
                  <a:srgbClr val="333333"/>
                </a:solidFill>
                <a:latin typeface="Open Sans"/>
                <a:ea typeface="Open Sans"/>
                <a:cs typeface="Open Sans"/>
              </a:rPr>
              <a:t>Women’s History Review</a:t>
            </a:r>
            <a:r>
              <a:rPr lang="en-US" sz="1500">
                <a:solidFill>
                  <a:srgbClr val="333333"/>
                </a:solidFill>
                <a:latin typeface="Open Sans"/>
                <a:ea typeface="Open Sans"/>
                <a:cs typeface="Open Sans"/>
              </a:rPr>
              <a:t> 4 (2): 149–63.</a:t>
            </a:r>
          </a:p>
          <a:p>
            <a:r>
              <a:rPr lang="en-US" sz="1500">
                <a:solidFill>
                  <a:srgbClr val="333333"/>
                </a:solidFill>
                <a:latin typeface="Open Sans"/>
                <a:ea typeface="Open Sans"/>
                <a:cs typeface="Open Sans"/>
              </a:rPr>
              <a:t>Sue Morgan, The Feminist History Reader: Sheila Jeffreys, Lillian </a:t>
            </a:r>
            <a:r>
              <a:rPr lang="en-US" sz="1500" err="1">
                <a:solidFill>
                  <a:srgbClr val="333333"/>
                </a:solidFill>
                <a:latin typeface="Open Sans"/>
                <a:ea typeface="Open Sans"/>
                <a:cs typeface="Open Sans"/>
              </a:rPr>
              <a:t>Faderman</a:t>
            </a:r>
            <a:r>
              <a:rPr lang="en-US" sz="1500">
                <a:solidFill>
                  <a:srgbClr val="333333"/>
                </a:solidFill>
                <a:latin typeface="Open Sans"/>
                <a:ea typeface="Open Sans"/>
                <a:cs typeface="Open Sans"/>
              </a:rPr>
              <a:t>, Martha </a:t>
            </a:r>
            <a:r>
              <a:rPr lang="en-US" sz="1500" err="1">
                <a:solidFill>
                  <a:srgbClr val="333333"/>
                </a:solidFill>
                <a:latin typeface="Open Sans"/>
                <a:ea typeface="Open Sans"/>
                <a:cs typeface="Open Sans"/>
              </a:rPr>
              <a:t>Vicinus</a:t>
            </a:r>
            <a:r>
              <a:rPr lang="en-US" sz="1500">
                <a:solidFill>
                  <a:srgbClr val="333333"/>
                </a:solidFill>
                <a:latin typeface="Open Sans"/>
                <a:ea typeface="Open Sans"/>
                <a:cs typeface="Open Sans"/>
              </a:rPr>
              <a:t>, Judith M Bennett and Leila Rupp.</a:t>
            </a:r>
          </a:p>
        </p:txBody>
      </p:sp>
    </p:spTree>
    <p:extLst>
      <p:ext uri="{BB962C8B-B14F-4D97-AF65-F5344CB8AC3E}">
        <p14:creationId xmlns:p14="http://schemas.microsoft.com/office/powerpoint/2010/main" val="760099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2D074-8299-A46D-33E9-6C3572552947}"/>
              </a:ext>
            </a:extLst>
          </p:cNvPr>
          <p:cNvSpPr>
            <a:spLocks noGrp="1"/>
          </p:cNvSpPr>
          <p:nvPr>
            <p:ph type="title"/>
          </p:nvPr>
        </p:nvSpPr>
        <p:spPr/>
        <p:txBody>
          <a:bodyPr/>
          <a:lstStyle/>
          <a:p>
            <a:r>
              <a:rPr lang="en-US"/>
              <a:t>Elizabeth Edwards, Homoerotic Friendship and College Principals</a:t>
            </a:r>
          </a:p>
        </p:txBody>
      </p:sp>
      <p:sp>
        <p:nvSpPr>
          <p:cNvPr id="3" name="Content Placeholder 2">
            <a:extLst>
              <a:ext uri="{FF2B5EF4-FFF2-40B4-BE49-F238E27FC236}">
                <a16:creationId xmlns:a16="http://schemas.microsoft.com/office/drawing/2014/main" id="{0AE12E4E-F9EE-91C1-70B5-4E7532A65186}"/>
              </a:ext>
            </a:extLst>
          </p:cNvPr>
          <p:cNvSpPr>
            <a:spLocks noGrp="1"/>
          </p:cNvSpPr>
          <p:nvPr>
            <p:ph idx="1"/>
          </p:nvPr>
        </p:nvSpPr>
        <p:spPr/>
        <p:txBody>
          <a:bodyPr vert="horz" lIns="91440" tIns="45720" rIns="91440" bIns="45720" rtlCol="0" anchor="t">
            <a:noAutofit/>
          </a:bodyPr>
          <a:lstStyle/>
          <a:p>
            <a:pPr marL="0" indent="0">
              <a:buNone/>
            </a:pPr>
            <a:r>
              <a:rPr lang="en-US" sz="1500" dirty="0">
                <a:solidFill>
                  <a:srgbClr val="333333"/>
                </a:solidFill>
                <a:ea typeface="Open Sans"/>
                <a:cs typeface="Open Sans"/>
              </a:rPr>
              <a:t>Edwards, Elizabeth. 1995. “Homoerotic Friendship and College Principals, 1880-1960.” </a:t>
            </a:r>
            <a:r>
              <a:rPr lang="en-US" sz="1500" i="1" dirty="0">
                <a:solidFill>
                  <a:srgbClr val="333333"/>
                </a:solidFill>
                <a:ea typeface="Open Sans"/>
                <a:cs typeface="Open Sans"/>
              </a:rPr>
              <a:t>Women’s History Review</a:t>
            </a:r>
            <a:r>
              <a:rPr lang="en-US" sz="1500" dirty="0">
                <a:solidFill>
                  <a:srgbClr val="333333"/>
                </a:solidFill>
                <a:ea typeface="Open Sans"/>
                <a:cs typeface="Open Sans"/>
              </a:rPr>
              <a:t> 4 (2): 149–63.</a:t>
            </a:r>
          </a:p>
          <a:p>
            <a:r>
              <a:rPr lang="en-US" sz="1500" dirty="0">
                <a:solidFill>
                  <a:srgbClr val="333333"/>
                </a:solidFill>
                <a:ea typeface="Open Sans"/>
                <a:cs typeface="Open Sans"/>
              </a:rPr>
              <a:t>Homoerotic relationships – can't label these women as lesbian – anachronistic – although can place them as people with the history of lesbianism. p.150</a:t>
            </a:r>
          </a:p>
          <a:p>
            <a:r>
              <a:rPr lang="en-US" sz="1500" dirty="0">
                <a:solidFill>
                  <a:srgbClr val="333333"/>
                </a:solidFill>
                <a:ea typeface="Open Sans"/>
                <a:cs typeface="Open Sans"/>
              </a:rPr>
              <a:t>Article looks specifically at four college principals in such relationships – </a:t>
            </a:r>
            <a:r>
              <a:rPr lang="en-US" sz="1500" dirty="0" err="1">
                <a:solidFill>
                  <a:srgbClr val="333333"/>
                </a:solidFill>
                <a:ea typeface="Open Sans"/>
                <a:cs typeface="Open Sans"/>
              </a:rPr>
              <a:t>analysing</a:t>
            </a:r>
            <a:r>
              <a:rPr lang="en-US" sz="1500" dirty="0">
                <a:solidFill>
                  <a:srgbClr val="333333"/>
                </a:solidFill>
                <a:ea typeface="Open Sans"/>
                <a:cs typeface="Open Sans"/>
              </a:rPr>
              <a:t> their structures, power dynamics, were they tolerated/accepted. </a:t>
            </a:r>
          </a:p>
          <a:p>
            <a:r>
              <a:rPr lang="en-US" sz="1500" dirty="0">
                <a:solidFill>
                  <a:srgbClr val="333333"/>
                </a:solidFill>
                <a:ea typeface="Open Sans"/>
                <a:cs typeface="Open Sans"/>
              </a:rPr>
              <a:t>Allan (Homerton, 1903-1935) - stable relationship with her colleague, later vice-principal, greatly admired her p.154</a:t>
            </a:r>
          </a:p>
          <a:p>
            <a:r>
              <a:rPr lang="en-US" sz="1500" dirty="0">
                <a:solidFill>
                  <a:srgbClr val="333333"/>
                </a:solidFill>
                <a:ea typeface="Open Sans"/>
                <a:cs typeface="Open Sans"/>
              </a:rPr>
              <a:t>Skillicorn (Homerton, 1903, 1935) - private relationship with a richer upper-class woman - enabled them to live together, even vacation in her partner's London apartment. p.155</a:t>
            </a:r>
          </a:p>
          <a:p>
            <a:r>
              <a:rPr lang="en-US" sz="1500" dirty="0">
                <a:solidFill>
                  <a:srgbClr val="333333"/>
                </a:solidFill>
                <a:ea typeface="Open Sans"/>
                <a:cs typeface="Open Sans"/>
              </a:rPr>
              <a:t>Maynard (Westfield, 1880-1913) - more chaotic relationships - involved in multiple trios. One of her partners left the trio to focus on her career, evidently felt heavily guilt for her desires. pp.156-157</a:t>
            </a:r>
          </a:p>
          <a:p>
            <a:r>
              <a:rPr lang="en-US" sz="1500" dirty="0">
                <a:solidFill>
                  <a:srgbClr val="333333"/>
                </a:solidFill>
                <a:ea typeface="Open Sans"/>
                <a:cs typeface="Open Sans"/>
              </a:rPr>
              <a:t>Mercier (Whitefield, 1918-1934) - biography written by friend in 1939. Described as asexual - 'a nun'. Letters to her female friend seem to suggest physical desires however – difficulty of expressing reality in a time of hostility. p.159</a:t>
            </a:r>
          </a:p>
          <a:p>
            <a:r>
              <a:rPr lang="en-US" sz="1500" dirty="0">
                <a:solidFill>
                  <a:srgbClr val="333333"/>
                </a:solidFill>
                <a:ea typeface="Open Sans"/>
                <a:cs typeface="Open Sans"/>
              </a:rPr>
              <a:t>College principals needed to maintain respect in their positions – relationships were always with those of the same class. Forced to conform and hide within heterosexual society rather than be openly deviant. p.161</a:t>
            </a:r>
          </a:p>
          <a:p>
            <a:endParaRPr lang="en-US" sz="1800">
              <a:solidFill>
                <a:srgbClr val="333333"/>
              </a:solidFill>
              <a:latin typeface="Open Sans"/>
              <a:ea typeface="Open Sans"/>
              <a:cs typeface="Open Sans"/>
            </a:endParaRPr>
          </a:p>
        </p:txBody>
      </p:sp>
    </p:spTree>
    <p:extLst>
      <p:ext uri="{BB962C8B-B14F-4D97-AF65-F5344CB8AC3E}">
        <p14:creationId xmlns:p14="http://schemas.microsoft.com/office/powerpoint/2010/main" val="3623079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A71FA-4491-E885-5C6A-03AE3DD9F878}"/>
              </a:ext>
            </a:extLst>
          </p:cNvPr>
          <p:cNvSpPr>
            <a:spLocks noGrp="1"/>
          </p:cNvSpPr>
          <p:nvPr>
            <p:ph type="title"/>
          </p:nvPr>
        </p:nvSpPr>
        <p:spPr>
          <a:xfrm>
            <a:off x="117021" y="-294821"/>
            <a:ext cx="10515600" cy="1325563"/>
          </a:xfrm>
        </p:spPr>
        <p:txBody>
          <a:bodyPr/>
          <a:lstStyle/>
          <a:p>
            <a:r>
              <a:rPr lang="en-US" sz="2000">
                <a:latin typeface="Arial"/>
                <a:cs typeface="Arial"/>
              </a:rPr>
              <a:t>Judith M. Bennett -</a:t>
            </a:r>
            <a:r>
              <a:rPr lang="en-US" sz="2000" i="1">
                <a:latin typeface="Arial"/>
                <a:cs typeface="Arial"/>
              </a:rPr>
              <a:t> ‘Lesbian-Like’ and the Social History of </a:t>
            </a:r>
            <a:r>
              <a:rPr lang="en-US" sz="2000" i="1" err="1">
                <a:latin typeface="Arial"/>
                <a:cs typeface="Arial"/>
              </a:rPr>
              <a:t>Lesbianisms</a:t>
            </a:r>
            <a:endParaRPr lang="en-US" sz="2000" i="1">
              <a:latin typeface="Arial"/>
              <a:cs typeface="Arial"/>
            </a:endParaRPr>
          </a:p>
        </p:txBody>
      </p:sp>
      <p:sp>
        <p:nvSpPr>
          <p:cNvPr id="3" name="Content Placeholder 2">
            <a:extLst>
              <a:ext uri="{FF2B5EF4-FFF2-40B4-BE49-F238E27FC236}">
                <a16:creationId xmlns:a16="http://schemas.microsoft.com/office/drawing/2014/main" id="{A3BD3DA7-20A3-9689-D535-705B9E19780C}"/>
              </a:ext>
            </a:extLst>
          </p:cNvPr>
          <p:cNvSpPr>
            <a:spLocks noGrp="1"/>
          </p:cNvSpPr>
          <p:nvPr>
            <p:ph idx="1"/>
          </p:nvPr>
        </p:nvSpPr>
        <p:spPr>
          <a:xfrm>
            <a:off x="117022" y="730250"/>
            <a:ext cx="11760652" cy="5943373"/>
          </a:xfrm>
        </p:spPr>
        <p:txBody>
          <a:bodyPr vert="horz" lIns="91440" tIns="45720" rIns="91440" bIns="45720" rtlCol="0" anchor="t">
            <a:noAutofit/>
          </a:bodyPr>
          <a:lstStyle/>
          <a:p>
            <a:pPr>
              <a:buFont typeface="Arial"/>
              <a:buChar char="•"/>
            </a:pPr>
            <a:r>
              <a:rPr lang="en-US" sz="1400">
                <a:latin typeface="Arial"/>
                <a:cs typeface="Arial"/>
              </a:rPr>
              <a:t>The argument for the term </a:t>
            </a:r>
            <a:r>
              <a:rPr lang="en-US" sz="1400" b="1">
                <a:latin typeface="Arial"/>
                <a:cs typeface="Arial"/>
              </a:rPr>
              <a:t>'lesbian-like'</a:t>
            </a:r>
            <a:r>
              <a:rPr lang="en-US" sz="1400">
                <a:latin typeface="Arial"/>
                <a:cs typeface="Arial"/>
              </a:rPr>
              <a:t> advocates for an expansion of the term ‘lesbian’ and allows for research to focus more on ‘practices’ than persons and expands the definition to women with </a:t>
            </a:r>
            <a:r>
              <a:rPr lang="en-US" sz="1400" b="1">
                <a:latin typeface="Arial"/>
                <a:cs typeface="Arial"/>
              </a:rPr>
              <a:t>‘some autonomy from male sexual control’ </a:t>
            </a:r>
            <a:r>
              <a:rPr lang="en-US" sz="1400">
                <a:latin typeface="Arial"/>
                <a:cs typeface="Arial"/>
              </a:rPr>
              <a:t>(pp. 244)</a:t>
            </a:r>
            <a:endParaRPr lang="en-US" sz="1400"/>
          </a:p>
          <a:p>
            <a:pPr>
              <a:buFont typeface="Arial"/>
              <a:buChar char="•"/>
            </a:pPr>
            <a:r>
              <a:rPr lang="en-US" sz="1400">
                <a:latin typeface="Arial"/>
                <a:cs typeface="Arial"/>
              </a:rPr>
              <a:t>This is essentially an attempt to create visibility for lesbian history that has often been erased through the dominant heteronormative lens, ‘Lesbian-like’ expands </a:t>
            </a:r>
            <a:r>
              <a:rPr lang="en-US" sz="1400" b="1">
                <a:latin typeface="Arial"/>
                <a:cs typeface="Arial"/>
              </a:rPr>
              <a:t>‘the purview and evidence of lesbian history’</a:t>
            </a:r>
            <a:r>
              <a:rPr lang="en-US" sz="1400">
                <a:latin typeface="Arial"/>
                <a:cs typeface="Arial"/>
              </a:rPr>
              <a:t> (pp. 244)</a:t>
            </a:r>
            <a:endParaRPr lang="en-US" sz="1400"/>
          </a:p>
          <a:p>
            <a:pPr>
              <a:buFont typeface="Arial"/>
              <a:buChar char="•"/>
            </a:pPr>
            <a:r>
              <a:rPr lang="en-US" sz="1400">
                <a:latin typeface="Arial"/>
                <a:cs typeface="Arial"/>
              </a:rPr>
              <a:t>Gay history has been dominated by men and lesbian history can be difficult to find due to the lack of documentation and writing that has been kept. For this reason the term ‘</a:t>
            </a:r>
            <a:r>
              <a:rPr lang="en-US" sz="1400" b="1">
                <a:latin typeface="Arial"/>
                <a:cs typeface="Arial"/>
              </a:rPr>
              <a:t>‘lesbian-like’ can allow us to create a social history of poorly documented medieval </a:t>
            </a:r>
            <a:r>
              <a:rPr lang="en-US" sz="1400" b="1" err="1">
                <a:latin typeface="Arial"/>
                <a:cs typeface="Arial"/>
              </a:rPr>
              <a:t>lesbianisms</a:t>
            </a:r>
            <a:r>
              <a:rPr lang="en-US" sz="1400" b="1">
                <a:latin typeface="Arial"/>
                <a:cs typeface="Arial"/>
              </a:rPr>
              <a:t>’ </a:t>
            </a:r>
            <a:r>
              <a:rPr lang="en-US" sz="1400">
                <a:latin typeface="Arial"/>
                <a:cs typeface="Arial"/>
              </a:rPr>
              <a:t>(pp. 245)</a:t>
            </a:r>
            <a:endParaRPr lang="en-US" sz="1400"/>
          </a:p>
          <a:p>
            <a:pPr>
              <a:buFont typeface="Arial"/>
              <a:buChar char="•"/>
            </a:pPr>
            <a:r>
              <a:rPr lang="en-US" sz="1400">
                <a:latin typeface="Arial"/>
                <a:cs typeface="Arial"/>
              </a:rPr>
              <a:t>Bennett’s intention is to create history that can have meaning for lesbian, bisexual and queer women today and</a:t>
            </a:r>
            <a:r>
              <a:rPr lang="en-US" sz="1400" b="1">
                <a:latin typeface="Arial"/>
                <a:cs typeface="Arial"/>
              </a:rPr>
              <a:t> ‘resist the heterosexist bias of history writing’</a:t>
            </a:r>
            <a:r>
              <a:rPr lang="en-US" sz="1400">
                <a:latin typeface="Arial"/>
                <a:cs typeface="Arial"/>
              </a:rPr>
              <a:t> (pp. 246)</a:t>
            </a:r>
            <a:endParaRPr lang="en-US" sz="1400"/>
          </a:p>
          <a:p>
            <a:pPr>
              <a:buFont typeface="Arial"/>
              <a:buChar char="•"/>
            </a:pPr>
            <a:r>
              <a:rPr lang="en-US" sz="1400">
                <a:latin typeface="Arial"/>
                <a:cs typeface="Arial"/>
              </a:rPr>
              <a:t>Bennett cites John Boswell who believed that the answer for why lesbian history is so overlooked is rooted in ‘</a:t>
            </a:r>
            <a:r>
              <a:rPr lang="en-US" sz="1400" b="1">
                <a:latin typeface="Arial"/>
                <a:cs typeface="Arial"/>
              </a:rPr>
              <a:t>the importance of women  as conduits of bloodlines’</a:t>
            </a:r>
            <a:r>
              <a:rPr lang="en-US" sz="1400">
                <a:latin typeface="Arial"/>
                <a:cs typeface="Arial"/>
              </a:rPr>
              <a:t> and the fact that lesbian relationships could not produce children out of wedlock and so were considered ‘relatively unproblematic’. She also looks at Jacqueline Murray's argument that lesbian activity was not seen as sexual due to the </a:t>
            </a:r>
            <a:r>
              <a:rPr lang="en-US" sz="1400" b="1">
                <a:latin typeface="Arial"/>
                <a:cs typeface="Arial"/>
              </a:rPr>
              <a:t>‘phallocentric sexuality of the Middle Ages’,</a:t>
            </a:r>
            <a:r>
              <a:rPr lang="en-US" sz="1400">
                <a:latin typeface="Arial"/>
                <a:cs typeface="Arial"/>
              </a:rPr>
              <a:t> whilst Kuster and Cormier believe it had more to do with the lack of sperm involved. However, she seems to follow Catharine Mackinnon’s argument that in terms of queer history </a:t>
            </a:r>
            <a:r>
              <a:rPr lang="en-US" sz="1400" b="1">
                <a:latin typeface="Arial"/>
                <a:cs typeface="Arial"/>
              </a:rPr>
              <a:t>‘the silence of the silenced is filled by the speech of those who have it and the fact of the silence is forgotten’ (</a:t>
            </a:r>
            <a:r>
              <a:rPr lang="en-US" sz="1400">
                <a:latin typeface="Arial"/>
                <a:cs typeface="Arial"/>
              </a:rPr>
              <a:t>pp. 247)</a:t>
            </a:r>
            <a:endParaRPr lang="en-US" sz="1400"/>
          </a:p>
          <a:p>
            <a:pPr>
              <a:buFont typeface="Arial"/>
              <a:buChar char="•"/>
            </a:pPr>
            <a:r>
              <a:rPr lang="en-US" sz="1400">
                <a:latin typeface="Arial"/>
                <a:cs typeface="Arial"/>
              </a:rPr>
              <a:t>Bennett reminds us that lesbian and homosexual relationships throughout history are not really comparable because they have very different gendered contexts, lesbian activity was considered less sexual for women </a:t>
            </a:r>
            <a:endParaRPr lang="en-US" sz="1400"/>
          </a:p>
          <a:p>
            <a:pPr>
              <a:buFont typeface="Arial"/>
              <a:buChar char="•"/>
            </a:pPr>
            <a:r>
              <a:rPr lang="en-US" sz="1400" b="1">
                <a:latin typeface="Arial"/>
                <a:cs typeface="Arial"/>
              </a:rPr>
              <a:t>‘One of our first steps toward understanding the antecedents of modern sexual identities must be to examine how well and how poorly our modern ideas of ‘lesbians’ and ‘heterosexual women’ and ‘bisexuals’ and ‘queers’ work for the past. If we avoid these terms altogether, we will create a pure inviolable, and irrelevant past: a fetish instead of history.’ </a:t>
            </a:r>
            <a:r>
              <a:rPr lang="en-US" sz="1400">
                <a:latin typeface="Arial"/>
                <a:cs typeface="Arial"/>
              </a:rPr>
              <a:t>(pp. 251) </a:t>
            </a:r>
            <a:endParaRPr lang="en-US" sz="1400"/>
          </a:p>
          <a:p>
            <a:pPr>
              <a:buFont typeface="Arial"/>
              <a:buChar char="•"/>
            </a:pPr>
            <a:r>
              <a:rPr lang="en-US" sz="1400">
                <a:latin typeface="Arial"/>
                <a:cs typeface="Arial"/>
              </a:rPr>
              <a:t>Bennett sets out what the term ‘lesbian-like’ might include and how it can </a:t>
            </a:r>
            <a:r>
              <a:rPr lang="en-US" sz="1400" b="1">
                <a:latin typeface="Arial"/>
                <a:cs typeface="Arial"/>
              </a:rPr>
              <a:t>‘add nuance to </a:t>
            </a:r>
            <a:r>
              <a:rPr lang="en-US" sz="1400" b="1" err="1">
                <a:latin typeface="Arial"/>
                <a:cs typeface="Arial"/>
              </a:rPr>
              <a:t>behaviours</a:t>
            </a:r>
            <a:r>
              <a:rPr lang="en-US" sz="1400" b="1">
                <a:latin typeface="Arial"/>
                <a:cs typeface="Arial"/>
              </a:rPr>
              <a:t> that we might too readily identify as lesbian’ whilst also adding other </a:t>
            </a:r>
            <a:r>
              <a:rPr lang="en-US" sz="1400" b="1" err="1">
                <a:latin typeface="Arial"/>
                <a:cs typeface="Arial"/>
              </a:rPr>
              <a:t>behaviours</a:t>
            </a:r>
            <a:r>
              <a:rPr lang="en-US" sz="1400" b="1">
                <a:latin typeface="Arial"/>
                <a:cs typeface="Arial"/>
              </a:rPr>
              <a:t> like ‘cross dressing; pious autonomy from male control; singleness; monastic same-sex community; prostitution; unremarried widowhood;’</a:t>
            </a:r>
            <a:r>
              <a:rPr lang="en-US" sz="1400">
                <a:latin typeface="Arial"/>
                <a:cs typeface="Arial"/>
              </a:rPr>
              <a:t>, whilst Bennett argues for an expansion but also asserts that this should be done ‘wisely’ and ‘playfully’ (pp. 253)</a:t>
            </a:r>
            <a:endParaRPr lang="en-US" sz="1400"/>
          </a:p>
          <a:p>
            <a:pPr>
              <a:buFont typeface="Arial"/>
              <a:buChar char="•"/>
            </a:pPr>
            <a:r>
              <a:rPr lang="en-US" sz="1400" b="1">
                <a:latin typeface="Arial"/>
                <a:cs typeface="Arial"/>
              </a:rPr>
              <a:t>‘’Lesbian-like’ is shock therapy for a women’s history - modern as well as medieval - that not only has long overlooked lesbian possibilities but also has resolutely defined ‘women’ as ‘heterosexual women.’</a:t>
            </a:r>
            <a:r>
              <a:rPr lang="en-US" sz="1400">
                <a:latin typeface="Arial"/>
                <a:cs typeface="Arial"/>
              </a:rPr>
              <a:t>’ (pp. 254)</a:t>
            </a:r>
            <a:endParaRPr lang="en-US" sz="1400"/>
          </a:p>
          <a:p>
            <a:pPr marL="0" indent="0">
              <a:buNone/>
            </a:pPr>
            <a:endParaRPr lang="en-US" sz="1100">
              <a:latin typeface="Arial"/>
              <a:cs typeface="Arial"/>
            </a:endParaRPr>
          </a:p>
          <a:p>
            <a:pPr marL="0" indent="0">
              <a:buNone/>
            </a:pPr>
            <a:endParaRPr lang="en-US"/>
          </a:p>
        </p:txBody>
      </p:sp>
    </p:spTree>
    <p:extLst>
      <p:ext uri="{BB962C8B-B14F-4D97-AF65-F5344CB8AC3E}">
        <p14:creationId xmlns:p14="http://schemas.microsoft.com/office/powerpoint/2010/main" val="3702650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CFA0F-ED77-3B64-D2E2-54122F6528B6}"/>
              </a:ext>
            </a:extLst>
          </p:cNvPr>
          <p:cNvSpPr>
            <a:spLocks noGrp="1"/>
          </p:cNvSpPr>
          <p:nvPr>
            <p:ph type="title"/>
          </p:nvPr>
        </p:nvSpPr>
        <p:spPr>
          <a:xfrm>
            <a:off x="343677" y="361684"/>
            <a:ext cx="10515600" cy="701675"/>
          </a:xfrm>
        </p:spPr>
        <p:txBody>
          <a:bodyPr>
            <a:normAutofit/>
          </a:bodyPr>
          <a:lstStyle/>
          <a:p>
            <a:r>
              <a:rPr lang="en-US" sz="3000"/>
              <a:t>Writing ‘Lesbian’/Queer History: A Theoretical Approach</a:t>
            </a:r>
          </a:p>
        </p:txBody>
      </p:sp>
      <p:sp>
        <p:nvSpPr>
          <p:cNvPr id="3" name="Content Placeholder 2">
            <a:extLst>
              <a:ext uri="{FF2B5EF4-FFF2-40B4-BE49-F238E27FC236}">
                <a16:creationId xmlns:a16="http://schemas.microsoft.com/office/drawing/2014/main" id="{0C209A36-E531-01D4-EBC6-B3E2A010B980}"/>
              </a:ext>
            </a:extLst>
          </p:cNvPr>
          <p:cNvSpPr>
            <a:spLocks noGrp="1"/>
          </p:cNvSpPr>
          <p:nvPr>
            <p:ph idx="1"/>
          </p:nvPr>
        </p:nvSpPr>
        <p:spPr>
          <a:xfrm>
            <a:off x="343677" y="1490008"/>
            <a:ext cx="11504646" cy="1678106"/>
          </a:xfrm>
        </p:spPr>
        <p:txBody>
          <a:bodyPr>
            <a:normAutofit/>
          </a:bodyPr>
          <a:lstStyle/>
          <a:p>
            <a:pPr marL="457200" lvl="1" indent="0">
              <a:buNone/>
            </a:pPr>
            <a:endParaRPr lang="en-US" sz="1400"/>
          </a:p>
          <a:p>
            <a:endParaRPr lang="en-US" sz="800"/>
          </a:p>
          <a:p>
            <a:endParaRPr lang="en-US" sz="1200"/>
          </a:p>
        </p:txBody>
      </p:sp>
      <p:sp>
        <p:nvSpPr>
          <p:cNvPr id="4" name="TextBox 3">
            <a:extLst>
              <a:ext uri="{FF2B5EF4-FFF2-40B4-BE49-F238E27FC236}">
                <a16:creationId xmlns:a16="http://schemas.microsoft.com/office/drawing/2014/main" id="{0D3B3369-943F-C9C8-09D6-BDF001B66867}"/>
              </a:ext>
            </a:extLst>
          </p:cNvPr>
          <p:cNvSpPr txBox="1"/>
          <p:nvPr/>
        </p:nvSpPr>
        <p:spPr>
          <a:xfrm>
            <a:off x="343677" y="1084959"/>
            <a:ext cx="11504646" cy="1058751"/>
          </a:xfrm>
          <a:prstGeom prst="rect">
            <a:avLst/>
          </a:prstGeom>
          <a:noFill/>
        </p:spPr>
        <p:txBody>
          <a:bodyPr wrap="square" rtlCol="0">
            <a:spAutoFit/>
          </a:bodyPr>
          <a:lstStyle/>
          <a:p>
            <a:pPr>
              <a:lnSpc>
                <a:spcPct val="110000"/>
              </a:lnSpc>
            </a:pPr>
            <a:r>
              <a:rPr lang="en-US" sz="1400"/>
              <a:t>The lesbian-feminist movement of the 1970’s brought Lesbian histories into the historical field. Before this, ‘twentieth-century women writers were generally intimidated into silence’, </a:t>
            </a:r>
            <a:r>
              <a:rPr lang="en-US" sz="1400" err="1"/>
              <a:t>Faderman</a:t>
            </a:r>
            <a:r>
              <a:rPr lang="en-US" sz="1400"/>
              <a:t>, p.149</a:t>
            </a:r>
          </a:p>
          <a:p>
            <a:r>
              <a:rPr lang="en-US" sz="1400"/>
              <a:t>The theoretical approaches that emerge from this movement are fundamentally concerned with </a:t>
            </a:r>
            <a:r>
              <a:rPr lang="en-US" sz="1400" b="1"/>
              <a:t>undoing this act of silencing</a:t>
            </a:r>
            <a:r>
              <a:rPr lang="en-US" sz="1400"/>
              <a:t>.</a:t>
            </a:r>
          </a:p>
          <a:p>
            <a:endParaRPr lang="en-US"/>
          </a:p>
        </p:txBody>
      </p:sp>
      <p:sp>
        <p:nvSpPr>
          <p:cNvPr id="5" name="TextBox 4">
            <a:extLst>
              <a:ext uri="{FF2B5EF4-FFF2-40B4-BE49-F238E27FC236}">
                <a16:creationId xmlns:a16="http://schemas.microsoft.com/office/drawing/2014/main" id="{5C1A2125-D70A-B291-76FA-EF0A7645B7C2}"/>
              </a:ext>
            </a:extLst>
          </p:cNvPr>
          <p:cNvSpPr txBox="1"/>
          <p:nvPr/>
        </p:nvSpPr>
        <p:spPr>
          <a:xfrm>
            <a:off x="3813408" y="1965152"/>
            <a:ext cx="5159836" cy="5386090"/>
          </a:xfrm>
          <a:prstGeom prst="rect">
            <a:avLst/>
          </a:prstGeom>
          <a:noFill/>
        </p:spPr>
        <p:txBody>
          <a:bodyPr wrap="square" rtlCol="0">
            <a:spAutoFit/>
          </a:bodyPr>
          <a:lstStyle/>
          <a:p>
            <a:r>
              <a:rPr lang="en-US" sz="1500" b="1" err="1"/>
              <a:t>Vicinus</a:t>
            </a:r>
            <a:r>
              <a:rPr lang="en-US" sz="1500" b="1"/>
              <a:t>: </a:t>
            </a:r>
            <a:r>
              <a:rPr lang="en-US" sz="1500" b="1" err="1"/>
              <a:t>Theorisation</a:t>
            </a:r>
            <a:r>
              <a:rPr lang="en-US" sz="1500" b="1"/>
              <a:t> of Lesbian/Queer Histories</a:t>
            </a:r>
          </a:p>
          <a:p>
            <a:endParaRPr lang="en-US" sz="1400" b="1"/>
          </a:p>
          <a:p>
            <a:pPr marL="285750" indent="-285750">
              <a:buFont typeface="Arial" panose="020B0604020202020204" pitchFamily="34" charset="0"/>
              <a:buChar char="•"/>
            </a:pPr>
            <a:r>
              <a:rPr lang="en-US" sz="1400" err="1"/>
              <a:t>Vicinus</a:t>
            </a:r>
            <a:r>
              <a:rPr lang="en-US" sz="1400"/>
              <a:t> corroborates this historiographical fault, and seeks to </a:t>
            </a:r>
            <a:r>
              <a:rPr lang="en-US" sz="1400" err="1"/>
              <a:t>mobilise</a:t>
            </a:r>
            <a:r>
              <a:rPr lang="en-US" sz="1400"/>
              <a:t> such an act of hiding lesbian histories by </a:t>
            </a:r>
            <a:r>
              <a:rPr lang="en-US" sz="1400" b="1"/>
              <a:t>‘Recognizing the power of … the unsaid’ </a:t>
            </a:r>
            <a:r>
              <a:rPr lang="en-US" sz="1000"/>
              <a:t>(</a:t>
            </a:r>
            <a:r>
              <a:rPr lang="en-US" sz="1000" err="1"/>
              <a:t>Vicinus</a:t>
            </a:r>
            <a:r>
              <a:rPr lang="en-US" sz="1000"/>
              <a:t> p.220)</a:t>
            </a:r>
          </a:p>
          <a:p>
            <a:pPr marL="285750" indent="-285750">
              <a:buFont typeface="Arial" panose="020B0604020202020204" pitchFamily="34" charset="0"/>
              <a:buChar char="•"/>
            </a:pPr>
            <a:endParaRPr lang="en-US" sz="1000"/>
          </a:p>
          <a:p>
            <a:pPr marL="285750" indent="-285750">
              <a:buFont typeface="Arial" panose="020B0604020202020204" pitchFamily="34" charset="0"/>
              <a:buChar char="•"/>
            </a:pPr>
            <a:r>
              <a:rPr lang="en-US" sz="1400"/>
              <a:t>This theory of documenting the ‘unsaid’ is a way to </a:t>
            </a:r>
            <a:r>
              <a:rPr lang="en-US" sz="1400" b="1"/>
              <a:t>deconstruct the ‘discursive-institutional orderings’ </a:t>
            </a:r>
            <a:r>
              <a:rPr lang="en-US" sz="1400"/>
              <a:t>that have made a lesbian or queer identity so difficult to </a:t>
            </a:r>
            <a:r>
              <a:rPr lang="en-US" sz="1400" err="1"/>
              <a:t>historicise</a:t>
            </a:r>
            <a:endParaRPr lang="en-US" sz="1400"/>
          </a:p>
          <a:p>
            <a:pPr marL="285750" indent="-285750">
              <a:buFont typeface="Arial" panose="020B0604020202020204" pitchFamily="34" charset="0"/>
              <a:buChar char="•"/>
            </a:pPr>
            <a:endParaRPr lang="en-US" sz="1400"/>
          </a:p>
          <a:p>
            <a:pPr marL="285750" indent="-285750">
              <a:buFont typeface="Arial" panose="020B0604020202020204" pitchFamily="34" charset="0"/>
              <a:buChar char="•"/>
            </a:pPr>
            <a:r>
              <a:rPr lang="en-US" sz="1400"/>
              <a:t>Such orderings are the </a:t>
            </a:r>
            <a:r>
              <a:rPr lang="en-US" sz="1400" b="1"/>
              <a:t>systems in place that have disallowed or rejected a lesbian identity</a:t>
            </a:r>
            <a:r>
              <a:rPr lang="en-US" sz="1400"/>
              <a:t> because, as </a:t>
            </a:r>
            <a:r>
              <a:rPr lang="en-US" sz="1400" err="1"/>
              <a:t>Vicinus</a:t>
            </a:r>
            <a:r>
              <a:rPr lang="en-US" sz="1400"/>
              <a:t> suggests, lesbianism has always posed a threat to gender constructs and heteronormative societies as an ’affront to male sexual prerogative’ </a:t>
            </a:r>
            <a:r>
              <a:rPr lang="en-US" sz="1000"/>
              <a:t>(</a:t>
            </a:r>
            <a:r>
              <a:rPr lang="en-US" sz="1000" err="1"/>
              <a:t>Vicinus</a:t>
            </a:r>
            <a:r>
              <a:rPr lang="en-US" sz="1000"/>
              <a:t> p.221)</a:t>
            </a:r>
          </a:p>
          <a:p>
            <a:pPr marL="742950" lvl="1" indent="-285750">
              <a:buFont typeface="Arial" panose="020B0604020202020204" pitchFamily="34" charset="0"/>
              <a:buChar char="•"/>
            </a:pPr>
            <a:r>
              <a:rPr lang="en-US" sz="1300"/>
              <a:t>The biographical trend to refer to lesbian relationships as ‘companionships’; an act of ignorance willed by societal attitudes </a:t>
            </a:r>
            <a:r>
              <a:rPr lang="en-US" sz="1000"/>
              <a:t>(</a:t>
            </a:r>
            <a:r>
              <a:rPr lang="en-US" sz="1000" err="1"/>
              <a:t>Faderman</a:t>
            </a:r>
            <a:r>
              <a:rPr lang="en-US" sz="1000"/>
              <a:t>, p.153)</a:t>
            </a:r>
          </a:p>
          <a:p>
            <a:pPr marL="742950" lvl="1" indent="-285750">
              <a:buFont typeface="Arial" panose="020B0604020202020204" pitchFamily="34" charset="0"/>
              <a:buChar char="•"/>
            </a:pPr>
            <a:r>
              <a:rPr lang="en-US" sz="1300"/>
              <a:t>Edna St. Vincent Millay’s biography being categorized by the male characters in her life (</a:t>
            </a:r>
            <a:r>
              <a:rPr lang="en-US" sz="1300" err="1"/>
              <a:t>cherchez</a:t>
            </a:r>
            <a:r>
              <a:rPr lang="en-US" sz="1300"/>
              <a:t> </a:t>
            </a:r>
            <a:r>
              <a:rPr lang="en-US" sz="1300" err="1"/>
              <a:t>l’homme</a:t>
            </a:r>
            <a:r>
              <a:rPr lang="en-US" sz="1300"/>
              <a:t>); the standardized position by which to organize a woman’s life whilst avoiding her queer relationships </a:t>
            </a:r>
            <a:r>
              <a:rPr lang="en-US" sz="1000"/>
              <a:t>(</a:t>
            </a:r>
            <a:r>
              <a:rPr lang="en-US" sz="1000" err="1"/>
              <a:t>Faderman</a:t>
            </a:r>
            <a:r>
              <a:rPr lang="en-US" sz="1000"/>
              <a:t> p.153)</a:t>
            </a:r>
          </a:p>
          <a:p>
            <a:pPr marL="285750" indent="-285750">
              <a:buFont typeface="Arial" panose="020B0604020202020204" pitchFamily="34" charset="0"/>
              <a:buChar char="•"/>
            </a:pPr>
            <a:endParaRPr lang="en-US" sz="1400"/>
          </a:p>
          <a:p>
            <a:endParaRPr lang="en-US"/>
          </a:p>
        </p:txBody>
      </p:sp>
      <p:sp>
        <p:nvSpPr>
          <p:cNvPr id="7" name="TextBox 6">
            <a:extLst>
              <a:ext uri="{FF2B5EF4-FFF2-40B4-BE49-F238E27FC236}">
                <a16:creationId xmlns:a16="http://schemas.microsoft.com/office/drawing/2014/main" id="{F618DAEC-1EB9-0A42-2967-D72957F25AB0}"/>
              </a:ext>
            </a:extLst>
          </p:cNvPr>
          <p:cNvSpPr txBox="1"/>
          <p:nvPr/>
        </p:nvSpPr>
        <p:spPr>
          <a:xfrm>
            <a:off x="9083911" y="1965152"/>
            <a:ext cx="2875078" cy="4324261"/>
          </a:xfrm>
          <a:prstGeom prst="rect">
            <a:avLst/>
          </a:prstGeom>
          <a:noFill/>
        </p:spPr>
        <p:txBody>
          <a:bodyPr wrap="square" rtlCol="0">
            <a:spAutoFit/>
          </a:bodyPr>
          <a:lstStyle/>
          <a:p>
            <a:r>
              <a:rPr lang="en-US" sz="1400" b="1" dirty="0"/>
              <a:t> </a:t>
            </a:r>
            <a:r>
              <a:rPr lang="en-US" sz="1500" b="1" dirty="0"/>
              <a:t>A Proposed Historical Method</a:t>
            </a:r>
          </a:p>
          <a:p>
            <a:endParaRPr lang="en-US" sz="1400" b="1" dirty="0"/>
          </a:p>
          <a:p>
            <a:pPr marL="285750" indent="-285750">
              <a:buFont typeface="Arial" panose="020B0604020202020204" pitchFamily="34" charset="0"/>
              <a:buChar char="•"/>
            </a:pPr>
            <a:r>
              <a:rPr lang="en-US" sz="1400" dirty="0"/>
              <a:t>What both </a:t>
            </a:r>
            <a:r>
              <a:rPr lang="en-US" sz="1400" dirty="0" err="1"/>
              <a:t>Faderman</a:t>
            </a:r>
            <a:r>
              <a:rPr lang="en-US" sz="1400" dirty="0"/>
              <a:t> and </a:t>
            </a:r>
            <a:r>
              <a:rPr lang="en-US" sz="1400" dirty="0" err="1"/>
              <a:t>Vicinus</a:t>
            </a:r>
            <a:r>
              <a:rPr lang="en-US" sz="1400" dirty="0"/>
              <a:t> concluded is the </a:t>
            </a:r>
            <a:r>
              <a:rPr lang="en-US" sz="1400" b="1" dirty="0"/>
              <a:t>necessity of </a:t>
            </a:r>
            <a:r>
              <a:rPr lang="en-US" sz="1400" b="1" dirty="0" err="1"/>
              <a:t>theorising</a:t>
            </a:r>
            <a:r>
              <a:rPr lang="en-US" sz="1400" b="1"/>
              <a:t> </a:t>
            </a:r>
            <a:r>
              <a:rPr lang="en-US" sz="1400" b="1" dirty="0"/>
              <a:t>the act of writing lesbian histories, as they too have been ‘written’ </a:t>
            </a:r>
            <a:r>
              <a:rPr lang="en-US" sz="1400" b="1"/>
              <a:t>by another </a:t>
            </a:r>
            <a:r>
              <a:rPr lang="en-US" sz="1400" b="1" dirty="0"/>
              <a:t>set of social constructs</a:t>
            </a:r>
          </a:p>
          <a:p>
            <a:pPr marL="285750" indent="-285750">
              <a:buFont typeface="Arial" panose="020B0604020202020204" pitchFamily="34" charset="0"/>
              <a:buChar char="•"/>
            </a:pPr>
            <a:endParaRPr lang="en-US" sz="1400" b="1" dirty="0"/>
          </a:p>
          <a:p>
            <a:pPr marL="285750" indent="-285750">
              <a:buFont typeface="Arial" panose="020B0604020202020204" pitchFamily="34" charset="0"/>
              <a:buChar char="•"/>
            </a:pPr>
            <a:r>
              <a:rPr lang="en-US" sz="1400" dirty="0"/>
              <a:t>The method that should accompany this </a:t>
            </a:r>
            <a:r>
              <a:rPr lang="en-US" sz="1400" dirty="0" err="1"/>
              <a:t>theorisation</a:t>
            </a:r>
            <a:r>
              <a:rPr lang="en-US" sz="1400" dirty="0"/>
              <a:t> is </a:t>
            </a:r>
            <a:r>
              <a:rPr lang="en-US" sz="1400" b="1" dirty="0"/>
              <a:t>a continual return to primary sources to find the ‘unsaid’ </a:t>
            </a:r>
            <a:r>
              <a:rPr lang="en-US" sz="1400" dirty="0"/>
              <a:t>to in turn expunge the </a:t>
            </a:r>
            <a:r>
              <a:rPr lang="en-US" sz="1400" dirty="0" err="1"/>
              <a:t>heterocentric</a:t>
            </a:r>
            <a:r>
              <a:rPr lang="en-US" sz="1400" dirty="0"/>
              <a:t> perspectives of the process of history making</a:t>
            </a:r>
          </a:p>
          <a:p>
            <a:endParaRPr lang="en-US" dirty="0"/>
          </a:p>
          <a:p>
            <a:endParaRPr lang="en-US" dirty="0"/>
          </a:p>
        </p:txBody>
      </p:sp>
      <p:sp>
        <p:nvSpPr>
          <p:cNvPr id="8" name="TextBox 7">
            <a:extLst>
              <a:ext uri="{FF2B5EF4-FFF2-40B4-BE49-F238E27FC236}">
                <a16:creationId xmlns:a16="http://schemas.microsoft.com/office/drawing/2014/main" id="{6D519239-9282-B019-8E6C-81C438521527}"/>
              </a:ext>
            </a:extLst>
          </p:cNvPr>
          <p:cNvSpPr txBox="1"/>
          <p:nvPr/>
        </p:nvSpPr>
        <p:spPr>
          <a:xfrm>
            <a:off x="343676" y="1965035"/>
            <a:ext cx="3359065" cy="4508927"/>
          </a:xfrm>
          <a:prstGeom prst="rect">
            <a:avLst/>
          </a:prstGeom>
          <a:noFill/>
        </p:spPr>
        <p:txBody>
          <a:bodyPr wrap="square" rtlCol="0">
            <a:spAutoFit/>
          </a:bodyPr>
          <a:lstStyle/>
          <a:p>
            <a:r>
              <a:rPr lang="en-US" sz="1500" b="1" dirty="0" err="1"/>
              <a:t>Faderman</a:t>
            </a:r>
            <a:r>
              <a:rPr lang="en-US" sz="1500" b="1" dirty="0"/>
              <a:t>: Biographical Challenges</a:t>
            </a:r>
          </a:p>
          <a:p>
            <a:endParaRPr lang="en-US" sz="1400" b="1" dirty="0"/>
          </a:p>
          <a:p>
            <a:pPr marL="285750" indent="-285750">
              <a:buFont typeface="Arial" panose="020B0604020202020204" pitchFamily="34" charset="0"/>
              <a:buChar char="•"/>
            </a:pPr>
            <a:r>
              <a:rPr lang="en-US" sz="1400" dirty="0"/>
              <a:t>The histories we have of lesbian women are captured biographically, a traditional form of ‘writing history’ </a:t>
            </a:r>
          </a:p>
          <a:p>
            <a:endParaRPr lang="en-US" sz="1400" dirty="0"/>
          </a:p>
          <a:p>
            <a:pPr marL="285750" indent="-285750">
              <a:buFont typeface="Arial" panose="020B0604020202020204" pitchFamily="34" charset="0"/>
              <a:buChar char="•"/>
            </a:pPr>
            <a:r>
              <a:rPr lang="en-US" sz="1400" dirty="0" err="1"/>
              <a:t>Faderman</a:t>
            </a:r>
            <a:r>
              <a:rPr lang="en-US" sz="1400" dirty="0"/>
              <a:t> suggests </a:t>
            </a:r>
            <a:r>
              <a:rPr lang="en-US" sz="1400" b="1" dirty="0"/>
              <a:t>the problems of biographical writing</a:t>
            </a:r>
            <a:r>
              <a:rPr lang="en-US" sz="1400" dirty="0"/>
              <a:t>, as twentieth-century biographers, documenting the lives of key agents of the women’s movement, have been coded by their own cultural and social upbringings to hide lesbianism </a:t>
            </a:r>
            <a:r>
              <a:rPr lang="en-US" sz="1000" dirty="0"/>
              <a:t>(</a:t>
            </a:r>
            <a:r>
              <a:rPr lang="en-US" sz="1000" dirty="0" err="1"/>
              <a:t>Faderman</a:t>
            </a:r>
            <a:r>
              <a:rPr lang="en-US" sz="1000" dirty="0"/>
              <a:t>, p.150)</a:t>
            </a:r>
          </a:p>
          <a:p>
            <a:pPr marL="742950" lvl="1" indent="-285750">
              <a:buFont typeface="Arial" panose="020B0604020202020204" pitchFamily="34" charset="0"/>
              <a:buChar char="•"/>
            </a:pPr>
            <a:r>
              <a:rPr lang="en-US" sz="1300" dirty="0" err="1"/>
              <a:t>Faderman</a:t>
            </a:r>
            <a:r>
              <a:rPr lang="en-US" sz="1300" dirty="0"/>
              <a:t> suggests techniques such as censorship, avoidance of the obvious, and </a:t>
            </a:r>
            <a:r>
              <a:rPr lang="en-US" sz="1300" i="1" dirty="0" err="1"/>
              <a:t>cherchez</a:t>
            </a:r>
            <a:r>
              <a:rPr lang="en-US" sz="1300" i="1" dirty="0"/>
              <a:t> </a:t>
            </a:r>
            <a:r>
              <a:rPr lang="en-US" sz="1300" i="1" dirty="0" err="1"/>
              <a:t>l’homme</a:t>
            </a:r>
            <a:r>
              <a:rPr lang="en-US" sz="1300" i="1" dirty="0"/>
              <a:t> </a:t>
            </a:r>
            <a:r>
              <a:rPr lang="en-US" sz="1300" dirty="0"/>
              <a:t>(meaning to overly centralize the male figures in a woman’s life) have often been used by biographers to avoid lesbian histories</a:t>
            </a:r>
          </a:p>
        </p:txBody>
      </p:sp>
    </p:spTree>
    <p:extLst>
      <p:ext uri="{BB962C8B-B14F-4D97-AF65-F5344CB8AC3E}">
        <p14:creationId xmlns:p14="http://schemas.microsoft.com/office/powerpoint/2010/main" val="21700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E9A6C-D10C-189E-3CFD-B890AB61038B}"/>
              </a:ext>
            </a:extLst>
          </p:cNvPr>
          <p:cNvSpPr>
            <a:spLocks noGrp="1"/>
          </p:cNvSpPr>
          <p:nvPr>
            <p:ph type="title"/>
          </p:nvPr>
        </p:nvSpPr>
        <p:spPr>
          <a:xfrm>
            <a:off x="293511" y="210003"/>
            <a:ext cx="10650793" cy="1331708"/>
          </a:xfrm>
        </p:spPr>
        <p:txBody>
          <a:bodyPr/>
          <a:lstStyle/>
          <a:p>
            <a:r>
              <a:rPr lang="en-US"/>
              <a:t>Sheila Jeffreys, "Does it Matter if they Did It?" </a:t>
            </a:r>
          </a:p>
        </p:txBody>
      </p:sp>
      <p:sp>
        <p:nvSpPr>
          <p:cNvPr id="3" name="Content Placeholder 2">
            <a:extLst>
              <a:ext uri="{FF2B5EF4-FFF2-40B4-BE49-F238E27FC236}">
                <a16:creationId xmlns:a16="http://schemas.microsoft.com/office/drawing/2014/main" id="{6A011A93-4E03-2099-6468-B365C37B9410}"/>
              </a:ext>
            </a:extLst>
          </p:cNvPr>
          <p:cNvSpPr>
            <a:spLocks noGrp="1"/>
          </p:cNvSpPr>
          <p:nvPr>
            <p:ph idx="1"/>
          </p:nvPr>
        </p:nvSpPr>
        <p:spPr>
          <a:xfrm>
            <a:off x="293511" y="1234975"/>
            <a:ext cx="8832015" cy="5544516"/>
          </a:xfrm>
        </p:spPr>
        <p:txBody>
          <a:bodyPr vert="horz" lIns="91440" tIns="45720" rIns="91440" bIns="45720" rtlCol="0" anchor="t">
            <a:normAutofit fontScale="92500" lnSpcReduction="10000"/>
          </a:bodyPr>
          <a:lstStyle/>
          <a:p>
            <a:pPr>
              <a:buNone/>
            </a:pPr>
            <a:r>
              <a:rPr lang="en-GB" sz="2000"/>
              <a:t>Challenges the standards used to identify historical lesbians/ lesbian existence in the past when writing lesbian History.</a:t>
            </a:r>
          </a:p>
          <a:p>
            <a:pPr marL="457200" indent="-457200">
              <a:buAutoNum type="arabicPeriod"/>
            </a:pPr>
            <a:r>
              <a:rPr lang="en-GB" sz="2000"/>
              <a:t>Challenges the argument that there needed to be “proof of genital sexual contact” to label a historical woman a lesbian. </a:t>
            </a:r>
          </a:p>
          <a:p>
            <a:pPr lvl="1"/>
            <a:r>
              <a:rPr lang="en-GB" sz="1600"/>
              <a:t>“romantic friendships” and the contrasting treatment of heterosexuality</a:t>
            </a:r>
          </a:p>
          <a:p>
            <a:pPr lvl="1"/>
            <a:r>
              <a:rPr lang="en-US" sz="1600"/>
              <a:t>‘The Scotch Verdict’ </a:t>
            </a:r>
            <a:r>
              <a:rPr lang="en-US" sz="1700"/>
              <a:t>– “</a:t>
            </a:r>
            <a:r>
              <a:rPr lang="en-GB" sz="1700"/>
              <a:t>Puzzled as to why question of whether they had any genital contact is a matter of such importance that it needed to be proved or disapproved” (216) especially with such ‘devotion’</a:t>
            </a:r>
          </a:p>
          <a:p>
            <a:pPr marL="457200" lvl="1" indent="0">
              <a:buNone/>
            </a:pPr>
            <a:endParaRPr lang="en-GB" sz="1700"/>
          </a:p>
          <a:p>
            <a:pPr marL="342900" indent="-342900">
              <a:buFont typeface="+mj-lt"/>
              <a:buAutoNum type="arabicPeriod"/>
            </a:pPr>
            <a:r>
              <a:rPr lang="en-GB" sz="1800"/>
              <a:t>Redefining Lesbianism – sexualised v non-sexualised definition</a:t>
            </a:r>
          </a:p>
          <a:p>
            <a:r>
              <a:rPr lang="en-GB" sz="1900"/>
              <a:t>“</a:t>
            </a:r>
            <a:r>
              <a:rPr lang="en-GB" sz="1600" i="1"/>
              <a:t>Lesbianism is a passionate commitment to women, a culture, a political alternative to the basic institution of male supremacy, a means through which women have always gained self-respect and pursued their own goals and achievements with the support of other women.” </a:t>
            </a:r>
            <a:r>
              <a:rPr lang="en-GB" sz="1600"/>
              <a:t>(215)</a:t>
            </a:r>
          </a:p>
          <a:p>
            <a:pPr marL="0" indent="0">
              <a:buNone/>
            </a:pPr>
            <a:endParaRPr lang="en-GB" sz="1600"/>
          </a:p>
          <a:p>
            <a:pPr marL="0" indent="0">
              <a:buNone/>
            </a:pPr>
            <a:r>
              <a:rPr lang="en-GB" sz="2000"/>
              <a:t>3.  Concerned about how debates over how to identify historical women as lesbians affects and restricts Lesbian history </a:t>
            </a:r>
          </a:p>
          <a:p>
            <a:pPr marL="342900" indent="-342900"/>
            <a:r>
              <a:rPr lang="en-US" sz="1600"/>
              <a:t>“</a:t>
            </a:r>
            <a:r>
              <a:rPr lang="en-US" sz="1600" i="1"/>
              <a:t>If we accept that proof of genital contact is required before we may include any relationship between two women in the history of lesbianism, then there is a serious possibility that we will end up with no lesbian history at all</a:t>
            </a:r>
            <a:r>
              <a:rPr lang="en-US" sz="1600"/>
              <a:t>” (214)</a:t>
            </a:r>
            <a:endParaRPr lang="en-US" sz="2100"/>
          </a:p>
          <a:p>
            <a:r>
              <a:rPr lang="en-GB" sz="1600" i="1"/>
              <a:t>“I think we must be flexible and avoid transplanting onto the experience of our </a:t>
            </a:r>
            <a:r>
              <a:rPr lang="en-GB" sz="1600" i="1" err="1"/>
              <a:t>foresisters</a:t>
            </a:r>
            <a:r>
              <a:rPr lang="en-GB" sz="1600" i="1"/>
              <a:t> either a contemporary lesbian identity or a determinedly non genital one” (217)</a:t>
            </a:r>
            <a:endParaRPr lang="en-GB"/>
          </a:p>
          <a:p>
            <a:pPr marL="0" indent="0">
              <a:buNone/>
            </a:pPr>
            <a:endParaRPr lang="en-GB"/>
          </a:p>
        </p:txBody>
      </p:sp>
      <p:pic>
        <p:nvPicPr>
          <p:cNvPr id="4" name="Picture 3">
            <a:extLst>
              <a:ext uri="{FF2B5EF4-FFF2-40B4-BE49-F238E27FC236}">
                <a16:creationId xmlns:a16="http://schemas.microsoft.com/office/drawing/2014/main" id="{4AFF7A01-174F-963D-7DEC-F10AD19A39A9}"/>
              </a:ext>
            </a:extLst>
          </p:cNvPr>
          <p:cNvPicPr>
            <a:picLocks noChangeAspect="1"/>
          </p:cNvPicPr>
          <p:nvPr/>
        </p:nvPicPr>
        <p:blipFill>
          <a:blip r:embed="rId2"/>
          <a:stretch>
            <a:fillRect/>
          </a:stretch>
        </p:blipFill>
        <p:spPr>
          <a:xfrm>
            <a:off x="9297940" y="1844576"/>
            <a:ext cx="2794513" cy="2794513"/>
          </a:xfrm>
          <a:prstGeom prst="rect">
            <a:avLst/>
          </a:prstGeom>
        </p:spPr>
      </p:pic>
    </p:spTree>
    <p:extLst>
      <p:ext uri="{BB962C8B-B14F-4D97-AF65-F5344CB8AC3E}">
        <p14:creationId xmlns:p14="http://schemas.microsoft.com/office/powerpoint/2010/main" val="4050433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7A79A-B5D7-77B6-AC0B-32F781FAA35A}"/>
              </a:ext>
            </a:extLst>
          </p:cNvPr>
          <p:cNvSpPr>
            <a:spLocks noGrp="1"/>
          </p:cNvSpPr>
          <p:nvPr>
            <p:ph type="title"/>
          </p:nvPr>
        </p:nvSpPr>
        <p:spPr/>
        <p:txBody>
          <a:bodyPr/>
          <a:lstStyle/>
          <a:p>
            <a:r>
              <a:rPr lang="en-US"/>
              <a:t>Leila Rupp, 'Toward a Global History of Same-Sex Sexuality' </a:t>
            </a:r>
          </a:p>
        </p:txBody>
      </p:sp>
      <p:sp>
        <p:nvSpPr>
          <p:cNvPr id="3" name="Content Placeholder 2">
            <a:extLst>
              <a:ext uri="{FF2B5EF4-FFF2-40B4-BE49-F238E27FC236}">
                <a16:creationId xmlns:a16="http://schemas.microsoft.com/office/drawing/2014/main" id="{74E55623-4AC7-2FFD-773B-100BC3E4E7E3}"/>
              </a:ext>
            </a:extLst>
          </p:cNvPr>
          <p:cNvSpPr>
            <a:spLocks noGrp="1"/>
          </p:cNvSpPr>
          <p:nvPr>
            <p:ph idx="1"/>
          </p:nvPr>
        </p:nvSpPr>
        <p:spPr>
          <a:xfrm>
            <a:off x="733733" y="1590678"/>
            <a:ext cx="10620067" cy="4774175"/>
          </a:xfrm>
        </p:spPr>
        <p:txBody>
          <a:bodyPr vert="horz" lIns="91440" tIns="45720" rIns="91440" bIns="45720" rtlCol="0" anchor="t">
            <a:normAutofit fontScale="85000" lnSpcReduction="10000"/>
          </a:bodyPr>
          <a:lstStyle/>
          <a:p>
            <a:pPr marL="0" indent="0">
              <a:buNone/>
            </a:pPr>
            <a:r>
              <a:rPr lang="en-GB"/>
              <a:t>Leila Rupp, ‘Toward a Global History of Same-Sex Sexuality’, in S. Morgan (ed.), </a:t>
            </a:r>
            <a:r>
              <a:rPr lang="en-GB" i="1"/>
              <a:t>The Feminist History Reader</a:t>
            </a:r>
            <a:r>
              <a:rPr lang="en-GB"/>
              <a:t>(Abingdon: Routledge, 2006), pp.260-270</a:t>
            </a:r>
          </a:p>
          <a:p>
            <a:pPr marL="0" indent="0">
              <a:buNone/>
            </a:pPr>
            <a:r>
              <a:rPr lang="en-GB" sz="2000">
                <a:solidFill>
                  <a:srgbClr val="212529"/>
                </a:solidFill>
              </a:rPr>
              <a:t>The work uses the term same-sex sexuality over the term's gay, lesbian, or queer while acknowledging that the term is imperfect but that it is the current best term that allows us to raise valid questions about humanity. pp. 261, 267. </a:t>
            </a:r>
          </a:p>
          <a:p>
            <a:pPr marL="0" indent="0">
              <a:buNone/>
            </a:pPr>
            <a:r>
              <a:rPr lang="en-GB" sz="2000">
                <a:solidFill>
                  <a:srgbClr val="212529"/>
                </a:solidFill>
              </a:rPr>
              <a:t>The work also talks about different sexual traditions and whether it is accurate to consider them as same-sex sex or different-status sex. p. 262.  </a:t>
            </a:r>
          </a:p>
          <a:p>
            <a:pPr marL="0" indent="0">
              <a:buNone/>
            </a:pPr>
            <a:r>
              <a:rPr lang="en-GB" sz="2000" dirty="0">
                <a:solidFill>
                  <a:srgbClr val="212529"/>
                </a:solidFill>
              </a:rPr>
              <a:t>It also looks at examples of different interactions and how reconstructing these interactions as either same-sex or transgender is impossible without being anachronist to the contexts examined. pp. 262-3. Examples include the 'molies' of 18th century London who were effeminate men who had feminine behaviour and dress who sought male sexual partners, or the 'randy women' of Amsterdam or the 'roaring girls' of </a:t>
            </a:r>
            <a:r>
              <a:rPr lang="en-GB" sz="2000">
                <a:solidFill>
                  <a:srgbClr val="212529"/>
                </a:solidFill>
              </a:rPr>
              <a:t>London. P. 264. </a:t>
            </a:r>
            <a:r>
              <a:rPr lang="en-GB" sz="2000" dirty="0">
                <a:solidFill>
                  <a:srgbClr val="212529"/>
                </a:solidFill>
              </a:rPr>
              <a:t> It argues that in each of the provided examples telling the extent that they are same-sex relations or something different is difficult. Pp. 263-5. </a:t>
            </a:r>
            <a:endParaRPr lang="en-GB" dirty="0">
              <a:solidFill>
                <a:srgbClr val="000000"/>
              </a:solidFill>
            </a:endParaRPr>
          </a:p>
          <a:p>
            <a:pPr marL="0" indent="0">
              <a:buNone/>
            </a:pPr>
            <a:r>
              <a:rPr lang="en-GB" sz="2000">
                <a:solidFill>
                  <a:srgbClr val="212529"/>
                </a:solidFill>
              </a:rPr>
              <a:t>That there are plenty of sources showing potential same relations between women despite that being harder to identity. Pp. 265-6.</a:t>
            </a:r>
            <a:endParaRPr lang="en-GB"/>
          </a:p>
          <a:p>
            <a:pPr marL="0" indent="0">
              <a:buNone/>
            </a:pPr>
            <a:r>
              <a:rPr lang="en-GB" sz="2000">
                <a:solidFill>
                  <a:srgbClr val="212529"/>
                </a:solidFill>
              </a:rPr>
              <a:t>Rupp argues how the making of a global history of same-sex sexuality would be impossible for one person due to their perspectives but that looking at these different examples of sexuality and how they are structured by their historical context so that we can understand more about history. pp. 266-7.  </a:t>
            </a:r>
          </a:p>
        </p:txBody>
      </p:sp>
    </p:spTree>
    <p:extLst>
      <p:ext uri="{BB962C8B-B14F-4D97-AF65-F5344CB8AC3E}">
        <p14:creationId xmlns:p14="http://schemas.microsoft.com/office/powerpoint/2010/main" val="15567456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1925</Words>
  <Application>Microsoft Office PowerPoint</Application>
  <PresentationFormat>Widescreen</PresentationFormat>
  <Paragraphs>68</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Writing 'Lesbian'/ Queer History.</vt:lpstr>
      <vt:lpstr>Elizabeth Edwards, Homoerotic Friendship and College Principals</vt:lpstr>
      <vt:lpstr>Judith M. Bennett - ‘Lesbian-Like’ and the Social History of Lesbianisms</vt:lpstr>
      <vt:lpstr>Writing ‘Lesbian’/Queer History: A Theoretical Approach</vt:lpstr>
      <vt:lpstr>Sheila Jeffreys, "Does it Matter if they Did It?" </vt:lpstr>
      <vt:lpstr>Leila Rupp, 'Toward a Global History of Same-Sex Sexuality'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BUTLER, LOTTE (UG)</dc:creator>
  <cp:lastModifiedBy>BUTLER, LOTTE (UG)</cp:lastModifiedBy>
  <cp:revision>49</cp:revision>
  <dcterms:created xsi:type="dcterms:W3CDTF">2025-11-21T15:33:42Z</dcterms:created>
  <dcterms:modified xsi:type="dcterms:W3CDTF">2025-11-25T13:15:04Z</dcterms:modified>
</cp:coreProperties>
</file>