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3" r:id="rId3"/>
    <p:sldId id="257" r:id="rId4"/>
    <p:sldId id="266" r:id="rId5"/>
    <p:sldId id="259" r:id="rId6"/>
    <p:sldId id="260" r:id="rId7"/>
    <p:sldId id="265" r:id="rId8"/>
    <p:sldId id="264" r:id="rId9"/>
    <p:sldId id="267" r:id="rId10"/>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694607-C4E9-ECB8-2C57-AA67D2218169}" v="23" dt="2025-11-25T16:49:56.332"/>
    <p1510:client id="{2EE6434E-F883-A7DB-8E9E-5906A47756D8}" v="63" dt="2025-11-25T15:03:48.006"/>
    <p1510:client id="{31AD31B9-5957-CD35-AD11-60F0EA998290}" v="414" dt="2025-11-24T18:18:20.486"/>
    <p1510:client id="{32309A9A-F1C2-FB4F-83B1-A21A733314BB}" v="1845" dt="2025-11-25T15:57:48.250"/>
    <p1510:client id="{59057193-6184-9230-2BEE-89C560270DD2}" v="748" dt="2025-11-24T18:33:20.346"/>
    <p1510:client id="{5C9D2B46-7D21-98EB-B099-F956EB3D28C0}" v="17" dt="2025-11-25T16:47:31.757"/>
    <p1510:client id="{654B9F98-7FDB-194E-0A4B-6245B1E3FB43}" v="86" dt="2025-11-25T16:51:46.116"/>
    <p1510:client id="{7E4FAC16-B70A-DE17-E10B-08750F34F121}" v="2253" dt="2025-11-25T13:23:54.031"/>
    <p1510:client id="{7F1C42C2-3F68-ACF5-F2A1-7713EE5ECE69}" v="3" dt="2025-11-25T15:07:27.6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12197C-A9EE-4B00-848E-362956447B3A}" type="datetimeFigureOut">
              <a:t>11/25/2025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5640D-F4A4-4201-809D-B4B005324553}" type="slidenum">
              <a:t>‹#›</a:t>
            </a:fld>
            <a:endParaRPr lang="en-GB"/>
          </a:p>
        </p:txBody>
      </p:sp>
    </p:spTree>
    <p:extLst>
      <p:ext uri="{BB962C8B-B14F-4D97-AF65-F5344CB8AC3E}">
        <p14:creationId xmlns:p14="http://schemas.microsoft.com/office/powerpoint/2010/main" val="10618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panose="020F0502020204030204"/>
                <a:cs typeface="Calibri" panose="020F0502020204030204"/>
              </a:rPr>
              <a:t>Prostitution in Victorian society – Judtih </a:t>
            </a:r>
            <a:r>
              <a:rPr lang="en-US" err="1">
                <a:ea typeface="Calibri" panose="020F0502020204030204"/>
                <a:cs typeface="Calibri" panose="020F0502020204030204"/>
              </a:rPr>
              <a:t>Walkowitz</a:t>
            </a:r>
          </a:p>
          <a:p>
            <a:r>
              <a:rPr lang="en-US">
                <a:ea typeface="Calibri" panose="020F0502020204030204"/>
                <a:cs typeface="Calibri" panose="020F0502020204030204"/>
              </a:rPr>
              <a:t>-She viewed prostitution as not just morally failing but something that was built and embedded in Victorian urban life. She explores how this was encouraged by class inequalities, state control and male leisure culture.</a:t>
            </a:r>
          </a:p>
          <a:p>
            <a:r>
              <a:rPr lang="en-US">
                <a:ea typeface="Calibri" panose="020F0502020204030204"/>
                <a:cs typeface="Calibri" panose="020F0502020204030204"/>
              </a:rPr>
              <a:t> </a:t>
            </a:r>
            <a:endParaRPr lang="en-US"/>
          </a:p>
          <a:p>
            <a:r>
              <a:rPr lang="en-US">
                <a:ea typeface="Calibri" panose="020F0502020204030204"/>
                <a:cs typeface="Calibri" panose="020F0502020204030204"/>
              </a:rPr>
              <a:t>1.This notion of prostitution being a 'moral threat' associated the word 'evil' in women's sexuality, but encouraged men to explore their natural instincts – creating a sexual double standard. It was also a threat to the gender power dynamics; women were gaining independence and men couldn’t control them anymore. This hate was also directed from middle class women who were eager to separate themselves from a 'fallen woman' label.</a:t>
            </a:r>
            <a:endParaRPr lang="en-US"/>
          </a:p>
          <a:p>
            <a:endParaRPr lang="en-US">
              <a:ea typeface="Calibri" panose="020F0502020204030204"/>
              <a:cs typeface="Calibri" panose="020F0502020204030204"/>
            </a:endParaRPr>
          </a:p>
          <a:p>
            <a:r>
              <a:rPr lang="en-US">
                <a:ea typeface="Calibri" panose="020F0502020204030204"/>
                <a:cs typeface="Calibri" panose="020F0502020204030204"/>
              </a:rPr>
              <a:t>2.Police and medical institutions used 'moral regulations' as an excuse to police women's bodies and force medical examinations upon them. Surveillance upon working class women was also justified. All of this takes away their autonomy over their own bodies.</a:t>
            </a:r>
          </a:p>
          <a:p>
            <a:endParaRPr lang="en-US">
              <a:ea typeface="Calibri" panose="020F0502020204030204"/>
              <a:cs typeface="Calibri" panose="020F0502020204030204"/>
            </a:endParaRPr>
          </a:p>
          <a:p>
            <a:r>
              <a:rPr lang="en-US">
                <a:ea typeface="Calibri" panose="020F0502020204030204"/>
                <a:cs typeface="Calibri" panose="020F0502020204030204"/>
              </a:rPr>
              <a:t>3.Prostitution was not just a sexual transaction, but it was an outlet for people to blame their greater and more deeper anxieties on. It allowed people to condense their broader fears into this notion of 'the prostitute'. </a:t>
            </a:r>
          </a:p>
          <a:p>
            <a:endParaRPr lang="en-US">
              <a:ea typeface="Calibri" panose="020F0502020204030204"/>
              <a:cs typeface="Calibri" panose="020F0502020204030204"/>
            </a:endParaRPr>
          </a:p>
          <a:p>
            <a:r>
              <a:rPr lang="en-US">
                <a:ea typeface="Calibri" panose="020F0502020204030204"/>
                <a:cs typeface="Calibri" panose="020F0502020204030204"/>
              </a:rPr>
              <a:t>4.Music halls such as the Oxford and the Alhambra became famous spaces where prostitutes openly mingled with the male customers. Red light districts surrounded ports and barracks because soldiers and sailors were young, unmarried men and prostitutes were seen as 'essential to military male leisure'.</a:t>
            </a:r>
          </a:p>
          <a:p>
            <a:endParaRPr lang="en-US">
              <a:ea typeface="Calibri" panose="020F0502020204030204"/>
              <a:cs typeface="Calibri" panose="020F0502020204030204"/>
            </a:endParaRPr>
          </a:p>
          <a:p>
            <a:r>
              <a:rPr lang="en-US">
                <a:ea typeface="Calibri" panose="020F0502020204030204"/>
                <a:cs typeface="Calibri" panose="020F0502020204030204"/>
              </a:rPr>
              <a:t>5.Working class women were at in a constant vulnerability to poverty as they had very few opportunities to earn a living. This created </a:t>
            </a:r>
            <a:r>
              <a:rPr lang="en-US" err="1">
                <a:ea typeface="Calibri" panose="020F0502020204030204"/>
                <a:cs typeface="Calibri" panose="020F0502020204030204"/>
              </a:rPr>
              <a:t>feminised</a:t>
            </a:r>
            <a:r>
              <a:rPr lang="en-US">
                <a:ea typeface="Calibri" panose="020F0502020204030204"/>
                <a:cs typeface="Calibri" panose="020F0502020204030204"/>
              </a:rPr>
              <a:t> po</a:t>
            </a:r>
            <a:r>
              <a:rPr lang="en-GB" err="1">
                <a:ea typeface="Calibri" panose="020F0502020204030204"/>
                <a:cs typeface="Calibri" panose="020F0502020204030204"/>
              </a:rPr>
              <a:t>verty</a:t>
            </a:r>
            <a:r>
              <a:rPr lang="en-GB">
                <a:ea typeface="Calibri" panose="020F0502020204030204"/>
                <a:cs typeface="Calibri" panose="020F0502020204030204"/>
              </a:rPr>
              <a:t> that pushed women to become prostitutes as the jobs they were offered such as domestic labour did not equate to the same pay.</a:t>
            </a:r>
            <a:endParaRPr lang="en-US">
              <a:ea typeface="Calibri" panose="020F0502020204030204"/>
              <a:cs typeface="Calibri" panose="020F0502020204030204"/>
            </a:endParaRPr>
          </a:p>
          <a:p>
            <a:endParaRPr lang="en-GB">
              <a:ea typeface="Calibri" panose="020F0502020204030204"/>
              <a:cs typeface="Calibri" panose="020F0502020204030204"/>
            </a:endParaRPr>
          </a:p>
          <a:p>
            <a:r>
              <a:rPr lang="en-GB">
                <a:ea typeface="Calibri" panose="020F0502020204030204"/>
                <a:cs typeface="Calibri" panose="020F0502020204030204"/>
              </a:rPr>
              <a:t>6.The majority of the contemporary writing about prostitution at the time was written by middle class women speaking for the lower class women. They were not able to speak on their own experiences, but were being spoken for,  speaking retrospectively, creating the idea of the 'sub-altern', coined by theorist Gayatri Spivak, who asks 'can the subaltern speak?'. The prostitutes of lower classes were constantly being spoken for.</a:t>
            </a:r>
          </a:p>
        </p:txBody>
      </p:sp>
      <p:sp>
        <p:nvSpPr>
          <p:cNvPr id="4" name="Slide Number Placeholder 3"/>
          <p:cNvSpPr>
            <a:spLocks noGrp="1"/>
          </p:cNvSpPr>
          <p:nvPr>
            <p:ph type="sldNum" sz="quarter" idx="5"/>
          </p:nvPr>
        </p:nvSpPr>
        <p:spPr/>
        <p:txBody>
          <a:bodyPr/>
          <a:lstStyle/>
          <a:p>
            <a:fld id="{2155640D-F4A4-4201-809D-B4B005324553}" type="slidenum">
              <a:t>5</a:t>
            </a:fld>
            <a:endParaRPr lang="en-GB"/>
          </a:p>
        </p:txBody>
      </p:sp>
    </p:spTree>
    <p:extLst>
      <p:ext uri="{BB962C8B-B14F-4D97-AF65-F5344CB8AC3E}">
        <p14:creationId xmlns:p14="http://schemas.microsoft.com/office/powerpoint/2010/main" val="3813170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Jas</a:t>
            </a:r>
          </a:p>
        </p:txBody>
      </p:sp>
      <p:sp>
        <p:nvSpPr>
          <p:cNvPr id="4" name="Slide Number Placeholder 3"/>
          <p:cNvSpPr>
            <a:spLocks noGrp="1"/>
          </p:cNvSpPr>
          <p:nvPr>
            <p:ph type="sldNum" sz="quarter" idx="5"/>
          </p:nvPr>
        </p:nvSpPr>
        <p:spPr/>
        <p:txBody>
          <a:bodyPr/>
          <a:lstStyle/>
          <a:p>
            <a:fld id="{2155640D-F4A4-4201-809D-B4B005324553}" type="slidenum">
              <a:rPr lang="en-GB"/>
              <a:t>6</a:t>
            </a:fld>
            <a:endParaRPr lang="en-GB"/>
          </a:p>
        </p:txBody>
      </p:sp>
    </p:spTree>
    <p:extLst>
      <p:ext uri="{BB962C8B-B14F-4D97-AF65-F5344CB8AC3E}">
        <p14:creationId xmlns:p14="http://schemas.microsoft.com/office/powerpoint/2010/main" val="2676533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Jas</a:t>
            </a:r>
          </a:p>
        </p:txBody>
      </p:sp>
      <p:sp>
        <p:nvSpPr>
          <p:cNvPr id="4" name="Slide Number Placeholder 3"/>
          <p:cNvSpPr>
            <a:spLocks noGrp="1"/>
          </p:cNvSpPr>
          <p:nvPr>
            <p:ph type="sldNum" sz="quarter" idx="5"/>
          </p:nvPr>
        </p:nvSpPr>
        <p:spPr/>
        <p:txBody>
          <a:bodyPr/>
          <a:lstStyle/>
          <a:p>
            <a:fld id="{2155640D-F4A4-4201-809D-B4B005324553}" type="slidenum">
              <a:rPr lang="en-GB"/>
              <a:t>7</a:t>
            </a:fld>
            <a:endParaRPr lang="en-GB"/>
          </a:p>
        </p:txBody>
      </p:sp>
    </p:spTree>
    <p:extLst>
      <p:ext uri="{BB962C8B-B14F-4D97-AF65-F5344CB8AC3E}">
        <p14:creationId xmlns:p14="http://schemas.microsoft.com/office/powerpoint/2010/main" val="2966944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Jas</a:t>
            </a:r>
          </a:p>
        </p:txBody>
      </p:sp>
      <p:sp>
        <p:nvSpPr>
          <p:cNvPr id="4" name="Slide Number Placeholder 3"/>
          <p:cNvSpPr>
            <a:spLocks noGrp="1"/>
          </p:cNvSpPr>
          <p:nvPr>
            <p:ph type="sldNum" sz="quarter" idx="5"/>
          </p:nvPr>
        </p:nvSpPr>
        <p:spPr/>
        <p:txBody>
          <a:bodyPr/>
          <a:lstStyle/>
          <a:p>
            <a:fld id="{2155640D-F4A4-4201-809D-B4B005324553}" type="slidenum">
              <a:rPr lang="en-GB"/>
              <a:t>8</a:t>
            </a:fld>
            <a:endParaRPr lang="en-GB"/>
          </a:p>
        </p:txBody>
      </p:sp>
    </p:spTree>
    <p:extLst>
      <p:ext uri="{BB962C8B-B14F-4D97-AF65-F5344CB8AC3E}">
        <p14:creationId xmlns:p14="http://schemas.microsoft.com/office/powerpoint/2010/main" val="4292556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25/11/2025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25/11/2025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25/11/2025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25/11/2025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25/11/2025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25/11/2025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25/11/2025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25/11/2025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doi.org/10.1080/09612029700200157"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hyperlink" Target="https://doi.org/10.1080/09612029900200192"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10" Type="http://schemas.openxmlformats.org/officeDocument/2006/relationships/image" Target="../media/image12.sv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4D4677D2-D5AC-4CF9-9EED-2B89D0A1C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F695F69-7001-421E-98A8-E74156934A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people walking in a crowded street&#10;&#10;AI-generated content may be incorrect.">
            <a:extLst>
              <a:ext uri="{FF2B5EF4-FFF2-40B4-BE49-F238E27FC236}">
                <a16:creationId xmlns:a16="http://schemas.microsoft.com/office/drawing/2014/main" id="{C3B9C530-0C88-E4CB-0DA5-71B7369428F8}"/>
              </a:ext>
            </a:extLst>
          </p:cNvPr>
          <p:cNvPicPr>
            <a:picLocks noChangeAspect="1"/>
          </p:cNvPicPr>
          <p:nvPr/>
        </p:nvPicPr>
        <p:blipFill>
          <a:blip r:embed="rId2"/>
          <a:srcRect l="19346" r="21543"/>
          <a:stretch>
            <a:fillRect/>
          </a:stretch>
        </p:blipFill>
        <p:spPr>
          <a:xfrm>
            <a:off x="6096010" y="10"/>
            <a:ext cx="6095999" cy="6857990"/>
          </a:xfrm>
          <a:custGeom>
            <a:avLst/>
            <a:gdLst/>
            <a:ahLst/>
            <a:cxnLst/>
            <a:rect l="l" t="t" r="r" b="b"/>
            <a:pathLst>
              <a:path w="6095999" h="6858000">
                <a:moveTo>
                  <a:pt x="0" y="0"/>
                </a:moveTo>
                <a:lnTo>
                  <a:pt x="6095999" y="0"/>
                </a:lnTo>
                <a:lnTo>
                  <a:pt x="6095999" y="6858000"/>
                </a:lnTo>
                <a:lnTo>
                  <a:pt x="0" y="6858000"/>
                </a:lnTo>
                <a:lnTo>
                  <a:pt x="0" y="6857999"/>
                </a:lnTo>
                <a:lnTo>
                  <a:pt x="4220980" y="6857999"/>
                </a:lnTo>
                <a:lnTo>
                  <a:pt x="4213164" y="6851010"/>
                </a:lnTo>
                <a:cubicBezTo>
                  <a:pt x="4181666" y="6825777"/>
                  <a:pt x="4066661" y="6744343"/>
                  <a:pt x="4062999" y="6737842"/>
                </a:cubicBezTo>
                <a:cubicBezTo>
                  <a:pt x="4024279" y="6693220"/>
                  <a:pt x="4060463" y="6731339"/>
                  <a:pt x="3994350" y="6686435"/>
                </a:cubicBezTo>
                <a:cubicBezTo>
                  <a:pt x="3947033" y="6670674"/>
                  <a:pt x="3899856" y="6566625"/>
                  <a:pt x="3859426" y="6512643"/>
                </a:cubicBezTo>
                <a:cubicBezTo>
                  <a:pt x="3843619" y="6494605"/>
                  <a:pt x="3819111" y="6476220"/>
                  <a:pt x="3795266" y="6469055"/>
                </a:cubicBezTo>
                <a:cubicBezTo>
                  <a:pt x="3772240" y="6479507"/>
                  <a:pt x="3769424" y="6446115"/>
                  <a:pt x="3752228" y="6440526"/>
                </a:cubicBezTo>
                <a:cubicBezTo>
                  <a:pt x="3742060" y="6447641"/>
                  <a:pt x="3719048" y="6424775"/>
                  <a:pt x="3716355" y="6414007"/>
                </a:cubicBezTo>
                <a:cubicBezTo>
                  <a:pt x="3729286" y="6392352"/>
                  <a:pt x="3629924" y="6387100"/>
                  <a:pt x="3629916" y="6370687"/>
                </a:cubicBezTo>
                <a:cubicBezTo>
                  <a:pt x="3600280" y="6362353"/>
                  <a:pt x="3495200" y="6368444"/>
                  <a:pt x="3479034" y="6339494"/>
                </a:cubicBezTo>
                <a:cubicBezTo>
                  <a:pt x="3420435" y="6317314"/>
                  <a:pt x="3345614" y="6290932"/>
                  <a:pt x="3319627" y="6285893"/>
                </a:cubicBezTo>
                <a:cubicBezTo>
                  <a:pt x="3282294" y="6327705"/>
                  <a:pt x="3185936" y="6185255"/>
                  <a:pt x="3075494" y="6164273"/>
                </a:cubicBezTo>
                <a:cubicBezTo>
                  <a:pt x="3059427" y="6166243"/>
                  <a:pt x="3051440" y="6164859"/>
                  <a:pt x="3050019" y="6153683"/>
                </a:cubicBezTo>
                <a:cubicBezTo>
                  <a:pt x="3016030" y="6146243"/>
                  <a:pt x="2991340" y="6114870"/>
                  <a:pt x="2963636" y="6123708"/>
                </a:cubicBezTo>
                <a:cubicBezTo>
                  <a:pt x="2928425" y="6105855"/>
                  <a:pt x="2947049" y="6092097"/>
                  <a:pt x="2914912" y="6078439"/>
                </a:cubicBezTo>
                <a:lnTo>
                  <a:pt x="2770812" y="6041758"/>
                </a:lnTo>
                <a:cubicBezTo>
                  <a:pt x="2750466" y="6034724"/>
                  <a:pt x="2729222" y="6014032"/>
                  <a:pt x="2708585" y="6007728"/>
                </a:cubicBezTo>
                <a:lnTo>
                  <a:pt x="2687072" y="6003931"/>
                </a:lnTo>
                <a:lnTo>
                  <a:pt x="2674457" y="5991515"/>
                </a:lnTo>
                <a:cubicBezTo>
                  <a:pt x="2668773" y="5988707"/>
                  <a:pt x="2661696" y="5988167"/>
                  <a:pt x="2652298" y="5991525"/>
                </a:cubicBezTo>
                <a:cubicBezTo>
                  <a:pt x="2634345" y="5986939"/>
                  <a:pt x="2583809" y="5969299"/>
                  <a:pt x="2566743" y="5963996"/>
                </a:cubicBezTo>
                <a:lnTo>
                  <a:pt x="2549903" y="5959709"/>
                </a:lnTo>
                <a:lnTo>
                  <a:pt x="2542177" y="5951723"/>
                </a:lnTo>
                <a:cubicBezTo>
                  <a:pt x="2529898" y="5945994"/>
                  <a:pt x="2498812" y="5935402"/>
                  <a:pt x="2476225" y="5925338"/>
                </a:cubicBezTo>
                <a:cubicBezTo>
                  <a:pt x="2457810" y="5911056"/>
                  <a:pt x="2433846" y="5899348"/>
                  <a:pt x="2406656" y="5891344"/>
                </a:cubicBezTo>
                <a:cubicBezTo>
                  <a:pt x="2400991" y="5896275"/>
                  <a:pt x="2393612" y="5885783"/>
                  <a:pt x="2389160" y="5883030"/>
                </a:cubicBezTo>
                <a:cubicBezTo>
                  <a:pt x="2387458" y="5886701"/>
                  <a:pt x="2375233" y="5885881"/>
                  <a:pt x="2372540" y="5881920"/>
                </a:cubicBezTo>
                <a:cubicBezTo>
                  <a:pt x="2293168" y="5849488"/>
                  <a:pt x="2325743" y="5894734"/>
                  <a:pt x="2283811" y="5862541"/>
                </a:cubicBezTo>
                <a:cubicBezTo>
                  <a:pt x="2275730" y="5859531"/>
                  <a:pt x="2268484" y="5859925"/>
                  <a:pt x="2261759" y="5861764"/>
                </a:cubicBezTo>
                <a:lnTo>
                  <a:pt x="2219265" y="5849327"/>
                </a:lnTo>
                <a:cubicBezTo>
                  <a:pt x="2203078" y="5842651"/>
                  <a:pt x="2185672" y="5837119"/>
                  <a:pt x="2167456" y="5832891"/>
                </a:cubicBezTo>
                <a:cubicBezTo>
                  <a:pt x="2161387" y="5839963"/>
                  <a:pt x="2149583" y="5826532"/>
                  <a:pt x="2143288" y="5823218"/>
                </a:cubicBezTo>
                <a:cubicBezTo>
                  <a:pt x="2141966" y="5828274"/>
                  <a:pt x="2126227" y="5828196"/>
                  <a:pt x="2121889" y="5823116"/>
                </a:cubicBezTo>
                <a:cubicBezTo>
                  <a:pt x="2013448" y="5786297"/>
                  <a:pt x="2065303" y="5844161"/>
                  <a:pt x="2004548" y="5804552"/>
                </a:cubicBezTo>
                <a:cubicBezTo>
                  <a:pt x="1993575" y="5801194"/>
                  <a:pt x="1984449" y="5802325"/>
                  <a:pt x="1976317" y="5805346"/>
                </a:cubicBezTo>
                <a:lnTo>
                  <a:pt x="1960968" y="5813703"/>
                </a:lnTo>
                <a:lnTo>
                  <a:pt x="1951886" y="5808313"/>
                </a:lnTo>
                <a:cubicBezTo>
                  <a:pt x="1914205" y="5801767"/>
                  <a:pt x="1900427" y="5810657"/>
                  <a:pt x="1881129" y="5796205"/>
                </a:cubicBezTo>
                <a:cubicBezTo>
                  <a:pt x="1847467" y="5788576"/>
                  <a:pt x="1808824" y="5783942"/>
                  <a:pt x="1778393" y="5776687"/>
                </a:cubicBezTo>
                <a:cubicBezTo>
                  <a:pt x="1764338" y="5756704"/>
                  <a:pt x="1721542" y="5761928"/>
                  <a:pt x="1698544" y="5752677"/>
                </a:cubicBezTo>
                <a:cubicBezTo>
                  <a:pt x="1688689" y="5744367"/>
                  <a:pt x="1680710" y="5741898"/>
                  <a:pt x="1667763" y="5746936"/>
                </a:cubicBezTo>
                <a:cubicBezTo>
                  <a:pt x="1622782" y="5706970"/>
                  <a:pt x="1636232" y="5740258"/>
                  <a:pt x="1589890" y="5720079"/>
                </a:cubicBezTo>
                <a:cubicBezTo>
                  <a:pt x="1550522" y="5700408"/>
                  <a:pt x="1504390" y="5684235"/>
                  <a:pt x="1470745" y="5647268"/>
                </a:cubicBezTo>
                <a:cubicBezTo>
                  <a:pt x="1465307" y="5637473"/>
                  <a:pt x="1447590" y="5631171"/>
                  <a:pt x="1431171" y="5633192"/>
                </a:cubicBezTo>
                <a:cubicBezTo>
                  <a:pt x="1428344" y="5633540"/>
                  <a:pt x="1425665" y="5634127"/>
                  <a:pt x="1423215" y="5634934"/>
                </a:cubicBezTo>
                <a:cubicBezTo>
                  <a:pt x="1404063" y="5609561"/>
                  <a:pt x="1384477" y="5616951"/>
                  <a:pt x="1377158" y="5600720"/>
                </a:cubicBezTo>
                <a:cubicBezTo>
                  <a:pt x="1337416" y="5587406"/>
                  <a:pt x="1299119" y="5594952"/>
                  <a:pt x="1292001" y="5580595"/>
                </a:cubicBezTo>
                <a:cubicBezTo>
                  <a:pt x="1270404" y="5577445"/>
                  <a:pt x="1236263" y="5586393"/>
                  <a:pt x="1224877" y="5570207"/>
                </a:cubicBezTo>
                <a:cubicBezTo>
                  <a:pt x="1218892" y="5580643"/>
                  <a:pt x="1203320" y="5557444"/>
                  <a:pt x="1188481" y="5562311"/>
                </a:cubicBezTo>
                <a:cubicBezTo>
                  <a:pt x="1177571" y="5566931"/>
                  <a:pt x="1170302" y="5560971"/>
                  <a:pt x="1160620" y="5558862"/>
                </a:cubicBezTo>
                <a:cubicBezTo>
                  <a:pt x="1146504" y="5561577"/>
                  <a:pt x="1106544" y="5545833"/>
                  <a:pt x="1097113" y="5537725"/>
                </a:cubicBezTo>
                <a:cubicBezTo>
                  <a:pt x="1076260" y="5511528"/>
                  <a:pt x="1012618" y="5517876"/>
                  <a:pt x="994944" y="5497522"/>
                </a:cubicBezTo>
                <a:cubicBezTo>
                  <a:pt x="987638" y="5493756"/>
                  <a:pt x="980141" y="5491480"/>
                  <a:pt x="972567" y="5490138"/>
                </a:cubicBezTo>
                <a:lnTo>
                  <a:pt x="927036" y="5488921"/>
                </a:lnTo>
                <a:lnTo>
                  <a:pt x="905198" y="5488488"/>
                </a:lnTo>
                <a:cubicBezTo>
                  <a:pt x="920127" y="5466532"/>
                  <a:pt x="847550" y="5479119"/>
                  <a:pt x="871473" y="5463326"/>
                </a:cubicBezTo>
                <a:cubicBezTo>
                  <a:pt x="835241" y="5455796"/>
                  <a:pt x="824844" y="5441869"/>
                  <a:pt x="787335" y="5431076"/>
                </a:cubicBezTo>
                <a:lnTo>
                  <a:pt x="646418" y="5398569"/>
                </a:lnTo>
                <a:cubicBezTo>
                  <a:pt x="594533" y="5378172"/>
                  <a:pt x="569175" y="5376706"/>
                  <a:pt x="522316" y="5365133"/>
                </a:cubicBezTo>
                <a:cubicBezTo>
                  <a:pt x="485699" y="5316148"/>
                  <a:pt x="451396" y="5327743"/>
                  <a:pt x="425051" y="5295085"/>
                </a:cubicBezTo>
                <a:cubicBezTo>
                  <a:pt x="373115" y="5280721"/>
                  <a:pt x="376598" y="5265782"/>
                  <a:pt x="318461" y="5265657"/>
                </a:cubicBezTo>
                <a:lnTo>
                  <a:pt x="266536" y="5232252"/>
                </a:lnTo>
                <a:cubicBezTo>
                  <a:pt x="254867" y="5225616"/>
                  <a:pt x="251642" y="5227516"/>
                  <a:pt x="248444" y="5225838"/>
                </a:cubicBezTo>
                <a:lnTo>
                  <a:pt x="247345" y="5222181"/>
                </a:lnTo>
                <a:lnTo>
                  <a:pt x="237345" y="5217023"/>
                </a:lnTo>
                <a:lnTo>
                  <a:pt x="219603" y="5204977"/>
                </a:lnTo>
                <a:lnTo>
                  <a:pt x="214443" y="5204489"/>
                </a:lnTo>
                <a:lnTo>
                  <a:pt x="184816" y="5189073"/>
                </a:lnTo>
                <a:lnTo>
                  <a:pt x="183534" y="5189699"/>
                </a:lnTo>
                <a:cubicBezTo>
                  <a:pt x="179981" y="5190754"/>
                  <a:pt x="176085" y="5190869"/>
                  <a:pt x="171363" y="5189023"/>
                </a:cubicBezTo>
                <a:cubicBezTo>
                  <a:pt x="165797" y="5204157"/>
                  <a:pt x="163531" y="5192594"/>
                  <a:pt x="150096" y="5185813"/>
                </a:cubicBezTo>
                <a:lnTo>
                  <a:pt x="59253" y="5172817"/>
                </a:lnTo>
                <a:lnTo>
                  <a:pt x="52526" y="5170052"/>
                </a:lnTo>
                <a:lnTo>
                  <a:pt x="52188" y="5170183"/>
                </a:lnTo>
                <a:cubicBezTo>
                  <a:pt x="50293" y="5169980"/>
                  <a:pt x="47917" y="5169219"/>
                  <a:pt x="44687" y="5167637"/>
                </a:cubicBezTo>
                <a:lnTo>
                  <a:pt x="40261" y="5165012"/>
                </a:lnTo>
                <a:lnTo>
                  <a:pt x="27209" y="5159648"/>
                </a:lnTo>
                <a:lnTo>
                  <a:pt x="21368" y="5159036"/>
                </a:lnTo>
                <a:lnTo>
                  <a:pt x="0" y="5158850"/>
                </a:lnTo>
                <a:close/>
              </a:path>
            </a:pathLst>
          </a:custGeom>
        </p:spPr>
      </p:pic>
      <p:sp>
        <p:nvSpPr>
          <p:cNvPr id="2" name="Title 1"/>
          <p:cNvSpPr>
            <a:spLocks noGrp="1"/>
          </p:cNvSpPr>
          <p:nvPr>
            <p:ph type="ctrTitle"/>
          </p:nvPr>
        </p:nvSpPr>
        <p:spPr>
          <a:xfrm>
            <a:off x="599818" y="5234320"/>
            <a:ext cx="6931319" cy="752217"/>
          </a:xfrm>
        </p:spPr>
        <p:txBody>
          <a:bodyPr anchor="b">
            <a:normAutofit/>
          </a:bodyPr>
          <a:lstStyle/>
          <a:p>
            <a:pPr algn="l"/>
            <a:r>
              <a:rPr lang="en-GB" sz="3600">
                <a:solidFill>
                  <a:schemeClr val="tx1">
                    <a:lumMod val="85000"/>
                    <a:lumOff val="15000"/>
                  </a:schemeClr>
                </a:solidFill>
                <a:latin typeface="Calibri"/>
                <a:ea typeface="Calibri"/>
                <a:cs typeface="Calibri"/>
              </a:rPr>
              <a:t>Campaigns Against Sex</a:t>
            </a:r>
          </a:p>
        </p:txBody>
      </p:sp>
      <p:sp>
        <p:nvSpPr>
          <p:cNvPr id="3" name="Subtitle 2"/>
          <p:cNvSpPr>
            <a:spLocks noGrp="1"/>
          </p:cNvSpPr>
          <p:nvPr>
            <p:ph type="subTitle" idx="1"/>
          </p:nvPr>
        </p:nvSpPr>
        <p:spPr>
          <a:xfrm>
            <a:off x="599819" y="6059086"/>
            <a:ext cx="6931319" cy="349725"/>
          </a:xfrm>
        </p:spPr>
        <p:txBody>
          <a:bodyPr vert="horz" lIns="91440" tIns="45720" rIns="91440" bIns="45720" rtlCol="0" anchor="t">
            <a:normAutofit/>
          </a:bodyPr>
          <a:lstStyle/>
          <a:p>
            <a:pPr algn="l"/>
            <a:r>
              <a:rPr lang="en-GB" sz="1600">
                <a:solidFill>
                  <a:schemeClr val="tx1">
                    <a:lumMod val="85000"/>
                    <a:lumOff val="15000"/>
                  </a:schemeClr>
                </a:solidFill>
                <a:latin typeface="Calibri"/>
                <a:ea typeface="Calibri"/>
                <a:cs typeface="Calibri"/>
              </a:rPr>
              <a:t>By: Toni Routledge, Jas Madeley, Millie Hudson,  Komal Mistry and Chloe Mitchell </a:t>
            </a:r>
          </a:p>
        </p:txBody>
      </p:sp>
      <p:pic>
        <p:nvPicPr>
          <p:cNvPr id="5" name="Picture 4" descr="A group of people in a line&#10;&#10;AI-generated content may be incorrect.">
            <a:extLst>
              <a:ext uri="{FF2B5EF4-FFF2-40B4-BE49-F238E27FC236}">
                <a16:creationId xmlns:a16="http://schemas.microsoft.com/office/drawing/2014/main" id="{08E7F19B-10B7-8BC8-38DB-699CEB9CE016}"/>
              </a:ext>
            </a:extLst>
          </p:cNvPr>
          <p:cNvPicPr>
            <a:picLocks noChangeAspect="1"/>
          </p:cNvPicPr>
          <p:nvPr/>
        </p:nvPicPr>
        <p:blipFill>
          <a:blip r:embed="rId3"/>
          <a:srcRect l="12324" r="8147" b="-1"/>
          <a:stretch>
            <a:fillRect/>
          </a:stretch>
        </p:blipFill>
        <p:spPr>
          <a:xfrm>
            <a:off x="-5388" y="10"/>
            <a:ext cx="6169518" cy="5158840"/>
          </a:xfrm>
          <a:custGeom>
            <a:avLst/>
            <a:gdLst/>
            <a:ahLst/>
            <a:cxnLst/>
            <a:rect l="l" t="t" r="r" b="b"/>
            <a:pathLst>
              <a:path w="6096000" h="5158850">
                <a:moveTo>
                  <a:pt x="0" y="0"/>
                </a:moveTo>
                <a:lnTo>
                  <a:pt x="6096000" y="0"/>
                </a:lnTo>
                <a:lnTo>
                  <a:pt x="6096000" y="5158850"/>
                </a:lnTo>
                <a:lnTo>
                  <a:pt x="5957305" y="5157644"/>
                </a:lnTo>
                <a:cubicBezTo>
                  <a:pt x="5920540" y="5151975"/>
                  <a:pt x="5887096" y="5153588"/>
                  <a:pt x="5857259" y="5143603"/>
                </a:cubicBezTo>
                <a:cubicBezTo>
                  <a:pt x="5843335" y="5146861"/>
                  <a:pt x="5830921" y="5147051"/>
                  <a:pt x="5821375" y="5137142"/>
                </a:cubicBezTo>
                <a:cubicBezTo>
                  <a:pt x="5786501" y="5134144"/>
                  <a:pt x="5775399" y="5144200"/>
                  <a:pt x="5755916" y="5131695"/>
                </a:cubicBezTo>
                <a:cubicBezTo>
                  <a:pt x="5732132" y="5146996"/>
                  <a:pt x="5732735" y="5139753"/>
                  <a:pt x="5725007" y="5132964"/>
                </a:cubicBezTo>
                <a:lnTo>
                  <a:pt x="5723810" y="5132374"/>
                </a:lnTo>
                <a:lnTo>
                  <a:pt x="5720531" y="5134578"/>
                </a:lnTo>
                <a:lnTo>
                  <a:pt x="5714795" y="5134902"/>
                </a:lnTo>
                <a:lnTo>
                  <a:pt x="5700142" y="5131655"/>
                </a:lnTo>
                <a:lnTo>
                  <a:pt x="5694799" y="5129754"/>
                </a:lnTo>
                <a:cubicBezTo>
                  <a:pt x="5691058" y="5128696"/>
                  <a:pt x="5688491" y="5128320"/>
                  <a:pt x="5686627" y="5128420"/>
                </a:cubicBezTo>
                <a:lnTo>
                  <a:pt x="5686371" y="5128603"/>
                </a:lnTo>
                <a:lnTo>
                  <a:pt x="5678819" y="5126929"/>
                </a:lnTo>
                <a:cubicBezTo>
                  <a:pt x="5666199" y="5123608"/>
                  <a:pt x="5654035" y="5119908"/>
                  <a:pt x="5642547" y="5116000"/>
                </a:cubicBezTo>
                <a:cubicBezTo>
                  <a:pt x="5629445" y="5126457"/>
                  <a:pt x="5588783" y="5104807"/>
                  <a:pt x="5587979" y="5128480"/>
                </a:cubicBezTo>
                <a:cubicBezTo>
                  <a:pt x="5572317" y="5123886"/>
                  <a:pt x="5564904" y="5112774"/>
                  <a:pt x="5566635" y="5128675"/>
                </a:cubicBezTo>
                <a:cubicBezTo>
                  <a:pt x="5561375" y="5127594"/>
                  <a:pt x="5557787" y="5128327"/>
                  <a:pt x="5554953" y="5129937"/>
                </a:cubicBezTo>
                <a:lnTo>
                  <a:pt x="5554039" y="5130763"/>
                </a:lnTo>
                <a:lnTo>
                  <a:pt x="5514254" y="5120517"/>
                </a:lnTo>
                <a:lnTo>
                  <a:pt x="5492156" y="5111382"/>
                </a:lnTo>
                <a:lnTo>
                  <a:pt x="5480446" y="5107855"/>
                </a:lnTo>
                <a:lnTo>
                  <a:pt x="5477744" y="5104402"/>
                </a:lnTo>
                <a:cubicBezTo>
                  <a:pt x="5474490" y="5102038"/>
                  <a:pt x="5469391" y="5100405"/>
                  <a:pt x="5460150" y="5100442"/>
                </a:cubicBezTo>
                <a:lnTo>
                  <a:pt x="5457901" y="5100914"/>
                </a:lnTo>
                <a:lnTo>
                  <a:pt x="5444243" y="5094201"/>
                </a:lnTo>
                <a:cubicBezTo>
                  <a:pt x="5439994" y="5091441"/>
                  <a:pt x="5436419" y="5088231"/>
                  <a:pt x="5433825" y="5084410"/>
                </a:cubicBezTo>
                <a:cubicBezTo>
                  <a:pt x="5379443" y="5093528"/>
                  <a:pt x="5336110" y="5069767"/>
                  <a:pt x="5280996" y="5063773"/>
                </a:cubicBezTo>
                <a:cubicBezTo>
                  <a:pt x="5250806" y="5055129"/>
                  <a:pt x="5168599" y="5059471"/>
                  <a:pt x="5161582" y="5030966"/>
                </a:cubicBezTo>
                <a:cubicBezTo>
                  <a:pt x="5121870" y="5022662"/>
                  <a:pt x="5095637" y="5020496"/>
                  <a:pt x="5042717" y="5013952"/>
                </a:cubicBezTo>
                <a:cubicBezTo>
                  <a:pt x="4991136" y="4983679"/>
                  <a:pt x="4902283" y="4990567"/>
                  <a:pt x="4840514" y="4970468"/>
                </a:cubicBezTo>
                <a:cubicBezTo>
                  <a:pt x="4799904" y="4987615"/>
                  <a:pt x="4824087" y="4969531"/>
                  <a:pt x="4786778" y="4967817"/>
                </a:cubicBezTo>
                <a:cubicBezTo>
                  <a:pt x="4801901" y="4948343"/>
                  <a:pt x="4739845" y="4972374"/>
                  <a:pt x="4743741" y="4948216"/>
                </a:cubicBezTo>
                <a:cubicBezTo>
                  <a:pt x="4736829" y="4948670"/>
                  <a:pt x="4730010" y="4949869"/>
                  <a:pt x="4723136" y="4951257"/>
                </a:cubicBezTo>
                <a:lnTo>
                  <a:pt x="4719535" y="4951970"/>
                </a:lnTo>
                <a:lnTo>
                  <a:pt x="4706143" y="4950704"/>
                </a:lnTo>
                <a:lnTo>
                  <a:pt x="4701098" y="4955500"/>
                </a:lnTo>
                <a:lnTo>
                  <a:pt x="4680034" y="4957289"/>
                </a:lnTo>
                <a:cubicBezTo>
                  <a:pt x="4672339" y="4957161"/>
                  <a:pt x="4664292" y="4956094"/>
                  <a:pt x="4655741" y="4953520"/>
                </a:cubicBezTo>
                <a:cubicBezTo>
                  <a:pt x="4636359" y="4940479"/>
                  <a:pt x="4599701" y="4946454"/>
                  <a:pt x="4569298" y="4940691"/>
                </a:cubicBezTo>
                <a:lnTo>
                  <a:pt x="4555978" y="4935439"/>
                </a:lnTo>
                <a:lnTo>
                  <a:pt x="4508950" y="4932725"/>
                </a:lnTo>
                <a:cubicBezTo>
                  <a:pt x="4495669" y="4931511"/>
                  <a:pt x="4482007" y="4929765"/>
                  <a:pt x="4467838" y="4927057"/>
                </a:cubicBezTo>
                <a:lnTo>
                  <a:pt x="4441949" y="4920349"/>
                </a:lnTo>
                <a:lnTo>
                  <a:pt x="4394719" y="4912853"/>
                </a:lnTo>
                <a:lnTo>
                  <a:pt x="4356810" y="4916186"/>
                </a:lnTo>
                <a:lnTo>
                  <a:pt x="4222145" y="4920166"/>
                </a:lnTo>
                <a:cubicBezTo>
                  <a:pt x="4202488" y="4924963"/>
                  <a:pt x="4184742" y="4944595"/>
                  <a:pt x="4160481" y="4934555"/>
                </a:cubicBezTo>
                <a:cubicBezTo>
                  <a:pt x="4165854" y="4945670"/>
                  <a:pt x="4131661" y="4931019"/>
                  <a:pt x="4124879" y="4940397"/>
                </a:cubicBezTo>
                <a:cubicBezTo>
                  <a:pt x="4120895" y="4948198"/>
                  <a:pt x="4109593" y="4945570"/>
                  <a:pt x="4100114" y="4947117"/>
                </a:cubicBezTo>
                <a:cubicBezTo>
                  <a:pt x="4091835" y="4954382"/>
                  <a:pt x="4045978" y="4954676"/>
                  <a:pt x="4030957" y="4950944"/>
                </a:cubicBezTo>
                <a:cubicBezTo>
                  <a:pt x="3989825" y="4935537"/>
                  <a:pt x="3946860" y="4963196"/>
                  <a:pt x="3913764" y="4951738"/>
                </a:cubicBezTo>
                <a:cubicBezTo>
                  <a:pt x="3904534" y="4951024"/>
                  <a:pt x="3896577" y="4951663"/>
                  <a:pt x="3889457" y="4953140"/>
                </a:cubicBezTo>
                <a:lnTo>
                  <a:pt x="3871115" y="4959252"/>
                </a:lnTo>
                <a:lnTo>
                  <a:pt x="3869086" y="4964946"/>
                </a:lnTo>
                <a:lnTo>
                  <a:pt x="3856124" y="4966504"/>
                </a:lnTo>
                <a:lnTo>
                  <a:pt x="3835967" y="4975175"/>
                </a:lnTo>
                <a:cubicBezTo>
                  <a:pt x="3826465" y="4950975"/>
                  <a:pt x="3782586" y="4987146"/>
                  <a:pt x="3785910" y="4965148"/>
                </a:cubicBezTo>
                <a:cubicBezTo>
                  <a:pt x="3750785" y="4971249"/>
                  <a:pt x="3699033" y="4952693"/>
                  <a:pt x="3671085" y="4977741"/>
                </a:cubicBezTo>
                <a:cubicBezTo>
                  <a:pt x="3621255" y="4982620"/>
                  <a:pt x="3562637" y="4994206"/>
                  <a:pt x="3486928" y="4994420"/>
                </a:cubicBezTo>
                <a:cubicBezTo>
                  <a:pt x="3446030" y="4994640"/>
                  <a:pt x="3343460" y="4976299"/>
                  <a:pt x="3280956" y="4975036"/>
                </a:cubicBezTo>
                <a:cubicBezTo>
                  <a:pt x="3227193" y="4980695"/>
                  <a:pt x="3256481" y="4973778"/>
                  <a:pt x="3211563" y="4993919"/>
                </a:cubicBezTo>
                <a:cubicBezTo>
                  <a:pt x="3207119" y="4990757"/>
                  <a:pt x="3170070" y="4988394"/>
                  <a:pt x="3164681" y="4986606"/>
                </a:cubicBezTo>
                <a:lnTo>
                  <a:pt x="3127171" y="4979411"/>
                </a:lnTo>
                <a:lnTo>
                  <a:pt x="3096889" y="4976795"/>
                </a:lnTo>
                <a:cubicBezTo>
                  <a:pt x="3088441" y="4978753"/>
                  <a:pt x="3082883" y="4978233"/>
                  <a:pt x="3078620" y="4976620"/>
                </a:cubicBezTo>
                <a:lnTo>
                  <a:pt x="3074275" y="4973840"/>
                </a:lnTo>
                <a:lnTo>
                  <a:pt x="3036436" y="4968613"/>
                </a:lnTo>
                <a:lnTo>
                  <a:pt x="3031995" y="4969990"/>
                </a:lnTo>
                <a:lnTo>
                  <a:pt x="2994028" y="4967956"/>
                </a:lnTo>
                <a:cubicBezTo>
                  <a:pt x="2992299" y="4970105"/>
                  <a:pt x="2989407" y="4971561"/>
                  <a:pt x="2984001" y="4971609"/>
                </a:cubicBezTo>
                <a:cubicBezTo>
                  <a:pt x="2994191" y="4986644"/>
                  <a:pt x="2981386" y="4977427"/>
                  <a:pt x="2964542" y="4976237"/>
                </a:cubicBezTo>
                <a:cubicBezTo>
                  <a:pt x="2976613" y="4999323"/>
                  <a:pt x="2927627" y="4986817"/>
                  <a:pt x="2921274" y="4999668"/>
                </a:cubicBezTo>
                <a:cubicBezTo>
                  <a:pt x="2908629" y="4998274"/>
                  <a:pt x="2895476" y="4997220"/>
                  <a:pt x="2882111" y="4996632"/>
                </a:cubicBezTo>
                <a:lnTo>
                  <a:pt x="2874282" y="4996582"/>
                </a:lnTo>
                <a:cubicBezTo>
                  <a:pt x="2874237" y="4996658"/>
                  <a:pt x="2874193" y="4996735"/>
                  <a:pt x="2874147" y="4996812"/>
                </a:cubicBezTo>
                <a:cubicBezTo>
                  <a:pt x="2872492" y="4997296"/>
                  <a:pt x="2869935" y="4997466"/>
                  <a:pt x="2865932" y="4997221"/>
                </a:cubicBezTo>
                <a:lnTo>
                  <a:pt x="2860008" y="4996489"/>
                </a:lnTo>
                <a:lnTo>
                  <a:pt x="2844819" y="4996392"/>
                </a:lnTo>
                <a:lnTo>
                  <a:pt x="2839735" y="4997900"/>
                </a:lnTo>
                <a:lnTo>
                  <a:pt x="2837922" y="5000718"/>
                </a:lnTo>
                <a:lnTo>
                  <a:pt x="2836507" y="5000394"/>
                </a:lnTo>
                <a:cubicBezTo>
                  <a:pt x="2825749" y="4995427"/>
                  <a:pt x="2822382" y="4988291"/>
                  <a:pt x="2808859" y="5008050"/>
                </a:cubicBezTo>
                <a:cubicBezTo>
                  <a:pt x="2784233" y="4999995"/>
                  <a:pt x="2779499" y="5012041"/>
                  <a:pt x="2745907" y="5016391"/>
                </a:cubicBezTo>
                <a:cubicBezTo>
                  <a:pt x="2731796" y="5008784"/>
                  <a:pt x="2720518" y="5011549"/>
                  <a:pt x="2709519" y="5017601"/>
                </a:cubicBezTo>
                <a:cubicBezTo>
                  <a:pt x="2676766" y="5014138"/>
                  <a:pt x="2646981" y="5022656"/>
                  <a:pt x="2610212" y="5024813"/>
                </a:cubicBezTo>
                <a:cubicBezTo>
                  <a:pt x="2570359" y="5014992"/>
                  <a:pt x="2550109" y="5032793"/>
                  <a:pt x="2510814" y="5035020"/>
                </a:cubicBezTo>
                <a:cubicBezTo>
                  <a:pt x="2476639" y="5017991"/>
                  <a:pt x="2482834" y="5049980"/>
                  <a:pt x="2462736" y="5056754"/>
                </a:cubicBezTo>
                <a:lnTo>
                  <a:pt x="2457050" y="5057379"/>
                </a:lnTo>
                <a:lnTo>
                  <a:pt x="2442184" y="5054901"/>
                </a:lnTo>
                <a:lnTo>
                  <a:pt x="2436703" y="5053277"/>
                </a:lnTo>
                <a:cubicBezTo>
                  <a:pt x="2432888" y="5052418"/>
                  <a:pt x="2430299" y="5052175"/>
                  <a:pt x="2428451" y="5052373"/>
                </a:cubicBezTo>
                <a:lnTo>
                  <a:pt x="2420551" y="5051292"/>
                </a:lnTo>
                <a:cubicBezTo>
                  <a:pt x="2407700" y="5048633"/>
                  <a:pt x="2395274" y="5045570"/>
                  <a:pt x="2383501" y="5042264"/>
                </a:cubicBezTo>
                <a:cubicBezTo>
                  <a:pt x="2362992" y="5043848"/>
                  <a:pt x="2317884" y="5059023"/>
                  <a:pt x="2297493" y="5060796"/>
                </a:cubicBezTo>
                <a:lnTo>
                  <a:pt x="2261156" y="5052905"/>
                </a:lnTo>
                <a:lnTo>
                  <a:pt x="2200581" y="5036274"/>
                </a:lnTo>
                <a:lnTo>
                  <a:pt x="2198380" y="5036861"/>
                </a:lnTo>
                <a:lnTo>
                  <a:pt x="2116066" y="5030866"/>
                </a:lnTo>
                <a:cubicBezTo>
                  <a:pt x="2111600" y="5028328"/>
                  <a:pt x="2059664" y="5017338"/>
                  <a:pt x="2056754" y="5013653"/>
                </a:cubicBezTo>
                <a:cubicBezTo>
                  <a:pt x="2003393" y="5025622"/>
                  <a:pt x="1998298" y="5020073"/>
                  <a:pt x="1942916" y="5016969"/>
                </a:cubicBezTo>
                <a:cubicBezTo>
                  <a:pt x="1882138" y="5005950"/>
                  <a:pt x="1836966" y="4987831"/>
                  <a:pt x="1796717" y="4981610"/>
                </a:cubicBezTo>
                <a:cubicBezTo>
                  <a:pt x="1724075" y="4970499"/>
                  <a:pt x="1636218" y="4947449"/>
                  <a:pt x="1583222" y="4942334"/>
                </a:cubicBezTo>
                <a:cubicBezTo>
                  <a:pt x="1544265" y="4961611"/>
                  <a:pt x="1556109" y="4938719"/>
                  <a:pt x="1518821" y="4938963"/>
                </a:cubicBezTo>
                <a:cubicBezTo>
                  <a:pt x="1497291" y="4936197"/>
                  <a:pt x="1483221" y="4927794"/>
                  <a:pt x="1471837" y="4925740"/>
                </a:cubicBezTo>
                <a:lnTo>
                  <a:pt x="1450515" y="4926642"/>
                </a:lnTo>
                <a:lnTo>
                  <a:pt x="1437078" y="4926078"/>
                </a:lnTo>
                <a:lnTo>
                  <a:pt x="1432462" y="4931139"/>
                </a:lnTo>
                <a:lnTo>
                  <a:pt x="1411645" y="4934032"/>
                </a:lnTo>
                <a:cubicBezTo>
                  <a:pt x="1384856" y="4931153"/>
                  <a:pt x="1306656" y="4918434"/>
                  <a:pt x="1271729" y="4913863"/>
                </a:cubicBezTo>
                <a:cubicBezTo>
                  <a:pt x="1258697" y="4907976"/>
                  <a:pt x="1213546" y="4901042"/>
                  <a:pt x="1202076" y="4906608"/>
                </a:cubicBezTo>
                <a:cubicBezTo>
                  <a:pt x="1192059" y="4906580"/>
                  <a:pt x="1182171" y="4902320"/>
                  <a:pt x="1174670" y="4909064"/>
                </a:cubicBezTo>
                <a:cubicBezTo>
                  <a:pt x="1163701" y="4916862"/>
                  <a:pt x="1136874" y="4897641"/>
                  <a:pt x="1137035" y="4908989"/>
                </a:cubicBezTo>
                <a:cubicBezTo>
                  <a:pt x="1117838" y="4895687"/>
                  <a:pt x="1091386" y="4911450"/>
                  <a:pt x="1069882" y="4912892"/>
                </a:cubicBezTo>
                <a:cubicBezTo>
                  <a:pt x="1055589" y="4900472"/>
                  <a:pt x="1024570" y="4915744"/>
                  <a:pt x="980935" y="4911119"/>
                </a:cubicBezTo>
                <a:cubicBezTo>
                  <a:pt x="947614" y="4906556"/>
                  <a:pt x="913224" y="4897403"/>
                  <a:pt x="869960" y="4885518"/>
                </a:cubicBezTo>
                <a:cubicBezTo>
                  <a:pt x="819114" y="4856727"/>
                  <a:pt x="768074" y="4850663"/>
                  <a:pt x="721345" y="4839806"/>
                </a:cubicBezTo>
                <a:cubicBezTo>
                  <a:pt x="667944" y="4829906"/>
                  <a:pt x="698286" y="4859338"/>
                  <a:pt x="635428" y="4830000"/>
                </a:cubicBezTo>
                <a:cubicBezTo>
                  <a:pt x="626286" y="4837571"/>
                  <a:pt x="617638" y="4836842"/>
                  <a:pt x="604106" y="4830842"/>
                </a:cubicBezTo>
                <a:cubicBezTo>
                  <a:pt x="583276" y="4833091"/>
                  <a:pt x="539859" y="4845979"/>
                  <a:pt x="510451" y="4843485"/>
                </a:cubicBezTo>
                <a:cubicBezTo>
                  <a:pt x="489781" y="4840800"/>
                  <a:pt x="443867" y="4818678"/>
                  <a:pt x="427656" y="4815877"/>
                </a:cubicBezTo>
                <a:cubicBezTo>
                  <a:pt x="424088" y="4817297"/>
                  <a:pt x="419580" y="4820561"/>
                  <a:pt x="413184" y="4826676"/>
                </a:cubicBezTo>
                <a:cubicBezTo>
                  <a:pt x="387673" y="4816699"/>
                  <a:pt x="379855" y="4828170"/>
                  <a:pt x="341772" y="4829671"/>
                </a:cubicBezTo>
                <a:cubicBezTo>
                  <a:pt x="327795" y="4821005"/>
                  <a:pt x="314729" y="4822794"/>
                  <a:pt x="301266" y="4827842"/>
                </a:cubicBezTo>
                <a:cubicBezTo>
                  <a:pt x="265781" y="4821714"/>
                  <a:pt x="231017" y="4827635"/>
                  <a:pt x="189886" y="4826710"/>
                </a:cubicBezTo>
                <a:cubicBezTo>
                  <a:pt x="147910" y="4813727"/>
                  <a:pt x="121702" y="4829584"/>
                  <a:pt x="77762" y="4828518"/>
                </a:cubicBezTo>
                <a:cubicBezTo>
                  <a:pt x="38733" y="4806108"/>
                  <a:pt x="44308" y="4851138"/>
                  <a:pt x="8164" y="4846203"/>
                </a:cubicBezTo>
                <a:lnTo>
                  <a:pt x="0" y="4843648"/>
                </a:lnTo>
                <a:lnTo>
                  <a:pt x="0" y="4080681"/>
                </a:lnTo>
                <a:close/>
              </a:path>
            </a:pathLst>
          </a:custGeom>
        </p:spPr>
      </p:pic>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7CE7E-49EE-154E-9D67-91F17F342D02}"/>
              </a:ext>
            </a:extLst>
          </p:cNvPr>
          <p:cNvSpPr>
            <a:spLocks noGrp="1"/>
          </p:cNvSpPr>
          <p:nvPr>
            <p:ph type="title"/>
          </p:nvPr>
        </p:nvSpPr>
        <p:spPr>
          <a:xfrm>
            <a:off x="274320" y="365125"/>
            <a:ext cx="11079480" cy="1325563"/>
          </a:xfrm>
        </p:spPr>
        <p:txBody>
          <a:bodyPr>
            <a:normAutofit/>
          </a:bodyPr>
          <a:lstStyle/>
          <a:p>
            <a:r>
              <a:rPr lang="en-US"/>
              <a:t>The state’s critique of prostitution</a:t>
            </a:r>
            <a:br>
              <a:rPr lang="en-US"/>
            </a:br>
            <a:r>
              <a:rPr lang="en-GB" sz="1000"/>
              <a:t>Luddy, Maria, ‘“Abandoned Women and Bad Characters”: Prostitution in Nineteenth-Century Ireland’, </a:t>
            </a:r>
            <a:r>
              <a:rPr lang="en-GB" sz="1000" i="1"/>
              <a:t>Women’s History Review</a:t>
            </a:r>
            <a:r>
              <a:rPr lang="en-GB" sz="1000"/>
              <a:t>, 6.4 (1997), 485–504 </a:t>
            </a:r>
            <a:r>
              <a:rPr lang="en-GB" sz="1000">
                <a:hlinkClick r:id="rId2"/>
              </a:rPr>
              <a:t>https://doi.org/10.1080/09612029700200157</a:t>
            </a:r>
            <a:endParaRPr lang="en-US" sz="1000"/>
          </a:p>
        </p:txBody>
      </p:sp>
      <p:sp>
        <p:nvSpPr>
          <p:cNvPr id="3" name="Content Placeholder 2">
            <a:extLst>
              <a:ext uri="{FF2B5EF4-FFF2-40B4-BE49-F238E27FC236}">
                <a16:creationId xmlns:a16="http://schemas.microsoft.com/office/drawing/2014/main" id="{7C3739BB-05CD-1BE8-5BBF-4E38536CE953}"/>
              </a:ext>
            </a:extLst>
          </p:cNvPr>
          <p:cNvSpPr>
            <a:spLocks noGrp="1"/>
          </p:cNvSpPr>
          <p:nvPr>
            <p:ph idx="1"/>
          </p:nvPr>
        </p:nvSpPr>
        <p:spPr>
          <a:xfrm>
            <a:off x="426720" y="1605280"/>
            <a:ext cx="10927080" cy="4887595"/>
          </a:xfrm>
        </p:spPr>
        <p:txBody>
          <a:bodyPr>
            <a:normAutofit fontScale="25000" lnSpcReduction="20000"/>
          </a:bodyPr>
          <a:lstStyle/>
          <a:p>
            <a:pPr marL="0" indent="0">
              <a:buNone/>
            </a:pPr>
            <a:r>
              <a:rPr lang="en-US" sz="7200">
                <a:highlight>
                  <a:srgbClr val="FFFF00"/>
                </a:highlight>
              </a:rPr>
              <a:t> Visibility</a:t>
            </a:r>
          </a:p>
          <a:p>
            <a:pPr>
              <a:buFont typeface="Wingdings" pitchFamily="2" charset="2"/>
              <a:buChar char="Ø"/>
            </a:pPr>
            <a:r>
              <a:rPr lang="en-US" sz="6400"/>
              <a:t>Prostitution highly visible towns and cities, seen as a source of physical and moral contagion </a:t>
            </a:r>
          </a:p>
          <a:p>
            <a:pPr>
              <a:buFont typeface="Wingdings" pitchFamily="2" charset="2"/>
              <a:buChar char="Ø"/>
            </a:pPr>
            <a:r>
              <a:rPr lang="en-US" sz="6400"/>
              <a:t>Not illegal police used broad powers (1847,1854) arrest women labelled ‘common prostitutes’ pushing them out ‘respectable areas’ rather eliminating prostitution</a:t>
            </a:r>
          </a:p>
          <a:p>
            <a:pPr>
              <a:buFont typeface="Wingdings" pitchFamily="2" charset="2"/>
              <a:buChar char="Ø"/>
            </a:pPr>
            <a:r>
              <a:rPr lang="en-US" sz="6400"/>
              <a:t>Contagious Diseases Act (CDAs) enforced 1864-1886 – police extensive control prostitutes military districts compulsory medical exams and detention Lock Hospitals</a:t>
            </a:r>
          </a:p>
          <a:p>
            <a:pPr>
              <a:buFont typeface="Wingdings" pitchFamily="2" charset="2"/>
              <a:buChar char="Ø"/>
            </a:pPr>
            <a:r>
              <a:rPr lang="en-US" sz="6400"/>
              <a:t>Opposition equal morality standards men and women</a:t>
            </a:r>
          </a:p>
          <a:p>
            <a:pPr marL="0" indent="0">
              <a:buNone/>
            </a:pPr>
            <a:r>
              <a:rPr lang="en-US" sz="7200">
                <a:highlight>
                  <a:srgbClr val="FFFF00"/>
                </a:highlight>
              </a:rPr>
              <a:t>Rescue’ work and Magdalen Asylums</a:t>
            </a:r>
          </a:p>
          <a:p>
            <a:pPr>
              <a:buFont typeface="Wingdings" pitchFamily="2" charset="2"/>
              <a:buChar char="Ø"/>
            </a:pPr>
            <a:r>
              <a:rPr lang="en-US" sz="6400"/>
              <a:t>Run largely lay and religious women- 11 in Dublin 1835</a:t>
            </a:r>
          </a:p>
          <a:p>
            <a:pPr>
              <a:buFont typeface="Wingdings" pitchFamily="2" charset="2"/>
              <a:buChar char="Ø"/>
            </a:pPr>
            <a:r>
              <a:rPr lang="en-US" sz="6400"/>
              <a:t>Aimed ‘reform’ and confine ‘fallen women’ removing them public view</a:t>
            </a:r>
          </a:p>
          <a:p>
            <a:pPr>
              <a:buFont typeface="Wingdings" pitchFamily="2" charset="2"/>
              <a:buChar char="Ø"/>
            </a:pPr>
            <a:r>
              <a:rPr lang="en-US" sz="6400"/>
              <a:t>Strict regimes: new identities, </a:t>
            </a:r>
            <a:r>
              <a:rPr lang="en-US" sz="6400" err="1"/>
              <a:t>labour</a:t>
            </a:r>
            <a:r>
              <a:rPr lang="en-US" sz="6400"/>
              <a:t>, hair cutting, restrictions on speech and movement</a:t>
            </a:r>
          </a:p>
          <a:p>
            <a:pPr>
              <a:buFont typeface="Wingdings" pitchFamily="2" charset="2"/>
              <a:buChar char="Ø"/>
            </a:pPr>
            <a:r>
              <a:rPr lang="en-US" sz="6400"/>
              <a:t>Functioned space concealment became place families send daughters to maintain respectability</a:t>
            </a:r>
          </a:p>
          <a:p>
            <a:pPr marL="0" indent="0">
              <a:buNone/>
            </a:pPr>
            <a:r>
              <a:rPr lang="en-US" sz="6400">
                <a:highlight>
                  <a:srgbClr val="FFFF00"/>
                </a:highlight>
              </a:rPr>
              <a:t>Women’s Agency? </a:t>
            </a:r>
          </a:p>
          <a:p>
            <a:pPr>
              <a:buFont typeface="Wingdings" pitchFamily="2" charset="2"/>
              <a:buChar char="Ø"/>
            </a:pPr>
            <a:r>
              <a:rPr lang="en-US" sz="6400"/>
              <a:t>Many women entered voluntarily, temporary refuge, re-entering multiple times</a:t>
            </a:r>
          </a:p>
          <a:p>
            <a:pPr>
              <a:buFont typeface="Wingdings" pitchFamily="2" charset="2"/>
              <a:buChar char="Ø"/>
            </a:pPr>
            <a:r>
              <a:rPr lang="en-US" sz="6400"/>
              <a:t>Resistance moving towns forming supportive groups </a:t>
            </a:r>
            <a:r>
              <a:rPr lang="en-US" sz="6400" err="1"/>
              <a:t>eg.Curragh</a:t>
            </a:r>
            <a:r>
              <a:rPr lang="en-US" sz="6400"/>
              <a:t> ‘Wrens’</a:t>
            </a:r>
          </a:p>
          <a:p>
            <a:pPr>
              <a:buFont typeface="Wingdings" pitchFamily="2" charset="2"/>
              <a:buChar char="Ø"/>
            </a:pPr>
            <a:r>
              <a:rPr lang="en-US" sz="6400"/>
              <a:t>Decline Prostitution 1870s linked rising middle-class morality and Church influence not policing alone</a:t>
            </a:r>
          </a:p>
          <a:p>
            <a:pPr>
              <a:buFont typeface="Wingdings" pitchFamily="2" charset="2"/>
              <a:buChar char="Ø"/>
            </a:pPr>
            <a:endParaRPr lang="en-US" sz="2900">
              <a:highlight>
                <a:srgbClr val="FFFF00"/>
              </a:highlight>
            </a:endParaRPr>
          </a:p>
          <a:p>
            <a:pPr marL="0" indent="0">
              <a:buNone/>
            </a:pPr>
            <a:endParaRPr lang="en-US" sz="2900">
              <a:highlight>
                <a:srgbClr val="FFFF00"/>
              </a:highlight>
            </a:endParaRPr>
          </a:p>
          <a:p>
            <a:pPr>
              <a:buFont typeface="Wingdings" pitchFamily="2" charset="2"/>
              <a:buChar char="Ø"/>
            </a:pPr>
            <a:endParaRPr lang="en-US" sz="1500">
              <a:highlight>
                <a:srgbClr val="FFFF00"/>
              </a:highlight>
            </a:endParaRPr>
          </a:p>
          <a:p>
            <a:pPr>
              <a:buFont typeface="Wingdings" pitchFamily="2" charset="2"/>
              <a:buChar char="Ø"/>
            </a:pPr>
            <a:endParaRPr lang="en-US" sz="1500"/>
          </a:p>
          <a:p>
            <a:pPr>
              <a:buFont typeface="Wingdings" pitchFamily="2" charset="2"/>
              <a:buChar char="Ø"/>
            </a:pPr>
            <a:endParaRPr lang="en-US" sz="1500"/>
          </a:p>
          <a:p>
            <a:pPr>
              <a:buFont typeface="Wingdings" pitchFamily="2" charset="2"/>
              <a:buChar char="Ø"/>
            </a:pPr>
            <a:endParaRPr lang="en-US" sz="1500"/>
          </a:p>
          <a:p>
            <a:pPr>
              <a:buFont typeface="Wingdings" pitchFamily="2" charset="2"/>
              <a:buChar char="Ø"/>
            </a:pPr>
            <a:endParaRPr lang="en-US" sz="1500"/>
          </a:p>
          <a:p>
            <a:pPr>
              <a:buFont typeface="Wingdings" pitchFamily="2" charset="2"/>
              <a:buChar char="Ø"/>
            </a:pPr>
            <a:endParaRPr lang="en-US" sz="1400"/>
          </a:p>
          <a:p>
            <a:pPr>
              <a:buFont typeface="Wingdings" pitchFamily="2" charset="2"/>
              <a:buChar char="Ø"/>
            </a:pPr>
            <a:endParaRPr lang="en-US" sz="1400"/>
          </a:p>
          <a:p>
            <a:pPr>
              <a:buFont typeface="Wingdings" pitchFamily="2" charset="2"/>
              <a:buChar char="Ø"/>
            </a:pPr>
            <a:endParaRPr lang="en-US" sz="1400"/>
          </a:p>
          <a:p>
            <a:pPr>
              <a:buFont typeface="Wingdings" pitchFamily="2" charset="2"/>
              <a:buChar char="Ø"/>
            </a:pPr>
            <a:r>
              <a:rPr lang="en-US" sz="1400"/>
              <a:t>2</a:t>
            </a:r>
          </a:p>
          <a:p>
            <a:pPr marL="0" indent="0">
              <a:buNone/>
            </a:pPr>
            <a:endParaRPr lang="en-US" sz="1400"/>
          </a:p>
          <a:p>
            <a:pPr>
              <a:buFont typeface="Wingdings" pitchFamily="2" charset="2"/>
              <a:buChar char="Ø"/>
            </a:pPr>
            <a:endParaRPr lang="en-US" sz="1600">
              <a:highlight>
                <a:srgbClr val="FFFF00"/>
              </a:highlight>
            </a:endParaRPr>
          </a:p>
          <a:p>
            <a:endParaRPr lang="en-US"/>
          </a:p>
        </p:txBody>
      </p:sp>
      <p:pic>
        <p:nvPicPr>
          <p:cNvPr id="5" name="Picture 4" descr="A group of women standing in a room&#10;&#10;AI-generated content may be incorrect.">
            <a:extLst>
              <a:ext uri="{FF2B5EF4-FFF2-40B4-BE49-F238E27FC236}">
                <a16:creationId xmlns:a16="http://schemas.microsoft.com/office/drawing/2014/main" id="{0CD3FCA7-6AAF-7F50-3FF8-5C77827D49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0960" y="2930843"/>
            <a:ext cx="2908299" cy="1548993"/>
          </a:xfrm>
          <a:prstGeom prst="rect">
            <a:avLst/>
          </a:prstGeom>
        </p:spPr>
      </p:pic>
      <p:pic>
        <p:nvPicPr>
          <p:cNvPr id="9" name="Picture 8" descr="A group of women wearing robes&#10;&#10;AI-generated content may be incorrect.">
            <a:extLst>
              <a:ext uri="{FF2B5EF4-FFF2-40B4-BE49-F238E27FC236}">
                <a16:creationId xmlns:a16="http://schemas.microsoft.com/office/drawing/2014/main" id="{11FED7D6-19A7-1F98-2FB1-27763968B0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0109" y="4549140"/>
            <a:ext cx="2089150" cy="1407160"/>
          </a:xfrm>
          <a:prstGeom prst="rect">
            <a:avLst/>
          </a:prstGeom>
        </p:spPr>
      </p:pic>
    </p:spTree>
    <p:extLst>
      <p:ext uri="{BB962C8B-B14F-4D97-AF65-F5344CB8AC3E}">
        <p14:creationId xmlns:p14="http://schemas.microsoft.com/office/powerpoint/2010/main" val="2046237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F44F8-1767-E8C1-1166-20DD17BD1006}"/>
              </a:ext>
            </a:extLst>
          </p:cNvPr>
          <p:cNvSpPr>
            <a:spLocks noGrp="1"/>
          </p:cNvSpPr>
          <p:nvPr>
            <p:ph type="title"/>
          </p:nvPr>
        </p:nvSpPr>
        <p:spPr>
          <a:xfrm>
            <a:off x="281248" y="243118"/>
            <a:ext cx="11138647" cy="894099"/>
          </a:xfrm>
        </p:spPr>
        <p:txBody>
          <a:bodyPr>
            <a:normAutofit fontScale="90000"/>
          </a:bodyPr>
          <a:lstStyle/>
          <a:p>
            <a:br>
              <a:rPr lang="en-GB">
                <a:latin typeface="Calibri"/>
                <a:ea typeface="Calibri"/>
                <a:cs typeface="Calibri"/>
              </a:rPr>
            </a:br>
            <a:br>
              <a:rPr lang="en-GB">
                <a:latin typeface="Calibri"/>
                <a:ea typeface="Calibri"/>
                <a:cs typeface="Calibri"/>
              </a:rPr>
            </a:br>
            <a:br>
              <a:rPr lang="en-GB">
                <a:latin typeface="Calibri"/>
                <a:ea typeface="Calibri"/>
                <a:cs typeface="Calibri"/>
              </a:rPr>
            </a:br>
            <a:br>
              <a:rPr lang="en-GB">
                <a:latin typeface="Calibri"/>
                <a:ea typeface="Calibri"/>
                <a:cs typeface="Calibri"/>
              </a:rPr>
            </a:br>
            <a:br>
              <a:rPr lang="en-GB">
                <a:latin typeface="Calibri"/>
                <a:ea typeface="Calibri"/>
                <a:cs typeface="Calibri"/>
              </a:rPr>
            </a:br>
            <a:r>
              <a:rPr lang="en-GB">
                <a:latin typeface="Calibri"/>
                <a:ea typeface="Calibri"/>
                <a:cs typeface="Calibri"/>
              </a:rPr>
              <a:t>Feminist writer’s critique of Prostitution</a:t>
            </a:r>
            <a:br>
              <a:rPr lang="en-GB">
                <a:latin typeface="Calibri"/>
                <a:ea typeface="Calibri"/>
                <a:cs typeface="Calibri"/>
              </a:rPr>
            </a:br>
            <a:r>
              <a:rPr lang="en-GB" sz="1000"/>
              <a:t>Stephanie Forward, ‘Attitudes to Marriage and Prostitution in the Writings of Olive Schreiner, Mona Caird, Sarah Grand and George Egerton’, </a:t>
            </a:r>
            <a:r>
              <a:rPr lang="en-GB" sz="1000" i="1"/>
              <a:t>Women’s History Review</a:t>
            </a:r>
            <a:r>
              <a:rPr lang="en-GB" sz="1000"/>
              <a:t>, 8.1 (1999), 53–80 </a:t>
            </a:r>
            <a:r>
              <a:rPr lang="en-GB" sz="1000" u="sng">
                <a:hlinkClick r:id="rId2"/>
              </a:rPr>
              <a:t>https://doi.org/10.1080/09612029900200192</a:t>
            </a:r>
            <a:br>
              <a:rPr lang="en-GB"/>
            </a:br>
            <a:br>
              <a:rPr lang="en-GB">
                <a:latin typeface="Calibri"/>
                <a:ea typeface="Calibri"/>
                <a:cs typeface="Calibri"/>
              </a:rPr>
            </a:br>
            <a:br>
              <a:rPr lang="en-GB">
                <a:latin typeface="Calibri"/>
                <a:ea typeface="Calibri"/>
                <a:cs typeface="Calibri"/>
              </a:rPr>
            </a:br>
            <a:br>
              <a:rPr lang="en-GB">
                <a:latin typeface="Calibri"/>
                <a:ea typeface="Calibri"/>
                <a:cs typeface="Calibri"/>
              </a:rPr>
            </a:br>
            <a:br>
              <a:rPr lang="en-GB">
                <a:latin typeface="Calibri"/>
                <a:ea typeface="Calibri"/>
                <a:cs typeface="Calibri"/>
              </a:rPr>
            </a:br>
            <a:endParaRPr lang="en-GB">
              <a:latin typeface="Calibri"/>
              <a:ea typeface="Calibri"/>
              <a:cs typeface="Calibri"/>
            </a:endParaRPr>
          </a:p>
        </p:txBody>
      </p:sp>
      <p:sp>
        <p:nvSpPr>
          <p:cNvPr id="3" name="Content Placeholder 2">
            <a:extLst>
              <a:ext uri="{FF2B5EF4-FFF2-40B4-BE49-F238E27FC236}">
                <a16:creationId xmlns:a16="http://schemas.microsoft.com/office/drawing/2014/main" id="{E938FB07-0EA5-2291-DE40-93E7898A81FF}"/>
              </a:ext>
            </a:extLst>
          </p:cNvPr>
          <p:cNvSpPr>
            <a:spLocks noGrp="1"/>
          </p:cNvSpPr>
          <p:nvPr>
            <p:ph idx="1"/>
          </p:nvPr>
        </p:nvSpPr>
        <p:spPr>
          <a:xfrm>
            <a:off x="281248" y="1265650"/>
            <a:ext cx="10515600" cy="5349232"/>
          </a:xfrm>
        </p:spPr>
        <p:txBody>
          <a:bodyPr vert="horz" lIns="91440" tIns="45720" rIns="91440" bIns="45720" rtlCol="0" anchor="t">
            <a:normAutofit/>
          </a:bodyPr>
          <a:lstStyle/>
          <a:p>
            <a:pPr marL="0" indent="0">
              <a:buNone/>
            </a:pPr>
            <a:r>
              <a:rPr lang="en-GB" sz="1700" b="1">
                <a:highlight>
                  <a:srgbClr val="FFFF00"/>
                </a:highlight>
                <a:latin typeface="Calibri"/>
                <a:ea typeface="Calibri"/>
                <a:cs typeface="Calibri"/>
              </a:rPr>
              <a:t>1.Marriage compared Prostitution</a:t>
            </a:r>
          </a:p>
          <a:p>
            <a:pPr>
              <a:buFont typeface="Wingdings" pitchFamily="2" charset="2"/>
              <a:buChar char="Ø"/>
            </a:pPr>
            <a:r>
              <a:rPr lang="en-GB" sz="1500">
                <a:latin typeface="Calibri"/>
                <a:ea typeface="Calibri"/>
                <a:cs typeface="Calibri"/>
              </a:rPr>
              <a:t>Many Victorian marriages financial not emotional</a:t>
            </a:r>
          </a:p>
          <a:p>
            <a:pPr>
              <a:buFont typeface="Wingdings" pitchFamily="2" charset="2"/>
              <a:buChar char="Ø"/>
            </a:pPr>
            <a:r>
              <a:rPr lang="en-GB" sz="1500">
                <a:latin typeface="Calibri"/>
                <a:ea typeface="Calibri"/>
                <a:cs typeface="Calibri"/>
              </a:rPr>
              <a:t>Olive Schriener, Mona Caird, George Egerton ‘legalised prostitution’ ‘nightly degradation’</a:t>
            </a:r>
          </a:p>
          <a:p>
            <a:pPr>
              <a:buFont typeface="Wingdings" pitchFamily="2" charset="2"/>
              <a:buChar char="Ø"/>
            </a:pPr>
            <a:r>
              <a:rPr lang="en-GB" sz="1500">
                <a:latin typeface="Calibri"/>
                <a:ea typeface="Calibri"/>
                <a:cs typeface="Calibri"/>
              </a:rPr>
              <a:t>Caird controversially framed motherhood socially imposed prostitution  </a:t>
            </a:r>
          </a:p>
          <a:p>
            <a:pPr marL="0" indent="0">
              <a:buNone/>
            </a:pPr>
            <a:r>
              <a:rPr lang="en-GB" sz="1600" b="1">
                <a:highlight>
                  <a:srgbClr val="FFFF00"/>
                </a:highlight>
                <a:latin typeface="Calibri"/>
                <a:ea typeface="Calibri"/>
                <a:cs typeface="Calibri"/>
              </a:rPr>
              <a:t>2. Female Financial dependence/slavery</a:t>
            </a:r>
          </a:p>
          <a:p>
            <a:pPr>
              <a:buFont typeface="Wingdings" pitchFamily="2" charset="2"/>
              <a:buChar char="Ø"/>
            </a:pPr>
            <a:r>
              <a:rPr lang="en-GB" sz="1600">
                <a:latin typeface="Calibri"/>
                <a:ea typeface="Calibri"/>
                <a:cs typeface="Calibri"/>
              </a:rPr>
              <a:t>Economic subjection= resentment, vulnerability, and  prostitution</a:t>
            </a:r>
            <a:endParaRPr lang="en-GB" sz="1600" b="1">
              <a:highlight>
                <a:srgbClr val="FFFF00"/>
              </a:highlight>
              <a:latin typeface="Calibri"/>
              <a:ea typeface="Calibri"/>
              <a:cs typeface="Calibri"/>
            </a:endParaRPr>
          </a:p>
          <a:p>
            <a:pPr>
              <a:buFont typeface="Wingdings" pitchFamily="2" charset="2"/>
              <a:buChar char="Ø"/>
            </a:pPr>
            <a:r>
              <a:rPr lang="en-GB" sz="1500">
                <a:latin typeface="Calibri"/>
                <a:ea typeface="Calibri"/>
                <a:cs typeface="Calibri"/>
              </a:rPr>
              <a:t>Schreiner warned  against ‘sex </a:t>
            </a:r>
            <a:r>
              <a:rPr lang="en-GB" sz="1500" err="1">
                <a:latin typeface="Calibri"/>
                <a:ea typeface="Calibri"/>
                <a:cs typeface="Calibri"/>
              </a:rPr>
              <a:t>paratism</a:t>
            </a:r>
            <a:r>
              <a:rPr lang="en-GB" sz="1500">
                <a:latin typeface="Calibri"/>
                <a:ea typeface="Calibri"/>
                <a:cs typeface="Calibri"/>
              </a:rPr>
              <a:t>’ women living off society passively – love no longer bought or sold </a:t>
            </a:r>
            <a:endParaRPr lang="en-GB" sz="1600" b="1">
              <a:highlight>
                <a:srgbClr val="FFFF00"/>
              </a:highlight>
              <a:latin typeface="Calibri"/>
              <a:ea typeface="Calibri"/>
              <a:cs typeface="Calibri"/>
            </a:endParaRPr>
          </a:p>
          <a:p>
            <a:pPr>
              <a:buFont typeface="Wingdings" pitchFamily="2" charset="2"/>
              <a:buChar char="Ø"/>
            </a:pPr>
            <a:r>
              <a:rPr lang="en-GB" sz="1500">
                <a:latin typeface="Calibri"/>
                <a:ea typeface="Calibri"/>
                <a:cs typeface="Calibri"/>
              </a:rPr>
              <a:t>Ending Prostitution through labour: Schreiner advocated financial independence </a:t>
            </a:r>
          </a:p>
          <a:p>
            <a:pPr>
              <a:buFont typeface="Wingdings" pitchFamily="2" charset="2"/>
              <a:buChar char="Ø"/>
            </a:pPr>
            <a:r>
              <a:rPr lang="en-GB" sz="1500">
                <a:latin typeface="Calibri"/>
                <a:ea typeface="Calibri"/>
                <a:cs typeface="Calibri"/>
              </a:rPr>
              <a:t> Legal reforms not suffice needed overhaul people’s attitudes – Sarah Grand men’s vice women perpetuating system self-sacrifice should teaching self-control </a:t>
            </a:r>
          </a:p>
          <a:p>
            <a:pPr marL="0" indent="0">
              <a:buNone/>
            </a:pPr>
            <a:r>
              <a:rPr lang="en-GB" sz="1600" b="1">
                <a:highlight>
                  <a:srgbClr val="FFFF00"/>
                </a:highlight>
                <a:latin typeface="Calibri"/>
                <a:ea typeface="Calibri"/>
                <a:cs typeface="Calibri"/>
              </a:rPr>
              <a:t>3. Olive Schreiner Activism/successes</a:t>
            </a:r>
          </a:p>
          <a:p>
            <a:pPr>
              <a:buFont typeface="Wingdings" pitchFamily="2" charset="2"/>
              <a:buChar char="Ø"/>
            </a:pPr>
            <a:r>
              <a:rPr lang="en-GB" sz="1400">
                <a:latin typeface="Calibri"/>
                <a:ea typeface="Calibri"/>
                <a:cs typeface="Calibri"/>
              </a:rPr>
              <a:t>Directly engaged Prostitutes understand lives advocate for them, after mistaken police 1885 to be a prostitute, she  publicly criticised the  vulnerability of  women under existing law – linked prostitution </a:t>
            </a:r>
            <a:r>
              <a:rPr lang="en-GB" sz="1400" b="1">
                <a:solidFill>
                  <a:schemeClr val="tx2"/>
                </a:solidFill>
                <a:latin typeface="Calibri"/>
                <a:ea typeface="Calibri"/>
                <a:cs typeface="Calibri"/>
              </a:rPr>
              <a:t>broader gender equality </a:t>
            </a:r>
            <a:r>
              <a:rPr lang="en-GB" sz="1400">
                <a:latin typeface="Calibri"/>
                <a:ea typeface="Calibri"/>
                <a:cs typeface="Calibri"/>
              </a:rPr>
              <a:t>reform men recognise women equals – political enfranchisement </a:t>
            </a:r>
          </a:p>
          <a:p>
            <a:pPr>
              <a:buFont typeface="Wingdings" pitchFamily="2" charset="2"/>
              <a:buChar char="Ø"/>
            </a:pPr>
            <a:r>
              <a:rPr lang="en-GB" sz="1400">
                <a:latin typeface="Calibri"/>
                <a:ea typeface="Calibri"/>
                <a:cs typeface="Calibri"/>
              </a:rPr>
              <a:t>Maiden Tribute Exposé 1885- exposed child prostitution London raised age consent 13-16 Criminal Law Amendment Act Schreiner Praised but argued legal reform was not enough- also had the repeal CD Acts</a:t>
            </a:r>
          </a:p>
          <a:p>
            <a:pPr>
              <a:buFont typeface="Wingdings" pitchFamily="2" charset="2"/>
              <a:buChar char="Ø"/>
            </a:pPr>
            <a:endParaRPr lang="en-GB" sz="1400">
              <a:latin typeface="Calibri"/>
              <a:ea typeface="Calibri"/>
              <a:cs typeface="Calibri"/>
            </a:endParaRPr>
          </a:p>
          <a:p>
            <a:pPr>
              <a:buFont typeface="Wingdings" pitchFamily="2" charset="2"/>
              <a:buChar char="Ø"/>
            </a:pPr>
            <a:endParaRPr lang="en-GB" sz="1400">
              <a:latin typeface="Calibri"/>
              <a:ea typeface="Calibri"/>
              <a:cs typeface="Calibri"/>
            </a:endParaRPr>
          </a:p>
          <a:p>
            <a:pPr>
              <a:buFont typeface="Wingdings" pitchFamily="2" charset="2"/>
              <a:buChar char="Ø"/>
            </a:pPr>
            <a:endParaRPr lang="en-GB" sz="1400">
              <a:latin typeface="Calibri"/>
              <a:ea typeface="Calibri"/>
              <a:cs typeface="Calibri"/>
            </a:endParaRPr>
          </a:p>
          <a:p>
            <a:pPr>
              <a:buFont typeface="Wingdings" pitchFamily="2" charset="2"/>
              <a:buChar char="Ø"/>
            </a:pPr>
            <a:endParaRPr lang="en-GB" sz="1400">
              <a:latin typeface="Calibri"/>
              <a:ea typeface="Calibri"/>
              <a:cs typeface="Calibri"/>
            </a:endParaRPr>
          </a:p>
          <a:p>
            <a:pPr marL="0" indent="0">
              <a:buNone/>
            </a:pPr>
            <a:endParaRPr lang="en-GB" sz="2000">
              <a:latin typeface="Calibri"/>
              <a:ea typeface="Calibri"/>
              <a:cs typeface="Calibri"/>
            </a:endParaRPr>
          </a:p>
          <a:p>
            <a:pPr marL="0" indent="0">
              <a:buNone/>
            </a:pPr>
            <a:endParaRPr lang="en-GB">
              <a:latin typeface="Calibri"/>
              <a:ea typeface="Calibri"/>
              <a:cs typeface="Calibri"/>
            </a:endParaRPr>
          </a:p>
          <a:p>
            <a:pPr marL="0" indent="0">
              <a:buNone/>
            </a:pPr>
            <a:endParaRPr lang="en-GB">
              <a:latin typeface="Calibri"/>
              <a:ea typeface="Calibri"/>
              <a:cs typeface="Calibri"/>
            </a:endParaRPr>
          </a:p>
        </p:txBody>
      </p:sp>
      <p:pic>
        <p:nvPicPr>
          <p:cNvPr id="6" name="Picture 5" descr="A person with short dark hair wearing a ruffled shirt&#10;&#10;AI-generated content may be incorrect.">
            <a:extLst>
              <a:ext uri="{FF2B5EF4-FFF2-40B4-BE49-F238E27FC236}">
                <a16:creationId xmlns:a16="http://schemas.microsoft.com/office/drawing/2014/main" id="{F4AEAF90-6631-F2AA-6066-340DF075AA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3205" y="1441525"/>
            <a:ext cx="1210423" cy="1054141"/>
          </a:xfrm>
          <a:prstGeom prst="rect">
            <a:avLst/>
          </a:prstGeom>
        </p:spPr>
      </p:pic>
      <p:sp>
        <p:nvSpPr>
          <p:cNvPr id="8" name="TextBox 7">
            <a:extLst>
              <a:ext uri="{FF2B5EF4-FFF2-40B4-BE49-F238E27FC236}">
                <a16:creationId xmlns:a16="http://schemas.microsoft.com/office/drawing/2014/main" id="{4850F70C-461F-40C2-2FD9-FA2BE0C241B5}"/>
              </a:ext>
            </a:extLst>
          </p:cNvPr>
          <p:cNvSpPr txBox="1"/>
          <p:nvPr/>
        </p:nvSpPr>
        <p:spPr>
          <a:xfrm>
            <a:off x="3422211" y="5905593"/>
            <a:ext cx="6099586" cy="369332"/>
          </a:xfrm>
          <a:prstGeom prst="rect">
            <a:avLst/>
          </a:prstGeom>
          <a:noFill/>
        </p:spPr>
        <p:txBody>
          <a:bodyPr wrap="square">
            <a:spAutoFit/>
          </a:bodyPr>
          <a:lstStyle/>
          <a:p>
            <a:endParaRPr lang="en-US"/>
          </a:p>
        </p:txBody>
      </p:sp>
      <p:pic>
        <p:nvPicPr>
          <p:cNvPr id="10" name="Picture 9" descr="A person's profile with text&#10;&#10;AI-generated content may be incorrect.">
            <a:extLst>
              <a:ext uri="{FF2B5EF4-FFF2-40B4-BE49-F238E27FC236}">
                <a16:creationId xmlns:a16="http://schemas.microsoft.com/office/drawing/2014/main" id="{A7C95AC2-6A7C-AED2-C941-24FE28A8E1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8347" y="1412677"/>
            <a:ext cx="1437005" cy="1054141"/>
          </a:xfrm>
          <a:prstGeom prst="rect">
            <a:avLst/>
          </a:prstGeom>
        </p:spPr>
      </p:pic>
      <p:pic>
        <p:nvPicPr>
          <p:cNvPr id="12" name="Picture 11" descr="A person in a dress&#10;&#10;AI-generated content may be incorrect.">
            <a:extLst>
              <a:ext uri="{FF2B5EF4-FFF2-40B4-BE49-F238E27FC236}">
                <a16:creationId xmlns:a16="http://schemas.microsoft.com/office/drawing/2014/main" id="{64991E6E-BEB9-14E9-AD1F-ABE7BC2B54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8346" y="2466818"/>
            <a:ext cx="1437005" cy="1057884"/>
          </a:xfrm>
          <a:prstGeom prst="rect">
            <a:avLst/>
          </a:prstGeom>
        </p:spPr>
      </p:pic>
      <p:pic>
        <p:nvPicPr>
          <p:cNvPr id="16" name="Picture 15" descr="A person in a dress&#10;&#10;AI-generated content may be incorrect.">
            <a:extLst>
              <a:ext uri="{FF2B5EF4-FFF2-40B4-BE49-F238E27FC236}">
                <a16:creationId xmlns:a16="http://schemas.microsoft.com/office/drawing/2014/main" id="{78E0E784-B548-1309-172E-603E526DBE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3206" y="2335397"/>
            <a:ext cx="1366408" cy="1236669"/>
          </a:xfrm>
          <a:prstGeom prst="rect">
            <a:avLst/>
          </a:prstGeom>
        </p:spPr>
      </p:pic>
      <p:pic>
        <p:nvPicPr>
          <p:cNvPr id="32" name="Graphic 31" descr="Books outline">
            <a:extLst>
              <a:ext uri="{FF2B5EF4-FFF2-40B4-BE49-F238E27FC236}">
                <a16:creationId xmlns:a16="http://schemas.microsoft.com/office/drawing/2014/main" id="{FB7D9F2A-AB72-7B12-493B-C00CAD0FEE1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832147" y="5109266"/>
            <a:ext cx="1366408" cy="1366408"/>
          </a:xfrm>
          <a:prstGeom prst="rect">
            <a:avLst/>
          </a:prstGeom>
        </p:spPr>
      </p:pic>
      <p:pic>
        <p:nvPicPr>
          <p:cNvPr id="33" name="Graphic 32" descr="Storytelling outline">
            <a:extLst>
              <a:ext uri="{FF2B5EF4-FFF2-40B4-BE49-F238E27FC236}">
                <a16:creationId xmlns:a16="http://schemas.microsoft.com/office/drawing/2014/main" id="{6248C34B-6C66-C368-D14F-333BEA9FBF5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867446" y="3895639"/>
            <a:ext cx="1366408" cy="1366408"/>
          </a:xfrm>
          <a:prstGeom prst="rect">
            <a:avLst/>
          </a:prstGeom>
        </p:spPr>
      </p:pic>
    </p:spTree>
    <p:extLst>
      <p:ext uri="{BB962C8B-B14F-4D97-AF65-F5344CB8AC3E}">
        <p14:creationId xmlns:p14="http://schemas.microsoft.com/office/powerpoint/2010/main" val="682046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176D0-FA1C-C98D-4E19-0C28F74A82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EB7318-18FA-5246-8DA5-E9783CA567DE}"/>
              </a:ext>
            </a:extLst>
          </p:cNvPr>
          <p:cNvSpPr>
            <a:spLocks noGrp="1"/>
          </p:cNvSpPr>
          <p:nvPr>
            <p:ph type="title"/>
          </p:nvPr>
        </p:nvSpPr>
        <p:spPr>
          <a:xfrm>
            <a:off x="207289" y="160951"/>
            <a:ext cx="11767886" cy="735676"/>
          </a:xfrm>
        </p:spPr>
        <p:txBody>
          <a:bodyPr>
            <a:noAutofit/>
          </a:bodyPr>
          <a:lstStyle/>
          <a:p>
            <a:r>
              <a:rPr lang="en-GB" sz="3200" b="1">
                <a:latin typeface="Calibri"/>
                <a:ea typeface="Calibri"/>
                <a:cs typeface="Calibri"/>
              </a:rPr>
              <a:t>Women and the Contagious Diseases Act 1864-1886, By Maria Luddy</a:t>
            </a:r>
          </a:p>
        </p:txBody>
      </p:sp>
      <p:sp>
        <p:nvSpPr>
          <p:cNvPr id="3" name="Content Placeholder 2">
            <a:extLst>
              <a:ext uri="{FF2B5EF4-FFF2-40B4-BE49-F238E27FC236}">
                <a16:creationId xmlns:a16="http://schemas.microsoft.com/office/drawing/2014/main" id="{052A7FE7-9724-60AF-4760-F9F4A61341D5}"/>
              </a:ext>
            </a:extLst>
          </p:cNvPr>
          <p:cNvSpPr>
            <a:spLocks noGrp="1"/>
          </p:cNvSpPr>
          <p:nvPr>
            <p:ph idx="1"/>
          </p:nvPr>
        </p:nvSpPr>
        <p:spPr>
          <a:xfrm>
            <a:off x="207287" y="1063088"/>
            <a:ext cx="8655901" cy="5436792"/>
          </a:xfrm>
        </p:spPr>
        <p:txBody>
          <a:bodyPr vert="horz" lIns="91440" tIns="45720" rIns="91440" bIns="45720" rtlCol="0" anchor="t">
            <a:noAutofit/>
          </a:bodyPr>
          <a:lstStyle/>
          <a:p>
            <a:r>
              <a:rPr lang="en-GB" sz="1800">
                <a:latin typeface="Calibri"/>
                <a:ea typeface="+mn-lt"/>
                <a:cs typeface="+mn-lt"/>
              </a:rPr>
              <a:t>The 1864 CDA - enabled police officers to arrest any woman, force her to undergo an invasive physical examination and if any symptom of a venereal disease was found, she was sent to a lock hospital.</a:t>
            </a:r>
            <a:endParaRPr lang="en-GB" sz="1800">
              <a:latin typeface="Calibri"/>
              <a:ea typeface="Calibri"/>
              <a:cs typeface="Calibri"/>
            </a:endParaRPr>
          </a:p>
          <a:p>
            <a:r>
              <a:rPr lang="en-GB" sz="1800">
                <a:latin typeface="Calibri"/>
                <a:ea typeface="+mn-lt"/>
                <a:cs typeface="+mn-lt"/>
              </a:rPr>
              <a:t>Effects of these new acts - more shame and secrecy for those involved in prostitution as well as increased surveillance of women's public activities in general.</a:t>
            </a:r>
            <a:endParaRPr lang="en-GB" sz="1800">
              <a:latin typeface="Calibri"/>
              <a:ea typeface="Calibri"/>
              <a:cs typeface="Calibri"/>
            </a:endParaRPr>
          </a:p>
          <a:p>
            <a:r>
              <a:rPr lang="en-GB" sz="1800">
                <a:latin typeface="Calibri"/>
                <a:ea typeface="+mn-lt"/>
                <a:cs typeface="+mn-lt"/>
              </a:rPr>
              <a:t>Opposition to these laws - Targeted mainly women, interfered with civil liberties and viewed as state recognition or even support of vice.</a:t>
            </a:r>
            <a:endParaRPr lang="en-GB" sz="1800">
              <a:latin typeface="Calibri"/>
              <a:ea typeface="Calibri"/>
              <a:cs typeface="Calibri"/>
            </a:endParaRPr>
          </a:p>
          <a:p>
            <a:r>
              <a:rPr lang="en-GB" sz="1800">
                <a:latin typeface="Calibri"/>
                <a:ea typeface="+mn-lt"/>
                <a:cs typeface="+mn-lt"/>
              </a:rPr>
              <a:t>Activist Organisations - The National Association for the Repeal of the Contagious Diseases Act (NARCDA) and the Ladies National Association (LNA).</a:t>
            </a:r>
            <a:endParaRPr lang="en-GB" sz="1800">
              <a:latin typeface="Calibri"/>
              <a:ea typeface="Calibri"/>
              <a:cs typeface="Calibri"/>
            </a:endParaRPr>
          </a:p>
          <a:p>
            <a:r>
              <a:rPr lang="en-GB" sz="1800">
                <a:latin typeface="Calibri"/>
                <a:ea typeface="+mn-lt"/>
                <a:cs typeface="+mn-lt"/>
              </a:rPr>
              <a:t>Methods of protest - Petitions sent to parliament, distributed pamphlets and held meetings to raise awareness on the injustice of this matter. </a:t>
            </a:r>
            <a:endParaRPr lang="en-GB" sz="1800">
              <a:latin typeface="Calibri"/>
              <a:ea typeface="Calibri"/>
              <a:cs typeface="Calibri"/>
            </a:endParaRPr>
          </a:p>
          <a:p>
            <a:r>
              <a:rPr lang="en-GB" sz="1800">
                <a:latin typeface="Calibri"/>
                <a:ea typeface="+mn-lt"/>
                <a:cs typeface="+mn-lt"/>
              </a:rPr>
              <a:t>Impacts of this activism - Attempts to improve the difficult conditions faced by women in education, work and politics in order to reduce rates of poverty and prostitution. Development of social purity movement, an effort to reform the behaviours for men and their treatment of women. </a:t>
            </a:r>
            <a:endParaRPr lang="en-GB" sz="1800">
              <a:latin typeface="Calibri"/>
              <a:ea typeface="Calibri"/>
              <a:cs typeface="Calibri"/>
            </a:endParaRPr>
          </a:p>
          <a:p>
            <a:r>
              <a:rPr lang="en-GB" sz="1800">
                <a:latin typeface="Calibri"/>
                <a:ea typeface="+mn-lt"/>
                <a:cs typeface="+mn-lt"/>
              </a:rPr>
              <a:t>Significance of the opposition to the CDA - Raised questions about a woman's place in society, acknowledge women's sexuality and questioned the role of government in controlling an individual's moral behaviour.</a:t>
            </a:r>
            <a:endParaRPr lang="en-GB" sz="1800">
              <a:latin typeface="Calibri"/>
              <a:ea typeface="Calibri"/>
              <a:cs typeface="Calibri"/>
            </a:endParaRPr>
          </a:p>
        </p:txBody>
      </p:sp>
      <p:sp>
        <p:nvSpPr>
          <p:cNvPr id="5" name="TextBox 4">
            <a:extLst>
              <a:ext uri="{FF2B5EF4-FFF2-40B4-BE49-F238E27FC236}">
                <a16:creationId xmlns:a16="http://schemas.microsoft.com/office/drawing/2014/main" id="{72C08EC5-74BE-C7C1-E1B9-0C6D6A3BC04F}"/>
              </a:ext>
            </a:extLst>
          </p:cNvPr>
          <p:cNvSpPr txBox="1"/>
          <p:nvPr/>
        </p:nvSpPr>
        <p:spPr>
          <a:xfrm>
            <a:off x="9123373" y="3598194"/>
            <a:ext cx="2664395"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i="1">
                <a:solidFill>
                  <a:srgbClr val="000000"/>
                </a:solidFill>
                <a:latin typeface="Calibri"/>
                <a:ea typeface="Calibri"/>
                <a:cs typeface="Calibri"/>
              </a:rPr>
              <a:t>Activists Thomas and Anna Haslam</a:t>
            </a:r>
            <a:r>
              <a:rPr lang="en-GB" sz="1200">
                <a:solidFill>
                  <a:srgbClr val="000000"/>
                </a:solidFill>
                <a:latin typeface="Calibri"/>
                <a:ea typeface="Calibri"/>
                <a:cs typeface="Calibri"/>
              </a:rPr>
              <a:t> </a:t>
            </a:r>
            <a:endParaRPr lang="en-GB" sz="1200"/>
          </a:p>
          <a:p>
            <a:pPr algn="ctr"/>
            <a:endParaRPr lang="en-GB"/>
          </a:p>
        </p:txBody>
      </p:sp>
      <p:pic>
        <p:nvPicPr>
          <p:cNvPr id="6" name="Picture 5" descr="A person and person in black clothes&#10;&#10;AI-generated content may be incorrect.">
            <a:extLst>
              <a:ext uri="{FF2B5EF4-FFF2-40B4-BE49-F238E27FC236}">
                <a16:creationId xmlns:a16="http://schemas.microsoft.com/office/drawing/2014/main" id="{0637FBCF-BA91-89AD-06A9-74FFBD83D6EE}"/>
              </a:ext>
            </a:extLst>
          </p:cNvPr>
          <p:cNvPicPr>
            <a:picLocks noChangeAspect="1"/>
          </p:cNvPicPr>
          <p:nvPr/>
        </p:nvPicPr>
        <p:blipFill>
          <a:blip r:embed="rId2"/>
          <a:srcRect l="-113" t="-138" r="-49" b="9658"/>
          <a:stretch>
            <a:fillRect/>
          </a:stretch>
        </p:blipFill>
        <p:spPr>
          <a:xfrm>
            <a:off x="9124201" y="1061851"/>
            <a:ext cx="2660878" cy="2461825"/>
          </a:xfrm>
          <a:prstGeom prst="rect">
            <a:avLst/>
          </a:prstGeom>
        </p:spPr>
      </p:pic>
      <p:pic>
        <p:nvPicPr>
          <p:cNvPr id="7" name="Picture 6" descr="A person in a dress&#10;&#10;AI-generated content may be incorrect.">
            <a:extLst>
              <a:ext uri="{FF2B5EF4-FFF2-40B4-BE49-F238E27FC236}">
                <a16:creationId xmlns:a16="http://schemas.microsoft.com/office/drawing/2014/main" id="{10EAD1E6-82E6-F65F-D8EC-37E11219C6EA}"/>
              </a:ext>
            </a:extLst>
          </p:cNvPr>
          <p:cNvPicPr>
            <a:picLocks noChangeAspect="1"/>
          </p:cNvPicPr>
          <p:nvPr/>
        </p:nvPicPr>
        <p:blipFill>
          <a:blip r:embed="rId3"/>
          <a:srcRect l="129" t="-123" r="245" b="8864"/>
          <a:stretch>
            <a:fillRect/>
          </a:stretch>
        </p:blipFill>
        <p:spPr>
          <a:xfrm>
            <a:off x="9123226" y="3856697"/>
            <a:ext cx="2654634" cy="2457664"/>
          </a:xfrm>
          <a:prstGeom prst="rect">
            <a:avLst/>
          </a:prstGeom>
        </p:spPr>
      </p:pic>
      <p:sp>
        <p:nvSpPr>
          <p:cNvPr id="8" name="TextBox 7">
            <a:extLst>
              <a:ext uri="{FF2B5EF4-FFF2-40B4-BE49-F238E27FC236}">
                <a16:creationId xmlns:a16="http://schemas.microsoft.com/office/drawing/2014/main" id="{97FEEDEB-3C66-CAEB-BEDF-59C2EF2A8AAD}"/>
              </a:ext>
            </a:extLst>
          </p:cNvPr>
          <p:cNvSpPr txBox="1"/>
          <p:nvPr/>
        </p:nvSpPr>
        <p:spPr>
          <a:xfrm>
            <a:off x="9108996" y="6394069"/>
            <a:ext cx="2664395"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i="1">
                <a:solidFill>
                  <a:srgbClr val="000000"/>
                </a:solidFill>
                <a:latin typeface="Calibri"/>
                <a:ea typeface="Calibri"/>
                <a:cs typeface="Calibri"/>
              </a:rPr>
              <a:t>Activist Isabella Tod</a:t>
            </a:r>
            <a:r>
              <a:rPr lang="en-GB" sz="1200">
                <a:solidFill>
                  <a:srgbClr val="000000"/>
                </a:solidFill>
                <a:latin typeface="Calibri"/>
                <a:ea typeface="Calibri"/>
                <a:cs typeface="Calibri"/>
              </a:rPr>
              <a:t> </a:t>
            </a:r>
            <a:endParaRPr lang="en-GB" sz="1200"/>
          </a:p>
          <a:p>
            <a:pPr algn="ctr"/>
            <a:endParaRPr lang="en-GB"/>
          </a:p>
        </p:txBody>
      </p:sp>
    </p:spTree>
    <p:extLst>
      <p:ext uri="{BB962C8B-B14F-4D97-AF65-F5344CB8AC3E}">
        <p14:creationId xmlns:p14="http://schemas.microsoft.com/office/powerpoint/2010/main" val="126846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08DD66-B419-140A-AB2E-A31216F64947}"/>
              </a:ext>
            </a:extLst>
          </p:cNvPr>
          <p:cNvSpPr>
            <a:spLocks noGrp="1"/>
          </p:cNvSpPr>
          <p:nvPr>
            <p:ph type="title"/>
          </p:nvPr>
        </p:nvSpPr>
        <p:spPr>
          <a:xfrm>
            <a:off x="572493" y="238539"/>
            <a:ext cx="11018520" cy="1434415"/>
          </a:xfrm>
        </p:spPr>
        <p:txBody>
          <a:bodyPr anchor="b">
            <a:normAutofit/>
          </a:bodyPr>
          <a:lstStyle/>
          <a:p>
            <a:r>
              <a:rPr lang="en-GB" sz="4600">
                <a:latin typeface="Calibri"/>
                <a:ea typeface="Calibri"/>
                <a:cs typeface="Calibri"/>
              </a:rPr>
              <a:t>Prostitution in Victorian Society - 'The Great Social Evil'</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sX0" fmla="*/ 0 w 10972800"/>
              <a:gd name="csY0" fmla="*/ 0 h 18288"/>
              <a:gd name="csX1" fmla="*/ 356616 w 10972800"/>
              <a:gd name="csY1" fmla="*/ 0 h 18288"/>
              <a:gd name="csX2" fmla="*/ 1042416 w 10972800"/>
              <a:gd name="csY2" fmla="*/ 0 h 18288"/>
              <a:gd name="csX3" fmla="*/ 1947672 w 10972800"/>
              <a:gd name="csY3" fmla="*/ 0 h 18288"/>
              <a:gd name="csX4" fmla="*/ 2633472 w 10972800"/>
              <a:gd name="csY4" fmla="*/ 0 h 18288"/>
              <a:gd name="csX5" fmla="*/ 2990088 w 10972800"/>
              <a:gd name="csY5" fmla="*/ 0 h 18288"/>
              <a:gd name="csX6" fmla="*/ 3456432 w 10972800"/>
              <a:gd name="csY6" fmla="*/ 0 h 18288"/>
              <a:gd name="csX7" fmla="*/ 4361688 w 10972800"/>
              <a:gd name="csY7" fmla="*/ 0 h 18288"/>
              <a:gd name="csX8" fmla="*/ 5266944 w 10972800"/>
              <a:gd name="csY8" fmla="*/ 0 h 18288"/>
              <a:gd name="csX9" fmla="*/ 6172200 w 10972800"/>
              <a:gd name="csY9" fmla="*/ 0 h 18288"/>
              <a:gd name="csX10" fmla="*/ 6528816 w 10972800"/>
              <a:gd name="csY10" fmla="*/ 0 h 18288"/>
              <a:gd name="csX11" fmla="*/ 7214616 w 10972800"/>
              <a:gd name="csY11" fmla="*/ 0 h 18288"/>
              <a:gd name="csX12" fmla="*/ 7790688 w 10972800"/>
              <a:gd name="csY12" fmla="*/ 0 h 18288"/>
              <a:gd name="csX13" fmla="*/ 8147304 w 10972800"/>
              <a:gd name="csY13" fmla="*/ 0 h 18288"/>
              <a:gd name="csX14" fmla="*/ 9052560 w 10972800"/>
              <a:gd name="csY14" fmla="*/ 0 h 18288"/>
              <a:gd name="csX15" fmla="*/ 9409176 w 10972800"/>
              <a:gd name="csY15" fmla="*/ 0 h 18288"/>
              <a:gd name="csX16" fmla="*/ 9765792 w 10972800"/>
              <a:gd name="csY16" fmla="*/ 0 h 18288"/>
              <a:gd name="csX17" fmla="*/ 10341864 w 10972800"/>
              <a:gd name="csY17" fmla="*/ 0 h 18288"/>
              <a:gd name="csX18" fmla="*/ 10972800 w 10972800"/>
              <a:gd name="csY18" fmla="*/ 0 h 18288"/>
              <a:gd name="csX19" fmla="*/ 10972800 w 10972800"/>
              <a:gd name="csY19" fmla="*/ 18288 h 18288"/>
              <a:gd name="csX20" fmla="*/ 10177272 w 10972800"/>
              <a:gd name="csY20" fmla="*/ 18288 h 18288"/>
              <a:gd name="csX21" fmla="*/ 9820656 w 10972800"/>
              <a:gd name="csY21" fmla="*/ 18288 h 18288"/>
              <a:gd name="csX22" fmla="*/ 9464040 w 10972800"/>
              <a:gd name="csY22" fmla="*/ 18288 h 18288"/>
              <a:gd name="csX23" fmla="*/ 8778240 w 10972800"/>
              <a:gd name="csY23" fmla="*/ 18288 h 18288"/>
              <a:gd name="csX24" fmla="*/ 8421624 w 10972800"/>
              <a:gd name="csY24" fmla="*/ 18288 h 18288"/>
              <a:gd name="csX25" fmla="*/ 7735824 w 10972800"/>
              <a:gd name="csY25" fmla="*/ 18288 h 18288"/>
              <a:gd name="csX26" fmla="*/ 6940296 w 10972800"/>
              <a:gd name="csY26" fmla="*/ 18288 h 18288"/>
              <a:gd name="csX27" fmla="*/ 6254496 w 10972800"/>
              <a:gd name="csY27" fmla="*/ 18288 h 18288"/>
              <a:gd name="csX28" fmla="*/ 5458968 w 10972800"/>
              <a:gd name="csY28" fmla="*/ 18288 h 18288"/>
              <a:gd name="csX29" fmla="*/ 4663440 w 10972800"/>
              <a:gd name="csY29" fmla="*/ 18288 h 18288"/>
              <a:gd name="csX30" fmla="*/ 4306824 w 10972800"/>
              <a:gd name="csY30" fmla="*/ 18288 h 18288"/>
              <a:gd name="csX31" fmla="*/ 3840480 w 10972800"/>
              <a:gd name="csY31" fmla="*/ 18288 h 18288"/>
              <a:gd name="csX32" fmla="*/ 3264408 w 10972800"/>
              <a:gd name="csY32" fmla="*/ 18288 h 18288"/>
              <a:gd name="csX33" fmla="*/ 2578608 w 10972800"/>
              <a:gd name="csY33" fmla="*/ 18288 h 18288"/>
              <a:gd name="csX34" fmla="*/ 1673352 w 10972800"/>
              <a:gd name="csY34" fmla="*/ 18288 h 18288"/>
              <a:gd name="csX35" fmla="*/ 877824 w 10972800"/>
              <a:gd name="csY35" fmla="*/ 18288 h 18288"/>
              <a:gd name="csX36" fmla="*/ 0 w 10972800"/>
              <a:gd name="csY36" fmla="*/ 18288 h 18288"/>
              <a:gd name="csX37" fmla="*/ 0 w 10972800"/>
              <a:gd name="csY37"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B79E7BF-F8FE-75D6-39CB-D329E3077DD6}"/>
              </a:ext>
            </a:extLst>
          </p:cNvPr>
          <p:cNvSpPr>
            <a:spLocks noGrp="1"/>
          </p:cNvSpPr>
          <p:nvPr>
            <p:ph idx="1"/>
          </p:nvPr>
        </p:nvSpPr>
        <p:spPr>
          <a:xfrm>
            <a:off x="572493" y="2071316"/>
            <a:ext cx="6713552" cy="4119172"/>
          </a:xfrm>
        </p:spPr>
        <p:txBody>
          <a:bodyPr vert="horz" lIns="91440" tIns="45720" rIns="91440" bIns="45720" rtlCol="0" anchor="t">
            <a:normAutofit/>
          </a:bodyPr>
          <a:lstStyle/>
          <a:p>
            <a:r>
              <a:rPr lang="en-GB" sz="1500">
                <a:ea typeface="+mn-lt"/>
                <a:cs typeface="+mn-lt"/>
              </a:rPr>
              <a:t>Prostitution was seen as a 'moral threat' - believed to corrupt women's: Christian values, moral purity and marriage.</a:t>
            </a:r>
          </a:p>
          <a:p>
            <a:r>
              <a:rPr lang="en-GB" sz="1500">
                <a:ea typeface="+mn-lt"/>
                <a:cs typeface="+mn-lt"/>
              </a:rPr>
              <a:t>Police targeted poor working class women, who were often labelled as 'common prostitutes'. The CDA was introduced to protect male bodies.</a:t>
            </a:r>
          </a:p>
          <a:p>
            <a:r>
              <a:rPr lang="en-GB" sz="1500">
                <a:ea typeface="+mn-lt"/>
                <a:cs typeface="+mn-lt"/>
              </a:rPr>
              <a:t>The word 'prostitute' became a symbolic site for greater anxieties within Victorian Society - exposed Victorian society's obsession with controlling sexuality and policing social boundaries.</a:t>
            </a:r>
          </a:p>
          <a:p>
            <a:r>
              <a:rPr lang="en-GB" sz="1500">
                <a:ea typeface="+mn-lt"/>
                <a:cs typeface="+mn-lt"/>
              </a:rPr>
              <a:t>Indulged male leisure culture and provided contact zone between them and prostitutes: bars, pubs, dance halls, music halls and theatres.</a:t>
            </a:r>
          </a:p>
          <a:p>
            <a:r>
              <a:rPr lang="en-GB" sz="1500">
                <a:ea typeface="+mn-lt"/>
                <a:cs typeface="+mn-lt"/>
              </a:rPr>
              <a:t>Prostitution was a part of working-class survival and an economic necessity.</a:t>
            </a:r>
          </a:p>
          <a:p>
            <a:r>
              <a:rPr lang="en-GB" sz="1500">
                <a:ea typeface="+mn-lt"/>
                <a:cs typeface="+mn-lt"/>
              </a:rPr>
              <a:t>The social structure of Victorian society controlled perceptions of prostitution.</a:t>
            </a:r>
          </a:p>
          <a:p>
            <a:pPr marL="0" indent="0">
              <a:buNone/>
            </a:pPr>
            <a:endParaRPr lang="en-GB" sz="1500">
              <a:ea typeface="+mn-lt"/>
              <a:cs typeface="+mn-lt"/>
            </a:endParaRPr>
          </a:p>
        </p:txBody>
      </p:sp>
      <p:pic>
        <p:nvPicPr>
          <p:cNvPr id="4" name="Picture 3" descr="A drawing of two people in a chair&#10;&#10;AI-generated content may be incorrect.">
            <a:extLst>
              <a:ext uri="{FF2B5EF4-FFF2-40B4-BE49-F238E27FC236}">
                <a16:creationId xmlns:a16="http://schemas.microsoft.com/office/drawing/2014/main" id="{1CD9F106-0082-4AFF-3905-FD8EE0D843C3}"/>
              </a:ext>
            </a:extLst>
          </p:cNvPr>
          <p:cNvPicPr>
            <a:picLocks noChangeAspect="1"/>
          </p:cNvPicPr>
          <p:nvPr/>
        </p:nvPicPr>
        <p:blipFill>
          <a:blip r:embed="rId3"/>
          <a:srcRect l="17253" r="19013" b="3"/>
          <a:stretch>
            <a:fillRect/>
          </a:stretch>
        </p:blipFill>
        <p:spPr>
          <a:xfrm>
            <a:off x="7675658" y="2093976"/>
            <a:ext cx="3941064" cy="4096512"/>
          </a:xfrm>
          <a:prstGeom prst="rect">
            <a:avLst/>
          </a:prstGeom>
        </p:spPr>
      </p:pic>
    </p:spTree>
    <p:extLst>
      <p:ext uri="{BB962C8B-B14F-4D97-AF65-F5344CB8AC3E}">
        <p14:creationId xmlns:p14="http://schemas.microsoft.com/office/powerpoint/2010/main" val="1885226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C694A-60ED-CC98-9E7C-7BA8ACDD0B79}"/>
              </a:ext>
            </a:extLst>
          </p:cNvPr>
          <p:cNvSpPr>
            <a:spLocks noGrp="1"/>
          </p:cNvSpPr>
          <p:nvPr>
            <p:ph type="title"/>
          </p:nvPr>
        </p:nvSpPr>
        <p:spPr>
          <a:xfrm>
            <a:off x="303463" y="231441"/>
            <a:ext cx="7108166" cy="822356"/>
          </a:xfrm>
        </p:spPr>
        <p:txBody>
          <a:bodyPr/>
          <a:lstStyle/>
          <a:p>
            <a:r>
              <a:rPr lang="en-GB" sz="3600">
                <a:solidFill>
                  <a:schemeClr val="accent2">
                    <a:lumMod val="76000"/>
                  </a:schemeClr>
                </a:solidFill>
                <a:latin typeface="Aptos"/>
                <a:ea typeface="Calibri"/>
                <a:cs typeface="Calibri"/>
              </a:rPr>
              <a:t>The </a:t>
            </a:r>
            <a:r>
              <a:rPr lang="en-GB" sz="3600" i="1">
                <a:solidFill>
                  <a:schemeClr val="accent2">
                    <a:lumMod val="76000"/>
                  </a:schemeClr>
                </a:solidFill>
                <a:latin typeface="Aptos"/>
                <a:ea typeface="Calibri"/>
                <a:cs typeface="Calibri"/>
              </a:rPr>
              <a:t>politics</a:t>
            </a:r>
            <a:r>
              <a:rPr lang="en-GB" sz="3600">
                <a:solidFill>
                  <a:schemeClr val="accent2">
                    <a:lumMod val="76000"/>
                  </a:schemeClr>
                </a:solidFill>
                <a:latin typeface="Aptos"/>
                <a:ea typeface="Calibri"/>
                <a:cs typeface="Calibri"/>
              </a:rPr>
              <a:t> of the </a:t>
            </a:r>
            <a:r>
              <a:rPr lang="en-GB" sz="3600" i="1">
                <a:solidFill>
                  <a:schemeClr val="accent2">
                    <a:lumMod val="76000"/>
                  </a:schemeClr>
                </a:solidFill>
                <a:latin typeface="Aptos"/>
                <a:ea typeface="Calibri"/>
                <a:cs typeface="Calibri"/>
              </a:rPr>
              <a:t>female body</a:t>
            </a:r>
          </a:p>
        </p:txBody>
      </p:sp>
      <p:pic>
        <p:nvPicPr>
          <p:cNvPr id="4" name="Content Placeholder 3" descr="Contagious Diseases Act – The most vital chapter in women’s history you ...">
            <a:extLst>
              <a:ext uri="{FF2B5EF4-FFF2-40B4-BE49-F238E27FC236}">
                <a16:creationId xmlns:a16="http://schemas.microsoft.com/office/drawing/2014/main" id="{40E709AB-F20B-66B5-1495-4949EB191DD4}"/>
              </a:ext>
            </a:extLst>
          </p:cNvPr>
          <p:cNvPicPr>
            <a:picLocks noGrp="1" noChangeAspect="1"/>
          </p:cNvPicPr>
          <p:nvPr>
            <p:ph idx="1"/>
          </p:nvPr>
        </p:nvPicPr>
        <p:blipFill>
          <a:blip r:embed="rId3"/>
          <a:stretch>
            <a:fillRect/>
          </a:stretch>
        </p:blipFill>
        <p:spPr>
          <a:xfrm>
            <a:off x="8211365" y="511193"/>
            <a:ext cx="3810000" cy="2266950"/>
          </a:xfrm>
          <a:prstGeom prst="rect">
            <a:avLst/>
          </a:prstGeom>
        </p:spPr>
      </p:pic>
      <p:sp>
        <p:nvSpPr>
          <p:cNvPr id="3" name="TextBox 2">
            <a:extLst>
              <a:ext uri="{FF2B5EF4-FFF2-40B4-BE49-F238E27FC236}">
                <a16:creationId xmlns:a16="http://schemas.microsoft.com/office/drawing/2014/main" id="{E18FCCD0-4C4D-3121-B485-83AEE463A0B8}"/>
              </a:ext>
            </a:extLst>
          </p:cNvPr>
          <p:cNvSpPr txBox="1"/>
          <p:nvPr/>
        </p:nvSpPr>
        <p:spPr>
          <a:xfrm>
            <a:off x="310543" y="907510"/>
            <a:ext cx="763227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t>Summers, Anne, '</a:t>
            </a:r>
            <a:r>
              <a:rPr lang="en-GB" sz="1600" i="1"/>
              <a:t>The Constitution Violated</a:t>
            </a:r>
            <a:r>
              <a:rPr lang="en-GB" sz="1600"/>
              <a:t>: The Female Body and the Female Subject in the Campaigns of Josephine Butler', </a:t>
            </a:r>
            <a:r>
              <a:rPr lang="en-GB" sz="1600" i="1"/>
              <a:t>History Workshop Journal</a:t>
            </a:r>
            <a:r>
              <a:rPr lang="en-GB" sz="1600"/>
              <a:t>, 48 (1999).</a:t>
            </a:r>
          </a:p>
        </p:txBody>
      </p:sp>
      <p:sp>
        <p:nvSpPr>
          <p:cNvPr id="6" name="TextBox 5">
            <a:extLst>
              <a:ext uri="{FF2B5EF4-FFF2-40B4-BE49-F238E27FC236}">
                <a16:creationId xmlns:a16="http://schemas.microsoft.com/office/drawing/2014/main" id="{1A108E52-FAAB-751B-26DD-0D4B77CDA43D}"/>
              </a:ext>
            </a:extLst>
          </p:cNvPr>
          <p:cNvSpPr txBox="1"/>
          <p:nvPr/>
        </p:nvSpPr>
        <p:spPr>
          <a:xfrm>
            <a:off x="305931" y="3252518"/>
            <a:ext cx="7590526"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Opposition to Contagious Diseases Act, based on infringing three principles: </a:t>
            </a:r>
            <a:endParaRPr lang="en-US"/>
          </a:p>
          <a:p>
            <a:pPr marL="342900" indent="-342900">
              <a:buAutoNum type="arabicPeriod"/>
            </a:pPr>
            <a:r>
              <a:rPr lang="en-GB"/>
              <a:t>Morality: legitimised sex as a recreational activity, made it safer for men</a:t>
            </a:r>
          </a:p>
          <a:p>
            <a:pPr marL="342900" indent="-342900">
              <a:buAutoNum type="arabicPeriod"/>
            </a:pPr>
            <a:r>
              <a:rPr lang="en-GB"/>
              <a:t>Constitution: no opportunity to appeal or trial by jury</a:t>
            </a:r>
          </a:p>
          <a:p>
            <a:pPr marL="342900" indent="-342900">
              <a:buAutoNum type="arabicPeriod"/>
            </a:pPr>
            <a:r>
              <a:rPr lang="en-GB"/>
              <a:t>Natural Justice: inequality in penalties between men and women</a:t>
            </a:r>
          </a:p>
          <a:p>
            <a:pPr marL="342900" indent="-342900">
              <a:buAutoNum type="arabicPeriod"/>
            </a:pPr>
            <a:endParaRPr lang="en-GB"/>
          </a:p>
        </p:txBody>
      </p:sp>
      <p:grpSp>
        <p:nvGrpSpPr>
          <p:cNvPr id="9" name="Group 8">
            <a:extLst>
              <a:ext uri="{FF2B5EF4-FFF2-40B4-BE49-F238E27FC236}">
                <a16:creationId xmlns:a16="http://schemas.microsoft.com/office/drawing/2014/main" id="{82657F81-373B-28C0-39D6-2FEA72589F2D}"/>
              </a:ext>
            </a:extLst>
          </p:cNvPr>
          <p:cNvGrpSpPr/>
          <p:nvPr/>
        </p:nvGrpSpPr>
        <p:grpSpPr>
          <a:xfrm>
            <a:off x="1058652" y="1637745"/>
            <a:ext cx="6367383" cy="1367868"/>
            <a:chOff x="2501009" y="5216423"/>
            <a:chExt cx="6367383" cy="1367868"/>
          </a:xfrm>
        </p:grpSpPr>
        <p:sp>
          <p:nvSpPr>
            <p:cNvPr id="8" name="Rectangle: Rounded Corners 7">
              <a:extLst>
                <a:ext uri="{FF2B5EF4-FFF2-40B4-BE49-F238E27FC236}">
                  <a16:creationId xmlns:a16="http://schemas.microsoft.com/office/drawing/2014/main" id="{68F2094D-0699-4A8A-99EB-DFEB964F7238}"/>
                </a:ext>
              </a:extLst>
            </p:cNvPr>
            <p:cNvSpPr/>
            <p:nvPr/>
          </p:nvSpPr>
          <p:spPr>
            <a:xfrm>
              <a:off x="2501009" y="5216423"/>
              <a:ext cx="6220287" cy="1367868"/>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7" name="TextBox 6">
              <a:extLst>
                <a:ext uri="{FF2B5EF4-FFF2-40B4-BE49-F238E27FC236}">
                  <a16:creationId xmlns:a16="http://schemas.microsoft.com/office/drawing/2014/main" id="{1D285E83-1C03-88C9-7097-C217D7074007}"/>
                </a:ext>
              </a:extLst>
            </p:cNvPr>
            <p:cNvSpPr txBox="1"/>
            <p:nvPr/>
          </p:nvSpPr>
          <p:spPr>
            <a:xfrm>
              <a:off x="2644147" y="5340521"/>
              <a:ext cx="6224245" cy="12411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i="1">
                  <a:latin typeface="Aptos Display"/>
                </a:rPr>
                <a:t>'Medical science reinforced, if it did not invent, binary representations of the sexes... </a:t>
              </a:r>
              <a:r>
                <a:rPr lang="en-GB" b="1" i="1">
                  <a:latin typeface="Aptos Display"/>
                  <a:ea typeface="+mn-lt"/>
                  <a:cs typeface="+mn-lt"/>
                </a:rPr>
                <a:t>the female as a womb with a body attached; the male as the subject, and the female as the object of power</a:t>
              </a:r>
              <a:r>
                <a:rPr lang="en-GB" b="1" i="1">
                  <a:latin typeface="Aptos Display"/>
                </a:rPr>
                <a:t>' (Summers, p.13.)</a:t>
              </a:r>
            </a:p>
          </p:txBody>
        </p:sp>
      </p:grpSp>
      <p:sp>
        <p:nvSpPr>
          <p:cNvPr id="10" name="TextBox 9">
            <a:extLst>
              <a:ext uri="{FF2B5EF4-FFF2-40B4-BE49-F238E27FC236}">
                <a16:creationId xmlns:a16="http://schemas.microsoft.com/office/drawing/2014/main" id="{F9345C5A-E7BE-14F3-A0D6-D068E1AEF2AF}"/>
              </a:ext>
            </a:extLst>
          </p:cNvPr>
          <p:cNvSpPr txBox="1"/>
          <p:nvPr/>
        </p:nvSpPr>
        <p:spPr>
          <a:xfrm>
            <a:off x="153160" y="4804687"/>
            <a:ext cx="912604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a:t>Male doctors held political power negating the principle of representative government</a:t>
            </a:r>
          </a:p>
          <a:p>
            <a:pPr marL="742950" lvl="1" indent="-285750">
              <a:buFont typeface="Courier New"/>
              <a:buChar char="o"/>
            </a:pPr>
            <a:r>
              <a:rPr lang="en-GB"/>
              <a:t>They were able to influence legislation on the female body, women lacked suffrage and had no ability to challenge this</a:t>
            </a:r>
          </a:p>
        </p:txBody>
      </p:sp>
      <p:sp>
        <p:nvSpPr>
          <p:cNvPr id="12" name="TextBox 11">
            <a:extLst>
              <a:ext uri="{FF2B5EF4-FFF2-40B4-BE49-F238E27FC236}">
                <a16:creationId xmlns:a16="http://schemas.microsoft.com/office/drawing/2014/main" id="{FB90E44F-FEC5-C017-4429-C826BF0509D2}"/>
              </a:ext>
            </a:extLst>
          </p:cNvPr>
          <p:cNvSpPr txBox="1"/>
          <p:nvPr/>
        </p:nvSpPr>
        <p:spPr>
          <a:xfrm>
            <a:off x="319834" y="5849278"/>
            <a:ext cx="8796069" cy="646331"/>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ea typeface="+mn-lt"/>
                <a:cs typeface="+mn-lt"/>
              </a:rPr>
              <a:t>'Legislation can never in these days, and at the stage of civilisation which we have reached, be just and pure until women are represented' Josephine Butler </a:t>
            </a:r>
            <a:endParaRPr lang="en-GB"/>
          </a:p>
        </p:txBody>
      </p:sp>
      <p:pic>
        <p:nvPicPr>
          <p:cNvPr id="13" name="Picture 12" descr="129 Josephine Butler Photos &amp; High Res Pictures - Getty Images">
            <a:extLst>
              <a:ext uri="{FF2B5EF4-FFF2-40B4-BE49-F238E27FC236}">
                <a16:creationId xmlns:a16="http://schemas.microsoft.com/office/drawing/2014/main" id="{9D23BB6E-E28D-59F1-72E7-F6C4FDA9C6D3}"/>
              </a:ext>
            </a:extLst>
          </p:cNvPr>
          <p:cNvPicPr>
            <a:picLocks noChangeAspect="1"/>
          </p:cNvPicPr>
          <p:nvPr/>
        </p:nvPicPr>
        <p:blipFill>
          <a:blip r:embed="rId4"/>
          <a:srcRect l="14984" t="2218" r="16756" b="38228"/>
          <a:stretch>
            <a:fillRect/>
          </a:stretch>
        </p:blipFill>
        <p:spPr>
          <a:xfrm>
            <a:off x="9409059" y="2891257"/>
            <a:ext cx="2607206" cy="3471567"/>
          </a:xfrm>
          <a:prstGeom prst="rect">
            <a:avLst/>
          </a:prstGeom>
        </p:spPr>
      </p:pic>
    </p:spTree>
    <p:extLst>
      <p:ext uri="{BB962C8B-B14F-4D97-AF65-F5344CB8AC3E}">
        <p14:creationId xmlns:p14="http://schemas.microsoft.com/office/powerpoint/2010/main" val="2122794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2B36D-14C8-3CED-FF9F-6395D70E670A}"/>
              </a:ext>
            </a:extLst>
          </p:cNvPr>
          <p:cNvSpPr>
            <a:spLocks noGrp="1"/>
          </p:cNvSpPr>
          <p:nvPr>
            <p:ph type="title"/>
          </p:nvPr>
        </p:nvSpPr>
        <p:spPr>
          <a:xfrm>
            <a:off x="450011" y="422634"/>
            <a:ext cx="7942053" cy="851110"/>
          </a:xfrm>
        </p:spPr>
        <p:txBody>
          <a:bodyPr>
            <a:normAutofit/>
          </a:bodyPr>
          <a:lstStyle/>
          <a:p>
            <a:r>
              <a:rPr lang="en-GB" sz="3600">
                <a:solidFill>
                  <a:schemeClr val="accent1"/>
                </a:solidFill>
              </a:rPr>
              <a:t>The importance of the </a:t>
            </a:r>
            <a:r>
              <a:rPr lang="en-GB" sz="3600" i="1">
                <a:solidFill>
                  <a:schemeClr val="accent1"/>
                </a:solidFill>
              </a:rPr>
              <a:t>female experience</a:t>
            </a:r>
            <a:r>
              <a:rPr lang="en-GB" sz="3600">
                <a:solidFill>
                  <a:schemeClr val="accent1"/>
                </a:solidFill>
              </a:rPr>
              <a:t>:</a:t>
            </a:r>
          </a:p>
        </p:txBody>
      </p:sp>
      <p:sp>
        <p:nvSpPr>
          <p:cNvPr id="4" name="Text Placeholder 3">
            <a:extLst>
              <a:ext uri="{FF2B5EF4-FFF2-40B4-BE49-F238E27FC236}">
                <a16:creationId xmlns:a16="http://schemas.microsoft.com/office/drawing/2014/main" id="{DDB09476-27A3-D8D7-9E87-D474E21EE94F}"/>
              </a:ext>
            </a:extLst>
          </p:cNvPr>
          <p:cNvSpPr>
            <a:spLocks noGrp="1"/>
          </p:cNvSpPr>
          <p:nvPr>
            <p:ph sz="half" idx="1"/>
          </p:nvPr>
        </p:nvSpPr>
        <p:spPr>
          <a:xfrm>
            <a:off x="162464" y="1581210"/>
            <a:ext cx="5440392" cy="4912054"/>
          </a:xfrm>
        </p:spPr>
        <p:txBody>
          <a:bodyPr vert="horz" lIns="91440" tIns="45720" rIns="91440" bIns="45720" rtlCol="0" anchor="t">
            <a:noAutofit/>
          </a:bodyPr>
          <a:lstStyle/>
          <a:p>
            <a:pPr marL="285750" indent="-285750">
              <a:buFont typeface="Calibri" panose="020B0604020202020204" pitchFamily="34" charset="0"/>
              <a:buChar char="-"/>
            </a:pPr>
            <a:r>
              <a:rPr lang="en-GB" sz="1800">
                <a:ea typeface="+mn-lt"/>
                <a:cs typeface="+mn-lt"/>
              </a:rPr>
              <a:t>'She nevertheless grounded her every action on her biological identity as a woman' (p.8.)</a:t>
            </a:r>
          </a:p>
          <a:p>
            <a:pPr marL="285750" indent="-285750">
              <a:buFont typeface="Calibri" panose="020B0604020202020204" pitchFamily="34" charset="0"/>
              <a:buChar char="-"/>
            </a:pPr>
            <a:r>
              <a:rPr lang="en-GB" sz="1800">
                <a:ea typeface="+mn-lt"/>
                <a:cs typeface="+mn-lt"/>
              </a:rPr>
              <a:t>'Negative ideas on the body's right not to be assaulted and positive ideas on its innate capacity for health and regeneration' (p.8.)</a:t>
            </a:r>
          </a:p>
          <a:p>
            <a:pPr marL="285750" indent="-285750">
              <a:buFont typeface="Calibri" panose="020B0604020202020204" pitchFamily="34" charset="0"/>
              <a:buChar char="-"/>
            </a:pPr>
            <a:r>
              <a:rPr lang="en-GB" sz="1800">
                <a:ea typeface="+mn-lt"/>
                <a:cs typeface="+mn-lt"/>
              </a:rPr>
              <a:t>'They knew that, even if they did not live with men who sexually exploited and abused women, they were obliged to encounter them socially, to entertain them in their homes, and to entrust their husbands and sons to their company' (p.13)</a:t>
            </a:r>
          </a:p>
          <a:p>
            <a:pPr marL="285750" indent="-285750">
              <a:buFont typeface="Calibri" panose="020B0604020202020204" pitchFamily="34" charset="0"/>
              <a:buChar char="-"/>
            </a:pPr>
            <a:r>
              <a:rPr lang="en-GB" sz="1800">
                <a:ea typeface="+mn-lt"/>
                <a:cs typeface="+mn-lt"/>
              </a:rPr>
              <a:t>It fell to women 'to revolt against the medical encroachments on their bodies which threatened the political constitution' (p.13)</a:t>
            </a:r>
          </a:p>
          <a:p>
            <a:pPr marL="285750" indent="-285750">
              <a:buFont typeface="Calibri" panose="020B0604020202020204" pitchFamily="34" charset="0"/>
              <a:buChar char="-"/>
            </a:pPr>
            <a:r>
              <a:rPr lang="en-GB" sz="1800">
                <a:ea typeface="+mn-lt"/>
                <a:cs typeface="+mn-lt"/>
              </a:rPr>
              <a:t>'It was this fusion of the moral with the nakedly personal which gave such force to the immediate campaign, and the power to inspire later generations of feminists' (p.9.) </a:t>
            </a:r>
          </a:p>
        </p:txBody>
      </p:sp>
      <p:sp>
        <p:nvSpPr>
          <p:cNvPr id="5" name="Content Placeholder 4">
            <a:extLst>
              <a:ext uri="{FF2B5EF4-FFF2-40B4-BE49-F238E27FC236}">
                <a16:creationId xmlns:a16="http://schemas.microsoft.com/office/drawing/2014/main" id="{0DF813E0-808E-D2A3-FB96-88D8351389C9}"/>
              </a:ext>
            </a:extLst>
          </p:cNvPr>
          <p:cNvSpPr>
            <a:spLocks noGrp="1"/>
          </p:cNvSpPr>
          <p:nvPr>
            <p:ph sz="half" idx="2"/>
          </p:nvPr>
        </p:nvSpPr>
        <p:spPr>
          <a:xfrm>
            <a:off x="6100313" y="1279285"/>
            <a:ext cx="5886090" cy="857640"/>
          </a:xfrm>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marL="0" indent="0">
              <a:buNone/>
            </a:pPr>
            <a:r>
              <a:rPr lang="en-GB" sz="1800"/>
              <a:t>Her experience as a women made her a legitimate voice on the perspective of the female body which male doctors and midwifes lacked</a:t>
            </a:r>
          </a:p>
          <a:p>
            <a:pPr marL="0" indent="0">
              <a:buNone/>
            </a:pPr>
            <a:endParaRPr lang="en-GB" sz="1800"/>
          </a:p>
          <a:p>
            <a:pPr marL="0" indent="0">
              <a:buNone/>
            </a:pPr>
            <a:endParaRPr lang="en-GB" sz="1800"/>
          </a:p>
        </p:txBody>
      </p:sp>
      <p:sp>
        <p:nvSpPr>
          <p:cNvPr id="7" name="TextBox 6">
            <a:extLst>
              <a:ext uri="{FF2B5EF4-FFF2-40B4-BE49-F238E27FC236}">
                <a16:creationId xmlns:a16="http://schemas.microsoft.com/office/drawing/2014/main" id="{0591A87A-6F7A-D437-D48F-B1D3CC410666}"/>
              </a:ext>
            </a:extLst>
          </p:cNvPr>
          <p:cNvSpPr txBox="1"/>
          <p:nvPr/>
        </p:nvSpPr>
        <p:spPr>
          <a:xfrm>
            <a:off x="6099448" y="2306906"/>
            <a:ext cx="5889399" cy="923330"/>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Her religious beliefs impacted upon these arguments and her liberal understanding of medicine, did not believe in a micro-organic theory of infection </a:t>
            </a:r>
            <a:endParaRPr lang="en-US"/>
          </a:p>
        </p:txBody>
      </p:sp>
      <p:sp>
        <p:nvSpPr>
          <p:cNvPr id="8" name="TextBox 7">
            <a:extLst>
              <a:ext uri="{FF2B5EF4-FFF2-40B4-BE49-F238E27FC236}">
                <a16:creationId xmlns:a16="http://schemas.microsoft.com/office/drawing/2014/main" id="{E3ED9DB1-1022-59A2-B630-4F775253FD97}"/>
              </a:ext>
            </a:extLst>
          </p:cNvPr>
          <p:cNvSpPr txBox="1"/>
          <p:nvPr/>
        </p:nvSpPr>
        <p:spPr>
          <a:xfrm>
            <a:off x="6083659" y="3417502"/>
            <a:ext cx="5911368" cy="970074"/>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GB"/>
              <a:t>Distrust of particularly male physicians </a:t>
            </a:r>
            <a:endParaRPr lang="en-US"/>
          </a:p>
          <a:p>
            <a:pPr marL="285750" indent="-285750">
              <a:lnSpc>
                <a:spcPct val="90000"/>
              </a:lnSpc>
              <a:spcBef>
                <a:spcPts val="1000"/>
              </a:spcBef>
              <a:buFont typeface="Calibri,Sans-Serif"/>
              <a:buChar char="-"/>
            </a:pPr>
            <a:r>
              <a:rPr lang="en-GB"/>
              <a:t>Important distinction between good and bad doctors: those who used their knowledge for political power</a:t>
            </a:r>
          </a:p>
        </p:txBody>
      </p:sp>
      <p:sp>
        <p:nvSpPr>
          <p:cNvPr id="9" name="TextBox 8">
            <a:extLst>
              <a:ext uri="{FF2B5EF4-FFF2-40B4-BE49-F238E27FC236}">
                <a16:creationId xmlns:a16="http://schemas.microsoft.com/office/drawing/2014/main" id="{9CF60AD8-153A-AAB6-6276-414C9EA124F3}"/>
              </a:ext>
            </a:extLst>
          </p:cNvPr>
          <p:cNvSpPr txBox="1"/>
          <p:nvPr/>
        </p:nvSpPr>
        <p:spPr>
          <a:xfrm>
            <a:off x="6084284" y="4555569"/>
            <a:ext cx="5938947" cy="646331"/>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Butler believed in the need for revolution not just reform, beginning with women's suffrage</a:t>
            </a:r>
            <a:endParaRPr lang="en-US"/>
          </a:p>
        </p:txBody>
      </p:sp>
      <p:sp>
        <p:nvSpPr>
          <p:cNvPr id="14" name="Arrow: Right 13">
            <a:extLst>
              <a:ext uri="{FF2B5EF4-FFF2-40B4-BE49-F238E27FC236}">
                <a16:creationId xmlns:a16="http://schemas.microsoft.com/office/drawing/2014/main" id="{28DE115E-3EB3-EC4A-5278-9FFB35996F89}"/>
              </a:ext>
            </a:extLst>
          </p:cNvPr>
          <p:cNvSpPr/>
          <p:nvPr/>
        </p:nvSpPr>
        <p:spPr>
          <a:xfrm>
            <a:off x="5417588" y="1581161"/>
            <a:ext cx="577991" cy="2916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Right 14">
            <a:extLst>
              <a:ext uri="{FF2B5EF4-FFF2-40B4-BE49-F238E27FC236}">
                <a16:creationId xmlns:a16="http://schemas.microsoft.com/office/drawing/2014/main" id="{99DD8073-36FC-298C-0235-5197B373BF50}"/>
              </a:ext>
            </a:extLst>
          </p:cNvPr>
          <p:cNvSpPr/>
          <p:nvPr/>
        </p:nvSpPr>
        <p:spPr>
          <a:xfrm>
            <a:off x="5612362" y="2487301"/>
            <a:ext cx="404197" cy="28637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361D72A9-1ABD-4B19-7675-BF04BC4910E8}"/>
              </a:ext>
            </a:extLst>
          </p:cNvPr>
          <p:cNvSpPr/>
          <p:nvPr/>
        </p:nvSpPr>
        <p:spPr>
          <a:xfrm>
            <a:off x="5417588" y="3435840"/>
            <a:ext cx="577991" cy="2916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B3E98CFE-0F93-CB2D-FF4F-6AAC71C587FF}"/>
              </a:ext>
            </a:extLst>
          </p:cNvPr>
          <p:cNvSpPr/>
          <p:nvPr/>
        </p:nvSpPr>
        <p:spPr>
          <a:xfrm>
            <a:off x="5446341" y="4729801"/>
            <a:ext cx="577991" cy="2916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8F718E8D-62BB-48E5-0F44-229D603475A8}"/>
              </a:ext>
            </a:extLst>
          </p:cNvPr>
          <p:cNvSpPr/>
          <p:nvPr/>
        </p:nvSpPr>
        <p:spPr>
          <a:xfrm>
            <a:off x="5431964" y="5606821"/>
            <a:ext cx="577991" cy="2916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a:extLst>
              <a:ext uri="{FF2B5EF4-FFF2-40B4-BE49-F238E27FC236}">
                <a16:creationId xmlns:a16="http://schemas.microsoft.com/office/drawing/2014/main" id="{55F185B8-125C-4697-9846-A249988E4034}"/>
              </a:ext>
            </a:extLst>
          </p:cNvPr>
          <p:cNvSpPr txBox="1">
            <a:spLocks/>
          </p:cNvSpPr>
          <p:nvPr/>
        </p:nvSpPr>
        <p:spPr>
          <a:xfrm>
            <a:off x="6094562" y="5471723"/>
            <a:ext cx="5886090" cy="85764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en-GB" sz="1800"/>
              <a:t>Summers argues that this approach to her campaigns is what makes Butler stand out as a feminist figure that continues to be drawn upon today.</a:t>
            </a:r>
          </a:p>
          <a:p>
            <a:pPr marL="0" indent="0">
              <a:buFont typeface="Arial" panose="020B0604020202020204" pitchFamily="34" charset="0"/>
              <a:buNone/>
            </a:pPr>
            <a:endParaRPr lang="en-GB" sz="1800"/>
          </a:p>
          <a:p>
            <a:pPr marL="0" indent="0">
              <a:buFont typeface="Arial" panose="020B0604020202020204" pitchFamily="34" charset="0"/>
              <a:buNone/>
            </a:pPr>
            <a:endParaRPr lang="en-GB" sz="1800"/>
          </a:p>
        </p:txBody>
      </p:sp>
    </p:spTree>
    <p:extLst>
      <p:ext uri="{BB962C8B-B14F-4D97-AF65-F5344CB8AC3E}">
        <p14:creationId xmlns:p14="http://schemas.microsoft.com/office/powerpoint/2010/main" val="3751535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2D3A0-6FD7-E6D0-E513-E58C9DCAF3A0}"/>
              </a:ext>
            </a:extLst>
          </p:cNvPr>
          <p:cNvSpPr>
            <a:spLocks noGrp="1"/>
          </p:cNvSpPr>
          <p:nvPr>
            <p:ph type="title"/>
          </p:nvPr>
        </p:nvSpPr>
        <p:spPr>
          <a:xfrm>
            <a:off x="8153400" y="1007778"/>
            <a:ext cx="3434180" cy="1415270"/>
          </a:xfrm>
        </p:spPr>
        <p:txBody>
          <a:bodyPr anchor="t">
            <a:normAutofit fontScale="90000"/>
          </a:bodyPr>
          <a:lstStyle/>
          <a:p>
            <a:r>
              <a:rPr lang="en-GB" sz="3200">
                <a:latin typeface="Aptos"/>
              </a:rPr>
              <a:t>Was Josephine Butler the original pro-choice activist?</a:t>
            </a:r>
          </a:p>
        </p:txBody>
      </p:sp>
      <p:pic>
        <p:nvPicPr>
          <p:cNvPr id="4" name="Content Placeholder 3" descr="Premium Photo | Protest woman and human rights poster for abortion ...">
            <a:extLst>
              <a:ext uri="{FF2B5EF4-FFF2-40B4-BE49-F238E27FC236}">
                <a16:creationId xmlns:a16="http://schemas.microsoft.com/office/drawing/2014/main" id="{783DB96C-87E1-EBD5-26B3-907A6B198830}"/>
              </a:ext>
            </a:extLst>
          </p:cNvPr>
          <p:cNvPicPr>
            <a:picLocks noChangeAspect="1"/>
          </p:cNvPicPr>
          <p:nvPr/>
        </p:nvPicPr>
        <p:blipFill>
          <a:blip r:embed="rId3"/>
          <a:srcRect l="17917" r="8377" b="-1"/>
          <a:stretch>
            <a:fillRect/>
          </a:stretch>
        </p:blipFill>
        <p:spPr>
          <a:xfrm>
            <a:off x="-9886" y="10"/>
            <a:ext cx="7572605" cy="6857990"/>
          </a:xfrm>
          <a:prstGeom prst="rect">
            <a:avLst/>
          </a:prstGeom>
        </p:spPr>
      </p:pic>
      <p:cxnSp>
        <p:nvCxnSpPr>
          <p:cNvPr id="11" name="Straight Connector 10">
            <a:extLst>
              <a:ext uri="{FF2B5EF4-FFF2-40B4-BE49-F238E27FC236}">
                <a16:creationId xmlns:a16="http://schemas.microsoft.com/office/drawing/2014/main" id="{249EDD1B-F94D-B4E6-ACAA-566B9A26FD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9939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Content Placeholder 7">
            <a:extLst>
              <a:ext uri="{FF2B5EF4-FFF2-40B4-BE49-F238E27FC236}">
                <a16:creationId xmlns:a16="http://schemas.microsoft.com/office/drawing/2014/main" id="{ABE18D50-932C-81A9-3CB3-0AE148D6771C}"/>
              </a:ext>
            </a:extLst>
          </p:cNvPr>
          <p:cNvSpPr>
            <a:spLocks noGrp="1"/>
          </p:cNvSpPr>
          <p:nvPr>
            <p:ph idx="1"/>
          </p:nvPr>
        </p:nvSpPr>
        <p:spPr>
          <a:xfrm>
            <a:off x="8153400" y="2543364"/>
            <a:ext cx="3434180" cy="3599019"/>
          </a:xfrm>
        </p:spPr>
        <p:txBody>
          <a:bodyPr vert="horz" lIns="91440" tIns="45720" rIns="91440" bIns="45720" rtlCol="0" anchor="t">
            <a:normAutofit/>
          </a:bodyPr>
          <a:lstStyle/>
          <a:p>
            <a:r>
              <a:rPr lang="en-US" sz="2000"/>
              <a:t>Well... probably not </a:t>
            </a:r>
          </a:p>
          <a:p>
            <a:r>
              <a:rPr lang="en-US" sz="2000"/>
              <a:t>BUT her understanding of representative politics combined with the importance of women's sovereignty over their own bodies bears a startling similarity to debates in feminist politics today.</a:t>
            </a:r>
          </a:p>
        </p:txBody>
      </p:sp>
    </p:spTree>
    <p:extLst>
      <p:ext uri="{BB962C8B-B14F-4D97-AF65-F5344CB8AC3E}">
        <p14:creationId xmlns:p14="http://schemas.microsoft.com/office/powerpoint/2010/main" val="2572471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E29D1-1718-FB42-746F-479DB4C76E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2B4F04-4912-DAD4-D762-E7A5E38CCC93}"/>
              </a:ext>
            </a:extLst>
          </p:cNvPr>
          <p:cNvSpPr>
            <a:spLocks noGrp="1"/>
          </p:cNvSpPr>
          <p:nvPr>
            <p:ph type="title"/>
          </p:nvPr>
        </p:nvSpPr>
        <p:spPr>
          <a:xfrm>
            <a:off x="110435" y="-205754"/>
            <a:ext cx="11976100" cy="1300163"/>
          </a:xfrm>
        </p:spPr>
        <p:txBody>
          <a:bodyPr>
            <a:normAutofit fontScale="90000"/>
          </a:bodyPr>
          <a:lstStyle/>
          <a:p>
            <a:r>
              <a:rPr lang="en-GB">
                <a:latin typeface="Calibri"/>
                <a:ea typeface="Calibri"/>
                <a:cs typeface="Calibri"/>
              </a:rPr>
              <a:t>Male Vice and Feminist Politics -  </a:t>
            </a:r>
            <a:r>
              <a:rPr lang="en-GB">
                <a:ea typeface="+mj-lt"/>
                <a:cs typeface="+mj-lt"/>
              </a:rPr>
              <a:t>Judith R. </a:t>
            </a:r>
            <a:r>
              <a:rPr lang="en-GB" err="1">
                <a:ea typeface="+mj-lt"/>
                <a:cs typeface="+mj-lt"/>
              </a:rPr>
              <a:t>Walkowitz</a:t>
            </a:r>
            <a:r>
              <a:rPr lang="en-GB">
                <a:ea typeface="+mj-lt"/>
                <a:cs typeface="+mj-lt"/>
              </a:rPr>
              <a:t> </a:t>
            </a:r>
            <a:endParaRPr lang="en-GB">
              <a:latin typeface="Calibri"/>
              <a:ea typeface="Calibri"/>
              <a:cs typeface="Calibri"/>
            </a:endParaRPr>
          </a:p>
        </p:txBody>
      </p:sp>
      <p:sp>
        <p:nvSpPr>
          <p:cNvPr id="3" name="Content Placeholder 2">
            <a:extLst>
              <a:ext uri="{FF2B5EF4-FFF2-40B4-BE49-F238E27FC236}">
                <a16:creationId xmlns:a16="http://schemas.microsoft.com/office/drawing/2014/main" id="{5E9CDB00-5014-F982-8131-27DB0E966ADE}"/>
              </a:ext>
            </a:extLst>
          </p:cNvPr>
          <p:cNvSpPr>
            <a:spLocks noGrp="1"/>
          </p:cNvSpPr>
          <p:nvPr>
            <p:ph idx="1"/>
          </p:nvPr>
        </p:nvSpPr>
        <p:spPr>
          <a:xfrm>
            <a:off x="110088" y="820327"/>
            <a:ext cx="8310804" cy="5526089"/>
          </a:xfrm>
        </p:spPr>
        <p:txBody>
          <a:bodyPr vert="horz" lIns="91440" tIns="45720" rIns="91440" bIns="45720" rtlCol="0" anchor="t">
            <a:noAutofit/>
          </a:bodyPr>
          <a:lstStyle/>
          <a:p>
            <a:pPr>
              <a:lnSpc>
                <a:spcPct val="100000"/>
              </a:lnSpc>
              <a:spcBef>
                <a:spcPts val="0"/>
              </a:spcBef>
              <a:buFont typeface="Wingdings" panose="05000000000000000000" pitchFamily="2" charset="2"/>
              <a:buChar char="Ø"/>
            </a:pPr>
            <a:r>
              <a:rPr lang="en-US" sz="1400">
                <a:ea typeface="Calibri"/>
                <a:cs typeface="Calibri"/>
              </a:rPr>
              <a:t>Modern campaigns against pornography have deep historical roots in earlier campaigns against male vice and the double standards </a:t>
            </a:r>
          </a:p>
          <a:p>
            <a:pPr>
              <a:lnSpc>
                <a:spcPct val="100000"/>
              </a:lnSpc>
              <a:spcBef>
                <a:spcPts val="0"/>
              </a:spcBef>
              <a:buFont typeface="Wingdings" panose="05000000000000000000" pitchFamily="2" charset="2"/>
              <a:buChar char="Ø"/>
            </a:pPr>
            <a:endParaRPr lang="en-US" sz="1400">
              <a:ea typeface="Calibri"/>
              <a:cs typeface="Calibri"/>
            </a:endParaRPr>
          </a:p>
          <a:p>
            <a:pPr>
              <a:lnSpc>
                <a:spcPct val="100000"/>
              </a:lnSpc>
              <a:spcBef>
                <a:spcPts val="0"/>
              </a:spcBef>
              <a:buNone/>
            </a:pPr>
            <a:r>
              <a:rPr lang="en-US" sz="1400" b="1">
                <a:ea typeface="Calibri"/>
                <a:cs typeface="Calibri"/>
              </a:rPr>
              <a:t>Campaign against Contagious diseases Acts </a:t>
            </a:r>
            <a:endParaRPr lang="en-US" sz="1400">
              <a:ea typeface="Calibri"/>
              <a:cs typeface="Calibri"/>
            </a:endParaRPr>
          </a:p>
          <a:p>
            <a:pPr>
              <a:lnSpc>
                <a:spcPct val="100000"/>
              </a:lnSpc>
              <a:spcBef>
                <a:spcPts val="0"/>
              </a:spcBef>
              <a:buFont typeface="Calibri" panose="020B0604020202020204" pitchFamily="34" charset="0"/>
              <a:buChar char="-"/>
            </a:pPr>
            <a:r>
              <a:rPr lang="en-US" sz="1400">
                <a:ea typeface="Calibri"/>
                <a:cs typeface="Calibri"/>
              </a:rPr>
              <a:t>Josephine Butler and the Ladies National Association- acts allowed a double standard of sexual morality and deprived poor women of their constitutional rights </a:t>
            </a:r>
          </a:p>
          <a:p>
            <a:pPr>
              <a:lnSpc>
                <a:spcPct val="100000"/>
              </a:lnSpc>
              <a:spcBef>
                <a:spcPts val="0"/>
              </a:spcBef>
              <a:buFont typeface="Calibri" panose="020B0604020202020204" pitchFamily="34" charset="0"/>
              <a:buChar char="-"/>
            </a:pPr>
            <a:r>
              <a:rPr lang="en-US" sz="1400">
                <a:ea typeface="Calibri"/>
                <a:cs typeface="Calibri"/>
              </a:rPr>
              <a:t>Portrayed 'fallen women' as victims of male pollution, blamed the system that put the women into the situation, not prostitution itself </a:t>
            </a:r>
          </a:p>
          <a:p>
            <a:pPr>
              <a:lnSpc>
                <a:spcPct val="100000"/>
              </a:lnSpc>
              <a:spcBef>
                <a:spcPts val="0"/>
              </a:spcBef>
              <a:buFont typeface="Calibri" panose="020B0604020202020204" pitchFamily="34" charset="0"/>
              <a:buChar char="-"/>
            </a:pPr>
            <a:r>
              <a:rPr lang="en-US" sz="1400">
                <a:ea typeface="Calibri"/>
                <a:cs typeface="Calibri"/>
              </a:rPr>
              <a:t>Many feminists ambivalent about prostitutes who used their sexuality as a commodity, no libertarian defense of prostitutes due to lack of 'purity’ </a:t>
            </a:r>
          </a:p>
          <a:p>
            <a:pPr>
              <a:lnSpc>
                <a:spcPct val="100000"/>
              </a:lnSpc>
              <a:spcBef>
                <a:spcPts val="0"/>
              </a:spcBef>
              <a:buFont typeface="Calibri" panose="020B0604020202020204" pitchFamily="34" charset="0"/>
              <a:buChar char="-"/>
            </a:pPr>
            <a:endParaRPr lang="en-US" sz="1400">
              <a:ea typeface="Calibri"/>
              <a:cs typeface="Calibri"/>
            </a:endParaRPr>
          </a:p>
          <a:p>
            <a:pPr marL="0" indent="0">
              <a:lnSpc>
                <a:spcPct val="100000"/>
              </a:lnSpc>
              <a:spcBef>
                <a:spcPts val="0"/>
              </a:spcBef>
              <a:buNone/>
            </a:pPr>
            <a:r>
              <a:rPr lang="en-US" sz="1400" b="1">
                <a:ea typeface="Calibri"/>
                <a:cs typeface="Calibri"/>
              </a:rPr>
              <a:t>'Maiden Tribute of Modern Babylon' - </a:t>
            </a:r>
            <a:endParaRPr lang="en-US" sz="1400">
              <a:ea typeface="Calibri"/>
              <a:cs typeface="Calibri"/>
            </a:endParaRPr>
          </a:p>
          <a:p>
            <a:pPr marL="285750" indent="-285750">
              <a:lnSpc>
                <a:spcPct val="100000"/>
              </a:lnSpc>
              <a:spcBef>
                <a:spcPts val="0"/>
              </a:spcBef>
              <a:buFont typeface="Calibri" panose="020B0604020202020204" pitchFamily="34" charset="0"/>
              <a:buChar char="-"/>
            </a:pPr>
            <a:r>
              <a:rPr lang="en-US" sz="1400">
                <a:ea typeface="Calibri"/>
                <a:cs typeface="Calibri"/>
              </a:rPr>
              <a:t>After CD acts suspended- movement shifted to the "foreign traffic in women" and entrapment of children into prostitution in London </a:t>
            </a:r>
          </a:p>
          <a:p>
            <a:pPr marL="285750" indent="-285750">
              <a:lnSpc>
                <a:spcPct val="100000"/>
              </a:lnSpc>
              <a:spcBef>
                <a:spcPts val="0"/>
              </a:spcBef>
              <a:buFont typeface="Calibri" panose="020B0604020202020204" pitchFamily="34" charset="0"/>
              <a:buChar char="-"/>
            </a:pPr>
            <a:r>
              <a:rPr lang="en-US" sz="1400">
                <a:ea typeface="Calibri"/>
                <a:cs typeface="Calibri"/>
              </a:rPr>
              <a:t>Led to collaboration with W.T Stead of Pall Mall Gazette to create this expose </a:t>
            </a:r>
          </a:p>
          <a:p>
            <a:pPr marL="285750" indent="-285750">
              <a:lnSpc>
                <a:spcPct val="100000"/>
              </a:lnSpc>
              <a:spcBef>
                <a:spcPts val="0"/>
              </a:spcBef>
              <a:buFont typeface="Calibri" panose="020B0604020202020204" pitchFamily="34" charset="0"/>
              <a:buChar char="-"/>
            </a:pPr>
            <a:r>
              <a:rPr lang="en-US" sz="1400">
                <a:ea typeface="Calibri"/>
                <a:cs typeface="Calibri"/>
              </a:rPr>
              <a:t>Detailed seduction of poor girls by aristocrats - focus on passive, innocent female victims and individual evil men</a:t>
            </a:r>
          </a:p>
          <a:p>
            <a:pPr marL="285750" indent="-285750">
              <a:lnSpc>
                <a:spcPct val="100000"/>
              </a:lnSpc>
              <a:spcBef>
                <a:spcPts val="0"/>
              </a:spcBef>
              <a:buFont typeface="Calibri" panose="020B0604020202020204" pitchFamily="34" charset="0"/>
              <a:buChar char="-"/>
            </a:pPr>
            <a:r>
              <a:rPr lang="en-US" sz="1400">
                <a:ea typeface="Calibri"/>
                <a:cs typeface="Calibri"/>
              </a:rPr>
              <a:t>Led to passage of 1885 Criminal Law Amendment Act – raised age of consent from 13 to 16, formed basis for prosecuting homosexual men and greater jurisdiction over working class women and children, uprooted them from their neighborhoods, destroying the brothel as a female subculture</a:t>
            </a:r>
          </a:p>
          <a:p>
            <a:pPr marL="285750" indent="-285750">
              <a:lnSpc>
                <a:spcPct val="100000"/>
              </a:lnSpc>
              <a:spcBef>
                <a:spcPts val="0"/>
              </a:spcBef>
              <a:buFont typeface="Calibri" panose="020B0604020202020204" pitchFamily="34" charset="0"/>
              <a:buChar char="-"/>
            </a:pPr>
            <a:endParaRPr lang="en-US" sz="1400">
              <a:ea typeface="Calibri"/>
              <a:cs typeface="Calibri"/>
            </a:endParaRPr>
          </a:p>
          <a:p>
            <a:pPr marL="0" indent="0">
              <a:lnSpc>
                <a:spcPct val="100000"/>
              </a:lnSpc>
              <a:spcBef>
                <a:spcPts val="0"/>
              </a:spcBef>
              <a:buNone/>
            </a:pPr>
            <a:r>
              <a:rPr lang="en-US" sz="1400" b="1">
                <a:ea typeface="Calibri"/>
                <a:cs typeface="Calibri"/>
              </a:rPr>
              <a:t>Feminist Strategy and Impotence- </a:t>
            </a:r>
            <a:endParaRPr lang="en-US" sz="1400">
              <a:ea typeface="Calibri"/>
              <a:cs typeface="Calibri"/>
            </a:endParaRPr>
          </a:p>
          <a:p>
            <a:pPr marL="285750" indent="-285750">
              <a:lnSpc>
                <a:spcPct val="100000"/>
              </a:lnSpc>
              <a:spcBef>
                <a:spcPts val="0"/>
              </a:spcBef>
              <a:buFont typeface="Calibri" panose="020B0604020202020204" pitchFamily="34" charset="0"/>
              <a:buChar char="-"/>
            </a:pPr>
            <a:r>
              <a:rPr lang="en-US" sz="1400">
                <a:ea typeface="Calibri"/>
                <a:cs typeface="Calibri"/>
              </a:rPr>
              <a:t>Feminist operated within a separate sphere ideology- stressing purity and moral supremacy</a:t>
            </a:r>
          </a:p>
          <a:p>
            <a:pPr marL="285750" indent="-285750">
              <a:lnSpc>
                <a:spcPct val="100000"/>
              </a:lnSpc>
              <a:spcBef>
                <a:spcPts val="0"/>
              </a:spcBef>
              <a:buFont typeface="Calibri" panose="020B0604020202020204" pitchFamily="34" charset="0"/>
              <a:buChar char="-"/>
            </a:pPr>
            <a:r>
              <a:rPr lang="en-US" sz="1400">
                <a:ea typeface="Calibri"/>
                <a:cs typeface="Calibri"/>
              </a:rPr>
              <a:t>Sexual restraint, female </a:t>
            </a:r>
            <a:r>
              <a:rPr lang="en-US" sz="1400" err="1">
                <a:ea typeface="Calibri"/>
                <a:cs typeface="Calibri"/>
              </a:rPr>
              <a:t>passionlessness</a:t>
            </a:r>
            <a:r>
              <a:rPr lang="en-US" sz="1400">
                <a:ea typeface="Calibri"/>
                <a:cs typeface="Calibri"/>
              </a:rPr>
              <a:t>/ de-sexualization provided women with some gains – ability to define incest and rape as crimes against them </a:t>
            </a:r>
          </a:p>
          <a:p>
            <a:pPr marL="285750" indent="-285750">
              <a:lnSpc>
                <a:spcPct val="100000"/>
              </a:lnSpc>
              <a:spcBef>
                <a:spcPts val="0"/>
              </a:spcBef>
              <a:buFont typeface="Calibri" panose="020B0604020202020204" pitchFamily="34" charset="0"/>
              <a:buChar char="-"/>
            </a:pPr>
            <a:r>
              <a:rPr lang="en-US" sz="1400">
                <a:ea typeface="Calibri"/>
                <a:cs typeface="Calibri"/>
              </a:rPr>
              <a:t>This however led to repressive campaigns against male vice and sexual variation- which were controlled by men and had conservative interests </a:t>
            </a:r>
            <a:r>
              <a:rPr lang="en-US" sz="1400" err="1">
                <a:ea typeface="Calibri"/>
                <a:cs typeface="Calibri"/>
              </a:rPr>
              <a:t>e.g</a:t>
            </a:r>
            <a:r>
              <a:rPr lang="en-US" sz="1400">
                <a:ea typeface="Calibri"/>
                <a:cs typeface="Calibri"/>
              </a:rPr>
              <a:t> Army of West End Men hunting Jack the Ripper patrolled poor women instead</a:t>
            </a:r>
          </a:p>
          <a:p>
            <a:pPr marL="0" indent="0">
              <a:spcBef>
                <a:spcPts val="0"/>
              </a:spcBef>
              <a:buNone/>
            </a:pPr>
            <a:endParaRPr lang="en-US" sz="1400">
              <a:ea typeface="Calibri"/>
              <a:cs typeface="Calibri"/>
            </a:endParaRPr>
          </a:p>
          <a:p>
            <a:pPr marL="0" indent="0">
              <a:spcBef>
                <a:spcPts val="0"/>
              </a:spcBef>
              <a:buNone/>
            </a:pPr>
            <a:endParaRPr lang="en-GB" sz="1400">
              <a:latin typeface="Calibri"/>
              <a:ea typeface="Calibri"/>
              <a:cs typeface="Calibri"/>
            </a:endParaRPr>
          </a:p>
        </p:txBody>
      </p:sp>
      <p:pic>
        <p:nvPicPr>
          <p:cNvPr id="4" name="Picture 3" descr="A group of men standing in front of a wall&#10;&#10;AI-generated content may be incorrect.">
            <a:extLst>
              <a:ext uri="{FF2B5EF4-FFF2-40B4-BE49-F238E27FC236}">
                <a16:creationId xmlns:a16="http://schemas.microsoft.com/office/drawing/2014/main" id="{E49E25DF-C8AB-1FF8-6B69-44576338E14E}"/>
              </a:ext>
            </a:extLst>
          </p:cNvPr>
          <p:cNvPicPr>
            <a:picLocks noChangeAspect="1"/>
          </p:cNvPicPr>
          <p:nvPr/>
        </p:nvPicPr>
        <p:blipFill>
          <a:blip r:embed="rId2"/>
          <a:srcRect l="7265" t="199" r="77" b="-200"/>
          <a:stretch>
            <a:fillRect/>
          </a:stretch>
        </p:blipFill>
        <p:spPr>
          <a:xfrm>
            <a:off x="8251845" y="1098496"/>
            <a:ext cx="3791513" cy="2699896"/>
          </a:xfrm>
          <a:prstGeom prst="rect">
            <a:avLst/>
          </a:prstGeom>
        </p:spPr>
      </p:pic>
      <p:sp>
        <p:nvSpPr>
          <p:cNvPr id="6" name="TextBox 5">
            <a:extLst>
              <a:ext uri="{FF2B5EF4-FFF2-40B4-BE49-F238E27FC236}">
                <a16:creationId xmlns:a16="http://schemas.microsoft.com/office/drawing/2014/main" id="{1D98B4AA-1465-A5A2-BE3B-D32BD93A415C}"/>
              </a:ext>
            </a:extLst>
          </p:cNvPr>
          <p:cNvSpPr txBox="1"/>
          <p:nvPr/>
        </p:nvSpPr>
        <p:spPr>
          <a:xfrm>
            <a:off x="8296068" y="4049160"/>
            <a:ext cx="3785498" cy="2062103"/>
          </a:xfrm>
          <a:prstGeom prst="rect">
            <a:avLst/>
          </a:prstGeom>
          <a:solidFill>
            <a:schemeClr val="accent1">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0" indent="-228600" rtl="0">
              <a:buFont typeface="Wingdings,Sans-Serif"/>
              <a:buChar char="Ø"/>
            </a:pPr>
            <a:r>
              <a:rPr lang="en-US" sz="1600" baseline="0">
                <a:latin typeface="Aptos"/>
                <a:ea typeface="Arial"/>
                <a:cs typeface="Arial"/>
              </a:rPr>
              <a:t>Conclusion- Started as libertarian fight evolved into using instruments of state for repressive purpose </a:t>
            </a:r>
            <a:r>
              <a:rPr lang="en-US" sz="1600">
                <a:latin typeface="Aptos"/>
                <a:ea typeface="Arial"/>
                <a:cs typeface="Arial"/>
              </a:rPr>
              <a:t>​</a:t>
            </a:r>
          </a:p>
          <a:p>
            <a:pPr marL="228600" indent="-228600">
              <a:buFont typeface="Wingdings,Sans-Serif"/>
              <a:buChar char="Ø"/>
            </a:pPr>
            <a:r>
              <a:rPr lang="en-US" sz="1600" baseline="0">
                <a:latin typeface="Aptos"/>
                <a:ea typeface="Arial"/>
                <a:cs typeface="Arial"/>
              </a:rPr>
              <a:t>Dilemma- how to devise effective strategy to combat sexual violence without playing into </a:t>
            </a:r>
            <a:r>
              <a:rPr lang="en-US" sz="1600">
                <a:latin typeface="Aptos"/>
                <a:ea typeface="Arial"/>
                <a:cs typeface="Arial"/>
              </a:rPr>
              <a:t>hand of conservative</a:t>
            </a:r>
            <a:r>
              <a:rPr lang="en-US" sz="1600" baseline="0">
                <a:latin typeface="Aptos"/>
                <a:ea typeface="Arial"/>
                <a:cs typeface="Arial"/>
              </a:rPr>
              <a:t> forces- Feminist protest can turn into politics of </a:t>
            </a:r>
            <a:r>
              <a:rPr lang="en-US" sz="1600">
                <a:latin typeface="Aptos"/>
                <a:ea typeface="Arial"/>
                <a:cs typeface="Arial"/>
              </a:rPr>
              <a:t>repression</a:t>
            </a:r>
            <a:endParaRPr lang="en-US" sz="1600" baseline="0">
              <a:latin typeface="Aptos"/>
              <a:ea typeface="Arial"/>
              <a:cs typeface="Arial"/>
            </a:endParaRPr>
          </a:p>
        </p:txBody>
      </p:sp>
    </p:spTree>
    <p:extLst>
      <p:ext uri="{BB962C8B-B14F-4D97-AF65-F5344CB8AC3E}">
        <p14:creationId xmlns:p14="http://schemas.microsoft.com/office/powerpoint/2010/main" val="503679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9</Slides>
  <Notes>4</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Campaigns Against Sex</vt:lpstr>
      <vt:lpstr>The state’s critique of prostitution Luddy, Maria, ‘“Abandoned Women and Bad Characters”: Prostitution in Nineteenth-Century Ireland’, Women’s History Review, 6.4 (1997), 485–504 https://doi.org/10.1080/09612029700200157</vt:lpstr>
      <vt:lpstr>     Feminist writer’s critique of Prostitution Stephanie Forward, ‘Attitudes to Marriage and Prostitution in the Writings of Olive Schreiner, Mona Caird, Sarah Grand and George Egerton’, Women’s History Review, 8.1 (1999), 53–80 https://doi.org/10.1080/09612029900200192     </vt:lpstr>
      <vt:lpstr>Women and the Contagious Diseases Act 1864-1886, By Maria Luddy</vt:lpstr>
      <vt:lpstr>Prostitution in Victorian Society - 'The Great Social Evil'</vt:lpstr>
      <vt:lpstr>The politics of the female body</vt:lpstr>
      <vt:lpstr>The importance of the female experience:</vt:lpstr>
      <vt:lpstr>Was Josephine Butler the original pro-choice activist?</vt:lpstr>
      <vt:lpstr>Male Vice and Feminist Politics -  Judith R. Walkowitz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2</cp:revision>
  <dcterms:created xsi:type="dcterms:W3CDTF">2025-11-23T10:58:18Z</dcterms:created>
  <dcterms:modified xsi:type="dcterms:W3CDTF">2025-11-25T18:10:31Z</dcterms:modified>
</cp:coreProperties>
</file>