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92" r:id="rId3"/>
    <p:sldId id="278" r:id="rId4"/>
    <p:sldId id="279" r:id="rId5"/>
    <p:sldId id="280" r:id="rId6"/>
    <p:sldId id="281" r:id="rId7"/>
    <p:sldId id="258" r:id="rId8"/>
    <p:sldId id="259" r:id="rId9"/>
    <p:sldId id="270" r:id="rId10"/>
    <p:sldId id="271" r:id="rId11"/>
    <p:sldId id="277" r:id="rId12"/>
    <p:sldId id="261" r:id="rId13"/>
    <p:sldId id="262" r:id="rId14"/>
    <p:sldId id="265" r:id="rId15"/>
    <p:sldId id="266" r:id="rId16"/>
    <p:sldId id="268" r:id="rId17"/>
    <p:sldId id="269" r:id="rId18"/>
    <p:sldId id="272" r:id="rId19"/>
    <p:sldId id="273" r:id="rId20"/>
    <p:sldId id="274" r:id="rId21"/>
    <p:sldId id="275" r:id="rId22"/>
    <p:sldId id="263" r:id="rId23"/>
    <p:sldId id="276" r:id="rId24"/>
    <p:sldId id="293" r:id="rId25"/>
    <p:sldId id="290" r:id="rId26"/>
    <p:sldId id="291" r:id="rId27"/>
    <p:sldId id="289" r:id="rId28"/>
    <p:sldId id="288" r:id="rId29"/>
    <p:sldId id="287" r:id="rId30"/>
    <p:sldId id="286" r:id="rId31"/>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395"/>
    <a:srgbClr val="FFF8D4"/>
    <a:srgbClr val="FDFFC7"/>
    <a:srgbClr val="F6F794"/>
    <a:srgbClr val="E831C6"/>
    <a:srgbClr val="DBA9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C01BEC-A331-F6D1-570B-77FDFF408D83}" v="101" dt="2025-11-26T15:19:05.816"/>
    <p1510:client id="{40E9D595-A0EC-473F-69D7-340041C4E71A}" v="134" dt="2025-11-27T10:21:48.898"/>
    <p1510:client id="{4420246B-FD7C-A330-A09F-C9BDD313F8E3}" v="1540" dt="2025-11-27T01:30:58.755"/>
    <p1510:client id="{44A9CF67-69F9-2350-B3BF-F520F1D99945}" v="354" dt="2025-11-26T12:01:26.935"/>
    <p1510:client id="{6CE5D0AE-0F0F-1139-709D-4E09C1EF7E0A}" v="892" dt="2025-11-26T15:40:49.240"/>
    <p1510:client id="{986C5540-D1DF-9165-D523-A46F7D362ABA}" v="2096" dt="2025-11-26T14:40:10.016"/>
    <p1510:client id="{AB15570D-E50A-6ABE-AEBB-0A2E5E096706}" v="1" dt="2025-11-27T16:03:09.955"/>
    <p1510:client id="{AC77BCAF-653B-8129-C78E-9B0C0A3B460D}" v="1646" dt="2025-11-26T13:08:24.422"/>
    <p1510:client id="{B9B81321-239E-029E-E88A-AD5287456873}" v="265" dt="2025-11-26T17:00:20.754"/>
    <p1510:client id="{BB230C78-B6A6-DBB7-070D-01932B2CF851}" v="148" dt="2025-11-27T14:28:32.779"/>
    <p1510:client id="{C583F196-6346-841C-1F54-647B45986092}" v="494" dt="2025-11-27T11:21:39.085"/>
    <p1510:client id="{F15B217F-55D8-6702-3162-841AB2E48886}" v="3" dt="2025-11-26T16:17:10.967"/>
    <p1510:client id="{F2074631-1289-00DB-9260-D93C6B52A491}" v="105" dt="2025-11-27T14:26:54.693"/>
    <p1510:client id="{F296D0DF-44FC-186E-A27B-780F972C0A9A}" v="2299" dt="2025-11-26T15:12:49.330"/>
    <p1510:client id="{F3223858-26FF-1FD5-1688-D143DD449A15}" v="4616" dt="2025-11-26T14:08:45.1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DB69C8-9A05-3145-A35D-79CD8D52B7FA}" type="datetimeFigureOut">
              <a:rPr lang="en-US" smtClean="0"/>
              <a:t>11/27/2025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759BBE-5F28-5945-95A9-9321DED3E088}" type="slidenum">
              <a:rPr lang="en-US" smtClean="0"/>
              <a:t>‹#›</a:t>
            </a:fld>
            <a:endParaRPr lang="en-US"/>
          </a:p>
        </p:txBody>
      </p:sp>
    </p:spTree>
    <p:extLst>
      <p:ext uri="{BB962C8B-B14F-4D97-AF65-F5344CB8AC3E}">
        <p14:creationId xmlns:p14="http://schemas.microsoft.com/office/powerpoint/2010/main" val="101667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27/11/2025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27/11/2025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27/11/2025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27/11/2025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27/11/2025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27/11/2025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27/11/2025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C3D2873-2194-4FB0-BFBA-7E7EEB9848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erson holding a sign&#10;&#10;AI-generated content may be incorrect.">
            <a:extLst>
              <a:ext uri="{FF2B5EF4-FFF2-40B4-BE49-F238E27FC236}">
                <a16:creationId xmlns:a16="http://schemas.microsoft.com/office/drawing/2014/main" id="{1604F691-7436-F7D6-CFE4-195F008009FF}"/>
              </a:ext>
            </a:extLst>
          </p:cNvPr>
          <p:cNvPicPr>
            <a:picLocks noChangeAspect="1"/>
          </p:cNvPicPr>
          <p:nvPr/>
        </p:nvPicPr>
        <p:blipFill>
          <a:blip r:embed="rId2"/>
          <a:srcRect l="-5242" t="405" r="5444" b="6478"/>
          <a:stretch>
            <a:fillRect/>
          </a:stretch>
        </p:blipFill>
        <p:spPr>
          <a:xfrm>
            <a:off x="8529321" y="10"/>
            <a:ext cx="3655409" cy="3410696"/>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6" name="Picture 5" descr="A person holding a sign&#10;&#10;AI-generated content may be incorrect.">
            <a:extLst>
              <a:ext uri="{FF2B5EF4-FFF2-40B4-BE49-F238E27FC236}">
                <a16:creationId xmlns:a16="http://schemas.microsoft.com/office/drawing/2014/main" id="{63061967-72C0-1BFD-3A4F-ECB121648BCD}"/>
              </a:ext>
            </a:extLst>
          </p:cNvPr>
          <p:cNvPicPr>
            <a:picLocks noChangeAspect="1"/>
          </p:cNvPicPr>
          <p:nvPr/>
        </p:nvPicPr>
        <p:blipFill>
          <a:blip r:embed="rId3"/>
          <a:srcRect l="6512" t="436" r="12880" b="-654"/>
          <a:stretch>
            <a:fillRect/>
          </a:stretch>
        </p:blipFill>
        <p:spPr>
          <a:xfrm>
            <a:off x="5115314" y="10"/>
            <a:ext cx="4123271" cy="3409004"/>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4" name="Picture 3" descr="A group of protest signs&#10;&#10;AI-generated content may be incorrect.">
            <a:extLst>
              <a:ext uri="{FF2B5EF4-FFF2-40B4-BE49-F238E27FC236}">
                <a16:creationId xmlns:a16="http://schemas.microsoft.com/office/drawing/2014/main" id="{8DDD52DB-F3B4-3FB9-768F-6F015781BD91}"/>
              </a:ext>
            </a:extLst>
          </p:cNvPr>
          <p:cNvPicPr>
            <a:picLocks noChangeAspect="1"/>
          </p:cNvPicPr>
          <p:nvPr/>
        </p:nvPicPr>
        <p:blipFill>
          <a:blip r:embed="rId4"/>
          <a:srcRect l="4268" r="11073" b="-1"/>
          <a:stretch>
            <a:fillRect/>
          </a:stretch>
        </p:blipFill>
        <p:spPr>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sp useBgFill="1">
        <p:nvSpPr>
          <p:cNvPr id="17" name="Freeform: Shape 16">
            <a:extLst>
              <a:ext uri="{FF2B5EF4-FFF2-40B4-BE49-F238E27FC236}">
                <a16:creationId xmlns:a16="http://schemas.microsoft.com/office/drawing/2014/main" id="{B228652A-FD81-4A3C-B164-2012BF4EE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27943" cy="6858000"/>
          </a:xfrm>
          <a:custGeom>
            <a:avLst/>
            <a:gdLst>
              <a:gd name="connsiteX0" fmla="*/ 0 w 5927943"/>
              <a:gd name="connsiteY0" fmla="*/ 0 h 6858000"/>
              <a:gd name="connsiteX1" fmla="*/ 5129522 w 5927943"/>
              <a:gd name="connsiteY1" fmla="*/ 0 h 6858000"/>
              <a:gd name="connsiteX2" fmla="*/ 5289639 w 5927943"/>
              <a:gd name="connsiteY2" fmla="*/ 323150 h 6858000"/>
              <a:gd name="connsiteX3" fmla="*/ 5927943 w 5927943"/>
              <a:gd name="connsiteY3" fmla="*/ 3476847 h 6858000"/>
              <a:gd name="connsiteX4" fmla="*/ 5289639 w 5927943"/>
              <a:gd name="connsiteY4" fmla="*/ 6630545 h 6858000"/>
              <a:gd name="connsiteX5" fmla="*/ 5176937 w 5927943"/>
              <a:gd name="connsiteY5" fmla="*/ 6858000 h 6858000"/>
              <a:gd name="connsiteX6" fmla="*/ 0 w 592794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7943" h="6858000">
                <a:moveTo>
                  <a:pt x="0" y="0"/>
                </a:moveTo>
                <a:lnTo>
                  <a:pt x="5129522" y="0"/>
                </a:lnTo>
                <a:lnTo>
                  <a:pt x="5289639" y="323150"/>
                </a:lnTo>
                <a:cubicBezTo>
                  <a:pt x="5692631" y="1223391"/>
                  <a:pt x="5927943" y="2308646"/>
                  <a:pt x="5927943" y="3476847"/>
                </a:cubicBezTo>
                <a:cubicBezTo>
                  <a:pt x="5927943" y="4645048"/>
                  <a:pt x="5692631" y="5730304"/>
                  <a:pt x="5289639" y="6630545"/>
                </a:cubicBezTo>
                <a:lnTo>
                  <a:pt x="517693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9" name="Freeform: Shape 18">
            <a:extLst>
              <a:ext uri="{FF2B5EF4-FFF2-40B4-BE49-F238E27FC236}">
                <a16:creationId xmlns:a16="http://schemas.microsoft.com/office/drawing/2014/main" id="{FE8F25D8-4980-4C67-9E0C-7BE94C9CBF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17310" cy="6858000"/>
          </a:xfrm>
          <a:custGeom>
            <a:avLst/>
            <a:gdLst>
              <a:gd name="connsiteX0" fmla="*/ 0 w 5917310"/>
              <a:gd name="connsiteY0" fmla="*/ 0 h 6858000"/>
              <a:gd name="connsiteX1" fmla="*/ 5118889 w 5917310"/>
              <a:gd name="connsiteY1" fmla="*/ 0 h 6858000"/>
              <a:gd name="connsiteX2" fmla="*/ 5279006 w 5917310"/>
              <a:gd name="connsiteY2" fmla="*/ 323150 h 6858000"/>
              <a:gd name="connsiteX3" fmla="*/ 5917310 w 5917310"/>
              <a:gd name="connsiteY3" fmla="*/ 3476847 h 6858000"/>
              <a:gd name="connsiteX4" fmla="*/ 5279006 w 5917310"/>
              <a:gd name="connsiteY4" fmla="*/ 6630545 h 6858000"/>
              <a:gd name="connsiteX5" fmla="*/ 5166304 w 5917310"/>
              <a:gd name="connsiteY5" fmla="*/ 6858000 h 6858000"/>
              <a:gd name="connsiteX6" fmla="*/ 0 w 591731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17310" h="6858000">
                <a:moveTo>
                  <a:pt x="0" y="0"/>
                </a:moveTo>
                <a:lnTo>
                  <a:pt x="5118889" y="0"/>
                </a:lnTo>
                <a:lnTo>
                  <a:pt x="5279006" y="323150"/>
                </a:lnTo>
                <a:cubicBezTo>
                  <a:pt x="5681998" y="1223391"/>
                  <a:pt x="5917310" y="2308646"/>
                  <a:pt x="5917310" y="3476847"/>
                </a:cubicBezTo>
                <a:cubicBezTo>
                  <a:pt x="5917310" y="4645048"/>
                  <a:pt x="5681998" y="5730304"/>
                  <a:pt x="5279006" y="6630545"/>
                </a:cubicBezTo>
                <a:lnTo>
                  <a:pt x="5166304"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ctrTitle"/>
          </p:nvPr>
        </p:nvSpPr>
        <p:spPr>
          <a:xfrm>
            <a:off x="438912" y="1527048"/>
            <a:ext cx="5020056" cy="2770632"/>
          </a:xfrm>
        </p:spPr>
        <p:txBody>
          <a:bodyPr>
            <a:normAutofit/>
          </a:bodyPr>
          <a:lstStyle/>
          <a:p>
            <a:pPr algn="l"/>
            <a:r>
              <a:rPr lang="en-GB" sz="5400" i="1">
                <a:latin typeface="Times New Roman"/>
                <a:ea typeface="+mj-lt"/>
                <a:cs typeface="+mj-lt"/>
              </a:rPr>
              <a:t>Struggles for sexual freedom</a:t>
            </a:r>
            <a:endParaRPr lang="en-US" sz="5400" i="1">
              <a:latin typeface="Times New Roman"/>
            </a:endParaRPr>
          </a:p>
        </p:txBody>
      </p:sp>
      <p:sp>
        <p:nvSpPr>
          <p:cNvPr id="3" name="Subtitle 2"/>
          <p:cNvSpPr>
            <a:spLocks noGrp="1"/>
          </p:cNvSpPr>
          <p:nvPr>
            <p:ph type="subTitle" idx="1"/>
          </p:nvPr>
        </p:nvSpPr>
        <p:spPr>
          <a:xfrm>
            <a:off x="438912" y="4690872"/>
            <a:ext cx="4919472" cy="1335024"/>
          </a:xfrm>
        </p:spPr>
        <p:txBody>
          <a:bodyPr vert="horz" lIns="91440" tIns="45720" rIns="91440" bIns="45720" rtlCol="0">
            <a:normAutofit/>
          </a:bodyPr>
          <a:lstStyle/>
          <a:p>
            <a:pPr algn="l"/>
            <a:r>
              <a:rPr lang="en-GB" sz="2800">
                <a:latin typeface="Times New Roman"/>
                <a:cs typeface="Times New Roman"/>
              </a:rPr>
              <a:t>Emily, Georgia, Lily, Samai and Maisie</a:t>
            </a:r>
          </a:p>
        </p:txBody>
      </p:sp>
      <p:sp>
        <p:nvSpPr>
          <p:cNvPr id="21" name="Rectangle 20">
            <a:extLst>
              <a:ext uri="{FF2B5EF4-FFF2-40B4-BE49-F238E27FC236}">
                <a16:creationId xmlns:a16="http://schemas.microsoft.com/office/drawing/2014/main" id="{1A214C69-1234-4E5D-91CD-BEA0020425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67989" y="346791"/>
            <a:ext cx="146304" cy="704088"/>
          </a:xfrm>
          <a:prstGeom prst="rect">
            <a:avLst/>
          </a:prstGeom>
          <a:solidFill>
            <a:srgbClr val="E831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F86E49C8-40C0-4E80-BAC0-9A66298F1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098" y="4461119"/>
            <a:ext cx="5019074"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44849E1-9D84-2D9E-6F7A-FC62F43AC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A61BD3-990F-6E34-D9FF-2E3A4DF11114}"/>
              </a:ext>
            </a:extLst>
          </p:cNvPr>
          <p:cNvSpPr>
            <a:spLocks noGrp="1"/>
          </p:cNvSpPr>
          <p:nvPr>
            <p:ph type="title"/>
          </p:nvPr>
        </p:nvSpPr>
        <p:spPr/>
        <p:txBody>
          <a:bodyPr/>
          <a:lstStyle/>
          <a:p>
            <a:r>
              <a:rPr lang="en-GB"/>
              <a:t>s</a:t>
            </a:r>
          </a:p>
        </p:txBody>
      </p:sp>
      <p:sp>
        <p:nvSpPr>
          <p:cNvPr id="3" name="Content Placeholder 2">
            <a:extLst>
              <a:ext uri="{FF2B5EF4-FFF2-40B4-BE49-F238E27FC236}">
                <a16:creationId xmlns:a16="http://schemas.microsoft.com/office/drawing/2014/main" id="{C2EDD8D5-2F80-CBC4-7143-894178FF847B}"/>
              </a:ext>
            </a:extLst>
          </p:cNvPr>
          <p:cNvSpPr>
            <a:spLocks noGrp="1"/>
          </p:cNvSpPr>
          <p:nvPr>
            <p:ph idx="1"/>
          </p:nvPr>
        </p:nvSpPr>
        <p:spPr>
          <a:xfrm>
            <a:off x="684519" y="2448552"/>
            <a:ext cx="5085550" cy="2300912"/>
          </a:xfrm>
        </p:spPr>
        <p:txBody>
          <a:bodyPr vert="horz" lIns="91440" tIns="45720" rIns="91440" bIns="45720" rtlCol="0" anchor="t">
            <a:noAutofit/>
          </a:bodyPr>
          <a:lstStyle/>
          <a:p>
            <a:pPr>
              <a:buFont typeface="Wingdings" panose="020B0604020202020204" pitchFamily="34" charset="0"/>
              <a:buChar char="v"/>
            </a:pPr>
            <a:r>
              <a:rPr lang="en-GB" sz="1600">
                <a:latin typeface="Times New Roman"/>
                <a:cs typeface="Times New Roman"/>
              </a:rPr>
              <a:t>Brandon tries to show Olive as living this intellectual life, free of marriage constraints and sexual double standards, with the main focal point being a progressive London Society called the 'Men and Woman's Club', whereby radical intellects would discuss topics about Women's freedoms, including the expression of sexuality.</a:t>
            </a:r>
            <a:endParaRPr lang="en-US" sz="1600"/>
          </a:p>
          <a:p>
            <a:pPr>
              <a:buFont typeface="Wingdings" panose="020B0604020202020204" pitchFamily="34" charset="0"/>
              <a:buChar char="v"/>
            </a:pPr>
            <a:r>
              <a:rPr lang="en-GB" sz="1600">
                <a:latin typeface="Times New Roman"/>
                <a:cs typeface="Times New Roman"/>
              </a:rPr>
              <a:t>Brandon uses Olive as an example to position her against the concept of these "New Men' who were involved in the discussion of</a:t>
            </a:r>
            <a:r>
              <a:rPr lang="en-GB" sz="1700">
                <a:latin typeface="Times New Roman"/>
                <a:cs typeface="Times New Roman"/>
              </a:rPr>
              <a:t> </a:t>
            </a:r>
            <a:r>
              <a:rPr lang="en-GB" sz="1600">
                <a:latin typeface="Times New Roman"/>
                <a:cs typeface="Times New Roman"/>
              </a:rPr>
              <a:t>women's rights. In reality, they were 'Old Men' who were hypocritical in their views.</a:t>
            </a:r>
          </a:p>
        </p:txBody>
      </p:sp>
      <p:sp>
        <p:nvSpPr>
          <p:cNvPr id="5" name="Rectangle 4">
            <a:extLst>
              <a:ext uri="{FF2B5EF4-FFF2-40B4-BE49-F238E27FC236}">
                <a16:creationId xmlns:a16="http://schemas.microsoft.com/office/drawing/2014/main" id="{7C46867C-2183-D256-5110-3A77CA82C5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DF3685A-9722-5BD0-AE15-DE6574C7C44A}"/>
              </a:ext>
            </a:extLst>
          </p:cNvPr>
          <p:cNvSpPr txBox="1"/>
          <p:nvPr/>
        </p:nvSpPr>
        <p:spPr>
          <a:xfrm>
            <a:off x="1145119" y="1233927"/>
            <a:ext cx="9895561"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i="1">
                <a:latin typeface="Times New Roman"/>
                <a:cs typeface="Times New Roman"/>
              </a:rPr>
              <a:t>Sexual Freedom &amp; Olive</a:t>
            </a:r>
          </a:p>
        </p:txBody>
      </p:sp>
      <p:sp>
        <p:nvSpPr>
          <p:cNvPr id="4" name="TextBox 3">
            <a:extLst>
              <a:ext uri="{FF2B5EF4-FFF2-40B4-BE49-F238E27FC236}">
                <a16:creationId xmlns:a16="http://schemas.microsoft.com/office/drawing/2014/main" id="{D0FA9F51-3687-C7A6-003D-33FC3CFF6800}"/>
              </a:ext>
            </a:extLst>
          </p:cNvPr>
          <p:cNvSpPr txBox="1"/>
          <p:nvPr/>
        </p:nvSpPr>
        <p:spPr>
          <a:xfrm>
            <a:off x="678757" y="5077867"/>
            <a:ext cx="7088519" cy="1077218"/>
          </a:xfrm>
          <a:prstGeom prst="rect">
            <a:avLst/>
          </a:prstGeom>
          <a:solidFill>
            <a:schemeClr val="accent6">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latin typeface="Times New Roman"/>
                <a:cs typeface="Times New Roman"/>
              </a:rPr>
              <a:t>The 'Woman Question':</a:t>
            </a:r>
            <a:endParaRPr lang="en-US" sz="1600" b="1"/>
          </a:p>
          <a:p>
            <a:pPr algn="ctr"/>
            <a:r>
              <a:rPr lang="en-GB" sz="1600" i="1">
                <a:latin typeface="Times New Roman"/>
                <a:cs typeface="Times New Roman"/>
              </a:rPr>
              <a:t>"The truth was that Olive, at this stage in her life, was torn between two powerful conflicting necessities: to satisfy her sexual and emotional nature, and to achieve acceptance in the man's world and the intellect"</a:t>
            </a:r>
            <a:r>
              <a:rPr lang="en-GB" sz="1600">
                <a:latin typeface="Times New Roman"/>
                <a:cs typeface="Times New Roman"/>
              </a:rPr>
              <a:t> (p.69)</a:t>
            </a:r>
            <a:endParaRPr lang="en-GB" sz="1600"/>
          </a:p>
        </p:txBody>
      </p:sp>
      <p:sp>
        <p:nvSpPr>
          <p:cNvPr id="6" name="TextBox 5">
            <a:extLst>
              <a:ext uri="{FF2B5EF4-FFF2-40B4-BE49-F238E27FC236}">
                <a16:creationId xmlns:a16="http://schemas.microsoft.com/office/drawing/2014/main" id="{CE86D8E4-C56D-D826-C899-15A0323FF0BA}"/>
              </a:ext>
            </a:extLst>
          </p:cNvPr>
          <p:cNvSpPr txBox="1"/>
          <p:nvPr/>
        </p:nvSpPr>
        <p:spPr>
          <a:xfrm>
            <a:off x="7767277" y="2446084"/>
            <a:ext cx="3739564" cy="37661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Wingdings,Sans-Serif"/>
              <a:buChar char="v"/>
            </a:pPr>
            <a:r>
              <a:rPr lang="en-GB" sz="1600">
                <a:latin typeface="Times New Roman"/>
                <a:cs typeface="Times New Roman"/>
              </a:rPr>
              <a:t>Therefore, she often took matters regarding sexual freedom for women into her own hands both towards other women, and personally (</a:t>
            </a:r>
            <a:r>
              <a:rPr lang="en-GB" sz="1600" err="1">
                <a:latin typeface="Times New Roman"/>
                <a:cs typeface="Times New Roman"/>
              </a:rPr>
              <a:t>eg</a:t>
            </a:r>
            <a:r>
              <a:rPr lang="en-GB" sz="1600">
                <a:latin typeface="Times New Roman"/>
                <a:cs typeface="Times New Roman"/>
              </a:rPr>
              <a:t>: "Olive began to take a special interest in individual prostitutes, trying to get to know them..." (p.58)</a:t>
            </a:r>
            <a:endParaRPr lang="en-US" sz="1600">
              <a:latin typeface="Times New Roman"/>
              <a:cs typeface="Times New Roman"/>
            </a:endParaRPr>
          </a:p>
          <a:p>
            <a:pPr marL="285750" indent="-285750">
              <a:lnSpc>
                <a:spcPct val="90000"/>
              </a:lnSpc>
              <a:spcBef>
                <a:spcPts val="1000"/>
              </a:spcBef>
              <a:buFont typeface="Wingdings,Sans-Serif"/>
              <a:buChar char="v"/>
            </a:pPr>
            <a:r>
              <a:rPr lang="en-GB" sz="1600">
                <a:latin typeface="Times New Roman"/>
                <a:cs typeface="Times New Roman"/>
              </a:rPr>
              <a:t>Key moment - her complete rejection of sexual normativity as a whole - "All that my sexual nature had to give, I gave years ago, and it is agony now when men call on me for what my nature has not to give" - Ruth suggests this is perhaps evidence of her being asexual (more on p.68 about her asexuality)</a:t>
            </a:r>
            <a:endParaRPr lang="en-GB" sz="1400"/>
          </a:p>
        </p:txBody>
      </p:sp>
      <p:pic>
        <p:nvPicPr>
          <p:cNvPr id="9" name="Picture 8" descr="A close-up of a person&#10;&#10;AI-generated content may be incorrect.">
            <a:extLst>
              <a:ext uri="{FF2B5EF4-FFF2-40B4-BE49-F238E27FC236}">
                <a16:creationId xmlns:a16="http://schemas.microsoft.com/office/drawing/2014/main" id="{3BE8A9C4-99F9-3C5E-F5DA-581DA185CE4A}"/>
              </a:ext>
            </a:extLst>
          </p:cNvPr>
          <p:cNvPicPr>
            <a:picLocks noChangeAspect="1"/>
          </p:cNvPicPr>
          <p:nvPr/>
        </p:nvPicPr>
        <p:blipFill>
          <a:blip r:embed="rId2"/>
          <a:stretch>
            <a:fillRect/>
          </a:stretch>
        </p:blipFill>
        <p:spPr>
          <a:xfrm>
            <a:off x="5732629" y="2447524"/>
            <a:ext cx="2037629" cy="2628900"/>
          </a:xfrm>
          <a:prstGeom prst="rect">
            <a:avLst/>
          </a:prstGeom>
        </p:spPr>
      </p:pic>
    </p:spTree>
    <p:extLst>
      <p:ext uri="{BB962C8B-B14F-4D97-AF65-F5344CB8AC3E}">
        <p14:creationId xmlns:p14="http://schemas.microsoft.com/office/powerpoint/2010/main" val="553748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1558A87-D221-B038-EEF8-91511990A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8E6C036-0797-26FE-E197-242DAA6B3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A3B46DB-3C8B-18F3-6A99-6668E180F7D1}"/>
              </a:ext>
            </a:extLst>
          </p:cNvPr>
          <p:cNvSpPr>
            <a:spLocks noGrp="1"/>
          </p:cNvSpPr>
          <p:nvPr>
            <p:ph idx="1"/>
          </p:nvPr>
        </p:nvSpPr>
        <p:spPr>
          <a:xfrm>
            <a:off x="683419" y="2446101"/>
            <a:ext cx="10819209" cy="1140804"/>
          </a:xfrm>
        </p:spPr>
        <p:txBody>
          <a:bodyPr vert="horz" lIns="91440" tIns="45720" rIns="91440" bIns="45720" rtlCol="0" anchor="t">
            <a:normAutofit/>
          </a:bodyPr>
          <a:lstStyle/>
          <a:p>
            <a:pPr>
              <a:buFont typeface="Wingdings" panose="020B0604020202020204" pitchFamily="34" charset="0"/>
              <a:buChar char="v"/>
            </a:pPr>
            <a:r>
              <a:rPr lang="en-GB" sz="1600">
                <a:latin typeface="Times New Roman"/>
                <a:ea typeface="Calibri"/>
                <a:cs typeface="Times New Roman"/>
              </a:rPr>
              <a:t>Reflects on the women she has spoken about and how despite their beliefs, very few "of these brilliant, forceful, ambitious women, managed to avoid living their lives on the terms of a male lover of husband". The men involved in the societies however, lived according to their own plans.</a:t>
            </a:r>
            <a:endParaRPr lang="en-US">
              <a:latin typeface="Aptos" panose="020B0004020202020204"/>
              <a:ea typeface="Calibri"/>
              <a:cs typeface="Times New Roman"/>
            </a:endParaRPr>
          </a:p>
          <a:p>
            <a:pPr>
              <a:buFont typeface="Wingdings" panose="020B0604020202020204" pitchFamily="34" charset="0"/>
              <a:buChar char="v"/>
            </a:pPr>
            <a:r>
              <a:rPr lang="en-GB" sz="1600">
                <a:latin typeface="Times New Roman"/>
                <a:ea typeface="Calibri"/>
                <a:cs typeface="Times New Roman"/>
              </a:rPr>
              <a:t>It was only Olive Schreiner who she discusses, who impossibly followed her career driven drive by becoming a politician.</a:t>
            </a:r>
          </a:p>
        </p:txBody>
      </p:sp>
      <p:sp>
        <p:nvSpPr>
          <p:cNvPr id="2" name="Title 1">
            <a:extLst>
              <a:ext uri="{FF2B5EF4-FFF2-40B4-BE49-F238E27FC236}">
                <a16:creationId xmlns:a16="http://schemas.microsoft.com/office/drawing/2014/main" id="{CB816ED4-BDFE-E434-17E0-D802852E96D6}"/>
              </a:ext>
            </a:extLst>
          </p:cNvPr>
          <p:cNvSpPr>
            <a:spLocks noGrp="1"/>
          </p:cNvSpPr>
          <p:nvPr>
            <p:ph type="title"/>
          </p:nvPr>
        </p:nvSpPr>
        <p:spPr>
          <a:xfrm>
            <a:off x="838200" y="903007"/>
            <a:ext cx="10515600" cy="1325563"/>
          </a:xfrm>
        </p:spPr>
        <p:txBody>
          <a:bodyPr/>
          <a:lstStyle/>
          <a:p>
            <a:pPr algn="ctr"/>
            <a:r>
              <a:rPr lang="en-GB" i="1">
                <a:latin typeface="Times New Roman"/>
                <a:cs typeface="Times New Roman"/>
              </a:rPr>
              <a:t>Ruth Brandon's conclusions</a:t>
            </a:r>
            <a:endParaRPr lang="en-US"/>
          </a:p>
        </p:txBody>
      </p:sp>
      <p:sp>
        <p:nvSpPr>
          <p:cNvPr id="6" name="TextBox 5">
            <a:extLst>
              <a:ext uri="{FF2B5EF4-FFF2-40B4-BE49-F238E27FC236}">
                <a16:creationId xmlns:a16="http://schemas.microsoft.com/office/drawing/2014/main" id="{A1FF26BD-E395-1B0F-D09A-63D1AC45AD81}"/>
              </a:ext>
            </a:extLst>
          </p:cNvPr>
          <p:cNvSpPr txBox="1"/>
          <p:nvPr/>
        </p:nvSpPr>
        <p:spPr>
          <a:xfrm>
            <a:off x="684959" y="3587383"/>
            <a:ext cx="7067560" cy="2585323"/>
          </a:xfrm>
          <a:prstGeom prst="rect">
            <a:avLst/>
          </a:prstGeom>
          <a:solidFill>
            <a:schemeClr val="accent6">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latin typeface="Times New Roman"/>
                <a:cs typeface="Times New Roman"/>
              </a:rPr>
              <a:t>Concludes that while these feminist ideals about sexual freedom were noble, society and its patriarchal norms simply were not ready, hence why it was easy for these 'New' and 'Radical' men to preach about women's sexual freedom, as they could go about their lives with their own freedoms.</a:t>
            </a:r>
          </a:p>
          <a:p>
            <a:endParaRPr lang="en-GB">
              <a:latin typeface="Times New Roman"/>
              <a:cs typeface="Times New Roman"/>
            </a:endParaRPr>
          </a:p>
          <a:p>
            <a:r>
              <a:rPr lang="en-GB">
                <a:latin typeface="Times New Roman"/>
                <a:cs typeface="Times New Roman"/>
              </a:rPr>
              <a:t>The 'Woman Question' is still unsolved, with uneven and discrimination against many areas of female sexuality, thus reinforcing gender inequality within society.</a:t>
            </a:r>
          </a:p>
        </p:txBody>
      </p:sp>
      <p:pic>
        <p:nvPicPr>
          <p:cNvPr id="8" name="Picture 7">
            <a:extLst>
              <a:ext uri="{FF2B5EF4-FFF2-40B4-BE49-F238E27FC236}">
                <a16:creationId xmlns:a16="http://schemas.microsoft.com/office/drawing/2014/main" id="{59C370B8-F341-7364-6779-4D9145A7AE89}"/>
              </a:ext>
            </a:extLst>
          </p:cNvPr>
          <p:cNvPicPr>
            <a:picLocks noChangeAspect="1"/>
          </p:cNvPicPr>
          <p:nvPr/>
        </p:nvPicPr>
        <p:blipFill>
          <a:blip r:embed="rId2"/>
          <a:stretch>
            <a:fillRect/>
          </a:stretch>
        </p:blipFill>
        <p:spPr>
          <a:xfrm>
            <a:off x="7753350" y="3587353"/>
            <a:ext cx="3764779" cy="2586453"/>
          </a:xfrm>
          <a:prstGeom prst="rect">
            <a:avLst/>
          </a:prstGeom>
        </p:spPr>
      </p:pic>
    </p:spTree>
    <p:extLst>
      <p:ext uri="{BB962C8B-B14F-4D97-AF65-F5344CB8AC3E}">
        <p14:creationId xmlns:p14="http://schemas.microsoft.com/office/powerpoint/2010/main" val="2665759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323ACD3-18ED-86D4-10BF-1CEE9B8C837C}"/>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33EE6A7-707D-2099-0631-E9F46971A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BE90B1D-E55F-C0DB-9902-1BC8C580C67D}"/>
              </a:ext>
            </a:extLst>
          </p:cNvPr>
          <p:cNvSpPr/>
          <p:nvPr/>
        </p:nvSpPr>
        <p:spPr>
          <a:xfrm>
            <a:off x="7001211" y="632603"/>
            <a:ext cx="3336108" cy="5032075"/>
          </a:xfrm>
          <a:prstGeom prst="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Shape 10">
            <a:extLst>
              <a:ext uri="{FF2B5EF4-FFF2-40B4-BE49-F238E27FC236}">
                <a16:creationId xmlns:a16="http://schemas.microsoft.com/office/drawing/2014/main" id="{91CADADA-45BF-F201-CFBF-4FF450D160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61AFFAB4-3AC1-F080-A73A-F6F61FB3D433}"/>
              </a:ext>
            </a:extLst>
          </p:cNvPr>
          <p:cNvSpPr>
            <a:spLocks noGrp="1"/>
          </p:cNvSpPr>
          <p:nvPr>
            <p:ph idx="1"/>
          </p:nvPr>
        </p:nvSpPr>
        <p:spPr>
          <a:xfrm>
            <a:off x="285477" y="1688888"/>
            <a:ext cx="4729336" cy="3104726"/>
          </a:xfrm>
        </p:spPr>
        <p:txBody>
          <a:bodyPr vert="horz" lIns="91440" tIns="45720" rIns="91440" bIns="45720" rtlCol="0" anchor="t">
            <a:normAutofit/>
          </a:bodyPr>
          <a:lstStyle/>
          <a:p>
            <a:pPr marL="0" indent="0" algn="ctr">
              <a:buNone/>
            </a:pPr>
            <a:br>
              <a:rPr lang="en-US" sz="2400"/>
            </a:br>
            <a:r>
              <a:rPr lang="en-US" sz="2400">
                <a:latin typeface="Times New Roman"/>
                <a:ea typeface="+mn-lt"/>
                <a:cs typeface="+mn-lt"/>
              </a:rPr>
              <a:t>Sheila Jeffreys</a:t>
            </a:r>
            <a:endParaRPr lang="en-US" sz="2400" i="1">
              <a:latin typeface="Times New Roman"/>
              <a:ea typeface="+mn-lt"/>
              <a:cs typeface="Times New Roman"/>
            </a:endParaRPr>
          </a:p>
          <a:p>
            <a:pPr marL="0" indent="0" algn="ctr">
              <a:buNone/>
            </a:pPr>
            <a:r>
              <a:rPr lang="en-US" sz="2400" i="1">
                <a:latin typeface="Times New Roman"/>
                <a:ea typeface="+mn-lt"/>
                <a:cs typeface="+mn-lt"/>
              </a:rPr>
              <a:t>The spinster and her enemies: feminism and sexuality, 1880-1930</a:t>
            </a:r>
          </a:p>
          <a:p>
            <a:pPr marL="0" indent="0" algn="ctr">
              <a:buNone/>
            </a:pPr>
            <a:r>
              <a:rPr lang="en-US" sz="2400" i="1">
                <a:latin typeface="Times New Roman"/>
                <a:cs typeface="Times New Roman"/>
              </a:rPr>
              <a:t>(1997)</a:t>
            </a:r>
          </a:p>
        </p:txBody>
      </p:sp>
      <p:sp>
        <p:nvSpPr>
          <p:cNvPr id="31" name="TextBox 30">
            <a:extLst>
              <a:ext uri="{FF2B5EF4-FFF2-40B4-BE49-F238E27FC236}">
                <a16:creationId xmlns:a16="http://schemas.microsoft.com/office/drawing/2014/main" id="{80FDEBCF-DE4B-A576-57D8-A21A75595B8E}"/>
              </a:ext>
            </a:extLst>
          </p:cNvPr>
          <p:cNvSpPr txBox="1"/>
          <p:nvPr/>
        </p:nvSpPr>
        <p:spPr>
          <a:xfrm>
            <a:off x="467173" y="4249438"/>
            <a:ext cx="4123764" cy="1231106"/>
          </a:xfrm>
          <a:prstGeom prst="rect">
            <a:avLst/>
          </a:prstGeom>
          <a:solidFill>
            <a:schemeClr val="accent3">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a:latin typeface="Times New Roman"/>
                <a:cs typeface="Times New Roman"/>
              </a:rPr>
              <a:t>Discussion Points:</a:t>
            </a:r>
            <a:endParaRPr lang="en-US">
              <a:latin typeface="Times New Roman"/>
              <a:cs typeface="Times New Roman"/>
            </a:endParaRPr>
          </a:p>
          <a:p>
            <a:pPr algn="ctr"/>
            <a:endParaRPr lang="en-GB" sz="2000">
              <a:latin typeface="Times New Roman"/>
              <a:ea typeface="+mn-lt"/>
              <a:cs typeface="Times New Roman"/>
            </a:endParaRPr>
          </a:p>
          <a:p>
            <a:pPr marL="285750" indent="-285750">
              <a:buFont typeface="Wingdings"/>
              <a:buChar char="v"/>
            </a:pPr>
            <a:r>
              <a:rPr lang="en-GB">
                <a:latin typeface="Times New Roman"/>
                <a:ea typeface="+mn-lt"/>
                <a:cs typeface="+mn-lt"/>
              </a:rPr>
              <a:t>Spinsterhood and Celibacy</a:t>
            </a:r>
          </a:p>
          <a:p>
            <a:pPr marL="285750" indent="-285750">
              <a:buFont typeface="Wingdings"/>
              <a:buChar char="v"/>
            </a:pPr>
            <a:r>
              <a:rPr lang="en-GB">
                <a:latin typeface="Times New Roman"/>
                <a:ea typeface="+mn-lt"/>
                <a:cs typeface="+mn-lt"/>
              </a:rPr>
              <a:t>Women’s Friendships and Lesbianism</a:t>
            </a:r>
            <a:endParaRPr lang="en-GB">
              <a:latin typeface="Times New Roman"/>
              <a:cs typeface="Times New Roman"/>
            </a:endParaRPr>
          </a:p>
        </p:txBody>
      </p:sp>
      <p:sp>
        <p:nvSpPr>
          <p:cNvPr id="39" name="Title 38">
            <a:extLst>
              <a:ext uri="{FF2B5EF4-FFF2-40B4-BE49-F238E27FC236}">
                <a16:creationId xmlns:a16="http://schemas.microsoft.com/office/drawing/2014/main" id="{0284D6F4-2712-19F4-8AAF-2C8FE9254DED}"/>
              </a:ext>
            </a:extLst>
          </p:cNvPr>
          <p:cNvSpPr>
            <a:spLocks noGrp="1"/>
          </p:cNvSpPr>
          <p:nvPr>
            <p:ph type="title"/>
          </p:nvPr>
        </p:nvSpPr>
        <p:spPr/>
        <p:txBody>
          <a:bodyPr>
            <a:normAutofit/>
          </a:bodyPr>
          <a:lstStyle/>
          <a:p>
            <a:r>
              <a:rPr lang="en-GB" sz="3600">
                <a:latin typeface="Times New Roman"/>
                <a:cs typeface="Times New Roman"/>
              </a:rPr>
              <a:t>Georgia:</a:t>
            </a:r>
          </a:p>
        </p:txBody>
      </p:sp>
      <p:pic>
        <p:nvPicPr>
          <p:cNvPr id="2" name="Picture 1" descr="A book cover of a book&#10;&#10;AI-generated content may be incorrect.">
            <a:extLst>
              <a:ext uri="{FF2B5EF4-FFF2-40B4-BE49-F238E27FC236}">
                <a16:creationId xmlns:a16="http://schemas.microsoft.com/office/drawing/2014/main" id="{3EF684F1-3A6D-DDFA-B29A-9FEBD8ABBFC3}"/>
              </a:ext>
            </a:extLst>
          </p:cNvPr>
          <p:cNvPicPr>
            <a:picLocks noChangeAspect="1"/>
          </p:cNvPicPr>
          <p:nvPr/>
        </p:nvPicPr>
        <p:blipFill>
          <a:blip r:embed="rId2"/>
          <a:stretch>
            <a:fillRect/>
          </a:stretch>
        </p:blipFill>
        <p:spPr>
          <a:xfrm>
            <a:off x="7306346" y="890311"/>
            <a:ext cx="3278567" cy="5071079"/>
          </a:xfrm>
          <a:prstGeom prst="rect">
            <a:avLst/>
          </a:prstGeom>
        </p:spPr>
      </p:pic>
    </p:spTree>
    <p:extLst>
      <p:ext uri="{BB962C8B-B14F-4D97-AF65-F5344CB8AC3E}">
        <p14:creationId xmlns:p14="http://schemas.microsoft.com/office/powerpoint/2010/main" val="3825051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A2FBE64-8525-104E-BCB2-F000A29EE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F2BC2CF-8268-041D-7DAC-3DF558BD75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F8D871D-8EA1-6889-1835-20CD308267C0}"/>
              </a:ext>
            </a:extLst>
          </p:cNvPr>
          <p:cNvSpPr txBox="1"/>
          <p:nvPr/>
        </p:nvSpPr>
        <p:spPr>
          <a:xfrm>
            <a:off x="682713" y="943947"/>
            <a:ext cx="7229127"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i="1">
                <a:latin typeface="Times New Roman"/>
                <a:cs typeface="Times New Roman"/>
              </a:rPr>
              <a:t>Chapter 5 – Spinsterhood and Celibacy</a:t>
            </a:r>
            <a:endParaRPr lang="en-US"/>
          </a:p>
        </p:txBody>
      </p:sp>
      <p:sp>
        <p:nvSpPr>
          <p:cNvPr id="2" name="TextBox 1">
            <a:extLst>
              <a:ext uri="{FF2B5EF4-FFF2-40B4-BE49-F238E27FC236}">
                <a16:creationId xmlns:a16="http://schemas.microsoft.com/office/drawing/2014/main" id="{A9EC6464-1F7F-B5BC-1E4D-F57CAA50ED38}"/>
              </a:ext>
            </a:extLst>
          </p:cNvPr>
          <p:cNvSpPr txBox="1"/>
          <p:nvPr/>
        </p:nvSpPr>
        <p:spPr>
          <a:xfrm>
            <a:off x="844379" y="2969054"/>
            <a:ext cx="6082268"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Sans-Serif"/>
              <a:buChar char="-"/>
            </a:pPr>
            <a:r>
              <a:rPr lang="en-GB" sz="1600">
                <a:latin typeface="Times New Roman"/>
                <a:cs typeface="Arial"/>
              </a:rPr>
              <a:t>Christabel Pankhurst framed spinsterhood as a political decision = a refusal to enter “sex-slavery” with men whose sexual behaviour was exploitative</a:t>
            </a:r>
            <a:r>
              <a:rPr lang="en-US" sz="1600">
                <a:latin typeface="Times New Roman"/>
                <a:cs typeface="Arial"/>
              </a:rPr>
              <a:t>​</a:t>
            </a:r>
            <a:endParaRPr lang="en-GB" sz="1600">
              <a:latin typeface="Times New Roman"/>
              <a:cs typeface="Times New Roman"/>
            </a:endParaRPr>
          </a:p>
          <a:p>
            <a:endParaRPr lang="en-US" sz="1600">
              <a:latin typeface="Times New Roman"/>
              <a:cs typeface="Arial"/>
            </a:endParaRPr>
          </a:p>
          <a:p>
            <a:pPr marL="285750" indent="-285750">
              <a:buFont typeface="Calibri,Sans-Serif"/>
              <a:buChar char="-"/>
            </a:pPr>
            <a:r>
              <a:rPr lang="en-GB" sz="1600">
                <a:latin typeface="Times New Roman"/>
                <a:cs typeface="Arial"/>
              </a:rPr>
              <a:t>she argued that women could not “mate” with men whose sexual attitudes were inferior to theirs​</a:t>
            </a:r>
            <a:endParaRPr lang="en-GB" sz="1600">
              <a:latin typeface="Times New Roman"/>
              <a:cs typeface="Times New Roman"/>
            </a:endParaRPr>
          </a:p>
          <a:p>
            <a:endParaRPr lang="en-GB" sz="1600">
              <a:latin typeface="Times New Roman"/>
              <a:cs typeface="Arial"/>
            </a:endParaRPr>
          </a:p>
          <a:p>
            <a:pPr marL="285750" indent="-285750">
              <a:buFont typeface="Calibri,Sans-Serif"/>
              <a:buChar char="-"/>
            </a:pPr>
            <a:r>
              <a:rPr lang="en-GB" sz="1600">
                <a:latin typeface="Times New Roman"/>
                <a:cs typeface="Arial"/>
              </a:rPr>
              <a:t>Lucy Re-Bartlett saw feminist celibacy as a positive refusal to enter relationships with men until male sexuality and social conditions were changed</a:t>
            </a:r>
          </a:p>
          <a:p>
            <a:pPr marL="285750" indent="-285750">
              <a:buFont typeface="Calibri,Sans-Serif"/>
              <a:buChar char="-"/>
            </a:pPr>
            <a:endParaRPr lang="en-GB" sz="1600">
              <a:latin typeface="Times New Roman"/>
              <a:cs typeface="Arial"/>
            </a:endParaRPr>
          </a:p>
          <a:p>
            <a:pPr marL="285750" indent="-285750">
              <a:buFont typeface="Calibri,Sans-Serif"/>
              <a:buChar char="-"/>
            </a:pPr>
            <a:r>
              <a:rPr lang="en-GB" sz="1600">
                <a:latin typeface="Times New Roman"/>
                <a:cs typeface="Arial"/>
              </a:rPr>
              <a:t> not an 'anti-men' revolt but against society’s patriarchal conditions​</a:t>
            </a:r>
            <a:endParaRPr lang="en-GB" sz="1600">
              <a:latin typeface="Times New Roman"/>
              <a:cs typeface="Times New Roman"/>
            </a:endParaRPr>
          </a:p>
          <a:p>
            <a:pPr algn="ctr" rtl="0"/>
            <a:endParaRPr lang="en-GB"/>
          </a:p>
        </p:txBody>
      </p:sp>
      <p:sp>
        <p:nvSpPr>
          <p:cNvPr id="3" name="TextBox 2">
            <a:extLst>
              <a:ext uri="{FF2B5EF4-FFF2-40B4-BE49-F238E27FC236}">
                <a16:creationId xmlns:a16="http://schemas.microsoft.com/office/drawing/2014/main" id="{74057EE5-33C1-154B-CAC7-0FB250C85368}"/>
              </a:ext>
            </a:extLst>
          </p:cNvPr>
          <p:cNvSpPr txBox="1"/>
          <p:nvPr/>
        </p:nvSpPr>
        <p:spPr>
          <a:xfrm>
            <a:off x="8972377" y="737972"/>
            <a:ext cx="2485082" cy="21544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0" i="0" u="none" strike="noStrike" baseline="0">
                <a:solidFill>
                  <a:srgbClr val="000000"/>
                </a:solidFill>
                <a:latin typeface="Times New Roman"/>
                <a:ea typeface="Segoe UI"/>
                <a:cs typeface="Segoe UI"/>
              </a:rPr>
              <a:t>"</a:t>
            </a:r>
            <a:r>
              <a:rPr lang="en-GB" sz="1400">
                <a:solidFill>
                  <a:srgbClr val="000000"/>
                </a:solidFill>
                <a:latin typeface="Times New Roman"/>
                <a:ea typeface="Segoe UI"/>
                <a:cs typeface="Segoe UI"/>
              </a:rPr>
              <a:t>There</a:t>
            </a:r>
            <a:r>
              <a:rPr lang="en-GB" sz="1400" b="0" i="0" u="none" strike="noStrike" baseline="0">
                <a:solidFill>
                  <a:srgbClr val="000000"/>
                </a:solidFill>
                <a:latin typeface="Times New Roman"/>
                <a:ea typeface="Segoe UI"/>
                <a:cs typeface="Segoe UI"/>
              </a:rPr>
              <a:t> can be no mating between the spiritually </a:t>
            </a:r>
            <a:r>
              <a:rPr lang="en-GB" sz="1400">
                <a:solidFill>
                  <a:srgbClr val="000000"/>
                </a:solidFill>
                <a:latin typeface="Times New Roman"/>
                <a:ea typeface="Segoe UI"/>
                <a:cs typeface="Segoe UI"/>
              </a:rPr>
              <a:t>developed women</a:t>
            </a:r>
            <a:r>
              <a:rPr lang="en-GB" sz="1400" b="0" i="0" u="none" strike="noStrike" baseline="0">
                <a:solidFill>
                  <a:srgbClr val="000000"/>
                </a:solidFill>
                <a:latin typeface="Times New Roman"/>
                <a:ea typeface="Segoe UI"/>
                <a:cs typeface="Segoe UI"/>
              </a:rPr>
              <a:t> of this new day and men who in thought </a:t>
            </a:r>
            <a:r>
              <a:rPr lang="en-GB" sz="1400">
                <a:solidFill>
                  <a:srgbClr val="000000"/>
                </a:solidFill>
                <a:latin typeface="Times New Roman"/>
                <a:ea typeface="Segoe UI"/>
                <a:cs typeface="Segoe UI"/>
              </a:rPr>
              <a:t>and conduct</a:t>
            </a:r>
            <a:r>
              <a:rPr lang="en-GB" sz="1400" b="0" i="0" u="none" strike="noStrike" baseline="0">
                <a:solidFill>
                  <a:srgbClr val="000000"/>
                </a:solidFill>
                <a:latin typeface="Times New Roman"/>
                <a:ea typeface="Segoe UI"/>
                <a:cs typeface="Segoe UI"/>
              </a:rPr>
              <a:t> with regard to sex matters are their inferiors.”</a:t>
            </a:r>
            <a:r>
              <a:rPr lang="en-US" sz="1400" b="0" i="0">
                <a:solidFill>
                  <a:srgbClr val="000000"/>
                </a:solidFill>
                <a:latin typeface="Times New Roman"/>
                <a:ea typeface="Segoe UI"/>
                <a:cs typeface="Segoe UI"/>
              </a:rPr>
              <a:t>​</a:t>
            </a:r>
            <a:r>
              <a:rPr lang="en-US" sz="1400">
                <a:solidFill>
                  <a:srgbClr val="000000"/>
                </a:solidFill>
                <a:latin typeface="Times New Roman"/>
                <a:ea typeface="Segoe UI"/>
                <a:cs typeface="Segoe UI"/>
              </a:rPr>
              <a:t> -</a:t>
            </a:r>
            <a:r>
              <a:rPr lang="en-US" sz="1400" b="1">
                <a:solidFill>
                  <a:srgbClr val="000000"/>
                </a:solidFill>
                <a:latin typeface="Times New Roman"/>
                <a:ea typeface="Segoe UI"/>
                <a:cs typeface="Segoe UI"/>
              </a:rPr>
              <a:t> </a:t>
            </a:r>
            <a:r>
              <a:rPr lang="en-US" sz="1400" b="1" i="1">
                <a:solidFill>
                  <a:srgbClr val="000000"/>
                </a:solidFill>
                <a:latin typeface="Times New Roman"/>
                <a:ea typeface="Segoe UI"/>
                <a:cs typeface="Segoe UI"/>
              </a:rPr>
              <a:t>Christabel Pankhurst</a:t>
            </a:r>
            <a:r>
              <a:rPr lang="en-US" sz="1400">
                <a:solidFill>
                  <a:srgbClr val="000000"/>
                </a:solidFill>
                <a:latin typeface="Times New Roman"/>
                <a:ea typeface="Segoe UI"/>
                <a:cs typeface="Segoe UI"/>
              </a:rPr>
              <a:t> </a:t>
            </a:r>
            <a:endParaRPr lang="en-US" sz="1400" b="0" i="0">
              <a:solidFill>
                <a:srgbClr val="000000"/>
              </a:solidFill>
              <a:latin typeface="Times New Roman"/>
              <a:ea typeface="Segoe UI"/>
              <a:cs typeface="Segoe UI"/>
            </a:endParaRPr>
          </a:p>
          <a:p>
            <a:pPr algn="r" rtl="0"/>
            <a:r>
              <a:rPr lang="en-GB" sz="1800" b="0" i="0">
                <a:solidFill>
                  <a:srgbClr val="000000"/>
                </a:solidFill>
                <a:latin typeface="Times New Roman"/>
                <a:ea typeface="Segoe UI"/>
                <a:cs typeface="Segoe UI"/>
              </a:rPr>
              <a:t>​</a:t>
            </a:r>
          </a:p>
          <a:p>
            <a:pPr algn="r"/>
            <a:endParaRPr lang="en-GB"/>
          </a:p>
        </p:txBody>
      </p:sp>
      <p:pic>
        <p:nvPicPr>
          <p:cNvPr id="6" name="Picture 5" descr="A person in a white blouse&#10;&#10;AI-generated content may be incorrect.">
            <a:extLst>
              <a:ext uri="{FF2B5EF4-FFF2-40B4-BE49-F238E27FC236}">
                <a16:creationId xmlns:a16="http://schemas.microsoft.com/office/drawing/2014/main" id="{23EC6656-5AF7-C739-6CC6-78803DCC54F6}"/>
              </a:ext>
            </a:extLst>
          </p:cNvPr>
          <p:cNvPicPr>
            <a:picLocks noChangeAspect="1"/>
          </p:cNvPicPr>
          <p:nvPr/>
        </p:nvPicPr>
        <p:blipFill>
          <a:blip r:embed="rId2"/>
          <a:stretch>
            <a:fillRect/>
          </a:stretch>
        </p:blipFill>
        <p:spPr>
          <a:xfrm>
            <a:off x="7916565" y="770620"/>
            <a:ext cx="1218214" cy="1584961"/>
          </a:xfrm>
          <a:prstGeom prst="rect">
            <a:avLst/>
          </a:prstGeom>
        </p:spPr>
      </p:pic>
      <p:sp>
        <p:nvSpPr>
          <p:cNvPr id="9" name="TextBox 8">
            <a:extLst>
              <a:ext uri="{FF2B5EF4-FFF2-40B4-BE49-F238E27FC236}">
                <a16:creationId xmlns:a16="http://schemas.microsoft.com/office/drawing/2014/main" id="{EB66CCD2-E826-8011-65B2-6C412110A729}"/>
              </a:ext>
            </a:extLst>
          </p:cNvPr>
          <p:cNvSpPr txBox="1"/>
          <p:nvPr/>
        </p:nvSpPr>
        <p:spPr>
          <a:xfrm>
            <a:off x="844131" y="2549062"/>
            <a:ext cx="340433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Times New Roman"/>
                <a:cs typeface="Times New Roman"/>
              </a:rPr>
              <a:t>Celibacy as a political decision: </a:t>
            </a:r>
          </a:p>
        </p:txBody>
      </p:sp>
      <p:pic>
        <p:nvPicPr>
          <p:cNvPr id="11" name="Picture 10" descr="A group of people sitting on the ground holding signs&#10;&#10;AI-generated content may be incorrect.">
            <a:extLst>
              <a:ext uri="{FF2B5EF4-FFF2-40B4-BE49-F238E27FC236}">
                <a16:creationId xmlns:a16="http://schemas.microsoft.com/office/drawing/2014/main" id="{C5A6B1AD-47C2-7499-F514-A97247C9448E}"/>
              </a:ext>
            </a:extLst>
          </p:cNvPr>
          <p:cNvPicPr>
            <a:picLocks noChangeAspect="1"/>
          </p:cNvPicPr>
          <p:nvPr/>
        </p:nvPicPr>
        <p:blipFill>
          <a:blip r:embed="rId3"/>
          <a:stretch>
            <a:fillRect/>
          </a:stretch>
        </p:blipFill>
        <p:spPr>
          <a:xfrm>
            <a:off x="7482823" y="2890110"/>
            <a:ext cx="3686194" cy="2375243"/>
          </a:xfrm>
          <a:prstGeom prst="rect">
            <a:avLst/>
          </a:prstGeom>
        </p:spPr>
      </p:pic>
      <p:sp>
        <p:nvSpPr>
          <p:cNvPr id="12" name="TextBox 11">
            <a:extLst>
              <a:ext uri="{FF2B5EF4-FFF2-40B4-BE49-F238E27FC236}">
                <a16:creationId xmlns:a16="http://schemas.microsoft.com/office/drawing/2014/main" id="{FF63B07C-9504-8F1A-A637-8E5E9B00C461}"/>
              </a:ext>
            </a:extLst>
          </p:cNvPr>
          <p:cNvSpPr txBox="1"/>
          <p:nvPr/>
        </p:nvSpPr>
        <p:spPr>
          <a:xfrm>
            <a:off x="7749793" y="5364333"/>
            <a:ext cx="3579627"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latin typeface="Times New Roman"/>
                <a:cs typeface="Times New Roman"/>
              </a:rPr>
              <a:t>4B movement, South Korea 2024</a:t>
            </a:r>
          </a:p>
        </p:txBody>
      </p:sp>
    </p:spTree>
    <p:extLst>
      <p:ext uri="{BB962C8B-B14F-4D97-AF65-F5344CB8AC3E}">
        <p14:creationId xmlns:p14="http://schemas.microsoft.com/office/powerpoint/2010/main" val="2356661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DAD6B-BB22-941B-8800-9D3FF7699D84}"/>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222606BE-B2AF-577F-86C4-CAA8B0CF6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B695DBC-7DDD-99E0-A135-0FAB0A59E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8671F41-2471-995D-5E3C-B2B522A1FF7B}"/>
              </a:ext>
            </a:extLst>
          </p:cNvPr>
          <p:cNvSpPr txBox="1"/>
          <p:nvPr/>
        </p:nvSpPr>
        <p:spPr>
          <a:xfrm>
            <a:off x="112929" y="943947"/>
            <a:ext cx="12473883"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a:latin typeface="Times New Roman"/>
                <a:cs typeface="Times New Roman"/>
              </a:rPr>
              <a:t>Chapter 5 – Spinsterhood and Celibacy</a:t>
            </a:r>
          </a:p>
        </p:txBody>
      </p:sp>
      <p:sp>
        <p:nvSpPr>
          <p:cNvPr id="6" name="TextBox 5">
            <a:extLst>
              <a:ext uri="{FF2B5EF4-FFF2-40B4-BE49-F238E27FC236}">
                <a16:creationId xmlns:a16="http://schemas.microsoft.com/office/drawing/2014/main" id="{1CAAFC4A-142E-1BB3-D0E1-456367B9D98F}"/>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0" name="TextBox 9">
            <a:extLst>
              <a:ext uri="{FF2B5EF4-FFF2-40B4-BE49-F238E27FC236}">
                <a16:creationId xmlns:a16="http://schemas.microsoft.com/office/drawing/2014/main" id="{E2E0E6A5-45C2-33AC-B4D1-38EDB2E2342B}"/>
              </a:ext>
            </a:extLst>
          </p:cNvPr>
          <p:cNvSpPr txBox="1"/>
          <p:nvPr/>
        </p:nvSpPr>
        <p:spPr>
          <a:xfrm>
            <a:off x="6490190" y="2564282"/>
            <a:ext cx="4726969"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Times New Roman"/>
                <a:ea typeface="+mn-lt"/>
                <a:cs typeface="+mn-lt"/>
              </a:rPr>
              <a:t>Oppositions to the spinsters </a:t>
            </a:r>
          </a:p>
          <a:p>
            <a:endParaRPr lang="en-GB" sz="1600">
              <a:latin typeface="Times New Roman"/>
              <a:ea typeface="+mn-lt"/>
              <a:cs typeface="+mn-lt"/>
            </a:endParaRPr>
          </a:p>
          <a:p>
            <a:r>
              <a:rPr lang="en-GB" sz="1600">
                <a:latin typeface="Times New Roman"/>
                <a:ea typeface="+mn-lt"/>
                <a:cs typeface="+mn-lt"/>
              </a:rPr>
              <a:t>both male and female critics attacked spinsters as:</a:t>
            </a:r>
          </a:p>
          <a:p>
            <a:endParaRPr lang="en-GB" sz="1600">
              <a:latin typeface="Times New Roman"/>
              <a:ea typeface="+mn-lt"/>
              <a:cs typeface="+mn-lt"/>
            </a:endParaRPr>
          </a:p>
          <a:p>
            <a:pPr marL="285750" indent="-285750">
              <a:buFont typeface="Calibri"/>
              <a:buChar char="-"/>
            </a:pPr>
            <a:r>
              <a:rPr lang="en-GB" sz="1600">
                <a:latin typeface="Times New Roman"/>
                <a:ea typeface="+mn-lt"/>
                <a:cs typeface="+mn-lt"/>
              </a:rPr>
              <a:t>sexually thwarted, bitter, and destructive</a:t>
            </a:r>
          </a:p>
          <a:p>
            <a:pPr marL="285750" indent="-285750">
              <a:buFont typeface="Calibri"/>
              <a:buChar char="-"/>
            </a:pPr>
            <a:r>
              <a:rPr lang="en-GB" sz="1600">
                <a:latin typeface="Times New Roman"/>
                <a:ea typeface="+mn-lt"/>
                <a:cs typeface="+mn-lt"/>
              </a:rPr>
              <a:t>cold, sexless, lacking “sex attraction”</a:t>
            </a:r>
          </a:p>
          <a:p>
            <a:endParaRPr lang="en-GB" sz="1600">
              <a:latin typeface="Times New Roman"/>
              <a:ea typeface="+mn-lt"/>
              <a:cs typeface="+mn-lt"/>
            </a:endParaRPr>
          </a:p>
          <a:p>
            <a:r>
              <a:rPr lang="en-GB" sz="1600">
                <a:latin typeface="Times New Roman"/>
                <a:ea typeface="+mn-lt"/>
                <a:cs typeface="+mn-lt"/>
              </a:rPr>
              <a:t>Freewoman writers insisted sexual intercourse with men was vital to women’s health</a:t>
            </a:r>
            <a:endParaRPr lang="en-GB"/>
          </a:p>
          <a:p>
            <a:endParaRPr lang="en-GB" sz="1600">
              <a:latin typeface="Times New Roman"/>
              <a:ea typeface="+mn-lt"/>
              <a:cs typeface="+mn-lt"/>
            </a:endParaRPr>
          </a:p>
          <a:p>
            <a:pPr marL="285750" indent="-285750">
              <a:buFont typeface="Calibri"/>
              <a:buChar char="-"/>
            </a:pPr>
            <a:r>
              <a:rPr lang="en-GB" sz="1600">
                <a:latin typeface="Times New Roman"/>
                <a:ea typeface="+mn-lt"/>
                <a:cs typeface="+mn-lt"/>
              </a:rPr>
              <a:t>this narrative pathologized women who chose not to have sex with men, delegitimising celibate women</a:t>
            </a:r>
            <a:endParaRPr lang="en-GB" sz="1600">
              <a:latin typeface="Times New Roman"/>
              <a:cs typeface="Times New Roman"/>
            </a:endParaRPr>
          </a:p>
          <a:p>
            <a:pPr marL="285750" indent="-285750">
              <a:buFont typeface="Calibri"/>
              <a:buChar char="-"/>
            </a:pPr>
            <a:endParaRPr lang="en-GB" sz="1600">
              <a:latin typeface="Times New Roman"/>
              <a:cs typeface="Times New Roman"/>
            </a:endParaRPr>
          </a:p>
          <a:p>
            <a:endParaRPr lang="en-GB" sz="1600" b="1">
              <a:latin typeface="Times New Roman"/>
              <a:cs typeface="Times New Roman"/>
            </a:endParaRPr>
          </a:p>
          <a:p>
            <a:endParaRPr lang="en-GB"/>
          </a:p>
          <a:p>
            <a:endParaRPr lang="en-GB"/>
          </a:p>
          <a:p>
            <a:endParaRPr lang="en-GB" b="1"/>
          </a:p>
          <a:p>
            <a:endParaRPr lang="en-GB"/>
          </a:p>
        </p:txBody>
      </p:sp>
      <p:sp>
        <p:nvSpPr>
          <p:cNvPr id="11" name="TextBox 10">
            <a:extLst>
              <a:ext uri="{FF2B5EF4-FFF2-40B4-BE49-F238E27FC236}">
                <a16:creationId xmlns:a16="http://schemas.microsoft.com/office/drawing/2014/main" id="{B0037726-5E31-B4DF-78FB-8D720E9B819C}"/>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3" name="TextBox 12">
            <a:extLst>
              <a:ext uri="{FF2B5EF4-FFF2-40B4-BE49-F238E27FC236}">
                <a16:creationId xmlns:a16="http://schemas.microsoft.com/office/drawing/2014/main" id="{B5F17BB6-2A9E-81F9-43E9-0D0C462160C3}"/>
              </a:ext>
            </a:extLst>
          </p:cNvPr>
          <p:cNvSpPr txBox="1"/>
          <p:nvPr/>
        </p:nvSpPr>
        <p:spPr>
          <a:xfrm>
            <a:off x="494270" y="6363729"/>
            <a:ext cx="8752702" cy="3295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D42A5685-A89D-2F3D-B04D-F0558FE836F0}"/>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9" name="TextBox 18">
            <a:extLst>
              <a:ext uri="{FF2B5EF4-FFF2-40B4-BE49-F238E27FC236}">
                <a16:creationId xmlns:a16="http://schemas.microsoft.com/office/drawing/2014/main" id="{2723195B-23D2-CD06-FA3E-F6F31878C326}"/>
              </a:ext>
            </a:extLst>
          </p:cNvPr>
          <p:cNvSpPr txBox="1"/>
          <p:nvPr/>
        </p:nvSpPr>
        <p:spPr>
          <a:xfrm>
            <a:off x="2296297" y="195648"/>
            <a:ext cx="11285837" cy="1328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9" name="TextBox 8">
            <a:extLst>
              <a:ext uri="{FF2B5EF4-FFF2-40B4-BE49-F238E27FC236}">
                <a16:creationId xmlns:a16="http://schemas.microsoft.com/office/drawing/2014/main" id="{6D63670A-AF01-B6C5-5EE7-10D51960F24A}"/>
              </a:ext>
            </a:extLst>
          </p:cNvPr>
          <p:cNvSpPr txBox="1"/>
          <p:nvPr/>
        </p:nvSpPr>
        <p:spPr>
          <a:xfrm>
            <a:off x="1435836" y="1842025"/>
            <a:ext cx="9288843"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indent="-228600"/>
            <a:r>
              <a:rPr lang="en-US" sz="1400">
                <a:latin typeface="Times New Roman"/>
                <a:cs typeface="Times New Roman"/>
              </a:rPr>
              <a:t>“But it is Society that has wronged women and not Nature. She, indeed, has well fitted the female for the part she was intended to take, for woman is physically complete. Though she is a necessity to man, he is not necessary to her.” - </a:t>
            </a:r>
            <a:r>
              <a:rPr lang="en-US" sz="1400" b="1" i="1">
                <a:latin typeface="Times New Roman"/>
                <a:cs typeface="Times New Roman"/>
              </a:rPr>
              <a:t>Margaret Hill</a:t>
            </a:r>
            <a:endParaRPr lang="en-US" b="1"/>
          </a:p>
          <a:p>
            <a:pPr indent="-228600"/>
            <a:r>
              <a:rPr lang="en-US" sz="1400">
                <a:latin typeface="Times New Roman"/>
                <a:cs typeface="Times New Roman"/>
              </a:rPr>
              <a:t>                          </a:t>
            </a:r>
          </a:p>
          <a:p>
            <a:pPr indent="-228600"/>
            <a:r>
              <a:rPr lang="en-US" sz="1400">
                <a:latin typeface="Times New Roman"/>
                <a:cs typeface="Times New Roman"/>
              </a:rPr>
              <a:t>                              </a:t>
            </a:r>
          </a:p>
          <a:p>
            <a:pPr indent="-228600"/>
            <a:r>
              <a:rPr lang="en-US" sz="1400">
                <a:latin typeface="Times New Roman"/>
                <a:cs typeface="Times New Roman"/>
              </a:rPr>
              <a:t>                          </a:t>
            </a:r>
          </a:p>
          <a:p>
            <a:pPr algn="ctr"/>
            <a:endParaRPr lang="en-GB"/>
          </a:p>
        </p:txBody>
      </p:sp>
      <p:sp>
        <p:nvSpPr>
          <p:cNvPr id="2" name="TextBox 1">
            <a:extLst>
              <a:ext uri="{FF2B5EF4-FFF2-40B4-BE49-F238E27FC236}">
                <a16:creationId xmlns:a16="http://schemas.microsoft.com/office/drawing/2014/main" id="{4C88D21A-9DA5-31F1-E0A1-F6D22A013684}"/>
              </a:ext>
            </a:extLst>
          </p:cNvPr>
          <p:cNvSpPr txBox="1"/>
          <p:nvPr/>
        </p:nvSpPr>
        <p:spPr>
          <a:xfrm>
            <a:off x="686430" y="2566240"/>
            <a:ext cx="5396976" cy="38472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rtl="0"/>
            <a:r>
              <a:rPr lang="en-GB" sz="1600" b="1" i="0" u="none" strike="noStrike" baseline="0">
                <a:solidFill>
                  <a:srgbClr val="000000"/>
                </a:solidFill>
                <a:latin typeface="Times New Roman"/>
                <a:ea typeface="Segoe UI"/>
                <a:cs typeface="Segoe UI"/>
              </a:rPr>
              <a:t>A refusal of ‘service’</a:t>
            </a:r>
            <a:r>
              <a:rPr lang="en-GB" sz="1600" b="0" i="0">
                <a:solidFill>
                  <a:srgbClr val="000000"/>
                </a:solidFill>
                <a:latin typeface="Times New Roman"/>
                <a:ea typeface="Segoe UI"/>
                <a:cs typeface="Segoe UI"/>
              </a:rPr>
              <a:t>​</a:t>
            </a:r>
            <a:r>
              <a:rPr lang="en-GB" sz="1600">
                <a:solidFill>
                  <a:srgbClr val="000000"/>
                </a:solidFill>
                <a:latin typeface="Times New Roman"/>
                <a:ea typeface="Segoe UI"/>
                <a:cs typeface="Segoe UI"/>
              </a:rPr>
              <a:t>:</a:t>
            </a:r>
            <a:endParaRPr lang="en-GB" sz="1600" b="0" i="0">
              <a:solidFill>
                <a:srgbClr val="000000"/>
              </a:solidFill>
              <a:latin typeface="Times New Roman"/>
              <a:ea typeface="Segoe UI"/>
              <a:cs typeface="Segoe UI"/>
            </a:endParaRPr>
          </a:p>
          <a:p>
            <a:pPr algn="l" rtl="0"/>
            <a:r>
              <a:rPr lang="en-GB" sz="1600" b="0" i="0">
                <a:solidFill>
                  <a:srgbClr val="000000"/>
                </a:solidFill>
                <a:latin typeface="Times New Roman"/>
                <a:ea typeface="Segoe UI"/>
                <a:cs typeface="Segoe UI"/>
              </a:rPr>
              <a:t>​</a:t>
            </a:r>
          </a:p>
          <a:p>
            <a:pPr marL="285750" indent="-285750">
              <a:buFont typeface="Calibri,Sans-Serif"/>
              <a:buChar char="-"/>
            </a:pPr>
            <a:r>
              <a:rPr lang="en-GB" sz="1600" b="0" i="0" u="none" strike="noStrike" baseline="0">
                <a:solidFill>
                  <a:srgbClr val="000000"/>
                </a:solidFill>
                <a:latin typeface="Times New Roman"/>
                <a:ea typeface="Arial"/>
                <a:cs typeface="Arial"/>
              </a:rPr>
              <a:t>‘surplus women’ were of huge concern for men </a:t>
            </a:r>
            <a:r>
              <a:rPr lang="en-GB" sz="1600">
                <a:solidFill>
                  <a:srgbClr val="000000"/>
                </a:solidFill>
                <a:latin typeface="Times New Roman"/>
                <a:ea typeface="Arial"/>
                <a:cs typeface="Arial"/>
              </a:rPr>
              <a:t>– they were</a:t>
            </a:r>
            <a:r>
              <a:rPr lang="en-GB" sz="1600" b="0" i="0" u="none" strike="noStrike" baseline="0">
                <a:solidFill>
                  <a:srgbClr val="000000"/>
                </a:solidFill>
                <a:latin typeface="Times New Roman"/>
                <a:ea typeface="Arial"/>
                <a:cs typeface="Arial"/>
              </a:rPr>
              <a:t> not fulfilling their ‘duty’ of servicing men </a:t>
            </a:r>
            <a:r>
              <a:rPr lang="en-GB" sz="1600">
                <a:solidFill>
                  <a:srgbClr val="000000"/>
                </a:solidFill>
                <a:latin typeface="Times New Roman"/>
                <a:ea typeface="Arial"/>
                <a:cs typeface="Arial"/>
              </a:rPr>
              <a:t>sexually and</a:t>
            </a:r>
            <a:r>
              <a:rPr lang="en-GB" sz="1600" b="0" i="0" u="none" strike="noStrike" baseline="0">
                <a:solidFill>
                  <a:srgbClr val="000000"/>
                </a:solidFill>
                <a:latin typeface="Times New Roman"/>
                <a:ea typeface="Arial"/>
                <a:cs typeface="Arial"/>
              </a:rPr>
              <a:t> domestically</a:t>
            </a:r>
            <a:r>
              <a:rPr lang="en-GB" sz="1600" b="0" i="0">
                <a:solidFill>
                  <a:srgbClr val="000000"/>
                </a:solidFill>
                <a:latin typeface="Times New Roman"/>
                <a:ea typeface="Arial"/>
                <a:cs typeface="Arial"/>
              </a:rPr>
              <a:t>​</a:t>
            </a:r>
          </a:p>
          <a:p>
            <a:pPr algn="l" rtl="0"/>
            <a:r>
              <a:rPr lang="en-GB" sz="1600" b="0" i="0">
                <a:solidFill>
                  <a:srgbClr val="000000"/>
                </a:solidFill>
                <a:latin typeface="Times New Roman"/>
                <a:ea typeface="Segoe UI"/>
                <a:cs typeface="Segoe UI"/>
              </a:rPr>
              <a:t>​</a:t>
            </a:r>
          </a:p>
          <a:p>
            <a:pPr marL="285750" indent="-285750">
              <a:buFont typeface="Calibri,Sans-Serif"/>
              <a:buChar char="-"/>
            </a:pPr>
            <a:r>
              <a:rPr lang="en-GB" sz="1600" b="0" i="0" u="none" strike="noStrike" baseline="0">
                <a:solidFill>
                  <a:srgbClr val="000000"/>
                </a:solidFill>
                <a:latin typeface="Times New Roman"/>
                <a:ea typeface="Arial"/>
                <a:cs typeface="Arial"/>
              </a:rPr>
              <a:t>demands were aimed at dealing with this problem of</a:t>
            </a:r>
            <a:r>
              <a:rPr lang="en-GB" sz="1600">
                <a:solidFill>
                  <a:srgbClr val="000000"/>
                </a:solidFill>
                <a:latin typeface="Times New Roman"/>
                <a:ea typeface="Arial"/>
                <a:cs typeface="Arial"/>
              </a:rPr>
              <a:t> </a:t>
            </a:r>
            <a:r>
              <a:rPr lang="en-GB" sz="1600" b="0" i="0" u="none" strike="noStrike" baseline="0">
                <a:solidFill>
                  <a:srgbClr val="000000"/>
                </a:solidFill>
                <a:latin typeface="Times New Roman"/>
                <a:ea typeface="Arial"/>
                <a:cs typeface="Arial"/>
              </a:rPr>
              <a:t>‘surplus’ women in ways that served women’s interests</a:t>
            </a:r>
            <a:r>
              <a:rPr lang="en-US" sz="1600" b="0" i="0">
                <a:solidFill>
                  <a:srgbClr val="000000"/>
                </a:solidFill>
                <a:latin typeface="Times New Roman"/>
                <a:ea typeface="Arial"/>
                <a:cs typeface="Arial"/>
              </a:rPr>
              <a:t>​</a:t>
            </a:r>
          </a:p>
          <a:p>
            <a:pPr algn="l" rtl="0"/>
            <a:r>
              <a:rPr lang="en-GB" sz="1600" b="0" i="0">
                <a:solidFill>
                  <a:srgbClr val="000000"/>
                </a:solidFill>
                <a:latin typeface="Times New Roman"/>
                <a:ea typeface="Segoe UI"/>
                <a:cs typeface="Segoe UI"/>
              </a:rPr>
              <a:t>​</a:t>
            </a:r>
          </a:p>
          <a:p>
            <a:pPr marL="285750" indent="-285750">
              <a:buFont typeface="Calibri,Sans-Serif"/>
              <a:buChar char="-"/>
            </a:pPr>
            <a:r>
              <a:rPr lang="en-GB" sz="1600" b="0" i="0" u="none" strike="noStrike" baseline="0">
                <a:solidFill>
                  <a:srgbClr val="000000"/>
                </a:solidFill>
                <a:latin typeface="Times New Roman"/>
                <a:ea typeface="Arial"/>
                <a:cs typeface="Arial"/>
              </a:rPr>
              <a:t>mainly concerned with middle-class spinsters </a:t>
            </a:r>
            <a:r>
              <a:rPr lang="en-GB" sz="1600">
                <a:solidFill>
                  <a:srgbClr val="000000"/>
                </a:solidFill>
                <a:latin typeface="Times New Roman"/>
                <a:ea typeface="Arial"/>
                <a:cs typeface="Arial"/>
              </a:rPr>
              <a:t>who couldn’t</a:t>
            </a:r>
            <a:r>
              <a:rPr lang="en-GB" sz="1600" b="0" i="0" u="none" strike="noStrike" baseline="0">
                <a:solidFill>
                  <a:srgbClr val="000000"/>
                </a:solidFill>
                <a:latin typeface="Times New Roman"/>
                <a:ea typeface="Arial"/>
                <a:cs typeface="Arial"/>
              </a:rPr>
              <a:t> leave home and enter jobs available to working-class women due to Victorian notions of respectability→ left dependent and without purpose</a:t>
            </a:r>
            <a:r>
              <a:rPr lang="en-GB" sz="1600" b="0" i="0">
                <a:solidFill>
                  <a:srgbClr val="000000"/>
                </a:solidFill>
                <a:latin typeface="Times New Roman"/>
                <a:ea typeface="Arial"/>
                <a:cs typeface="Arial"/>
              </a:rPr>
              <a:t>​</a:t>
            </a:r>
          </a:p>
          <a:p>
            <a:pPr algn="l" rtl="0"/>
            <a:r>
              <a:rPr lang="en-GB" sz="1800" b="0" i="0">
                <a:solidFill>
                  <a:srgbClr val="000000"/>
                </a:solidFill>
                <a:latin typeface="Aptos"/>
                <a:ea typeface="Segoe UI"/>
                <a:cs typeface="Segoe UI"/>
              </a:rPr>
              <a:t>​</a:t>
            </a:r>
          </a:p>
          <a:p>
            <a:pPr algn="ctr"/>
            <a:endParaRPr lang="en-GB"/>
          </a:p>
        </p:txBody>
      </p:sp>
    </p:spTree>
    <p:extLst>
      <p:ext uri="{BB962C8B-B14F-4D97-AF65-F5344CB8AC3E}">
        <p14:creationId xmlns:p14="http://schemas.microsoft.com/office/powerpoint/2010/main" val="703298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CC541-C693-D468-21C2-525D0158DE24}"/>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60568E0-64EB-EE14-5089-754F00A336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5869498-79A0-C86C-A1EC-2AB08EBB70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1A88946-8912-CA7E-5FF9-413EEB514A66}"/>
              </a:ext>
            </a:extLst>
          </p:cNvPr>
          <p:cNvSpPr txBox="1"/>
          <p:nvPr/>
        </p:nvSpPr>
        <p:spPr>
          <a:xfrm>
            <a:off x="957307" y="1177352"/>
            <a:ext cx="10263397"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a:latin typeface="Times New Roman"/>
                <a:cs typeface="Times New Roman"/>
              </a:rPr>
              <a:t>Chapter 5 – Spinsterhood and Celibacy</a:t>
            </a:r>
            <a:endParaRPr lang="en-US"/>
          </a:p>
        </p:txBody>
      </p:sp>
      <p:sp>
        <p:nvSpPr>
          <p:cNvPr id="6" name="TextBox 5">
            <a:extLst>
              <a:ext uri="{FF2B5EF4-FFF2-40B4-BE49-F238E27FC236}">
                <a16:creationId xmlns:a16="http://schemas.microsoft.com/office/drawing/2014/main" id="{DAB4C115-6663-7C66-099F-21629F8450A3}"/>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89ACDDB9-666D-BE27-C831-9BB5D0AAB2BA}"/>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3" name="TextBox 12">
            <a:extLst>
              <a:ext uri="{FF2B5EF4-FFF2-40B4-BE49-F238E27FC236}">
                <a16:creationId xmlns:a16="http://schemas.microsoft.com/office/drawing/2014/main" id="{BDCDDFFD-87CE-E623-776C-18FB468F383D}"/>
              </a:ext>
            </a:extLst>
          </p:cNvPr>
          <p:cNvSpPr txBox="1"/>
          <p:nvPr/>
        </p:nvSpPr>
        <p:spPr>
          <a:xfrm>
            <a:off x="494270" y="6363729"/>
            <a:ext cx="8752702" cy="3295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651D52BE-A00C-6F7E-E485-3C2F249B47D8}"/>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extBox 2">
            <a:extLst>
              <a:ext uri="{FF2B5EF4-FFF2-40B4-BE49-F238E27FC236}">
                <a16:creationId xmlns:a16="http://schemas.microsoft.com/office/drawing/2014/main" id="{6730C830-74D7-F43F-55A2-7FDF2DA1777F}"/>
              </a:ext>
            </a:extLst>
          </p:cNvPr>
          <p:cNvSpPr txBox="1"/>
          <p:nvPr/>
        </p:nvSpPr>
        <p:spPr>
          <a:xfrm>
            <a:off x="5780338" y="2599301"/>
            <a:ext cx="4623167"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Times New Roman"/>
                <a:ea typeface="+mn-lt"/>
                <a:cs typeface="+mn-lt"/>
              </a:rPr>
              <a:t>‘Sex freedom’ as a way to eliminate prostitution:</a:t>
            </a:r>
            <a:endParaRPr lang="en-GB" sz="1600" b="1">
              <a:latin typeface="Times New Roman"/>
              <a:cs typeface="Times New Roman"/>
            </a:endParaRPr>
          </a:p>
          <a:p>
            <a:endParaRPr lang="en-GB" sz="1600">
              <a:latin typeface="Times New Roman"/>
              <a:ea typeface="+mn-lt"/>
              <a:cs typeface="+mn-lt"/>
            </a:endParaRPr>
          </a:p>
          <a:p>
            <a:pPr marL="285750" indent="-285750">
              <a:buFont typeface="Calibri"/>
              <a:buChar char="-"/>
            </a:pPr>
            <a:r>
              <a:rPr lang="en-GB" sz="1600">
                <a:latin typeface="Times New Roman"/>
                <a:ea typeface="+mn-lt"/>
                <a:cs typeface="+mn-lt"/>
              </a:rPr>
              <a:t>if everyone had sexual freedom, prostitution would no longer be needed</a:t>
            </a:r>
          </a:p>
          <a:p>
            <a:endParaRPr lang="en-GB" sz="1600">
              <a:latin typeface="Times New Roman"/>
              <a:ea typeface="+mn-lt"/>
              <a:cs typeface="+mn-lt"/>
            </a:endParaRPr>
          </a:p>
          <a:p>
            <a:pPr marL="285750" indent="-285750">
              <a:buFont typeface="Calibri"/>
              <a:buChar char="-"/>
            </a:pPr>
            <a:r>
              <a:rPr lang="en-GB" sz="1600">
                <a:latin typeface="Times New Roman"/>
                <a:ea typeface="+mn-lt"/>
                <a:cs typeface="+mn-lt"/>
              </a:rPr>
              <a:t>Jeffreys argues that 'sex freedom' and prostitution can coexist</a:t>
            </a:r>
          </a:p>
          <a:p>
            <a:endParaRPr lang="en-GB" sz="1600">
              <a:latin typeface="Times New Roman"/>
              <a:ea typeface="+mn-lt"/>
              <a:cs typeface="+mn-lt"/>
            </a:endParaRPr>
          </a:p>
          <a:p>
            <a:pPr marL="285750" indent="-285750">
              <a:buFont typeface="Calibri"/>
              <a:buChar char="-"/>
            </a:pPr>
            <a:r>
              <a:rPr lang="en-GB" sz="1600">
                <a:latin typeface="Times New Roman"/>
                <a:ea typeface="+mn-lt"/>
                <a:cs typeface="+mn-lt"/>
              </a:rPr>
              <a:t>she criticises that the idea transfers responsibility for men’s use of women in prostitution from men to women</a:t>
            </a:r>
          </a:p>
          <a:p>
            <a:endParaRPr lang="en-GB" sz="1600">
              <a:latin typeface="Times New Roman"/>
              <a:ea typeface="+mn-lt"/>
              <a:cs typeface="+mn-lt"/>
            </a:endParaRPr>
          </a:p>
          <a:p>
            <a:endParaRPr lang="en-GB" sz="1600">
              <a:latin typeface="Times New Roman"/>
            </a:endParaRPr>
          </a:p>
        </p:txBody>
      </p:sp>
      <p:sp>
        <p:nvSpPr>
          <p:cNvPr id="4" name="TextBox 3">
            <a:extLst>
              <a:ext uri="{FF2B5EF4-FFF2-40B4-BE49-F238E27FC236}">
                <a16:creationId xmlns:a16="http://schemas.microsoft.com/office/drawing/2014/main" id="{E833FA65-C87F-88A1-9691-5B162EF374F5}"/>
              </a:ext>
            </a:extLst>
          </p:cNvPr>
          <p:cNvSpPr txBox="1"/>
          <p:nvPr/>
        </p:nvSpPr>
        <p:spPr>
          <a:xfrm>
            <a:off x="788763" y="2596153"/>
            <a:ext cx="4394095"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Times New Roman"/>
                <a:ea typeface="+mn-lt"/>
                <a:cs typeface="+mn-lt"/>
              </a:rPr>
              <a:t>Promoting sexual freedom:</a:t>
            </a:r>
            <a:endParaRPr lang="en-GB" sz="1600" b="1">
              <a:latin typeface="Times New Roman"/>
              <a:cs typeface="Times New Roman"/>
            </a:endParaRPr>
          </a:p>
          <a:p>
            <a:endParaRPr lang="en-GB" sz="1600">
              <a:latin typeface="Times New Roman"/>
              <a:cs typeface="Times New Roman"/>
            </a:endParaRPr>
          </a:p>
          <a:p>
            <a:pPr marL="285750" indent="-285750">
              <a:buFont typeface="Calibri"/>
              <a:buChar char="-"/>
            </a:pPr>
            <a:r>
              <a:rPr lang="en-GB" sz="1600">
                <a:latin typeface="Times New Roman"/>
                <a:cs typeface="Times New Roman"/>
              </a:rPr>
              <a:t> marriage could not be the solution to the spinsters’ problems</a:t>
            </a:r>
          </a:p>
          <a:p>
            <a:endParaRPr lang="en-GB" sz="1600">
              <a:latin typeface="Times New Roman"/>
              <a:cs typeface="Times New Roman"/>
            </a:endParaRPr>
          </a:p>
          <a:p>
            <a:pPr marL="285750" indent="-285750">
              <a:buFont typeface="Calibri"/>
              <a:buChar char="-"/>
            </a:pPr>
            <a:r>
              <a:rPr lang="en-GB" sz="1600">
                <a:latin typeface="Times New Roman"/>
                <a:cs typeface="Times New Roman"/>
              </a:rPr>
              <a:t>they argued if there are more women than available husbands you can’t say “just get married” as the fix</a:t>
            </a:r>
            <a:endParaRPr lang="en-GB" sz="1600"/>
          </a:p>
          <a:p>
            <a:endParaRPr lang="en-GB" sz="1600">
              <a:latin typeface="Times New Roman"/>
              <a:cs typeface="Times New Roman"/>
            </a:endParaRPr>
          </a:p>
          <a:p>
            <a:pPr marL="285750" indent="-285750">
              <a:buFont typeface="Calibri"/>
              <a:buChar char="-"/>
            </a:pPr>
            <a:r>
              <a:rPr lang="en-GB" sz="1600">
                <a:latin typeface="Times New Roman"/>
                <a:cs typeface="Times New Roman"/>
              </a:rPr>
              <a:t>instead of marriage being the only legitimate route they argued women should be free to have sex without needing a husband</a:t>
            </a:r>
          </a:p>
          <a:p>
            <a:endParaRPr lang="en-GB">
              <a:latin typeface="Times New Roman"/>
              <a:cs typeface="Times New Roman"/>
            </a:endParaRPr>
          </a:p>
        </p:txBody>
      </p:sp>
    </p:spTree>
    <p:extLst>
      <p:ext uri="{BB962C8B-B14F-4D97-AF65-F5344CB8AC3E}">
        <p14:creationId xmlns:p14="http://schemas.microsoft.com/office/powerpoint/2010/main" val="2938316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8A60F-8EE3-8D14-5969-EBA1FA99383E}"/>
            </a:ext>
          </a:extLst>
        </p:cNvPr>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CE6CC0D1-5FAC-6CBD-5272-DCF0DFE9BA13}"/>
              </a:ext>
            </a:extLst>
          </p:cNvPr>
          <p:cNvSpPr/>
          <p:nvPr/>
        </p:nvSpPr>
        <p:spPr>
          <a:xfrm>
            <a:off x="900765" y="2532189"/>
            <a:ext cx="4607441" cy="1435395"/>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018540F2-684C-27AA-0D1A-F39331DCDD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D6D2D2E-FF77-519C-F359-C965719692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DF99E9E-1C37-CD3F-72B6-6261521DF09F}"/>
              </a:ext>
            </a:extLst>
          </p:cNvPr>
          <p:cNvSpPr txBox="1"/>
          <p:nvPr/>
        </p:nvSpPr>
        <p:spPr>
          <a:xfrm>
            <a:off x="1053585" y="847839"/>
            <a:ext cx="9782856" cy="14328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i="1">
                <a:latin typeface="Times New Roman"/>
                <a:cs typeface="Times New Roman"/>
              </a:rPr>
              <a:t>Chapter 6 – Women's Friendships and Lesbianism</a:t>
            </a:r>
            <a:endParaRPr lang="en-US" i="1"/>
          </a:p>
        </p:txBody>
      </p:sp>
      <p:sp>
        <p:nvSpPr>
          <p:cNvPr id="6" name="TextBox 5">
            <a:extLst>
              <a:ext uri="{FF2B5EF4-FFF2-40B4-BE49-F238E27FC236}">
                <a16:creationId xmlns:a16="http://schemas.microsoft.com/office/drawing/2014/main" id="{26BF1BED-F57B-7A07-CE9E-C566C162F214}"/>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A7E28D23-034B-B61A-CBA1-B8F0367EE13C}"/>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C87EA78D-6D2D-65F2-E90E-2DD276782245}"/>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2" name="TextBox 1">
            <a:extLst>
              <a:ext uri="{FF2B5EF4-FFF2-40B4-BE49-F238E27FC236}">
                <a16:creationId xmlns:a16="http://schemas.microsoft.com/office/drawing/2014/main" id="{19BAF45A-BAE3-8DDA-312D-607CCE4E4C5A}"/>
              </a:ext>
            </a:extLst>
          </p:cNvPr>
          <p:cNvSpPr txBox="1"/>
          <p:nvPr/>
        </p:nvSpPr>
        <p:spPr>
          <a:xfrm>
            <a:off x="912420" y="2570476"/>
            <a:ext cx="4617978" cy="1661993"/>
          </a:xfrm>
          <a:prstGeom prst="rect">
            <a:avLst/>
          </a:prstGeom>
          <a:solidFill>
            <a:schemeClr val="accent2">
              <a:lumMod val="20000"/>
              <a:lumOff val="80000"/>
            </a:schemeClr>
          </a:solidFill>
          <a:ln>
            <a:solidFill>
              <a:schemeClr val="accent2">
                <a:lumMod val="20000"/>
                <a:lumOff val="8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latin typeface="Times New Roman"/>
                <a:cs typeface="Times New Roman"/>
              </a:rPr>
              <a:t>close friendships between women were socially approved</a:t>
            </a:r>
            <a:endParaRPr lang="en-US"/>
          </a:p>
          <a:p>
            <a:endParaRPr lang="en-GB" sz="1400">
              <a:latin typeface="Times New Roman"/>
              <a:cs typeface="Times New Roman"/>
            </a:endParaRPr>
          </a:p>
          <a:p>
            <a:pPr marL="285750" indent="-285750">
              <a:buFont typeface="Calibri"/>
              <a:buChar char="-"/>
            </a:pPr>
            <a:r>
              <a:rPr lang="en-GB" sz="1400">
                <a:latin typeface="Times New Roman"/>
                <a:cs typeface="Times New Roman"/>
              </a:rPr>
              <a:t>these relationships were useful to men as they encouraged</a:t>
            </a:r>
            <a:r>
              <a:rPr lang="en-GB" sz="1400">
                <a:latin typeface="Times New Roman"/>
                <a:ea typeface="+mn-lt"/>
                <a:cs typeface="+mn-lt"/>
              </a:rPr>
              <a:t> women to "learn to love" in preparation for marriage</a:t>
            </a:r>
            <a:endParaRPr lang="en-GB" sz="1400">
              <a:latin typeface="Times New Roman"/>
              <a:cs typeface="Times New Roman"/>
            </a:endParaRPr>
          </a:p>
          <a:p>
            <a:endParaRPr lang="en-GB" sz="1400">
              <a:latin typeface="Times New Roman"/>
              <a:cs typeface="Times New Roman"/>
            </a:endParaRPr>
          </a:p>
          <a:p>
            <a:pPr marL="285750" indent="-285750">
              <a:buFont typeface="Calibri"/>
              <a:buChar char="-"/>
            </a:pPr>
            <a:r>
              <a:rPr lang="en-GB" sz="1400">
                <a:latin typeface="Times New Roman"/>
                <a:cs typeface="Times New Roman"/>
              </a:rPr>
              <a:t>a vital support system for women</a:t>
            </a:r>
          </a:p>
          <a:p>
            <a:pPr marL="285750" indent="-285750">
              <a:buFont typeface="Calibri"/>
              <a:buChar char="-"/>
            </a:pPr>
            <a:endParaRPr lang="en-GB"/>
          </a:p>
        </p:txBody>
      </p:sp>
      <p:sp>
        <p:nvSpPr>
          <p:cNvPr id="3" name="TextBox 2">
            <a:extLst>
              <a:ext uri="{FF2B5EF4-FFF2-40B4-BE49-F238E27FC236}">
                <a16:creationId xmlns:a16="http://schemas.microsoft.com/office/drawing/2014/main" id="{01263C8F-FC0C-6689-C7C2-ECA2ACE83FDF}"/>
              </a:ext>
            </a:extLst>
          </p:cNvPr>
          <p:cNvSpPr txBox="1"/>
          <p:nvPr/>
        </p:nvSpPr>
        <p:spPr>
          <a:xfrm>
            <a:off x="769542" y="4408942"/>
            <a:ext cx="5172461"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Times New Roman"/>
                <a:cs typeface="Times New Roman"/>
              </a:rPr>
              <a:t>A threat to society?</a:t>
            </a:r>
            <a:endParaRPr lang="en-US" sz="1600" b="1">
              <a:latin typeface="Times New Roman"/>
              <a:cs typeface="Times New Roman"/>
            </a:endParaRPr>
          </a:p>
          <a:p>
            <a:endParaRPr lang="en-GB">
              <a:latin typeface="Times New Roman"/>
              <a:cs typeface="Times New Roman"/>
            </a:endParaRPr>
          </a:p>
          <a:p>
            <a:pPr marL="285750" indent="-285750">
              <a:buFont typeface="Calibri"/>
              <a:buChar char="-"/>
            </a:pPr>
            <a:r>
              <a:rPr lang="en-GB" sz="1400">
                <a:latin typeface="Times New Roman"/>
                <a:cs typeface="Times New Roman"/>
              </a:rPr>
              <a:t>the women’s movement developed to challenge men’s dominance</a:t>
            </a:r>
          </a:p>
          <a:p>
            <a:endParaRPr lang="en-GB" sz="1400">
              <a:latin typeface="Times New Roman"/>
              <a:cs typeface="Times New Roman"/>
            </a:endParaRPr>
          </a:p>
          <a:p>
            <a:pPr marL="285750" indent="-285750">
              <a:buFont typeface="Calibri"/>
              <a:buChar char="-"/>
            </a:pPr>
            <a:r>
              <a:rPr lang="en-GB" sz="1400">
                <a:latin typeface="Times New Roman"/>
                <a:cs typeface="Times New Roman"/>
              </a:rPr>
              <a:t> social and economic changes enabled middle-class women to choose not to marry and be dependent on men</a:t>
            </a:r>
          </a:p>
        </p:txBody>
      </p:sp>
      <p:sp>
        <p:nvSpPr>
          <p:cNvPr id="9" name="Arrow: Down 8">
            <a:extLst>
              <a:ext uri="{FF2B5EF4-FFF2-40B4-BE49-F238E27FC236}">
                <a16:creationId xmlns:a16="http://schemas.microsoft.com/office/drawing/2014/main" id="{01A3F8C7-C968-7EA6-8722-98C15EE4471E}"/>
              </a:ext>
            </a:extLst>
          </p:cNvPr>
          <p:cNvSpPr/>
          <p:nvPr/>
        </p:nvSpPr>
        <p:spPr>
          <a:xfrm>
            <a:off x="8213801" y="4075920"/>
            <a:ext cx="255434" cy="664819"/>
          </a:xfrm>
          <a:prstGeom prst="downArrow">
            <a:avLst/>
          </a:prstGeom>
          <a:solidFill>
            <a:schemeClr val="accent2">
              <a:lumMod val="20000"/>
              <a:lumOff val="80000"/>
            </a:schemeClr>
          </a:solidFill>
          <a:ln>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0EB813B2-B5A6-5982-266A-3582792473BF}"/>
              </a:ext>
            </a:extLst>
          </p:cNvPr>
          <p:cNvSpPr txBox="1"/>
          <p:nvPr/>
        </p:nvSpPr>
        <p:spPr>
          <a:xfrm>
            <a:off x="5791228" y="2601282"/>
            <a:ext cx="5511551"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latin typeface="Times New Roman"/>
                <a:cs typeface="Times New Roman"/>
              </a:rPr>
              <a:t>sexologists developed a </a:t>
            </a:r>
            <a:r>
              <a:rPr lang="en-GB" sz="1600">
                <a:latin typeface="Times New Roman"/>
                <a:ea typeface="+mn-lt"/>
                <a:cs typeface="+mn-lt"/>
              </a:rPr>
              <a:t>‘scientific’ description and stereotype of lesbianism and the "pseudo-homosexual"</a:t>
            </a:r>
            <a:endParaRPr lang="en-GB" sz="1600">
              <a:latin typeface="Times New Roman"/>
              <a:cs typeface="Times New Roman"/>
            </a:endParaRPr>
          </a:p>
          <a:p>
            <a:endParaRPr lang="en-GB" sz="1600">
              <a:latin typeface="Times New Roman"/>
              <a:cs typeface="Times New Roman"/>
            </a:endParaRPr>
          </a:p>
          <a:p>
            <a:r>
              <a:rPr lang="en-GB" sz="1600">
                <a:latin typeface="Times New Roman"/>
                <a:cs typeface="Times New Roman"/>
              </a:rPr>
              <a:t>lesbianism was stigmatised and isolated = women's friendships were deprived due to suspicion of their closeness</a:t>
            </a:r>
          </a:p>
          <a:p>
            <a:endParaRPr lang="en-GB"/>
          </a:p>
        </p:txBody>
      </p:sp>
      <p:sp>
        <p:nvSpPr>
          <p:cNvPr id="12" name="TextBox 11">
            <a:extLst>
              <a:ext uri="{FF2B5EF4-FFF2-40B4-BE49-F238E27FC236}">
                <a16:creationId xmlns:a16="http://schemas.microsoft.com/office/drawing/2014/main" id="{1F6DB74C-A426-E9D6-619A-C39664424EA5}"/>
              </a:ext>
            </a:extLst>
          </p:cNvPr>
          <p:cNvSpPr txBox="1"/>
          <p:nvPr/>
        </p:nvSpPr>
        <p:spPr>
          <a:xfrm>
            <a:off x="6097041" y="4412319"/>
            <a:ext cx="5066717" cy="21544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latin typeface="Times New Roman"/>
                <a:cs typeface="Times New Roman"/>
              </a:rPr>
              <a:t>self-definition</a:t>
            </a:r>
            <a:endParaRPr lang="en-US" sz="1400">
              <a:latin typeface="Times New Roman"/>
              <a:cs typeface="Times New Roman"/>
            </a:endParaRPr>
          </a:p>
          <a:p>
            <a:endParaRPr lang="en-GB" sz="1400">
              <a:latin typeface="Times New Roman"/>
              <a:cs typeface="Times New Roman"/>
            </a:endParaRPr>
          </a:p>
          <a:p>
            <a:pPr marL="285750" indent="-285750">
              <a:buFont typeface="Calibri"/>
              <a:buChar char="-"/>
            </a:pPr>
            <a:r>
              <a:rPr lang="en-GB" sz="1400">
                <a:latin typeface="Times New Roman"/>
                <a:cs typeface="Times New Roman"/>
              </a:rPr>
              <a:t>women denied themselves of genital sexual expression to avoid having to fit into the definition of homosexuality</a:t>
            </a:r>
          </a:p>
          <a:p>
            <a:endParaRPr lang="en-GB" sz="1400">
              <a:latin typeface="Times New Roman"/>
              <a:cs typeface="Times New Roman"/>
            </a:endParaRPr>
          </a:p>
          <a:p>
            <a:pPr marL="285750" indent="-285750">
              <a:buFont typeface="Calibri"/>
              <a:buChar char="-"/>
            </a:pPr>
            <a:r>
              <a:rPr lang="en-GB" sz="1400">
                <a:latin typeface="Times New Roman"/>
                <a:cs typeface="Times New Roman"/>
              </a:rPr>
              <a:t>lost free expression in their relationships – they had to decide if they were either homosexual or just friends</a:t>
            </a:r>
          </a:p>
          <a:p>
            <a:br>
              <a:rPr lang="en-US"/>
            </a:br>
            <a:endParaRPr lang="en-US"/>
          </a:p>
        </p:txBody>
      </p:sp>
    </p:spTree>
    <p:extLst>
      <p:ext uri="{BB962C8B-B14F-4D97-AF65-F5344CB8AC3E}">
        <p14:creationId xmlns:p14="http://schemas.microsoft.com/office/powerpoint/2010/main" val="3302084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BD710-8C5F-6A0C-4833-1E86D8F80B5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7120EE8-CF62-252B-4E9F-A2BDD4DDF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8B6A43-4CFB-611E-002A-3B2B34253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2F32A41-48EE-25EC-9BFA-0A69CBC67A3F}"/>
              </a:ext>
            </a:extLst>
          </p:cNvPr>
          <p:cNvSpPr txBox="1"/>
          <p:nvPr/>
        </p:nvSpPr>
        <p:spPr>
          <a:xfrm>
            <a:off x="737801" y="840974"/>
            <a:ext cx="10716478"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a:latin typeface="Times New Roman"/>
                <a:cs typeface="Times New Roman"/>
              </a:rPr>
              <a:t>Chapter 6 – Women's Friendships and Lesbianism</a:t>
            </a:r>
            <a:endParaRPr lang="en-US"/>
          </a:p>
        </p:txBody>
      </p:sp>
      <p:sp>
        <p:nvSpPr>
          <p:cNvPr id="6" name="TextBox 5">
            <a:extLst>
              <a:ext uri="{FF2B5EF4-FFF2-40B4-BE49-F238E27FC236}">
                <a16:creationId xmlns:a16="http://schemas.microsoft.com/office/drawing/2014/main" id="{7308BE8E-98BC-2720-EE60-0E4FFC76CA1E}"/>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59977AE1-6822-32AF-4F83-F1394EFCAA32}"/>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9ABFC2C1-04BC-15DC-3DE5-C21FC0AF5304}"/>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extBox 2">
            <a:extLst>
              <a:ext uri="{FF2B5EF4-FFF2-40B4-BE49-F238E27FC236}">
                <a16:creationId xmlns:a16="http://schemas.microsoft.com/office/drawing/2014/main" id="{4DB9532C-CA21-392C-628A-694076797720}"/>
              </a:ext>
            </a:extLst>
          </p:cNvPr>
          <p:cNvSpPr txBox="1"/>
          <p:nvPr/>
        </p:nvSpPr>
        <p:spPr>
          <a:xfrm>
            <a:off x="801029" y="2582662"/>
            <a:ext cx="59218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latin typeface="Times New Roman"/>
                <a:cs typeface="Times New Roman"/>
              </a:rPr>
              <a:t>The lesbian amendment 1921 </a:t>
            </a:r>
          </a:p>
        </p:txBody>
      </p:sp>
      <p:sp>
        <p:nvSpPr>
          <p:cNvPr id="4" name="TextBox 3">
            <a:extLst>
              <a:ext uri="{FF2B5EF4-FFF2-40B4-BE49-F238E27FC236}">
                <a16:creationId xmlns:a16="http://schemas.microsoft.com/office/drawing/2014/main" id="{66AC58DD-5FCA-DBD5-82A4-880CB37A8723}"/>
              </a:ext>
            </a:extLst>
          </p:cNvPr>
          <p:cNvSpPr txBox="1"/>
          <p:nvPr/>
        </p:nvSpPr>
        <p:spPr>
          <a:xfrm>
            <a:off x="889331" y="2966473"/>
            <a:ext cx="5515108" cy="13539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GB" sz="1400">
                <a:latin typeface="Times New Roman"/>
                <a:ea typeface="+mn-lt"/>
                <a:cs typeface="+mn-lt"/>
              </a:rPr>
              <a:t>"Any act of gross indecency between female persons shall be a misdemeanour and punishable in the same manner as any such act committed by male persons under section 11 of the Criminal Law Amendment Act 1885" - </a:t>
            </a:r>
            <a:r>
              <a:rPr lang="en-GB" sz="1100">
                <a:latin typeface="Times New Roman"/>
                <a:ea typeface="+mn-lt"/>
                <a:cs typeface="+mn-lt"/>
              </a:rPr>
              <a:t>Parliamentary Debates, Commons, 1921, 145, 1799</a:t>
            </a:r>
            <a:endParaRPr lang="en-US" sz="1600">
              <a:latin typeface="Times New Roman"/>
              <a:ea typeface="+mn-lt"/>
              <a:cs typeface="+mn-lt"/>
            </a:endParaRPr>
          </a:p>
        </p:txBody>
      </p:sp>
      <p:sp>
        <p:nvSpPr>
          <p:cNvPr id="12" name="TextBox 11">
            <a:extLst>
              <a:ext uri="{FF2B5EF4-FFF2-40B4-BE49-F238E27FC236}">
                <a16:creationId xmlns:a16="http://schemas.microsoft.com/office/drawing/2014/main" id="{6B4EC6C3-A8BF-DDED-E5B8-96059F3D961E}"/>
              </a:ext>
            </a:extLst>
          </p:cNvPr>
          <p:cNvSpPr txBox="1"/>
          <p:nvPr/>
        </p:nvSpPr>
        <p:spPr>
          <a:xfrm>
            <a:off x="6293126" y="2598272"/>
            <a:ext cx="5204560"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latin typeface="Times New Roman"/>
                <a:cs typeface="Times New Roman"/>
              </a:rPr>
              <a:t>The bill was destroyed – but not due to opposition </a:t>
            </a:r>
          </a:p>
          <a:p>
            <a:endParaRPr lang="en-GB" sz="1600">
              <a:latin typeface="Times New Roman"/>
              <a:cs typeface="Times New Roman"/>
            </a:endParaRPr>
          </a:p>
          <a:p>
            <a:pPr marL="285750" indent="-285750">
              <a:buFont typeface="Wingdings"/>
              <a:buChar char="v"/>
            </a:pPr>
            <a:r>
              <a:rPr lang="en-GB" sz="1600">
                <a:latin typeface="Times New Roman"/>
                <a:cs typeface="Times New Roman"/>
              </a:rPr>
              <a:t>MPs vocally expressed their discomfort of having to discuss the subject</a:t>
            </a:r>
          </a:p>
          <a:p>
            <a:pPr marL="285750" indent="-285750">
              <a:buFont typeface="Wingdings"/>
              <a:buChar char="v"/>
            </a:pPr>
            <a:r>
              <a:rPr lang="en-GB" sz="1600">
                <a:latin typeface="Times New Roman"/>
                <a:cs typeface="Times New Roman"/>
              </a:rPr>
              <a:t>opposition to the amendment = concerns that criminalising lesbianism was giving it too much publicity </a:t>
            </a:r>
          </a:p>
          <a:p>
            <a:pPr marL="285750" indent="-285750">
              <a:buFont typeface="Wingdings"/>
              <a:buChar char="v"/>
            </a:pPr>
            <a:r>
              <a:rPr lang="en-GB" sz="1600">
                <a:latin typeface="Times New Roman"/>
                <a:cs typeface="Times New Roman"/>
              </a:rPr>
              <a:t>men were worried that it would cause lesbianism to spread </a:t>
            </a:r>
          </a:p>
          <a:p>
            <a:pPr marL="285750" indent="-285750">
              <a:buFont typeface="Wingdings"/>
              <a:buChar char="v"/>
            </a:pPr>
            <a:endParaRPr lang="en-GB" sz="1600">
              <a:latin typeface="Times New Roman"/>
              <a:cs typeface="Times New Roman"/>
            </a:endParaRPr>
          </a:p>
        </p:txBody>
      </p:sp>
      <p:sp>
        <p:nvSpPr>
          <p:cNvPr id="16" name="TextBox 15">
            <a:extLst>
              <a:ext uri="{FF2B5EF4-FFF2-40B4-BE49-F238E27FC236}">
                <a16:creationId xmlns:a16="http://schemas.microsoft.com/office/drawing/2014/main" id="{8AD46FCB-C558-8666-F818-EEEFC975BF4A}"/>
              </a:ext>
            </a:extLst>
          </p:cNvPr>
          <p:cNvSpPr txBox="1"/>
          <p:nvPr/>
        </p:nvSpPr>
        <p:spPr>
          <a:xfrm>
            <a:off x="887406" y="4549981"/>
            <a:ext cx="7463557"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Times New Roman"/>
                <a:cs typeface="Times New Roman"/>
              </a:rPr>
              <a:t>Key concerns of MPs:</a:t>
            </a:r>
          </a:p>
          <a:p>
            <a:endParaRPr lang="en-GB" sz="1600">
              <a:latin typeface="Times New Roman"/>
              <a:cs typeface="Times New Roman"/>
            </a:endParaRPr>
          </a:p>
          <a:p>
            <a:pPr marL="285750" indent="-285750">
              <a:buFont typeface="Wingdings"/>
              <a:buChar char="v"/>
            </a:pPr>
            <a:r>
              <a:rPr lang="en-GB" sz="1600">
                <a:latin typeface="Times New Roman"/>
                <a:ea typeface="+mn-lt"/>
                <a:cs typeface="+mn-lt"/>
              </a:rPr>
              <a:t>lesbianism could cause ‘our race to decline’</a:t>
            </a:r>
            <a:endParaRPr lang="en-GB" sz="1600">
              <a:latin typeface="Times New Roman"/>
              <a:cs typeface="Times New Roman"/>
            </a:endParaRPr>
          </a:p>
          <a:p>
            <a:pPr marL="285750" indent="-285750">
              <a:buFont typeface="Wingdings"/>
              <a:buChar char="v"/>
            </a:pPr>
            <a:r>
              <a:rPr lang="en-GB" sz="1600">
                <a:latin typeface="Times New Roman"/>
                <a:ea typeface="+mn-lt"/>
                <a:cs typeface="+mn-lt"/>
              </a:rPr>
              <a:t>husbands might lose their wives to lesbians</a:t>
            </a:r>
            <a:endParaRPr lang="en-GB" sz="1600">
              <a:latin typeface="Times New Roman"/>
              <a:cs typeface="Times New Roman"/>
            </a:endParaRPr>
          </a:p>
          <a:p>
            <a:pPr marL="285750" indent="-285750">
              <a:buFont typeface="Wingdings"/>
              <a:buChar char="v"/>
            </a:pPr>
            <a:r>
              <a:rPr lang="en-GB" sz="1600">
                <a:latin typeface="Times New Roman"/>
                <a:ea typeface="+mn-lt"/>
                <a:cs typeface="+mn-lt"/>
              </a:rPr>
              <a:t>lesbianism undermined the institutions of marriage and the heterosexual family which enabled male dominance over women </a:t>
            </a:r>
            <a:endParaRPr lang="en-GB" sz="1600">
              <a:latin typeface="Times New Roman"/>
              <a:cs typeface="Times New Roman"/>
            </a:endParaRPr>
          </a:p>
          <a:p>
            <a:pPr marL="285750" indent="-285750">
              <a:buFont typeface="Wingdings"/>
              <a:buChar char="v"/>
            </a:pPr>
            <a:endParaRPr lang="en-GB" sz="1600"/>
          </a:p>
        </p:txBody>
      </p:sp>
    </p:spTree>
    <p:extLst>
      <p:ext uri="{BB962C8B-B14F-4D97-AF65-F5344CB8AC3E}">
        <p14:creationId xmlns:p14="http://schemas.microsoft.com/office/powerpoint/2010/main" val="2182722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A544822-A8DD-02E2-8536-F22FBDF5F3E8}"/>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5703CF2D-3013-60C9-9117-57793D627B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10">
            <a:extLst>
              <a:ext uri="{FF2B5EF4-FFF2-40B4-BE49-F238E27FC236}">
                <a16:creationId xmlns:a16="http://schemas.microsoft.com/office/drawing/2014/main" id="{3184043E-65FA-A0FB-805B-549FE3712E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6BA30AD-3877-09A2-40D3-B814AD446FD4}"/>
              </a:ext>
            </a:extLst>
          </p:cNvPr>
          <p:cNvSpPr>
            <a:spLocks noGrp="1"/>
          </p:cNvSpPr>
          <p:nvPr>
            <p:ph idx="1"/>
          </p:nvPr>
        </p:nvSpPr>
        <p:spPr>
          <a:xfrm>
            <a:off x="298072" y="1865219"/>
            <a:ext cx="4521517" cy="3104726"/>
          </a:xfrm>
        </p:spPr>
        <p:txBody>
          <a:bodyPr vert="horz" lIns="91440" tIns="45720" rIns="91440" bIns="45720" rtlCol="0" anchor="t">
            <a:normAutofit/>
          </a:bodyPr>
          <a:lstStyle/>
          <a:p>
            <a:pPr marL="0" indent="0" algn="ctr">
              <a:buNone/>
            </a:pPr>
            <a:r>
              <a:rPr lang="en-GB" sz="2600">
                <a:latin typeface="Times New Roman"/>
                <a:cs typeface="Times New Roman"/>
              </a:rPr>
              <a:t>Laura Schwartz</a:t>
            </a:r>
            <a:endParaRPr lang="en-US" sz="2600">
              <a:latin typeface="Times New Roman"/>
              <a:cs typeface="Times New Roman"/>
            </a:endParaRPr>
          </a:p>
          <a:p>
            <a:pPr marL="0" indent="0" algn="ctr">
              <a:buNone/>
            </a:pPr>
            <a:r>
              <a:rPr lang="en-GB" sz="2600">
                <a:latin typeface="Times New Roman"/>
                <a:cs typeface="Times New Roman"/>
              </a:rPr>
              <a:t>'Freethought</a:t>
            </a:r>
            <a:r>
              <a:rPr lang="en-GB" sz="2600" kern="1200">
                <a:latin typeface="Times New Roman"/>
                <a:cs typeface="Times New Roman"/>
              </a:rPr>
              <a:t>, </a:t>
            </a:r>
            <a:r>
              <a:rPr lang="en-GB" sz="2600">
                <a:latin typeface="Times New Roman"/>
                <a:cs typeface="Times New Roman"/>
              </a:rPr>
              <a:t>Free </a:t>
            </a:r>
            <a:r>
              <a:rPr lang="en-GB" sz="2600" kern="1200">
                <a:latin typeface="Times New Roman"/>
                <a:cs typeface="Times New Roman"/>
              </a:rPr>
              <a:t>Love and </a:t>
            </a:r>
            <a:r>
              <a:rPr lang="en-GB" sz="2600">
                <a:latin typeface="Times New Roman"/>
                <a:cs typeface="Times New Roman"/>
              </a:rPr>
              <a:t>Feminism: secularist debates on marriage and sexual morality, England c. 1850-1885' </a:t>
            </a:r>
            <a:endParaRPr lang="en-US">
              <a:ea typeface="+mn-ea"/>
              <a:cs typeface="+mn-cs"/>
            </a:endParaRPr>
          </a:p>
        </p:txBody>
      </p:sp>
      <p:sp>
        <p:nvSpPr>
          <p:cNvPr id="2" name="Rectangle 1">
            <a:extLst>
              <a:ext uri="{FF2B5EF4-FFF2-40B4-BE49-F238E27FC236}">
                <a16:creationId xmlns:a16="http://schemas.microsoft.com/office/drawing/2014/main" id="{18A8937D-ACC2-0E60-867A-A9715CB40FE0}"/>
              </a:ext>
            </a:extLst>
          </p:cNvPr>
          <p:cNvSpPr/>
          <p:nvPr/>
        </p:nvSpPr>
        <p:spPr>
          <a:xfrm>
            <a:off x="6246963" y="1026182"/>
            <a:ext cx="4922221" cy="3185259"/>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4135DF59-CCDC-EC35-8B0F-11E5E431C3A7}"/>
              </a:ext>
            </a:extLst>
          </p:cNvPr>
          <p:cNvSpPr txBox="1"/>
          <p:nvPr/>
        </p:nvSpPr>
        <p:spPr>
          <a:xfrm>
            <a:off x="474849" y="4464143"/>
            <a:ext cx="4349983" cy="1323439"/>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a:latin typeface="Times New Roman"/>
                <a:cs typeface="Times New Roman"/>
              </a:rPr>
              <a:t>Key Themes:</a:t>
            </a:r>
            <a:endParaRPr lang="en-US" sz="2000">
              <a:latin typeface="Times New Roman"/>
              <a:cs typeface="Times New Roman"/>
            </a:endParaRPr>
          </a:p>
          <a:p>
            <a:pPr marL="457200" indent="-457200">
              <a:buFont typeface="Wingdings"/>
              <a:buChar char="v"/>
            </a:pPr>
            <a:r>
              <a:rPr lang="en-GB" sz="2000">
                <a:latin typeface="Times New Roman"/>
                <a:cs typeface="Times New Roman"/>
              </a:rPr>
              <a:t>Freethinkers and Secularism </a:t>
            </a:r>
            <a:endParaRPr lang="en-US" sz="2000">
              <a:latin typeface="Times New Roman"/>
              <a:cs typeface="Times New Roman"/>
            </a:endParaRPr>
          </a:p>
          <a:p>
            <a:pPr marL="457200" indent="-457200">
              <a:buFont typeface="Wingdings"/>
              <a:buChar char="v"/>
            </a:pPr>
            <a:r>
              <a:rPr lang="en-GB" sz="2000">
                <a:latin typeface="Times New Roman"/>
                <a:cs typeface="Times New Roman"/>
              </a:rPr>
              <a:t>Connection to mainstream Feminism and how it differs</a:t>
            </a:r>
            <a:endParaRPr lang="en-US" sz="2000"/>
          </a:p>
        </p:txBody>
      </p:sp>
      <p:sp>
        <p:nvSpPr>
          <p:cNvPr id="39" name="Title 38">
            <a:extLst>
              <a:ext uri="{FF2B5EF4-FFF2-40B4-BE49-F238E27FC236}">
                <a16:creationId xmlns:a16="http://schemas.microsoft.com/office/drawing/2014/main" id="{BBB7208E-D0F8-4135-E5B9-0612B5B2299D}"/>
              </a:ext>
            </a:extLst>
          </p:cNvPr>
          <p:cNvSpPr>
            <a:spLocks noGrp="1"/>
          </p:cNvSpPr>
          <p:nvPr>
            <p:ph type="title"/>
          </p:nvPr>
        </p:nvSpPr>
        <p:spPr/>
        <p:txBody>
          <a:bodyPr>
            <a:normAutofit/>
          </a:bodyPr>
          <a:lstStyle/>
          <a:p>
            <a:r>
              <a:rPr lang="en-GB" sz="3600">
                <a:latin typeface="Times New Roman"/>
                <a:cs typeface="Times New Roman"/>
              </a:rPr>
              <a:t>Emily:</a:t>
            </a:r>
          </a:p>
        </p:txBody>
      </p:sp>
      <p:pic>
        <p:nvPicPr>
          <p:cNvPr id="6" name="Picture 5" descr="Elizabeth Wolstenholme Elmy (1833–1918) | Art UK">
            <a:extLst>
              <a:ext uri="{FF2B5EF4-FFF2-40B4-BE49-F238E27FC236}">
                <a16:creationId xmlns:a16="http://schemas.microsoft.com/office/drawing/2014/main" id="{EECBA1A4-CC66-55E0-C47B-D305A689F4BE}"/>
              </a:ext>
            </a:extLst>
          </p:cNvPr>
          <p:cNvPicPr>
            <a:picLocks noChangeAspect="1"/>
          </p:cNvPicPr>
          <p:nvPr/>
        </p:nvPicPr>
        <p:blipFill>
          <a:blip r:embed="rId2"/>
          <a:stretch>
            <a:fillRect/>
          </a:stretch>
        </p:blipFill>
        <p:spPr>
          <a:xfrm>
            <a:off x="6597454" y="1283168"/>
            <a:ext cx="4756438" cy="3180452"/>
          </a:xfrm>
          <a:prstGeom prst="rect">
            <a:avLst/>
          </a:prstGeom>
        </p:spPr>
      </p:pic>
      <p:sp>
        <p:nvSpPr>
          <p:cNvPr id="7" name="TextBox 6">
            <a:extLst>
              <a:ext uri="{FF2B5EF4-FFF2-40B4-BE49-F238E27FC236}">
                <a16:creationId xmlns:a16="http://schemas.microsoft.com/office/drawing/2014/main" id="{EA2CAE7F-7F33-AF2E-5168-B8108BDBB75A}"/>
              </a:ext>
            </a:extLst>
          </p:cNvPr>
          <p:cNvSpPr txBox="1"/>
          <p:nvPr/>
        </p:nvSpPr>
        <p:spPr>
          <a:xfrm>
            <a:off x="7182970" y="4605217"/>
            <a:ext cx="439270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latin typeface="Times New Roman"/>
                <a:cs typeface="Times New Roman"/>
              </a:rPr>
              <a:t>Mary Wolstenholme Elmy, 1833-1918</a:t>
            </a:r>
            <a:endParaRPr lang="en-US">
              <a:latin typeface="Times New Roman"/>
              <a:cs typeface="Times New Roman"/>
            </a:endParaRPr>
          </a:p>
        </p:txBody>
      </p:sp>
    </p:spTree>
    <p:extLst>
      <p:ext uri="{BB962C8B-B14F-4D97-AF65-F5344CB8AC3E}">
        <p14:creationId xmlns:p14="http://schemas.microsoft.com/office/powerpoint/2010/main" val="1638510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B82E6B9-F904-E26E-5872-8AF8CBB606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5B4F8E4-8A22-E607-B5AB-BABDB1F72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DBA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12B3D9-667A-04A7-4C91-4560DB15BCF8}"/>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Freethinkers and Freethought feminism: A Radical Counter-Tradition </a:t>
            </a:r>
            <a:endParaRPr lang="en-US">
              <a:latin typeface="Times New Roman"/>
              <a:cs typeface="Times New Roman"/>
            </a:endParaRPr>
          </a:p>
        </p:txBody>
      </p:sp>
      <p:sp>
        <p:nvSpPr>
          <p:cNvPr id="3" name="Content Placeholder 2">
            <a:extLst>
              <a:ext uri="{FF2B5EF4-FFF2-40B4-BE49-F238E27FC236}">
                <a16:creationId xmlns:a16="http://schemas.microsoft.com/office/drawing/2014/main" id="{E81945DB-72E1-09B3-BF4C-44F75021A815}"/>
              </a:ext>
            </a:extLst>
          </p:cNvPr>
          <p:cNvSpPr>
            <a:spLocks noGrp="1"/>
          </p:cNvSpPr>
          <p:nvPr>
            <p:ph idx="1"/>
          </p:nvPr>
        </p:nvSpPr>
        <p:spPr>
          <a:xfrm>
            <a:off x="838200" y="2593578"/>
            <a:ext cx="10515600" cy="3470276"/>
          </a:xfrm>
        </p:spPr>
        <p:txBody>
          <a:bodyPr vert="horz" lIns="91440" tIns="45720" rIns="91440" bIns="45720" rtlCol="0" anchor="t">
            <a:normAutofit/>
          </a:bodyPr>
          <a:lstStyle/>
          <a:p>
            <a:pPr marL="0" indent="0">
              <a:buNone/>
            </a:pPr>
            <a:r>
              <a:rPr lang="en-GB" sz="1800" b="1">
                <a:latin typeface="Times New Roman"/>
                <a:cs typeface="Times New Roman"/>
              </a:rPr>
              <a:t>Freethinking:</a:t>
            </a:r>
          </a:p>
          <a:p>
            <a:pPr marL="285750" indent="-285750">
              <a:buFont typeface="Wingdings" panose="020B0604020202020204" pitchFamily="34" charset="0"/>
              <a:buChar char="v"/>
            </a:pPr>
            <a:r>
              <a:rPr lang="en-GB" sz="1800">
                <a:latin typeface="Times New Roman"/>
                <a:cs typeface="Times New Roman"/>
              </a:rPr>
              <a:t>Freethinkers – rejected religion and questioned religious assumptions </a:t>
            </a:r>
          </a:p>
          <a:p>
            <a:pPr marL="285750" indent="-285750">
              <a:buFont typeface="Wingdings" panose="020B0604020202020204" pitchFamily="34" charset="0"/>
              <a:buChar char="v"/>
            </a:pPr>
            <a:r>
              <a:rPr lang="en-GB" sz="1800">
                <a:latin typeface="Times New Roman"/>
                <a:cs typeface="Times New Roman"/>
              </a:rPr>
              <a:t>Focused on freedom of speech and of the press </a:t>
            </a:r>
          </a:p>
          <a:p>
            <a:pPr>
              <a:buFont typeface="Wingdings" panose="020B0604020202020204" pitchFamily="34" charset="0"/>
              <a:buChar char="v"/>
            </a:pPr>
            <a:r>
              <a:rPr lang="en-GB" sz="1800">
                <a:latin typeface="Times New Roman"/>
                <a:cs typeface="Times New Roman"/>
              </a:rPr>
              <a:t>Advocated for free unions – wanted a "</a:t>
            </a:r>
            <a:r>
              <a:rPr lang="en-GB" sz="1800" i="1">
                <a:latin typeface="Times New Roman"/>
                <a:cs typeface="Times New Roman"/>
              </a:rPr>
              <a:t>a far more radical transformation of heterosexual relationships than anything argued for by the rest of the women's movement" </a:t>
            </a:r>
          </a:p>
          <a:p>
            <a:pPr lvl="1">
              <a:buFont typeface="Wingdings" panose="020B0604020202020204" pitchFamily="34" charset="0"/>
              <a:buChar char="Ø"/>
            </a:pPr>
            <a:r>
              <a:rPr lang="en-GB" sz="1800" i="1">
                <a:latin typeface="Times New Roman"/>
                <a:cs typeface="Times New Roman"/>
              </a:rPr>
              <a:t>"based only on love and sexual attraction" - Richard Carlile, 1826 </a:t>
            </a:r>
          </a:p>
          <a:p>
            <a:pPr>
              <a:buFont typeface="Wingdings" panose="020B0604020202020204" pitchFamily="34" charset="0"/>
              <a:buChar char="v"/>
            </a:pPr>
            <a:r>
              <a:rPr lang="en-GB" sz="1800">
                <a:latin typeface="Times New Roman"/>
                <a:cs typeface="Times New Roman"/>
              </a:rPr>
              <a:t>The women's movement's formation was </a:t>
            </a:r>
            <a:r>
              <a:rPr lang="en-GB" sz="1800" i="1">
                <a:latin typeface="Times New Roman"/>
                <a:cs typeface="Times New Roman"/>
              </a:rPr>
              <a:t>"closely bound up with Freethinking networks"</a:t>
            </a:r>
          </a:p>
          <a:p>
            <a:pPr lvl="1">
              <a:buFont typeface="Wingdings" panose="020B0604020202020204" pitchFamily="34" charset="0"/>
              <a:buChar char="Ø"/>
            </a:pPr>
            <a:r>
              <a:rPr lang="en-GB" sz="1800">
                <a:latin typeface="Times New Roman"/>
                <a:cs typeface="Times New Roman"/>
              </a:rPr>
              <a:t>"Secularists saw religion as the root of women's oppression"</a:t>
            </a:r>
          </a:p>
          <a:p>
            <a:pPr marL="0" indent="0">
              <a:buNone/>
            </a:pPr>
            <a:r>
              <a:rPr lang="en-GB" sz="1800" u="sng">
                <a:latin typeface="Times New Roman"/>
                <a:cs typeface="Times New Roman"/>
              </a:rPr>
              <a:t>Takeaway</a:t>
            </a:r>
            <a:r>
              <a:rPr lang="en-GB" sz="1800">
                <a:latin typeface="Times New Roman"/>
                <a:cs typeface="Times New Roman"/>
              </a:rPr>
              <a:t>: Freethinking feminism preserved </a:t>
            </a:r>
            <a:r>
              <a:rPr lang="en-GB" sz="1800" b="1">
                <a:latin typeface="Times New Roman"/>
                <a:cs typeface="Times New Roman"/>
              </a:rPr>
              <a:t>radical sexual ideas</a:t>
            </a:r>
            <a:r>
              <a:rPr lang="en-GB" sz="1800">
                <a:latin typeface="Times New Roman"/>
                <a:cs typeface="Times New Roman"/>
              </a:rPr>
              <a:t> that the mainstream movement </a:t>
            </a:r>
            <a:r>
              <a:rPr lang="en-GB" sz="1800" b="1">
                <a:latin typeface="Times New Roman"/>
                <a:cs typeface="Times New Roman"/>
              </a:rPr>
              <a:t>abandoned</a:t>
            </a:r>
            <a:r>
              <a:rPr lang="en-GB" sz="1800">
                <a:latin typeface="Times New Roman"/>
                <a:cs typeface="Times New Roman"/>
              </a:rPr>
              <a:t> and been </a:t>
            </a:r>
            <a:r>
              <a:rPr lang="en-GB" sz="1800" b="1">
                <a:latin typeface="Times New Roman"/>
                <a:cs typeface="Times New Roman"/>
              </a:rPr>
              <a:t>forgotten </a:t>
            </a:r>
            <a:endParaRPr lang="en-US" sz="1800">
              <a:latin typeface="Aptos"/>
              <a:cs typeface="Times New Roman"/>
            </a:endParaRPr>
          </a:p>
        </p:txBody>
      </p:sp>
    </p:spTree>
    <p:extLst>
      <p:ext uri="{BB962C8B-B14F-4D97-AF65-F5344CB8AC3E}">
        <p14:creationId xmlns:p14="http://schemas.microsoft.com/office/powerpoint/2010/main" val="166619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B6C7BAA-610A-136D-D9E4-78733E79CFEA}"/>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AD333AE-659F-F642-070D-1FE31349C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10">
            <a:extLst>
              <a:ext uri="{FF2B5EF4-FFF2-40B4-BE49-F238E27FC236}">
                <a16:creationId xmlns:a16="http://schemas.microsoft.com/office/drawing/2014/main" id="{4D274758-C7C9-EC5A-E645-21FA31CFB4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A754C99B-035A-66D2-939E-6B784C856D89}"/>
              </a:ext>
            </a:extLst>
          </p:cNvPr>
          <p:cNvSpPr>
            <a:spLocks noGrp="1"/>
          </p:cNvSpPr>
          <p:nvPr>
            <p:ph idx="1"/>
          </p:nvPr>
        </p:nvSpPr>
        <p:spPr>
          <a:xfrm>
            <a:off x="637450" y="1000765"/>
            <a:ext cx="4521517" cy="3104726"/>
          </a:xfrm>
        </p:spPr>
        <p:txBody>
          <a:bodyPr vert="horz" lIns="91440" tIns="45720" rIns="91440" bIns="45720" rtlCol="0" anchor="t">
            <a:normAutofit/>
          </a:bodyPr>
          <a:lstStyle/>
          <a:p>
            <a:pPr marL="0" indent="0" algn="ctr">
              <a:buNone/>
            </a:pPr>
            <a:r>
              <a:rPr lang="en-GB">
                <a:latin typeface="Times New Roman"/>
                <a:cs typeface="Times New Roman"/>
              </a:rPr>
              <a:t>Lesley Hall, Review of </a:t>
            </a:r>
            <a:r>
              <a:rPr lang="en-GB" err="1">
                <a:latin typeface="Times New Roman"/>
                <a:cs typeface="Times New Roman"/>
              </a:rPr>
              <a:t>L.Bland</a:t>
            </a:r>
            <a:r>
              <a:rPr lang="en-GB">
                <a:latin typeface="Times New Roman"/>
                <a:cs typeface="Times New Roman"/>
              </a:rPr>
              <a:t>, </a:t>
            </a:r>
            <a:r>
              <a:rPr lang="en-GB" i="1">
                <a:latin typeface="Times New Roman"/>
                <a:cs typeface="Times New Roman"/>
              </a:rPr>
              <a:t>Banishing the Beast</a:t>
            </a:r>
            <a:r>
              <a:rPr lang="en-GB">
                <a:latin typeface="Times New Roman"/>
                <a:cs typeface="Times New Roman"/>
              </a:rPr>
              <a:t> and Margaret Jackson, </a:t>
            </a:r>
            <a:r>
              <a:rPr lang="en-GB" i="1">
                <a:latin typeface="Times New Roman"/>
                <a:cs typeface="Times New Roman"/>
              </a:rPr>
              <a:t>The Real Facts of Life </a:t>
            </a:r>
            <a:r>
              <a:rPr lang="en-GB">
                <a:latin typeface="Times New Roman"/>
                <a:cs typeface="Times New Roman"/>
              </a:rPr>
              <a:t> </a:t>
            </a:r>
            <a:endParaRPr lang="en-US"/>
          </a:p>
        </p:txBody>
      </p:sp>
      <p:sp>
        <p:nvSpPr>
          <p:cNvPr id="2" name="Rectangle 1">
            <a:extLst>
              <a:ext uri="{FF2B5EF4-FFF2-40B4-BE49-F238E27FC236}">
                <a16:creationId xmlns:a16="http://schemas.microsoft.com/office/drawing/2014/main" id="{B0EC1664-0B69-7234-A3F4-8D1BD976CC31}"/>
              </a:ext>
            </a:extLst>
          </p:cNvPr>
          <p:cNvSpPr/>
          <p:nvPr/>
        </p:nvSpPr>
        <p:spPr>
          <a:xfrm>
            <a:off x="6903557" y="470443"/>
            <a:ext cx="3511932" cy="5211270"/>
          </a:xfrm>
          <a:prstGeom prst="rect">
            <a:avLst/>
          </a:prstGeom>
          <a:solidFill>
            <a:srgbClr val="E5E3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A05D88BB-D523-0E22-CCDF-04B309E3A2D1}"/>
              </a:ext>
            </a:extLst>
          </p:cNvPr>
          <p:cNvSpPr txBox="1"/>
          <p:nvPr/>
        </p:nvSpPr>
        <p:spPr>
          <a:xfrm>
            <a:off x="312964" y="3091223"/>
            <a:ext cx="5782233" cy="3465564"/>
          </a:xfrm>
          <a:prstGeom prst="rect">
            <a:avLst/>
          </a:prstGeom>
          <a:solidFill>
            <a:srgbClr val="FFF8D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latin typeface="Times New Roman"/>
                <a:cs typeface="Times New Roman"/>
              </a:rPr>
              <a:t>Discussion Points:</a:t>
            </a:r>
            <a:endParaRPr lang="en-US" sz="1600" b="1">
              <a:latin typeface="Times New Roman"/>
              <a:cs typeface="Times New Roman"/>
            </a:endParaRPr>
          </a:p>
          <a:p>
            <a:pPr marL="285750" indent="-285750">
              <a:lnSpc>
                <a:spcPct val="90000"/>
              </a:lnSpc>
              <a:spcBef>
                <a:spcPts val="1000"/>
              </a:spcBef>
              <a:buFont typeface="Arial"/>
              <a:buChar char="•"/>
            </a:pPr>
            <a:r>
              <a:rPr lang="en-GB">
                <a:latin typeface="Times New Roman"/>
                <a:cs typeface="Times New Roman"/>
              </a:rPr>
              <a:t>Lucy Bland shows that struggles for sexual freedom between 1885–1914 were diverse, evolving, and deeply contested, not just simple fights over morality.</a:t>
            </a:r>
            <a:endParaRPr lang="en-US">
              <a:latin typeface="Times New Roman"/>
              <a:cs typeface="Times New Roman"/>
            </a:endParaRPr>
          </a:p>
          <a:p>
            <a:pPr marL="285750" indent="-285750">
              <a:lnSpc>
                <a:spcPct val="90000"/>
              </a:lnSpc>
              <a:spcBef>
                <a:spcPts val="1000"/>
              </a:spcBef>
              <a:buFont typeface="Arial"/>
              <a:buChar char="•"/>
            </a:pPr>
            <a:r>
              <a:rPr lang="en-GB">
                <a:latin typeface="Times New Roman"/>
                <a:cs typeface="Times New Roman"/>
              </a:rPr>
              <a:t>Bland highlights the full complexity of feminist sexual politics, whereas Jackson applies a simplified narrative that obscures the real dynamics of feminist sexual politics.</a:t>
            </a:r>
            <a:endParaRPr lang="en-US">
              <a:latin typeface="Times New Roman"/>
              <a:cs typeface="Times New Roman"/>
            </a:endParaRPr>
          </a:p>
          <a:p>
            <a:pPr marL="285750" indent="-285750">
              <a:lnSpc>
                <a:spcPct val="90000"/>
              </a:lnSpc>
              <a:spcBef>
                <a:spcPts val="1000"/>
              </a:spcBef>
              <a:buFont typeface="Arial"/>
              <a:buChar char="•"/>
            </a:pPr>
            <a:r>
              <a:rPr lang="en-GB">
                <a:latin typeface="Times New Roman"/>
                <a:cs typeface="Times New Roman"/>
              </a:rPr>
              <a:t>Bland demonstrates that women were not passive recipients of sexology, Malthusianism, or purity discourse- they actively reworked these ideas with agency, to claim sexual autonomy</a:t>
            </a:r>
            <a:endParaRPr lang="en-GB"/>
          </a:p>
        </p:txBody>
      </p:sp>
      <p:sp>
        <p:nvSpPr>
          <p:cNvPr id="39" name="Title 38">
            <a:extLst>
              <a:ext uri="{FF2B5EF4-FFF2-40B4-BE49-F238E27FC236}">
                <a16:creationId xmlns:a16="http://schemas.microsoft.com/office/drawing/2014/main" id="{029D4CDF-D662-6DD3-936C-CF53DEE4FB75}"/>
              </a:ext>
            </a:extLst>
          </p:cNvPr>
          <p:cNvSpPr>
            <a:spLocks noGrp="1"/>
          </p:cNvSpPr>
          <p:nvPr>
            <p:ph type="title"/>
          </p:nvPr>
        </p:nvSpPr>
        <p:spPr>
          <a:xfrm>
            <a:off x="838200" y="133"/>
            <a:ext cx="10515600" cy="1325563"/>
          </a:xfrm>
        </p:spPr>
        <p:txBody>
          <a:bodyPr>
            <a:normAutofit/>
          </a:bodyPr>
          <a:lstStyle/>
          <a:p>
            <a:r>
              <a:rPr lang="en-GB" sz="3600">
                <a:latin typeface="Times New Roman"/>
                <a:cs typeface="Times New Roman"/>
              </a:rPr>
              <a:t>Maisie:</a:t>
            </a:r>
          </a:p>
        </p:txBody>
      </p:sp>
      <p:pic>
        <p:nvPicPr>
          <p:cNvPr id="5" name="Picture 4" descr="A cover of a book&#10;&#10;AI-generated content may be incorrect.">
            <a:extLst>
              <a:ext uri="{FF2B5EF4-FFF2-40B4-BE49-F238E27FC236}">
                <a16:creationId xmlns:a16="http://schemas.microsoft.com/office/drawing/2014/main" id="{EFEAC12B-F5B5-980B-C5D3-CA0F956FE3FA}"/>
              </a:ext>
            </a:extLst>
          </p:cNvPr>
          <p:cNvPicPr>
            <a:picLocks noChangeAspect="1"/>
          </p:cNvPicPr>
          <p:nvPr/>
        </p:nvPicPr>
        <p:blipFill>
          <a:blip r:embed="rId2"/>
          <a:stretch>
            <a:fillRect/>
          </a:stretch>
        </p:blipFill>
        <p:spPr>
          <a:xfrm>
            <a:off x="7235638" y="733985"/>
            <a:ext cx="3406908" cy="5390029"/>
          </a:xfrm>
          <a:prstGeom prst="rect">
            <a:avLst/>
          </a:prstGeom>
        </p:spPr>
      </p:pic>
    </p:spTree>
    <p:extLst>
      <p:ext uri="{BB962C8B-B14F-4D97-AF65-F5344CB8AC3E}">
        <p14:creationId xmlns:p14="http://schemas.microsoft.com/office/powerpoint/2010/main" val="792846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B82E6B9-F904-E26E-5872-8AF8CBB606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5B4F8E4-8A22-E607-B5AB-BABDB1F72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DBA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12B3D9-667A-04A7-4C91-4560DB15BCF8}"/>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The Struggle Over Marriage and Sexual Freedom </a:t>
            </a:r>
            <a:endParaRPr lang="en-US">
              <a:latin typeface="Times New Roman"/>
              <a:cs typeface="Times New Roman"/>
            </a:endParaRPr>
          </a:p>
        </p:txBody>
      </p:sp>
      <p:sp>
        <p:nvSpPr>
          <p:cNvPr id="3" name="Content Placeholder 2">
            <a:extLst>
              <a:ext uri="{FF2B5EF4-FFF2-40B4-BE49-F238E27FC236}">
                <a16:creationId xmlns:a16="http://schemas.microsoft.com/office/drawing/2014/main" id="{E81945DB-72E1-09B3-BF4C-44F75021A815}"/>
              </a:ext>
            </a:extLst>
          </p:cNvPr>
          <p:cNvSpPr>
            <a:spLocks noGrp="1"/>
          </p:cNvSpPr>
          <p:nvPr>
            <p:ph idx="1"/>
          </p:nvPr>
        </p:nvSpPr>
        <p:spPr>
          <a:xfrm>
            <a:off x="684519" y="2446301"/>
            <a:ext cx="9875826" cy="896125"/>
          </a:xfrm>
        </p:spPr>
        <p:txBody>
          <a:bodyPr vert="horz" lIns="91440" tIns="45720" rIns="91440" bIns="45720" rtlCol="0" anchor="t">
            <a:noAutofit/>
          </a:bodyPr>
          <a:lstStyle/>
          <a:p>
            <a:pPr marL="0" indent="0">
              <a:buNone/>
            </a:pPr>
            <a:r>
              <a:rPr lang="en-GB" sz="1800" b="1" i="1">
                <a:latin typeface="Times New Roman"/>
                <a:cs typeface="Times New Roman"/>
              </a:rPr>
              <a:t>How did Freethinking ideologies help to promote change and ideas around sexuality?</a:t>
            </a:r>
            <a:endParaRPr lang="en-US" sz="1800" b="1" i="1"/>
          </a:p>
        </p:txBody>
      </p:sp>
      <p:sp>
        <p:nvSpPr>
          <p:cNvPr id="4" name="TextBox 3">
            <a:extLst>
              <a:ext uri="{FF2B5EF4-FFF2-40B4-BE49-F238E27FC236}">
                <a16:creationId xmlns:a16="http://schemas.microsoft.com/office/drawing/2014/main" id="{8E91DD15-BE4F-DB6E-CB81-C897C2F69E7E}"/>
              </a:ext>
            </a:extLst>
          </p:cNvPr>
          <p:cNvSpPr txBox="1"/>
          <p:nvPr/>
        </p:nvSpPr>
        <p:spPr>
          <a:xfrm>
            <a:off x="4612520" y="3967522"/>
            <a:ext cx="6783055" cy="14568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GB" sz="1600" b="1">
                <a:latin typeface="Times New Roman"/>
                <a:cs typeface="Times New Roman"/>
              </a:rPr>
              <a:t>Freedom of Speech:</a:t>
            </a:r>
            <a:endParaRPr lang="en-US" sz="1600">
              <a:latin typeface="Times New Roman"/>
              <a:cs typeface="Times New Roman"/>
            </a:endParaRPr>
          </a:p>
          <a:p>
            <a:pPr marL="285750" indent="-285750">
              <a:lnSpc>
                <a:spcPct val="90000"/>
              </a:lnSpc>
              <a:spcBef>
                <a:spcPts val="1000"/>
              </a:spcBef>
              <a:buFont typeface="Wingdings,Sans-Serif"/>
              <a:buChar char="v"/>
            </a:pPr>
            <a:r>
              <a:rPr lang="en-GB" sz="1600" i="1">
                <a:latin typeface="Times New Roman"/>
                <a:cs typeface="Times New Roman"/>
              </a:rPr>
              <a:t>"the central Freethinking principle of free enquiry necessitated a commitment to open discussion of sexual matters"</a:t>
            </a:r>
            <a:endParaRPr lang="en-US" sz="1600">
              <a:latin typeface="Times New Roman"/>
              <a:cs typeface="Times New Roman"/>
            </a:endParaRPr>
          </a:p>
          <a:p>
            <a:pPr marL="285750" indent="-285750">
              <a:lnSpc>
                <a:spcPct val="90000"/>
              </a:lnSpc>
              <a:spcBef>
                <a:spcPts val="1000"/>
              </a:spcBef>
              <a:buFont typeface="Wingdings,Sans-Serif"/>
              <a:buChar char="v"/>
            </a:pPr>
            <a:r>
              <a:rPr lang="en-GB" sz="1600" i="1">
                <a:latin typeface="Times New Roman"/>
                <a:cs typeface="Times New Roman"/>
              </a:rPr>
              <a:t>"long-standing commitment to free speech and freedom of press to represent a variety of differing opinions in the pages of their journals"</a:t>
            </a:r>
            <a:endParaRPr lang="en-GB" sz="1600">
              <a:latin typeface="Times New Roman"/>
              <a:cs typeface="Times New Roman"/>
            </a:endParaRPr>
          </a:p>
        </p:txBody>
      </p:sp>
      <p:sp>
        <p:nvSpPr>
          <p:cNvPr id="6" name="TextBox 5">
            <a:extLst>
              <a:ext uri="{FF2B5EF4-FFF2-40B4-BE49-F238E27FC236}">
                <a16:creationId xmlns:a16="http://schemas.microsoft.com/office/drawing/2014/main" id="{174AF233-077B-2366-5D85-E44AE62C1D8D}"/>
              </a:ext>
            </a:extLst>
          </p:cNvPr>
          <p:cNvSpPr txBox="1"/>
          <p:nvPr/>
        </p:nvSpPr>
        <p:spPr>
          <a:xfrm>
            <a:off x="4614672" y="5579377"/>
            <a:ext cx="6894576" cy="584775"/>
          </a:xfrm>
          <a:prstGeom prst="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a:latin typeface="Times New Roman"/>
                <a:cs typeface="Times New Roman"/>
              </a:rPr>
              <a:t>Takeaway: Secularism created the public </a:t>
            </a:r>
            <a:r>
              <a:rPr lang="en-GB" sz="1600" b="1">
                <a:latin typeface="Times New Roman"/>
                <a:cs typeface="Times New Roman"/>
              </a:rPr>
              <a:t>space</a:t>
            </a:r>
            <a:r>
              <a:rPr lang="en-GB" sz="1600">
                <a:latin typeface="Times New Roman"/>
                <a:cs typeface="Times New Roman"/>
              </a:rPr>
              <a:t> where </a:t>
            </a:r>
            <a:r>
              <a:rPr lang="en-GB" sz="1600" b="1">
                <a:latin typeface="Times New Roman"/>
                <a:cs typeface="Times New Roman"/>
              </a:rPr>
              <a:t>marriage</a:t>
            </a:r>
            <a:r>
              <a:rPr lang="en-GB" sz="1600">
                <a:latin typeface="Times New Roman"/>
                <a:cs typeface="Times New Roman"/>
              </a:rPr>
              <a:t>, </a:t>
            </a:r>
            <a:r>
              <a:rPr lang="en-GB" sz="1600" b="1">
                <a:latin typeface="Times New Roman"/>
                <a:cs typeface="Times New Roman"/>
              </a:rPr>
              <a:t>sexuality</a:t>
            </a:r>
            <a:r>
              <a:rPr lang="en-GB" sz="1600">
                <a:latin typeface="Times New Roman"/>
                <a:cs typeface="Times New Roman"/>
              </a:rPr>
              <a:t>, and </a:t>
            </a:r>
            <a:r>
              <a:rPr lang="en-GB" sz="1600" b="1">
                <a:latin typeface="Times New Roman"/>
                <a:cs typeface="Times New Roman"/>
              </a:rPr>
              <a:t>free love</a:t>
            </a:r>
            <a:r>
              <a:rPr lang="en-GB" sz="1600">
                <a:latin typeface="Times New Roman"/>
                <a:cs typeface="Times New Roman"/>
              </a:rPr>
              <a:t> could be debated </a:t>
            </a:r>
            <a:r>
              <a:rPr lang="en-GB" sz="1600" b="1">
                <a:latin typeface="Times New Roman"/>
                <a:cs typeface="Times New Roman"/>
              </a:rPr>
              <a:t>openly</a:t>
            </a:r>
            <a:r>
              <a:rPr lang="en-GB" sz="1600">
                <a:latin typeface="Times New Roman"/>
                <a:cs typeface="Times New Roman"/>
              </a:rPr>
              <a:t> </a:t>
            </a:r>
            <a:endParaRPr lang="en-US"/>
          </a:p>
        </p:txBody>
      </p:sp>
      <p:pic>
        <p:nvPicPr>
          <p:cNvPr id="8" name="Picture 7" descr="Women holding signs in front of a sign&#10;&#10;AI-generated content may be incorrect.">
            <a:extLst>
              <a:ext uri="{FF2B5EF4-FFF2-40B4-BE49-F238E27FC236}">
                <a16:creationId xmlns:a16="http://schemas.microsoft.com/office/drawing/2014/main" id="{06729B90-D7D4-F68E-36A1-A24B674264AA}"/>
              </a:ext>
            </a:extLst>
          </p:cNvPr>
          <p:cNvPicPr>
            <a:picLocks noChangeAspect="1"/>
          </p:cNvPicPr>
          <p:nvPr/>
        </p:nvPicPr>
        <p:blipFill>
          <a:blip r:embed="rId2"/>
          <a:srcRect l="14811" t="-1441" r="35084" b="-1545"/>
          <a:stretch>
            <a:fillRect/>
          </a:stretch>
        </p:blipFill>
        <p:spPr>
          <a:xfrm>
            <a:off x="678757" y="4104221"/>
            <a:ext cx="3938074" cy="2070879"/>
          </a:xfrm>
          <a:prstGeom prst="rect">
            <a:avLst/>
          </a:prstGeom>
        </p:spPr>
      </p:pic>
      <p:sp>
        <p:nvSpPr>
          <p:cNvPr id="9" name="TextBox 8">
            <a:extLst>
              <a:ext uri="{FF2B5EF4-FFF2-40B4-BE49-F238E27FC236}">
                <a16:creationId xmlns:a16="http://schemas.microsoft.com/office/drawing/2014/main" id="{EC019599-F611-D4BB-2B23-FD49CA7AED88}"/>
              </a:ext>
            </a:extLst>
          </p:cNvPr>
          <p:cNvSpPr txBox="1"/>
          <p:nvPr/>
        </p:nvSpPr>
        <p:spPr>
          <a:xfrm>
            <a:off x="685158" y="2734235"/>
            <a:ext cx="10687208" cy="139268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GB" sz="1600" b="1">
                <a:latin typeface="Times New Roman"/>
                <a:cs typeface="Times New Roman"/>
              </a:rPr>
              <a:t>Renunciation of the Church:</a:t>
            </a:r>
            <a:endParaRPr lang="en-GB" sz="1600">
              <a:latin typeface="Times New Roman"/>
              <a:cs typeface="Times New Roman"/>
            </a:endParaRPr>
          </a:p>
          <a:p>
            <a:pPr marL="742950" lvl="1" indent="-285750">
              <a:lnSpc>
                <a:spcPct val="90000"/>
              </a:lnSpc>
              <a:spcBef>
                <a:spcPts val="500"/>
              </a:spcBef>
              <a:buFont typeface="Wingdings,Sans-Serif"/>
              <a:buChar char="Ø"/>
            </a:pPr>
            <a:r>
              <a:rPr lang="en-GB" sz="1600">
                <a:latin typeface="Times New Roman"/>
                <a:cs typeface="Times New Roman"/>
              </a:rPr>
              <a:t>Rejection the moral authority of the Church, especially with sexuality and sexual relations </a:t>
            </a:r>
            <a:endParaRPr lang="en-US" sz="1600">
              <a:latin typeface="Times New Roman"/>
              <a:cs typeface="Times New Roman"/>
            </a:endParaRPr>
          </a:p>
          <a:p>
            <a:pPr marL="742950" lvl="1" indent="-285750">
              <a:lnSpc>
                <a:spcPct val="90000"/>
              </a:lnSpc>
              <a:spcBef>
                <a:spcPts val="500"/>
              </a:spcBef>
              <a:buFont typeface="Wingdings,Sans-Serif"/>
              <a:buChar char="Ø"/>
            </a:pPr>
            <a:r>
              <a:rPr lang="en-GB" sz="1600">
                <a:latin typeface="Times New Roman"/>
                <a:cs typeface="Times New Roman"/>
              </a:rPr>
              <a:t>Needed to find a new way for looking and basing morality </a:t>
            </a:r>
            <a:endParaRPr lang="en-US" sz="1600">
              <a:latin typeface="Times New Roman"/>
              <a:cs typeface="Times New Roman"/>
            </a:endParaRPr>
          </a:p>
          <a:p>
            <a:pPr marL="742950" lvl="1" indent="-285750">
              <a:lnSpc>
                <a:spcPct val="90000"/>
              </a:lnSpc>
              <a:spcBef>
                <a:spcPts val="500"/>
              </a:spcBef>
              <a:buFont typeface="Wingdings,Sans-Serif"/>
              <a:buChar char="Ø"/>
            </a:pPr>
            <a:r>
              <a:rPr lang="en-GB" sz="1600" i="1">
                <a:latin typeface="Times New Roman"/>
                <a:cs typeface="Times New Roman"/>
              </a:rPr>
              <a:t>"A rejection of Christian morality propelled Secularists into imagining new ways for men and women to love and desire each other"</a:t>
            </a:r>
            <a:endParaRPr lang="en-GB"/>
          </a:p>
        </p:txBody>
      </p:sp>
    </p:spTree>
    <p:extLst>
      <p:ext uri="{BB962C8B-B14F-4D97-AF65-F5344CB8AC3E}">
        <p14:creationId xmlns:p14="http://schemas.microsoft.com/office/powerpoint/2010/main" val="29481420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B82E6B9-F904-E26E-5872-8AF8CBB606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5B4F8E4-8A22-E607-B5AB-BABDB1F72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DBA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12B3D9-667A-04A7-4C91-4560DB15BCF8}"/>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Who discussed this?</a:t>
            </a:r>
            <a:endParaRPr lang="en-US">
              <a:latin typeface="Times New Roman"/>
              <a:cs typeface="Times New Roman"/>
            </a:endParaRPr>
          </a:p>
        </p:txBody>
      </p:sp>
      <p:sp>
        <p:nvSpPr>
          <p:cNvPr id="3" name="Content Placeholder 2">
            <a:extLst>
              <a:ext uri="{FF2B5EF4-FFF2-40B4-BE49-F238E27FC236}">
                <a16:creationId xmlns:a16="http://schemas.microsoft.com/office/drawing/2014/main" id="{E81945DB-72E1-09B3-BF4C-44F75021A815}"/>
              </a:ext>
            </a:extLst>
          </p:cNvPr>
          <p:cNvSpPr>
            <a:spLocks noGrp="1"/>
          </p:cNvSpPr>
          <p:nvPr>
            <p:ph idx="1"/>
          </p:nvPr>
        </p:nvSpPr>
        <p:spPr>
          <a:xfrm>
            <a:off x="838200" y="2452929"/>
            <a:ext cx="2869988" cy="2097260"/>
          </a:xfrm>
        </p:spPr>
        <p:txBody>
          <a:bodyPr vert="horz" lIns="91440" tIns="45720" rIns="91440" bIns="45720" rtlCol="0" anchor="t">
            <a:noAutofit/>
          </a:bodyPr>
          <a:lstStyle/>
          <a:p>
            <a:pPr marL="0" indent="0">
              <a:buNone/>
            </a:pPr>
            <a:r>
              <a:rPr lang="en-GB" sz="1300" b="1">
                <a:latin typeface="Times New Roman"/>
                <a:cs typeface="Times New Roman"/>
              </a:rPr>
              <a:t>George Jacob Holyoake:</a:t>
            </a:r>
            <a:endParaRPr lang="en-US" sz="1300"/>
          </a:p>
          <a:p>
            <a:pPr>
              <a:buFont typeface="Wingdings" panose="020B0604020202020204" pitchFamily="34" charset="0"/>
              <a:buChar char="v"/>
            </a:pPr>
            <a:r>
              <a:rPr lang="en-GB" sz="1300" i="1">
                <a:latin typeface="Times New Roman"/>
                <a:ea typeface="Calibri"/>
                <a:cs typeface="Calibri"/>
              </a:rPr>
              <a:t>"remained committed to the need for more liberal divorce laws and the right of men and women to form unions free from the sanction of Church and State"</a:t>
            </a:r>
            <a:endParaRPr lang="en-GB" sz="1300"/>
          </a:p>
          <a:p>
            <a:pPr>
              <a:buFont typeface="Wingdings" panose="020B0604020202020204" pitchFamily="34" charset="0"/>
              <a:buChar char="v"/>
            </a:pPr>
            <a:r>
              <a:rPr lang="en-GB" sz="1300" i="1">
                <a:latin typeface="Times New Roman"/>
                <a:ea typeface="Calibri"/>
                <a:cs typeface="Calibri"/>
              </a:rPr>
              <a:t>"primarily concerned for the security and freedom of women, in both marriages and free unions"</a:t>
            </a:r>
            <a:endParaRPr lang="en-GB" sz="1300"/>
          </a:p>
          <a:p>
            <a:pPr marL="285750" indent="-285750">
              <a:buFont typeface="Wingdings" panose="020B0604020202020204" pitchFamily="34" charset="0"/>
              <a:buChar char="v"/>
            </a:pPr>
            <a:r>
              <a:rPr lang="en-GB" sz="1300">
                <a:latin typeface="Times New Roman"/>
                <a:ea typeface="Calibri"/>
                <a:cs typeface="Calibri"/>
              </a:rPr>
              <a:t>Wanted the divorce laws to allow women to escape abusive husbands </a:t>
            </a:r>
            <a:endParaRPr lang="en-GB" sz="1300"/>
          </a:p>
          <a:p>
            <a:pPr>
              <a:buFont typeface="Wingdings" panose="020B0604020202020204" pitchFamily="34" charset="0"/>
              <a:buChar char="v"/>
            </a:pPr>
            <a:r>
              <a:rPr lang="en-GB" sz="1300" i="1">
                <a:latin typeface="Times New Roman"/>
                <a:ea typeface="Calibri"/>
                <a:cs typeface="Calibri"/>
              </a:rPr>
              <a:t>"opposed the current marriage laws because they introduced compulsion and coercion into relationships"</a:t>
            </a:r>
            <a:endParaRPr lang="en-GB" sz="1300"/>
          </a:p>
          <a:p>
            <a:pPr>
              <a:buFont typeface="Wingdings" panose="020B0604020202020204" pitchFamily="34" charset="0"/>
              <a:buChar char="v"/>
            </a:pPr>
            <a:r>
              <a:rPr lang="en-GB" sz="1300">
                <a:latin typeface="Times New Roman"/>
                <a:ea typeface="Calibri"/>
                <a:cs typeface="Calibri"/>
              </a:rPr>
              <a:t>He wanted love to be kept free and spontaneous </a:t>
            </a:r>
            <a:endParaRPr lang="en-GB" sz="1300"/>
          </a:p>
          <a:p>
            <a:pPr marL="0" indent="0">
              <a:buNone/>
            </a:pPr>
            <a:endParaRPr lang="en-GB" sz="1300" u="sng">
              <a:latin typeface="Times New Roman"/>
              <a:cs typeface="Times New Roman"/>
            </a:endParaRPr>
          </a:p>
        </p:txBody>
      </p:sp>
      <p:sp>
        <p:nvSpPr>
          <p:cNvPr id="4" name="TextBox 3">
            <a:extLst>
              <a:ext uri="{FF2B5EF4-FFF2-40B4-BE49-F238E27FC236}">
                <a16:creationId xmlns:a16="http://schemas.microsoft.com/office/drawing/2014/main" id="{395B2DB9-8ECA-F78A-D2B3-BAF273D480B7}"/>
              </a:ext>
            </a:extLst>
          </p:cNvPr>
          <p:cNvSpPr txBox="1"/>
          <p:nvPr/>
        </p:nvSpPr>
        <p:spPr>
          <a:xfrm>
            <a:off x="5666975" y="2484505"/>
            <a:ext cx="3829209" cy="26099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GB" sz="1400" b="1">
                <a:latin typeface="Times New Roman"/>
                <a:cs typeface="Times New Roman"/>
              </a:rPr>
              <a:t>Francis Newman</a:t>
            </a:r>
            <a:r>
              <a:rPr lang="en-GB" sz="1400">
                <a:latin typeface="Times New Roman"/>
                <a:cs typeface="Times New Roman"/>
              </a:rPr>
              <a:t> – more religiously motivated:</a:t>
            </a:r>
          </a:p>
          <a:p>
            <a:pPr marL="171450" indent="-171450">
              <a:lnSpc>
                <a:spcPct val="90000"/>
              </a:lnSpc>
              <a:spcBef>
                <a:spcPts val="1000"/>
              </a:spcBef>
              <a:buFont typeface="Wingdings"/>
              <a:buChar char="v"/>
            </a:pPr>
            <a:r>
              <a:rPr lang="en-GB" sz="1400">
                <a:latin typeface="Times New Roman"/>
                <a:cs typeface="Times New Roman"/>
              </a:rPr>
              <a:t>'Articles in </a:t>
            </a:r>
            <a:r>
              <a:rPr lang="en-GB" sz="1400" i="1">
                <a:latin typeface="Times New Roman"/>
                <a:cs typeface="Times New Roman"/>
              </a:rPr>
              <a:t>The Reasoner, </a:t>
            </a:r>
            <a:r>
              <a:rPr lang="en-GB" sz="1400">
                <a:latin typeface="Times New Roman"/>
                <a:cs typeface="Times New Roman"/>
              </a:rPr>
              <a:t>1855 - </a:t>
            </a:r>
            <a:r>
              <a:rPr lang="en-GB" sz="1400" i="1">
                <a:latin typeface="Times New Roman"/>
                <a:cs typeface="Times New Roman"/>
              </a:rPr>
              <a:t>"in all societies throughout history, 'unchastity' - which he defined as sexual relations outside lifelong marriage – guaranteed the 'degradation' of women"</a:t>
            </a:r>
            <a:endParaRPr lang="en-GB" sz="1400">
              <a:latin typeface="Times New Roman"/>
              <a:cs typeface="Times New Roman"/>
            </a:endParaRPr>
          </a:p>
          <a:p>
            <a:pPr marL="171450" indent="-171450">
              <a:lnSpc>
                <a:spcPct val="90000"/>
              </a:lnSpc>
              <a:spcBef>
                <a:spcPts val="1000"/>
              </a:spcBef>
              <a:buFont typeface="Wingdings"/>
              <a:buChar char="v"/>
            </a:pPr>
            <a:r>
              <a:rPr lang="en-GB" sz="1400" i="1">
                <a:latin typeface="Times New Roman"/>
                <a:cs typeface="Times New Roman"/>
              </a:rPr>
              <a:t>"No man could ever love a woman, he believed, who had herself loved another"</a:t>
            </a:r>
            <a:endParaRPr lang="en-GB" sz="1400">
              <a:latin typeface="Times New Roman"/>
              <a:cs typeface="Times New Roman"/>
            </a:endParaRPr>
          </a:p>
          <a:p>
            <a:pPr marL="285750" indent="-285750">
              <a:lnSpc>
                <a:spcPct val="90000"/>
              </a:lnSpc>
              <a:spcBef>
                <a:spcPts val="1000"/>
              </a:spcBef>
              <a:buFont typeface="Wingdings"/>
              <a:buChar char="v"/>
            </a:pPr>
            <a:r>
              <a:rPr lang="en-GB" sz="1400">
                <a:latin typeface="Times New Roman"/>
                <a:cs typeface="Times New Roman"/>
              </a:rPr>
              <a:t>However, Newman did acknowledge that </a:t>
            </a:r>
            <a:r>
              <a:rPr lang="en-GB" sz="1400" i="1">
                <a:latin typeface="Times New Roman"/>
                <a:cs typeface="Times New Roman"/>
              </a:rPr>
              <a:t>"our existing laws do press hardly upon wives' who were unable to escape from 'tyrant' husbands"</a:t>
            </a:r>
            <a:endParaRPr lang="en-GB" sz="1400">
              <a:latin typeface="Times New Roman"/>
              <a:cs typeface="Times New Roman"/>
            </a:endParaRPr>
          </a:p>
        </p:txBody>
      </p:sp>
      <p:sp>
        <p:nvSpPr>
          <p:cNvPr id="6" name="TextBox 5">
            <a:extLst>
              <a:ext uri="{FF2B5EF4-FFF2-40B4-BE49-F238E27FC236}">
                <a16:creationId xmlns:a16="http://schemas.microsoft.com/office/drawing/2014/main" id="{0E28939F-7E9A-03E7-9867-2DA05E0D33B1}"/>
              </a:ext>
            </a:extLst>
          </p:cNvPr>
          <p:cNvSpPr txBox="1"/>
          <p:nvPr/>
        </p:nvSpPr>
        <p:spPr>
          <a:xfrm>
            <a:off x="4002101" y="5340404"/>
            <a:ext cx="7504738" cy="646331"/>
          </a:xfrm>
          <a:prstGeom prst="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a:latin typeface="Times New Roman"/>
                <a:cs typeface="Times New Roman"/>
              </a:rPr>
              <a:t>Takeaway: Discussions on greater sexual freedom were permitted and prevalent within the Freethinking movement</a:t>
            </a:r>
            <a:endParaRPr lang="en-US"/>
          </a:p>
        </p:txBody>
      </p:sp>
      <p:pic>
        <p:nvPicPr>
          <p:cNvPr id="8" name="Picture 7" descr="A person with a beard&#10;&#10;AI-generated content may be incorrect.">
            <a:extLst>
              <a:ext uri="{FF2B5EF4-FFF2-40B4-BE49-F238E27FC236}">
                <a16:creationId xmlns:a16="http://schemas.microsoft.com/office/drawing/2014/main" id="{A969A463-E946-2101-5FAC-D04E44189E26}"/>
              </a:ext>
            </a:extLst>
          </p:cNvPr>
          <p:cNvPicPr>
            <a:picLocks noChangeAspect="1"/>
          </p:cNvPicPr>
          <p:nvPr/>
        </p:nvPicPr>
        <p:blipFill>
          <a:blip r:embed="rId2"/>
          <a:stretch>
            <a:fillRect/>
          </a:stretch>
        </p:blipFill>
        <p:spPr>
          <a:xfrm>
            <a:off x="3706186" y="2441482"/>
            <a:ext cx="1962150" cy="2333625"/>
          </a:xfrm>
          <a:prstGeom prst="rect">
            <a:avLst/>
          </a:prstGeom>
        </p:spPr>
      </p:pic>
      <p:pic>
        <p:nvPicPr>
          <p:cNvPr id="9" name="Picture 8" descr="A person with a beard&#10;&#10;AI-generated content may be incorrect.">
            <a:extLst>
              <a:ext uri="{FF2B5EF4-FFF2-40B4-BE49-F238E27FC236}">
                <a16:creationId xmlns:a16="http://schemas.microsoft.com/office/drawing/2014/main" id="{175137D9-E2E8-7ED9-CA2E-4D509013E20E}"/>
              </a:ext>
            </a:extLst>
          </p:cNvPr>
          <p:cNvPicPr>
            <a:picLocks noChangeAspect="1"/>
          </p:cNvPicPr>
          <p:nvPr/>
        </p:nvPicPr>
        <p:blipFill>
          <a:blip r:embed="rId3"/>
          <a:stretch>
            <a:fillRect/>
          </a:stretch>
        </p:blipFill>
        <p:spPr>
          <a:xfrm>
            <a:off x="9654588" y="2443443"/>
            <a:ext cx="1847530" cy="2329703"/>
          </a:xfrm>
          <a:prstGeom prst="rect">
            <a:avLst/>
          </a:prstGeom>
        </p:spPr>
      </p:pic>
    </p:spTree>
    <p:extLst>
      <p:ext uri="{BB962C8B-B14F-4D97-AF65-F5344CB8AC3E}">
        <p14:creationId xmlns:p14="http://schemas.microsoft.com/office/powerpoint/2010/main" val="3238047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B82E6B9-F904-E26E-5872-8AF8CBB606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5B4F8E4-8A22-E607-B5AB-BABDB1F72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DBA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12B3D9-667A-04A7-4C91-4560DB15BCF8}"/>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The Rejection of Sexual Unorthodoxy by Mainstream Feminists </a:t>
            </a:r>
            <a:endParaRPr lang="en-US"/>
          </a:p>
        </p:txBody>
      </p:sp>
      <p:sp>
        <p:nvSpPr>
          <p:cNvPr id="3" name="Content Placeholder 2">
            <a:extLst>
              <a:ext uri="{FF2B5EF4-FFF2-40B4-BE49-F238E27FC236}">
                <a16:creationId xmlns:a16="http://schemas.microsoft.com/office/drawing/2014/main" id="{E81945DB-72E1-09B3-BF4C-44F75021A815}"/>
              </a:ext>
            </a:extLst>
          </p:cNvPr>
          <p:cNvSpPr>
            <a:spLocks noGrp="1"/>
          </p:cNvSpPr>
          <p:nvPr>
            <p:ph idx="1"/>
          </p:nvPr>
        </p:nvSpPr>
        <p:spPr>
          <a:xfrm>
            <a:off x="678116" y="2574368"/>
            <a:ext cx="10675684" cy="3470276"/>
          </a:xfrm>
        </p:spPr>
        <p:txBody>
          <a:bodyPr vert="horz" lIns="91440" tIns="45720" rIns="91440" bIns="45720" rtlCol="0" anchor="t">
            <a:noAutofit/>
          </a:bodyPr>
          <a:lstStyle/>
          <a:p>
            <a:pPr marL="285750" indent="-285750">
              <a:buFont typeface="Wingdings" panose="020B0604020202020204" pitchFamily="34" charset="0"/>
              <a:buChar char="v"/>
            </a:pPr>
            <a:r>
              <a:rPr lang="en-US" sz="1400">
                <a:latin typeface="Times New Roman"/>
                <a:cs typeface="Times New Roman"/>
              </a:rPr>
              <a:t>Schwartz discusses how mainstream feminists rejected the moves made by Freethinkers for sexual freedom</a:t>
            </a:r>
            <a:endParaRPr lang="en-US"/>
          </a:p>
          <a:p>
            <a:pPr marL="285750" indent="-285750">
              <a:buFont typeface="Wingdings" panose="020B0604020202020204" pitchFamily="34" charset="0"/>
              <a:buChar char="v"/>
            </a:pPr>
            <a:r>
              <a:rPr lang="en-US" sz="1400" i="1">
                <a:latin typeface="Times New Roman"/>
                <a:cs typeface="Times New Roman"/>
              </a:rPr>
              <a:t>"Freethinking feminists were...considered a liability because they continued to discuss radical ideas on marriage and sexual morality"</a:t>
            </a:r>
            <a:endParaRPr lang="en-US" sz="1400"/>
          </a:p>
          <a:p>
            <a:pPr marL="0" indent="0">
              <a:buNone/>
            </a:pPr>
            <a:r>
              <a:rPr lang="en-US" sz="1600" b="1">
                <a:latin typeface="Times New Roman"/>
                <a:cs typeface="Times New Roman"/>
              </a:rPr>
              <a:t>Respectable Women:</a:t>
            </a:r>
            <a:endParaRPr lang="en-US" sz="1600"/>
          </a:p>
          <a:p>
            <a:pPr>
              <a:buFont typeface="Wingdings" panose="020B0604020202020204" pitchFamily="34" charset="0"/>
              <a:buChar char="v"/>
            </a:pPr>
            <a:r>
              <a:rPr lang="en-US" sz="1400">
                <a:latin typeface="Times New Roman"/>
                <a:cs typeface="Times New Roman"/>
              </a:rPr>
              <a:t>Victorian Christian feminists </a:t>
            </a:r>
            <a:r>
              <a:rPr lang="en-US" sz="1400" i="1">
                <a:latin typeface="Times New Roman"/>
                <a:cs typeface="Times New Roman"/>
              </a:rPr>
              <a:t>"deeply concerned to present themselves as </a:t>
            </a:r>
            <a:r>
              <a:rPr lang="en-US" sz="1400" b="1" i="1">
                <a:latin typeface="Times New Roman"/>
                <a:cs typeface="Times New Roman"/>
              </a:rPr>
              <a:t>respectable"</a:t>
            </a:r>
            <a:endParaRPr lang="en-US" sz="1400" b="1">
              <a:latin typeface="Times New Roman"/>
              <a:cs typeface="Times New Roman"/>
            </a:endParaRPr>
          </a:p>
          <a:p>
            <a:pPr>
              <a:buFont typeface="Wingdings" panose="020B0604020202020204" pitchFamily="34" charset="0"/>
              <a:buChar char="v"/>
            </a:pPr>
            <a:r>
              <a:rPr lang="en-US" sz="1400">
                <a:latin typeface="Times New Roman"/>
                <a:cs typeface="Times New Roman"/>
              </a:rPr>
              <a:t>Maintaining this public respectability meant the </a:t>
            </a:r>
            <a:r>
              <a:rPr lang="en-US" sz="1400" b="1">
                <a:latin typeface="Times New Roman"/>
                <a:cs typeface="Times New Roman"/>
              </a:rPr>
              <a:t>exclusion</a:t>
            </a:r>
            <a:r>
              <a:rPr lang="en-US" sz="1400">
                <a:latin typeface="Times New Roman"/>
                <a:cs typeface="Times New Roman"/>
              </a:rPr>
              <a:t> of sexually radical women, like Freethinkers </a:t>
            </a:r>
          </a:p>
          <a:p>
            <a:pPr marL="0" indent="0">
              <a:buNone/>
            </a:pPr>
            <a:r>
              <a:rPr lang="en-US" sz="1600" b="1">
                <a:latin typeface="Times New Roman"/>
                <a:cs typeface="Times New Roman"/>
              </a:rPr>
              <a:t>Elizabeth Wolstenholme's Free Union: </a:t>
            </a:r>
          </a:p>
          <a:p>
            <a:pPr>
              <a:buFont typeface="Wingdings" panose="020B0604020202020204" pitchFamily="34" charset="0"/>
              <a:buChar char="v"/>
            </a:pPr>
            <a:r>
              <a:rPr lang="en-US" sz="1400">
                <a:latin typeface="Times New Roman"/>
                <a:cs typeface="Times New Roman"/>
              </a:rPr>
              <a:t>Entered into Free Union with Ben Elmy</a:t>
            </a:r>
          </a:p>
          <a:p>
            <a:pPr>
              <a:buFont typeface="Wingdings" panose="020B0604020202020204" pitchFamily="34" charset="0"/>
              <a:buChar char="v"/>
            </a:pPr>
            <a:r>
              <a:rPr lang="en-US" sz="1400">
                <a:latin typeface="Times New Roman"/>
                <a:cs typeface="Times New Roman"/>
              </a:rPr>
              <a:t>Received </a:t>
            </a:r>
            <a:r>
              <a:rPr lang="en-US" sz="1400" i="1">
                <a:latin typeface="Times New Roman"/>
                <a:cs typeface="Times New Roman"/>
              </a:rPr>
              <a:t>"shabby treatment at the hands of the women's movement" </a:t>
            </a:r>
            <a:r>
              <a:rPr lang="en-US" sz="1400">
                <a:latin typeface="Times New Roman"/>
                <a:cs typeface="Times New Roman"/>
              </a:rPr>
              <a:t> </a:t>
            </a:r>
          </a:p>
          <a:p>
            <a:pPr lvl="1">
              <a:buFont typeface="Wingdings" panose="020B0604020202020204" pitchFamily="34" charset="0"/>
              <a:buChar char="Ø"/>
            </a:pPr>
            <a:r>
              <a:rPr lang="en-US" sz="1400">
                <a:latin typeface="Times New Roman"/>
                <a:cs typeface="Times New Roman"/>
              </a:rPr>
              <a:t>Millicent Garrett Fawcett = </a:t>
            </a:r>
            <a:r>
              <a:rPr lang="en-US" sz="1400" i="1">
                <a:latin typeface="Times New Roman"/>
                <a:ea typeface="Calibri"/>
                <a:cs typeface="Times New Roman"/>
              </a:rPr>
              <a:t>"wrote privately to Wolstenholme condemning her conduct and asking her to remove herself from activities in order to prevent any further damage to the suffrage movement"</a:t>
            </a:r>
            <a:r>
              <a:rPr lang="en-GB" sz="1400" i="1">
                <a:latin typeface="Calibri"/>
                <a:ea typeface="Calibri"/>
                <a:cs typeface="Calibri"/>
              </a:rPr>
              <a:t> </a:t>
            </a:r>
          </a:p>
          <a:p>
            <a:pPr lvl="1">
              <a:buFont typeface="Wingdings" panose="020B0604020202020204" pitchFamily="34" charset="0"/>
              <a:buChar char="Ø"/>
            </a:pPr>
            <a:r>
              <a:rPr lang="en-GB" sz="1400">
                <a:latin typeface="Times New Roman"/>
                <a:ea typeface="Calibri"/>
                <a:cs typeface="Calibri"/>
              </a:rPr>
              <a:t>Shwartz states how this treatment </a:t>
            </a:r>
            <a:r>
              <a:rPr lang="en-GB" sz="1400" i="1">
                <a:latin typeface="Times New Roman"/>
                <a:ea typeface="Calibri"/>
                <a:cs typeface="Calibri"/>
              </a:rPr>
              <a:t>"pointed as an example of the refusal of the nineteenth-century women's movement to countenance any form of sexual unorthodoxy"</a:t>
            </a:r>
          </a:p>
        </p:txBody>
      </p:sp>
    </p:spTree>
    <p:extLst>
      <p:ext uri="{BB962C8B-B14F-4D97-AF65-F5344CB8AC3E}">
        <p14:creationId xmlns:p14="http://schemas.microsoft.com/office/powerpoint/2010/main" val="2782260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4FEF08-4405-AEFD-0D11-4D75A947BA9D}"/>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053D64E5-D78F-79F3-0591-3B85B6908C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88022F2-5B7D-4ACE-486A-663BAD07FE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DBA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888B74-65E0-E877-579E-FA68C9C20490}"/>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Mainstream Feminism vs. Freethinking Feminism </a:t>
            </a:r>
          </a:p>
        </p:txBody>
      </p:sp>
      <p:sp>
        <p:nvSpPr>
          <p:cNvPr id="3" name="Content Placeholder 2">
            <a:extLst>
              <a:ext uri="{FF2B5EF4-FFF2-40B4-BE49-F238E27FC236}">
                <a16:creationId xmlns:a16="http://schemas.microsoft.com/office/drawing/2014/main" id="{F1C3007C-A408-505E-FFB8-D17D044D940C}"/>
              </a:ext>
            </a:extLst>
          </p:cNvPr>
          <p:cNvSpPr>
            <a:spLocks noGrp="1"/>
          </p:cNvSpPr>
          <p:nvPr>
            <p:ph idx="1"/>
          </p:nvPr>
        </p:nvSpPr>
        <p:spPr>
          <a:xfrm>
            <a:off x="838200" y="2593578"/>
            <a:ext cx="10515600" cy="3470276"/>
          </a:xfrm>
        </p:spPr>
        <p:txBody>
          <a:bodyPr vert="horz" lIns="91440" tIns="45720" rIns="91440" bIns="45720" rtlCol="0" anchor="t">
            <a:normAutofit fontScale="92500" lnSpcReduction="10000"/>
          </a:bodyPr>
          <a:lstStyle/>
          <a:p>
            <a:pPr>
              <a:buNone/>
            </a:pPr>
            <a:r>
              <a:rPr lang="en-GB" sz="1600" b="1">
                <a:latin typeface="Times New Roman"/>
                <a:cs typeface="Times New Roman"/>
              </a:rPr>
              <a:t>Mainstream Feminists:</a:t>
            </a:r>
            <a:endParaRPr lang="en-US" sz="1600">
              <a:latin typeface="Times New Roman"/>
              <a:cs typeface="Times New Roman"/>
            </a:endParaRPr>
          </a:p>
          <a:p>
            <a:pPr>
              <a:buFont typeface="Calibri" panose="020B0604020202020204" pitchFamily="34" charset="0"/>
              <a:buChar char="-"/>
            </a:pPr>
            <a:r>
              <a:rPr lang="en-GB" sz="1600">
                <a:latin typeface="Times New Roman"/>
                <a:ea typeface="+mn-lt"/>
                <a:cs typeface="+mn-lt"/>
              </a:rPr>
              <a:t>Aimed to reform marriage, not abolish or radically transform it - </a:t>
            </a:r>
            <a:r>
              <a:rPr lang="en-GB" sz="1600" i="1">
                <a:latin typeface="Times New Roman"/>
                <a:ea typeface="+mn-lt"/>
                <a:cs typeface="+mn-lt"/>
              </a:rPr>
              <a:t>"demanding that women have the same legal and property rights as men within marriage, rather than calling for free unions or emphasising women's right to leave unhappy marriages"</a:t>
            </a:r>
            <a:endParaRPr lang="en-GB" sz="1600" i="1">
              <a:latin typeface="Times New Roman"/>
              <a:cs typeface="Times New Roman"/>
            </a:endParaRPr>
          </a:p>
          <a:p>
            <a:pPr>
              <a:buFont typeface="Calibri"/>
              <a:buChar char="-"/>
            </a:pPr>
            <a:r>
              <a:rPr lang="en-GB" sz="1600">
                <a:latin typeface="Times New Roman"/>
                <a:ea typeface="+mn-lt"/>
                <a:cs typeface="+mn-lt"/>
              </a:rPr>
              <a:t>Never considered women’s right to sexual expression outside marriage</a:t>
            </a:r>
            <a:endParaRPr lang="en-GB" sz="1600">
              <a:latin typeface="Times New Roman"/>
              <a:cs typeface="Times New Roman"/>
            </a:endParaRPr>
          </a:p>
          <a:p>
            <a:pPr>
              <a:buFont typeface="Calibri"/>
              <a:buChar char="-"/>
            </a:pPr>
            <a:r>
              <a:rPr lang="en-GB" sz="1600">
                <a:latin typeface="Times New Roman"/>
                <a:ea typeface="+mn-lt"/>
                <a:cs typeface="+mn-lt"/>
              </a:rPr>
              <a:t>Responded to the double standard by calling for male self-control, not sexual freedom</a:t>
            </a:r>
            <a:endParaRPr lang="en-GB" sz="1600">
              <a:latin typeface="Times New Roman"/>
              <a:cs typeface="Times New Roman"/>
            </a:endParaRPr>
          </a:p>
          <a:p>
            <a:pPr>
              <a:buFont typeface="Calibri"/>
              <a:buChar char="-"/>
            </a:pPr>
            <a:r>
              <a:rPr lang="en-GB" sz="1600">
                <a:latin typeface="Times New Roman"/>
                <a:ea typeface="+mn-lt"/>
                <a:cs typeface="+mn-lt"/>
              </a:rPr>
              <a:t>Avoided topics like free unions, monogamy critique, or sexual desire</a:t>
            </a:r>
            <a:endParaRPr lang="en-GB" sz="1600">
              <a:latin typeface="Times New Roman"/>
              <a:cs typeface="Times New Roman"/>
            </a:endParaRPr>
          </a:p>
          <a:p>
            <a:pPr marL="0" indent="0">
              <a:buNone/>
            </a:pPr>
            <a:r>
              <a:rPr lang="en-GB" sz="1600" b="1">
                <a:latin typeface="Times New Roman"/>
                <a:cs typeface="Times New Roman"/>
              </a:rPr>
              <a:t>Freethinking Feminists:</a:t>
            </a:r>
            <a:endParaRPr lang="en-GB" sz="1600">
              <a:latin typeface="Times New Roman"/>
              <a:cs typeface="Times New Roman"/>
            </a:endParaRPr>
          </a:p>
          <a:p>
            <a:pPr>
              <a:buFont typeface="Calibri"/>
              <a:buChar char="-"/>
            </a:pPr>
            <a:r>
              <a:rPr lang="en-GB" sz="1600">
                <a:latin typeface="Times New Roman"/>
                <a:ea typeface="+mn-lt"/>
                <a:cs typeface="+mn-lt"/>
              </a:rPr>
              <a:t>Continued debates on divorce accessibility, the legitimacy of free unions, whether lifelong monogamy was viable</a:t>
            </a:r>
            <a:endParaRPr lang="en-GB" sz="1600">
              <a:latin typeface="Times New Roman"/>
              <a:cs typeface="Times New Roman"/>
            </a:endParaRPr>
          </a:p>
          <a:p>
            <a:pPr>
              <a:buFont typeface="Calibri"/>
              <a:buChar char="-"/>
            </a:pPr>
            <a:r>
              <a:rPr lang="en-GB" sz="1600">
                <a:latin typeface="Times New Roman"/>
                <a:ea typeface="+mn-lt"/>
                <a:cs typeface="+mn-lt"/>
              </a:rPr>
              <a:t>Were unafraid to challenge Christian morality and social norms</a:t>
            </a:r>
            <a:endParaRPr lang="en-GB" sz="1600">
              <a:latin typeface="Times New Roman"/>
              <a:cs typeface="Times New Roman"/>
            </a:endParaRPr>
          </a:p>
          <a:p>
            <a:pPr>
              <a:buFont typeface="Calibri"/>
              <a:buChar char="-"/>
            </a:pPr>
            <a:r>
              <a:rPr lang="en-GB" sz="1600">
                <a:latin typeface="Times New Roman"/>
                <a:ea typeface="+mn-lt"/>
                <a:cs typeface="+mn-lt"/>
              </a:rPr>
              <a:t>Argued that rejecting Christian sexual ethics made new, equal relationships possible</a:t>
            </a:r>
            <a:endParaRPr lang="en-GB" sz="1600">
              <a:latin typeface="Times New Roman"/>
              <a:cs typeface="Times New Roman"/>
            </a:endParaRPr>
          </a:p>
          <a:p>
            <a:pPr marL="0" indent="0">
              <a:buNone/>
            </a:pPr>
            <a:r>
              <a:rPr lang="en-GB" sz="1600" u="sng">
                <a:latin typeface="Times New Roman"/>
                <a:cs typeface="Times New Roman"/>
              </a:rPr>
              <a:t>Takeaway:</a:t>
            </a:r>
            <a:r>
              <a:rPr lang="en-GB" sz="1600">
                <a:latin typeface="Times New Roman"/>
                <a:cs typeface="Times New Roman"/>
              </a:rPr>
              <a:t> </a:t>
            </a:r>
            <a:r>
              <a:rPr lang="en-GB" sz="1600" i="1">
                <a:latin typeface="Times New Roman"/>
                <a:cs typeface="Times New Roman"/>
              </a:rPr>
              <a:t>"Freethinking feminists made far more radical demands than those being advanced within the mainstream of the women's movement"</a:t>
            </a:r>
          </a:p>
          <a:p>
            <a:pPr marL="0" indent="0">
              <a:buNone/>
            </a:pPr>
            <a:endParaRPr lang="en-GB">
              <a:latin typeface="Times New Roman"/>
              <a:cs typeface="Times New Roman"/>
            </a:endParaRPr>
          </a:p>
        </p:txBody>
      </p:sp>
    </p:spTree>
    <p:extLst>
      <p:ext uri="{BB962C8B-B14F-4D97-AF65-F5344CB8AC3E}">
        <p14:creationId xmlns:p14="http://schemas.microsoft.com/office/powerpoint/2010/main" val="852297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12E2945-E5AE-DBEB-2E96-780E5F663546}"/>
            </a:ext>
          </a:extLst>
        </p:cNvPr>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5275D8BB-2010-F8A8-33CC-B0DDAC86E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10">
            <a:extLst>
              <a:ext uri="{FF2B5EF4-FFF2-40B4-BE49-F238E27FC236}">
                <a16:creationId xmlns:a16="http://schemas.microsoft.com/office/drawing/2014/main" id="{FB018FE0-B8A9-4C21-D3E2-CC55585FBF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A7BC1F5-DF8B-4046-349E-94FBCE4B5B16}"/>
              </a:ext>
            </a:extLst>
          </p:cNvPr>
          <p:cNvSpPr>
            <a:spLocks noGrp="1"/>
          </p:cNvSpPr>
          <p:nvPr>
            <p:ph idx="1"/>
          </p:nvPr>
        </p:nvSpPr>
        <p:spPr>
          <a:xfrm>
            <a:off x="298072" y="1865219"/>
            <a:ext cx="4521517" cy="3104726"/>
          </a:xfrm>
        </p:spPr>
        <p:txBody>
          <a:bodyPr vert="horz" lIns="91440" tIns="45720" rIns="91440" bIns="45720" rtlCol="0" anchor="t">
            <a:normAutofit/>
          </a:bodyPr>
          <a:lstStyle/>
          <a:p>
            <a:pPr marL="0" indent="0" algn="ctr">
              <a:buNone/>
            </a:pPr>
            <a:r>
              <a:rPr lang="en-GB" sz="2600">
                <a:latin typeface="Times New Roman"/>
                <a:cs typeface="Times New Roman"/>
              </a:rPr>
              <a:t>Lesley Hall</a:t>
            </a:r>
            <a:endParaRPr lang="en-US" sz="2600">
              <a:latin typeface="Times New Roman"/>
              <a:cs typeface="Times New Roman"/>
            </a:endParaRPr>
          </a:p>
          <a:p>
            <a:pPr marL="0" indent="0" algn="ctr">
              <a:buNone/>
            </a:pPr>
            <a:r>
              <a:rPr lang="en-GB" i="1">
                <a:solidFill>
                  <a:srgbClr val="212529"/>
                </a:solidFill>
                <a:ea typeface="+mn-lt"/>
                <a:cs typeface="+mn-lt"/>
              </a:rPr>
              <a:t>‘Outspoken Women: An Anthology of Women’s Writing on Sex 1870-1969</a:t>
            </a:r>
            <a:endParaRPr lang="en-GB"/>
          </a:p>
        </p:txBody>
      </p:sp>
      <p:sp>
        <p:nvSpPr>
          <p:cNvPr id="2" name="Rectangle 1">
            <a:extLst>
              <a:ext uri="{FF2B5EF4-FFF2-40B4-BE49-F238E27FC236}">
                <a16:creationId xmlns:a16="http://schemas.microsoft.com/office/drawing/2014/main" id="{50CB8431-CC6A-0C7B-2CAF-3DFFC6777816}"/>
              </a:ext>
            </a:extLst>
          </p:cNvPr>
          <p:cNvSpPr/>
          <p:nvPr/>
        </p:nvSpPr>
        <p:spPr>
          <a:xfrm>
            <a:off x="6842475" y="654787"/>
            <a:ext cx="3744003" cy="5298368"/>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0295589F-454D-C690-BDC1-BB8A3E207AC3}"/>
              </a:ext>
            </a:extLst>
          </p:cNvPr>
          <p:cNvSpPr txBox="1"/>
          <p:nvPr/>
        </p:nvSpPr>
        <p:spPr>
          <a:xfrm>
            <a:off x="385202" y="4464143"/>
            <a:ext cx="4862251" cy="1323439"/>
          </a:xfrm>
          <a:prstGeom prst="rect">
            <a:avLst/>
          </a:prstGeom>
          <a:solidFill>
            <a:schemeClr val="tx2">
              <a:lumMod val="10000"/>
              <a:lumOff val="9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000" b="1">
                <a:latin typeface="Times New Roman"/>
                <a:cs typeface="Times New Roman"/>
              </a:rPr>
              <a:t>Main objective:</a:t>
            </a:r>
            <a:endParaRPr lang="en-US" sz="2000" i="1">
              <a:latin typeface="Times New Roman"/>
              <a:cs typeface="Times New Roman"/>
            </a:endParaRPr>
          </a:p>
          <a:p>
            <a:pPr marL="457200" indent="-457200">
              <a:buFont typeface="Wingdings,Sans-Serif"/>
              <a:buChar char="v"/>
            </a:pPr>
            <a:r>
              <a:rPr lang="en-GB" sz="2000">
                <a:latin typeface="Times New Roman"/>
                <a:cs typeface="Times New Roman"/>
              </a:rPr>
              <a:t>To explore what women, particularly female scholars, thought about topics pertaining to sex during the Victorian era</a:t>
            </a:r>
            <a:endParaRPr lang="en-GB"/>
          </a:p>
        </p:txBody>
      </p:sp>
      <p:sp>
        <p:nvSpPr>
          <p:cNvPr id="39" name="Title 38">
            <a:extLst>
              <a:ext uri="{FF2B5EF4-FFF2-40B4-BE49-F238E27FC236}">
                <a16:creationId xmlns:a16="http://schemas.microsoft.com/office/drawing/2014/main" id="{03CFE796-3F28-AD5E-2D86-6707628234D8}"/>
              </a:ext>
            </a:extLst>
          </p:cNvPr>
          <p:cNvSpPr>
            <a:spLocks noGrp="1"/>
          </p:cNvSpPr>
          <p:nvPr>
            <p:ph type="title"/>
          </p:nvPr>
        </p:nvSpPr>
        <p:spPr/>
        <p:txBody>
          <a:bodyPr>
            <a:normAutofit/>
          </a:bodyPr>
          <a:lstStyle/>
          <a:p>
            <a:r>
              <a:rPr lang="en-GB" sz="3600">
                <a:latin typeface="Times New Roman"/>
                <a:cs typeface="Times New Roman"/>
              </a:rPr>
              <a:t>Samai:</a:t>
            </a:r>
          </a:p>
        </p:txBody>
      </p:sp>
      <p:pic>
        <p:nvPicPr>
          <p:cNvPr id="5" name="Picture 4" descr="A person holding a mask&#10;&#10;AI-generated content may be incorrect.">
            <a:extLst>
              <a:ext uri="{FF2B5EF4-FFF2-40B4-BE49-F238E27FC236}">
                <a16:creationId xmlns:a16="http://schemas.microsoft.com/office/drawing/2014/main" id="{6EB18012-DE31-C15D-2B24-97880F93F9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5426" y="869555"/>
            <a:ext cx="3667210" cy="5486658"/>
          </a:xfrm>
          <a:prstGeom prst="rect">
            <a:avLst/>
          </a:prstGeom>
        </p:spPr>
      </p:pic>
    </p:spTree>
    <p:extLst>
      <p:ext uri="{BB962C8B-B14F-4D97-AF65-F5344CB8AC3E}">
        <p14:creationId xmlns:p14="http://schemas.microsoft.com/office/powerpoint/2010/main" val="24956268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BD710-8C5F-6A0C-4833-1E86D8F80B5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7120EE8-CF62-252B-4E9F-A2BDD4DDF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8B6A43-4CFB-611E-002A-3B2B34253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08BE8E-98BC-2720-EE60-0E4FFC76CA1E}"/>
              </a:ext>
            </a:extLst>
          </p:cNvPr>
          <p:cNvSpPr txBox="1"/>
          <p:nvPr/>
        </p:nvSpPr>
        <p:spPr>
          <a:xfrm>
            <a:off x="7863811" y="2659482"/>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59977AE1-6822-32AF-4F83-F1394EFCAA32}"/>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9ABFC2C1-04BC-15DC-3DE5-C21FC0AF5304}"/>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itle 1">
            <a:extLst>
              <a:ext uri="{FF2B5EF4-FFF2-40B4-BE49-F238E27FC236}">
                <a16:creationId xmlns:a16="http://schemas.microsoft.com/office/drawing/2014/main" id="{B83EFF01-978D-C52F-AD0C-604A247817DA}"/>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Marriage</a:t>
            </a:r>
          </a:p>
        </p:txBody>
      </p:sp>
      <p:sp>
        <p:nvSpPr>
          <p:cNvPr id="4" name="TextBox 3">
            <a:extLst>
              <a:ext uri="{FF2B5EF4-FFF2-40B4-BE49-F238E27FC236}">
                <a16:creationId xmlns:a16="http://schemas.microsoft.com/office/drawing/2014/main" id="{B8BAFD51-1E6A-3A2F-566B-DD86C8C63741}"/>
              </a:ext>
            </a:extLst>
          </p:cNvPr>
          <p:cNvSpPr txBox="1"/>
          <p:nvPr/>
        </p:nvSpPr>
        <p:spPr>
          <a:xfrm>
            <a:off x="671712" y="2444792"/>
            <a:ext cx="8217951" cy="3785652"/>
          </a:xfrm>
          <a:prstGeom prst="rect">
            <a:avLst/>
          </a:prstGeom>
          <a:noFill/>
        </p:spPr>
        <p:txBody>
          <a:bodyPr wrap="square" lIns="91440" tIns="45720" rIns="91440" bIns="45720" rtlCol="0" anchor="t">
            <a:spAutoFit/>
          </a:bodyPr>
          <a:lstStyle/>
          <a:p>
            <a:pPr marL="285750" indent="-285750" rtl="0" fontAlgn="base">
              <a:buFont typeface="Wingdings"/>
              <a:buChar char="v"/>
            </a:pPr>
            <a:r>
              <a:rPr lang="en-GB" sz="1600" b="1" i="0" u="none" strike="noStrike">
                <a:solidFill>
                  <a:srgbClr val="212529"/>
                </a:solidFill>
                <a:effectLst/>
                <a:latin typeface="Times New Roman"/>
                <a:cs typeface="Times New Roman"/>
              </a:rPr>
              <a:t>Josephine Butler, Social Purity, 1879</a:t>
            </a:r>
            <a:endParaRPr lang="en-US" sz="1600"/>
          </a:p>
          <a:p>
            <a:pPr lvl="1" rtl="0" fontAlgn="base"/>
            <a:r>
              <a:rPr lang="en-GB" sz="1600" b="0" i="0" u="none" strike="noStrike">
                <a:solidFill>
                  <a:srgbClr val="212529"/>
                </a:solidFill>
                <a:effectLst/>
                <a:latin typeface="Times New Roman"/>
                <a:cs typeface="Times New Roman"/>
              </a:rPr>
              <a:t>Marriage does not change a </a:t>
            </a:r>
            <a:r>
              <a:rPr lang="en-GB" sz="1600">
                <a:solidFill>
                  <a:srgbClr val="212529"/>
                </a:solidFill>
                <a:latin typeface="Times New Roman"/>
                <a:cs typeface="Times New Roman"/>
              </a:rPr>
              <a:t>man's</a:t>
            </a:r>
            <a:r>
              <a:rPr lang="en-GB" sz="1600" b="0" i="0" u="none" strike="noStrike">
                <a:solidFill>
                  <a:srgbClr val="212529"/>
                </a:solidFill>
                <a:effectLst/>
                <a:latin typeface="Times New Roman"/>
                <a:cs typeface="Times New Roman"/>
              </a:rPr>
              <a:t> nature — </a:t>
            </a:r>
            <a:r>
              <a:rPr lang="en-GB" sz="1600">
                <a:solidFill>
                  <a:srgbClr val="212529"/>
                </a:solidFill>
                <a:latin typeface="Times New Roman"/>
                <a:cs typeface="Times New Roman"/>
              </a:rPr>
              <a:t>they</a:t>
            </a:r>
            <a:r>
              <a:rPr lang="en-GB" sz="1600" b="0" i="0" u="none" strike="noStrike">
                <a:solidFill>
                  <a:srgbClr val="212529"/>
                </a:solidFill>
                <a:effectLst/>
                <a:latin typeface="Times New Roman"/>
                <a:cs typeface="Times New Roman"/>
              </a:rPr>
              <a:t> remain selfish and unrestrained </a:t>
            </a:r>
          </a:p>
          <a:p>
            <a:pPr marL="285750" indent="-285750" rtl="0" fontAlgn="base">
              <a:buFont typeface="Wingdings"/>
              <a:buChar char="v"/>
            </a:pPr>
            <a:r>
              <a:rPr lang="en-GB" sz="1600" b="1" i="0" u="none" strike="noStrike">
                <a:solidFill>
                  <a:srgbClr val="212529"/>
                </a:solidFill>
                <a:effectLst/>
                <a:latin typeface="Times New Roman"/>
                <a:cs typeface="Times New Roman"/>
              </a:rPr>
              <a:t>Annie Besant, Marriage, 1882</a:t>
            </a:r>
          </a:p>
          <a:p>
            <a:pPr lvl="1" rtl="0" fontAlgn="base"/>
            <a:r>
              <a:rPr lang="en-GB" sz="1600" b="0" i="0" u="none" strike="noStrike">
                <a:solidFill>
                  <a:srgbClr val="212529"/>
                </a:solidFill>
                <a:effectLst/>
                <a:latin typeface="Times New Roman"/>
                <a:cs typeface="Times New Roman"/>
              </a:rPr>
              <a:t>’A married woman lose control over her own body’</a:t>
            </a:r>
          </a:p>
          <a:p>
            <a:pPr lvl="1" rtl="0" fontAlgn="base"/>
            <a:r>
              <a:rPr lang="en-GB" sz="1600" b="0" i="0" u="none" strike="noStrike">
                <a:solidFill>
                  <a:srgbClr val="212529"/>
                </a:solidFill>
                <a:effectLst/>
                <a:latin typeface="Times New Roman"/>
                <a:cs typeface="Times New Roman"/>
              </a:rPr>
              <a:t>Idea that marriage commodifies women and turns them into a form of property</a:t>
            </a:r>
          </a:p>
          <a:p>
            <a:pPr lvl="1" rtl="0" fontAlgn="base"/>
            <a:r>
              <a:rPr lang="en-GB" sz="1600" b="0" i="0" u="none" strike="noStrike">
                <a:solidFill>
                  <a:srgbClr val="212529"/>
                </a:solidFill>
                <a:effectLst/>
                <a:latin typeface="Times New Roman"/>
                <a:cs typeface="Times New Roman"/>
              </a:rPr>
              <a:t>Sheds light on the issue and prevalence of marriage rape</a:t>
            </a:r>
          </a:p>
          <a:p>
            <a:pPr lvl="1" rtl="0" fontAlgn="base"/>
            <a:r>
              <a:rPr lang="en-GB" sz="1600" b="0" i="0" u="none" strike="noStrike">
                <a:solidFill>
                  <a:srgbClr val="212529"/>
                </a:solidFill>
                <a:effectLst/>
                <a:latin typeface="Times New Roman"/>
                <a:cs typeface="Times New Roman"/>
              </a:rPr>
              <a:t>The law removes law</a:t>
            </a:r>
          </a:p>
          <a:p>
            <a:pPr marL="285750" indent="-285750" rtl="0" fontAlgn="base">
              <a:buFont typeface="Wingdings"/>
              <a:buChar char="v"/>
            </a:pPr>
            <a:r>
              <a:rPr lang="en-GB" sz="1600" b="1" i="0" u="none" strike="noStrike">
                <a:solidFill>
                  <a:srgbClr val="212529"/>
                </a:solidFill>
                <a:effectLst/>
                <a:latin typeface="Times New Roman"/>
                <a:cs typeface="Times New Roman"/>
              </a:rPr>
              <a:t>Jane Clapperton, Scientific Meliorism, 1885</a:t>
            </a:r>
          </a:p>
          <a:p>
            <a:pPr lvl="1" rtl="0" fontAlgn="base"/>
            <a:r>
              <a:rPr lang="en-GB" sz="1600" b="0" i="0" u="none" strike="noStrike">
                <a:solidFill>
                  <a:srgbClr val="212529"/>
                </a:solidFill>
                <a:effectLst/>
                <a:latin typeface="Times New Roman"/>
                <a:cs typeface="Times New Roman"/>
              </a:rPr>
              <a:t>Marriage leaves people devoid of any substantial happiness</a:t>
            </a:r>
          </a:p>
          <a:p>
            <a:pPr lvl="1" rtl="0" fontAlgn="base"/>
            <a:r>
              <a:rPr lang="en-GB" sz="1600" b="0" i="0" u="none" strike="noStrike">
                <a:solidFill>
                  <a:srgbClr val="212529"/>
                </a:solidFill>
                <a:effectLst/>
                <a:latin typeface="Times New Roman"/>
                <a:cs typeface="Times New Roman"/>
              </a:rPr>
              <a:t>Calls marriage an artificial sham</a:t>
            </a:r>
          </a:p>
          <a:p>
            <a:pPr marL="285750" indent="-285750" rtl="0" fontAlgn="base">
              <a:buFont typeface="Wingdings"/>
              <a:buChar char="v"/>
            </a:pPr>
            <a:r>
              <a:rPr lang="en-GB" sz="1600" b="1" i="0" u="none" strike="noStrike">
                <a:solidFill>
                  <a:srgbClr val="212529"/>
                </a:solidFill>
                <a:effectLst/>
                <a:latin typeface="Times New Roman"/>
                <a:cs typeface="Times New Roman"/>
              </a:rPr>
              <a:t>Edith Lees Ellis, ‘A Noviciate for Marriage’ c.1892</a:t>
            </a:r>
          </a:p>
          <a:p>
            <a:pPr lvl="1" rtl="0" fontAlgn="base"/>
            <a:r>
              <a:rPr lang="en-GB" sz="1600" b="0" i="0" u="none" strike="noStrike">
                <a:solidFill>
                  <a:srgbClr val="212529"/>
                </a:solidFill>
                <a:effectLst/>
                <a:latin typeface="Times New Roman"/>
                <a:cs typeface="Times New Roman"/>
              </a:rPr>
              <a:t>Repression and excess meet in the name of Love</a:t>
            </a:r>
          </a:p>
          <a:p>
            <a:pPr marL="285750" indent="-285750" rtl="0" fontAlgn="base">
              <a:buFont typeface="Wingdings"/>
              <a:buChar char="v"/>
            </a:pPr>
            <a:r>
              <a:rPr lang="en-GB" sz="1600" b="1" i="0" u="none" strike="noStrike">
                <a:solidFill>
                  <a:srgbClr val="212529"/>
                </a:solidFill>
                <a:effectLst/>
                <a:latin typeface="Times New Roman"/>
                <a:cs typeface="Times New Roman"/>
              </a:rPr>
              <a:t>Ellice Hopkins, The Power of Womanhood, 1899</a:t>
            </a:r>
          </a:p>
          <a:p>
            <a:pPr lvl="1" rtl="0" fontAlgn="base"/>
            <a:r>
              <a:rPr lang="en-GB" sz="1600" b="0" i="0" u="none" strike="noStrike">
                <a:solidFill>
                  <a:srgbClr val="212529"/>
                </a:solidFill>
                <a:effectLst/>
                <a:latin typeface="Times New Roman"/>
                <a:cs typeface="Times New Roman"/>
              </a:rPr>
              <a:t>Being a wife is emotionally and physically draining</a:t>
            </a:r>
          </a:p>
          <a:p>
            <a:pPr lvl="1" rtl="0" fontAlgn="base"/>
            <a:r>
              <a:rPr lang="en-GB" sz="1600" b="0" i="0" u="none" strike="noStrike">
                <a:solidFill>
                  <a:srgbClr val="212529"/>
                </a:solidFill>
                <a:effectLst/>
                <a:latin typeface="Times New Roman"/>
                <a:cs typeface="Times New Roman"/>
              </a:rPr>
              <a:t>Marriage is not merely a contract but a sacramental union of love and life </a:t>
            </a:r>
          </a:p>
        </p:txBody>
      </p:sp>
      <p:sp>
        <p:nvSpPr>
          <p:cNvPr id="8" name="TextBox 7">
            <a:extLst>
              <a:ext uri="{FF2B5EF4-FFF2-40B4-BE49-F238E27FC236}">
                <a16:creationId xmlns:a16="http://schemas.microsoft.com/office/drawing/2014/main" id="{2F52BECF-3BC8-B2AD-CBC3-EC746648D3CF}"/>
              </a:ext>
            </a:extLst>
          </p:cNvPr>
          <p:cNvSpPr txBox="1"/>
          <p:nvPr/>
        </p:nvSpPr>
        <p:spPr>
          <a:xfrm>
            <a:off x="7865928" y="2446097"/>
            <a:ext cx="3633868" cy="3785652"/>
          </a:xfrm>
          <a:prstGeom prst="rect">
            <a:avLst/>
          </a:prstGeom>
          <a:solidFill>
            <a:schemeClr val="bg2">
              <a:lumMod val="90000"/>
            </a:schemeClr>
          </a:solidFill>
        </p:spPr>
        <p:txBody>
          <a:bodyPr wrap="square" lIns="91440" tIns="45720" rIns="91440" bIns="45720" rtlCol="0" anchor="t">
            <a:spAutoFit/>
          </a:bodyPr>
          <a:lstStyle/>
          <a:p>
            <a:pPr algn="ctr"/>
            <a:r>
              <a:rPr lang="en-GB" sz="1600" b="1">
                <a:latin typeface="Times New Roman"/>
                <a:cs typeface="Times New Roman"/>
              </a:rPr>
              <a:t>Key takeaways: </a:t>
            </a:r>
            <a:endParaRPr lang="en-US" sz="1600">
              <a:latin typeface="Times New Roman"/>
              <a:cs typeface="Times New Roman"/>
            </a:endParaRPr>
          </a:p>
          <a:p>
            <a:pPr marL="285750" indent="-285750">
              <a:buFont typeface="Wingdings" panose="020B0604020202020204" pitchFamily="34" charset="0"/>
              <a:buChar char="v"/>
            </a:pPr>
            <a:r>
              <a:rPr lang="en-GB" sz="1400">
                <a:latin typeface="Times New Roman"/>
                <a:cs typeface="Times New Roman"/>
              </a:rPr>
              <a:t>Marriage is criticised as an institution that preserved male privilege and harmed women</a:t>
            </a:r>
          </a:p>
          <a:p>
            <a:pPr marL="285750" indent="-285750">
              <a:buFont typeface="Wingdings" panose="020B0604020202020204" pitchFamily="34" charset="0"/>
              <a:buChar char="v"/>
            </a:pPr>
            <a:r>
              <a:rPr lang="en-GB" sz="1400">
                <a:latin typeface="Times New Roman"/>
                <a:cs typeface="Times New Roman"/>
              </a:rPr>
              <a:t>Seen by many feminist writers as a site of female subordination, bodily control, and emotional strain</a:t>
            </a:r>
          </a:p>
          <a:p>
            <a:pPr marL="285750" indent="-285750">
              <a:buFont typeface="Wingdings" panose="020B0604020202020204" pitchFamily="34" charset="0"/>
              <a:buChar char="v"/>
            </a:pPr>
            <a:r>
              <a:rPr lang="en-GB" sz="1400">
                <a:latin typeface="Times New Roman"/>
                <a:cs typeface="Times New Roman"/>
              </a:rPr>
              <a:t>Concerns centred on marital rape, commodification of women, emotional labour, and lack of legal autonomy</a:t>
            </a:r>
          </a:p>
          <a:p>
            <a:pPr marL="285750" indent="-285750">
              <a:buFont typeface="Wingdings" panose="020B0604020202020204" pitchFamily="34" charset="0"/>
              <a:buChar char="v"/>
            </a:pPr>
            <a:r>
              <a:rPr lang="en-GB" sz="1400">
                <a:latin typeface="Times New Roman"/>
                <a:cs typeface="Times New Roman"/>
              </a:rPr>
              <a:t>Critics challenged the idea that marriage naturally “civilised” men or produced happiness</a:t>
            </a:r>
          </a:p>
          <a:p>
            <a:pPr marL="285750" indent="-285750">
              <a:buFont typeface="Wingdings" panose="020B0604020202020204" pitchFamily="34" charset="0"/>
              <a:buChar char="v"/>
            </a:pPr>
            <a:r>
              <a:rPr lang="en-GB" sz="1400">
                <a:latin typeface="Times New Roman"/>
                <a:cs typeface="Times New Roman"/>
              </a:rPr>
              <a:t>Some reformers still viewed it as a sacred emotional union, not merely a legal contract, and urged men to reform their behaviour</a:t>
            </a:r>
          </a:p>
        </p:txBody>
      </p:sp>
    </p:spTree>
    <p:extLst>
      <p:ext uri="{BB962C8B-B14F-4D97-AF65-F5344CB8AC3E}">
        <p14:creationId xmlns:p14="http://schemas.microsoft.com/office/powerpoint/2010/main" val="17565385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BD710-8C5F-6A0C-4833-1E86D8F80B5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7120EE8-CF62-252B-4E9F-A2BDD4DDF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8B6A43-4CFB-611E-002A-3B2B34253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08BE8E-98BC-2720-EE60-0E4FFC76CA1E}"/>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59977AE1-6822-32AF-4F83-F1394EFCAA32}"/>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9ABFC2C1-04BC-15DC-3DE5-C21FC0AF5304}"/>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itle 1">
            <a:extLst>
              <a:ext uri="{FF2B5EF4-FFF2-40B4-BE49-F238E27FC236}">
                <a16:creationId xmlns:a16="http://schemas.microsoft.com/office/drawing/2014/main" id="{55FFE866-FE8C-88AD-BD30-9B9A452AAB6D}"/>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Desire, pleasure and satisfaction </a:t>
            </a:r>
          </a:p>
        </p:txBody>
      </p:sp>
      <p:sp>
        <p:nvSpPr>
          <p:cNvPr id="4" name="TextBox 3">
            <a:extLst>
              <a:ext uri="{FF2B5EF4-FFF2-40B4-BE49-F238E27FC236}">
                <a16:creationId xmlns:a16="http://schemas.microsoft.com/office/drawing/2014/main" id="{D34A8075-4EAF-B86A-29EF-FFE45FCC965E}"/>
              </a:ext>
            </a:extLst>
          </p:cNvPr>
          <p:cNvSpPr txBox="1"/>
          <p:nvPr/>
        </p:nvSpPr>
        <p:spPr>
          <a:xfrm>
            <a:off x="640647" y="2453905"/>
            <a:ext cx="4501871" cy="4108817"/>
          </a:xfrm>
          <a:prstGeom prst="rect">
            <a:avLst/>
          </a:prstGeom>
          <a:noFill/>
        </p:spPr>
        <p:txBody>
          <a:bodyPr wrap="square" lIns="91440" tIns="45720" rIns="91440" bIns="45720" rtlCol="0" anchor="t">
            <a:spAutoFit/>
          </a:bodyPr>
          <a:lstStyle/>
          <a:p>
            <a:pPr rtl="0" fontAlgn="base"/>
            <a:r>
              <a:rPr lang="en-GB" sz="1350" b="1" i="0" u="none" strike="noStrike">
                <a:solidFill>
                  <a:srgbClr val="212529"/>
                </a:solidFill>
                <a:effectLst/>
                <a:latin typeface="Times New Roman"/>
                <a:cs typeface="Times New Roman"/>
              </a:rPr>
              <a:t>Elizabeth Blackwell, Counsel to Parents on the Moral Education of their Children, 1882</a:t>
            </a:r>
          </a:p>
          <a:p>
            <a:pPr lvl="1" rtl="0" fontAlgn="base"/>
            <a:r>
              <a:rPr lang="en-GB" sz="1350" b="0" i="0" u="none" strike="noStrike">
                <a:solidFill>
                  <a:srgbClr val="212529"/>
                </a:solidFill>
                <a:effectLst/>
                <a:latin typeface="Times New Roman"/>
                <a:cs typeface="Times New Roman"/>
              </a:rPr>
              <a:t>Physical passion is an essential part of our nature</a:t>
            </a:r>
          </a:p>
          <a:p>
            <a:pPr lvl="1" rtl="0" fontAlgn="base"/>
            <a:r>
              <a:rPr lang="en-GB" sz="1350" b="0" i="0" u="none" strike="noStrike">
                <a:solidFill>
                  <a:srgbClr val="212529"/>
                </a:solidFill>
                <a:effectLst/>
                <a:latin typeface="Times New Roman"/>
                <a:cs typeface="Times New Roman"/>
              </a:rPr>
              <a:t>Feeling of sex regarded as a mental passion is stronger in women than in men </a:t>
            </a:r>
          </a:p>
          <a:p>
            <a:pPr lvl="1" rtl="0" fontAlgn="base"/>
            <a:r>
              <a:rPr lang="en-GB" sz="1350" b="0" i="0" u="none" strike="noStrike">
                <a:solidFill>
                  <a:srgbClr val="212529"/>
                </a:solidFill>
                <a:effectLst/>
                <a:latin typeface="Times New Roman"/>
                <a:cs typeface="Times New Roman"/>
              </a:rPr>
              <a:t>Women desire more </a:t>
            </a:r>
          </a:p>
          <a:p>
            <a:pPr rtl="0" fontAlgn="base"/>
            <a:r>
              <a:rPr lang="en-GB" sz="1350" b="1" i="0" u="none" strike="noStrike">
                <a:solidFill>
                  <a:srgbClr val="212529"/>
                </a:solidFill>
                <a:effectLst/>
                <a:latin typeface="Times New Roman"/>
                <a:cs typeface="Times New Roman"/>
              </a:rPr>
              <a:t>Jane Clapperton, Scientific Meliorism, 1885</a:t>
            </a:r>
          </a:p>
          <a:p>
            <a:pPr lvl="1" rtl="0" fontAlgn="base"/>
            <a:r>
              <a:rPr lang="en-GB" sz="1350" b="0" i="0" u="none" strike="noStrike">
                <a:solidFill>
                  <a:srgbClr val="212529"/>
                </a:solidFill>
                <a:effectLst/>
                <a:latin typeface="Times New Roman"/>
                <a:cs typeface="Times New Roman"/>
              </a:rPr>
              <a:t>She promotes the stimulation of female sexual organs </a:t>
            </a:r>
          </a:p>
          <a:p>
            <a:pPr rtl="0" fontAlgn="base"/>
            <a:r>
              <a:rPr lang="en-GB" sz="1350" b="1" i="0" u="none" strike="noStrike">
                <a:solidFill>
                  <a:srgbClr val="212529"/>
                </a:solidFill>
                <a:effectLst/>
                <a:latin typeface="Times New Roman"/>
                <a:cs typeface="Times New Roman"/>
              </a:rPr>
              <a:t>Annie Besant, The Law of Population, 1889</a:t>
            </a:r>
          </a:p>
          <a:p>
            <a:pPr lvl="1" rtl="0" fontAlgn="base"/>
            <a:r>
              <a:rPr lang="en-GB" sz="1350" b="0" i="0" u="none" strike="noStrike">
                <a:solidFill>
                  <a:srgbClr val="212529"/>
                </a:solidFill>
                <a:effectLst/>
                <a:latin typeface="Times New Roman"/>
                <a:cs typeface="Times New Roman"/>
              </a:rPr>
              <a:t>Celibacy as unnatural and that all bodies require legitimate satisfaction </a:t>
            </a:r>
          </a:p>
          <a:p>
            <a:pPr lvl="1" rtl="0" fontAlgn="base"/>
            <a:r>
              <a:rPr lang="en-GB" sz="1350" b="0" i="0" u="none" strike="noStrike">
                <a:solidFill>
                  <a:srgbClr val="212529"/>
                </a:solidFill>
                <a:effectLst/>
                <a:latin typeface="Times New Roman"/>
                <a:cs typeface="Times New Roman"/>
              </a:rPr>
              <a:t>Diseases stem from celibacy such as chlorosis and hysteria in the female </a:t>
            </a:r>
          </a:p>
          <a:p>
            <a:pPr rtl="0" fontAlgn="base"/>
            <a:r>
              <a:rPr lang="en-GB" sz="1350" b="1" i="0" u="none" strike="noStrike">
                <a:solidFill>
                  <a:srgbClr val="212529"/>
                </a:solidFill>
                <a:effectLst/>
                <a:latin typeface="Times New Roman"/>
                <a:cs typeface="Times New Roman"/>
              </a:rPr>
              <a:t>Elizabeth Blackwell, The Human Element in Sex, 1894</a:t>
            </a:r>
          </a:p>
          <a:p>
            <a:pPr lvl="1" rtl="0" fontAlgn="base"/>
            <a:r>
              <a:rPr lang="en-GB" sz="1350" b="0" i="0" u="none" strike="noStrike">
                <a:solidFill>
                  <a:srgbClr val="212529"/>
                </a:solidFill>
                <a:effectLst/>
                <a:latin typeface="Times New Roman"/>
                <a:cs typeface="Times New Roman"/>
              </a:rPr>
              <a:t>Nothing evil in physical pleasure</a:t>
            </a:r>
          </a:p>
          <a:p>
            <a:pPr lvl="1" rtl="0" fontAlgn="base"/>
            <a:r>
              <a:rPr lang="en-GB" sz="1350" b="0" i="0" u="none" strike="noStrike">
                <a:solidFill>
                  <a:srgbClr val="212529"/>
                </a:solidFill>
                <a:effectLst/>
                <a:latin typeface="Times New Roman"/>
                <a:cs typeface="Times New Roman"/>
              </a:rPr>
              <a:t>Sex is divinely created </a:t>
            </a:r>
          </a:p>
          <a:p>
            <a:pPr lvl="1" rtl="0" fontAlgn="base"/>
            <a:r>
              <a:rPr lang="en-GB" sz="1350" b="0" i="0" u="none" strike="noStrike">
                <a:solidFill>
                  <a:srgbClr val="212529"/>
                </a:solidFill>
                <a:effectLst/>
                <a:latin typeface="Times New Roman"/>
                <a:cs typeface="Times New Roman"/>
              </a:rPr>
              <a:t>Sexual feeling should not be denied to women </a:t>
            </a:r>
          </a:p>
          <a:p>
            <a:pPr lvl="1" rtl="0" fontAlgn="base"/>
            <a:r>
              <a:rPr lang="en-GB" sz="1350" b="0" i="0" u="none" strike="noStrike">
                <a:solidFill>
                  <a:srgbClr val="212529"/>
                </a:solidFill>
                <a:effectLst/>
                <a:latin typeface="Times New Roman"/>
                <a:cs typeface="Times New Roman"/>
              </a:rPr>
              <a:t>Sex as a way of displaying love </a:t>
            </a:r>
          </a:p>
          <a:p>
            <a:pPr algn="l"/>
            <a:endParaRPr lang="en-US"/>
          </a:p>
        </p:txBody>
      </p:sp>
      <p:sp>
        <p:nvSpPr>
          <p:cNvPr id="8" name="TextBox 7">
            <a:extLst>
              <a:ext uri="{FF2B5EF4-FFF2-40B4-BE49-F238E27FC236}">
                <a16:creationId xmlns:a16="http://schemas.microsoft.com/office/drawing/2014/main" id="{D81E07A1-29FE-C652-8D84-42BCD9B98AA1}"/>
              </a:ext>
            </a:extLst>
          </p:cNvPr>
          <p:cNvSpPr txBox="1"/>
          <p:nvPr/>
        </p:nvSpPr>
        <p:spPr>
          <a:xfrm>
            <a:off x="7825525" y="2449737"/>
            <a:ext cx="3680675" cy="3754874"/>
          </a:xfrm>
          <a:prstGeom prst="rect">
            <a:avLst/>
          </a:prstGeom>
          <a:solidFill>
            <a:schemeClr val="bg2">
              <a:lumMod val="90000"/>
            </a:schemeClr>
          </a:solidFill>
        </p:spPr>
        <p:txBody>
          <a:bodyPr wrap="square" lIns="91440" tIns="45720" rIns="91440" bIns="45720" rtlCol="0" anchor="t">
            <a:spAutoFit/>
          </a:bodyPr>
          <a:lstStyle/>
          <a:p>
            <a:pPr algn="ctr"/>
            <a:r>
              <a:rPr lang="en-GB" sz="1400" b="1">
                <a:latin typeface="Times New Roman"/>
                <a:cs typeface="Times New Roman"/>
              </a:rPr>
              <a:t>Key takeaways:</a:t>
            </a:r>
            <a:endParaRPr lang="en-US"/>
          </a:p>
          <a:p>
            <a:pPr marL="285750" indent="-285750">
              <a:buFont typeface="Wingdings" panose="020B0604020202020204" pitchFamily="34" charset="0"/>
              <a:buChar char="v"/>
            </a:pPr>
            <a:r>
              <a:rPr lang="en-GB" sz="1400">
                <a:latin typeface="Times New Roman"/>
                <a:cs typeface="Times New Roman"/>
              </a:rPr>
              <a:t>Late Victorian female thinkers argued that women possessed sexual desire, countering ideas of innate female passivity</a:t>
            </a:r>
          </a:p>
          <a:p>
            <a:pPr marL="285750" indent="-285750">
              <a:buFont typeface="Wingdings" panose="020B0604020202020204" pitchFamily="34" charset="0"/>
              <a:buChar char="v"/>
            </a:pPr>
            <a:r>
              <a:rPr lang="en-GB" sz="1400">
                <a:latin typeface="Times New Roman"/>
                <a:cs typeface="Times New Roman"/>
              </a:rPr>
              <a:t>Increasing emphasis on the idea that sexual pleasure was natural, moral, and healthy for women</a:t>
            </a:r>
          </a:p>
          <a:p>
            <a:pPr marL="285750" indent="-285750">
              <a:buFont typeface="Wingdings" panose="020B0604020202020204" pitchFamily="34" charset="0"/>
              <a:buChar char="v"/>
            </a:pPr>
            <a:r>
              <a:rPr lang="en-GB" sz="1400">
                <a:latin typeface="Times New Roman"/>
                <a:cs typeface="Times New Roman"/>
              </a:rPr>
              <a:t>Some writers linked celibacy and sexual repression to illness, arguing women needed fulfilment for physical and mental health</a:t>
            </a:r>
          </a:p>
          <a:p>
            <a:pPr marL="285750" indent="-285750">
              <a:buFont typeface="Wingdings" panose="020B0604020202020204" pitchFamily="34" charset="0"/>
              <a:buChar char="v"/>
            </a:pPr>
            <a:r>
              <a:rPr lang="en-GB" sz="1400">
                <a:latin typeface="Times New Roman"/>
                <a:cs typeface="Times New Roman"/>
              </a:rPr>
              <a:t>Sex recast as part of love, spirituality, and mutual emotional expression, not simply reproduction</a:t>
            </a:r>
          </a:p>
          <a:p>
            <a:pPr marL="285750" indent="-285750">
              <a:buFont typeface="Wingdings" panose="020B0604020202020204" pitchFamily="34" charset="0"/>
              <a:buChar char="v"/>
            </a:pPr>
            <a:r>
              <a:rPr lang="en-GB" sz="1400">
                <a:latin typeface="Times New Roman"/>
                <a:cs typeface="Times New Roman"/>
              </a:rPr>
              <a:t>Early advocates of female pleasure promoted the idea that women needed knowledge of their own bodies and sexual autonomy</a:t>
            </a:r>
            <a:endParaRPr lang="en-GB" sz="1400">
              <a:latin typeface="Times New Roman"/>
              <a:ea typeface="+mn-lt"/>
              <a:cs typeface="Times New Roman"/>
            </a:endParaRPr>
          </a:p>
        </p:txBody>
      </p:sp>
      <p:pic>
        <p:nvPicPr>
          <p:cNvPr id="2" name="Picture 1" descr="A group of people holding signs&#10;&#10;AI-generated content may be incorrect.">
            <a:extLst>
              <a:ext uri="{FF2B5EF4-FFF2-40B4-BE49-F238E27FC236}">
                <a16:creationId xmlns:a16="http://schemas.microsoft.com/office/drawing/2014/main" id="{A9EA589D-CE3A-058B-911B-ABE9F4628E53}"/>
              </a:ext>
            </a:extLst>
          </p:cNvPr>
          <p:cNvPicPr>
            <a:picLocks noChangeAspect="1"/>
          </p:cNvPicPr>
          <p:nvPr/>
        </p:nvPicPr>
        <p:blipFill>
          <a:blip r:embed="rId2"/>
          <a:srcRect t="19169" r="45590" b="16454"/>
          <a:stretch>
            <a:fillRect/>
          </a:stretch>
        </p:blipFill>
        <p:spPr>
          <a:xfrm>
            <a:off x="5020234" y="2440480"/>
            <a:ext cx="2804571" cy="3761643"/>
          </a:xfrm>
          <a:prstGeom prst="rect">
            <a:avLst/>
          </a:prstGeom>
        </p:spPr>
      </p:pic>
    </p:spTree>
    <p:extLst>
      <p:ext uri="{BB962C8B-B14F-4D97-AF65-F5344CB8AC3E}">
        <p14:creationId xmlns:p14="http://schemas.microsoft.com/office/powerpoint/2010/main" val="652666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BD710-8C5F-6A0C-4833-1E86D8F80B5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7120EE8-CF62-252B-4E9F-A2BDD4DDF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8B6A43-4CFB-611E-002A-3B2B34253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08BE8E-98BC-2720-EE60-0E4FFC76CA1E}"/>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59977AE1-6822-32AF-4F83-F1394EFCAA32}"/>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9ABFC2C1-04BC-15DC-3DE5-C21FC0AF5304}"/>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itle 1">
            <a:extLst>
              <a:ext uri="{FF2B5EF4-FFF2-40B4-BE49-F238E27FC236}">
                <a16:creationId xmlns:a16="http://schemas.microsoft.com/office/drawing/2014/main" id="{AAC0C9E4-D7BA-4B0D-AC56-5A3E7105062A}"/>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Heterosexual relationships outside of marriage  </a:t>
            </a:r>
          </a:p>
        </p:txBody>
      </p:sp>
      <p:sp>
        <p:nvSpPr>
          <p:cNvPr id="4" name="TextBox 3">
            <a:extLst>
              <a:ext uri="{FF2B5EF4-FFF2-40B4-BE49-F238E27FC236}">
                <a16:creationId xmlns:a16="http://schemas.microsoft.com/office/drawing/2014/main" id="{C0DF5066-742F-2907-6C46-90509D055C60}"/>
              </a:ext>
            </a:extLst>
          </p:cNvPr>
          <p:cNvSpPr txBox="1"/>
          <p:nvPr/>
        </p:nvSpPr>
        <p:spPr>
          <a:xfrm>
            <a:off x="682016" y="2449811"/>
            <a:ext cx="7066305" cy="2246769"/>
          </a:xfrm>
          <a:prstGeom prst="rect">
            <a:avLst/>
          </a:prstGeom>
          <a:noFill/>
        </p:spPr>
        <p:txBody>
          <a:bodyPr wrap="square" lIns="91440" tIns="45720" rIns="91440" bIns="45720" rtlCol="0" anchor="t">
            <a:spAutoFit/>
          </a:bodyPr>
          <a:lstStyle/>
          <a:p>
            <a:pPr rtl="0" fontAlgn="base"/>
            <a:r>
              <a:rPr lang="en-GB" sz="1400" b="1" i="0" u="none" strike="noStrike">
                <a:solidFill>
                  <a:srgbClr val="212529"/>
                </a:solidFill>
                <a:effectLst/>
                <a:latin typeface="Times New Roman"/>
                <a:cs typeface="Times New Roman"/>
              </a:rPr>
              <a:t>Josephine Butler, The Constitution Violated, 1871</a:t>
            </a:r>
          </a:p>
          <a:p>
            <a:pPr lvl="1" rtl="0" fontAlgn="base"/>
            <a:r>
              <a:rPr lang="en-GB" sz="1400" b="0" i="0" u="none" strike="noStrike">
                <a:solidFill>
                  <a:srgbClr val="212529"/>
                </a:solidFill>
                <a:effectLst/>
                <a:latin typeface="Times New Roman"/>
                <a:cs typeface="Times New Roman"/>
              </a:rPr>
              <a:t>The definition of what a prostitution is falls into the hands of the policeman who accuses her — leaves her helpless</a:t>
            </a:r>
          </a:p>
          <a:p>
            <a:pPr rtl="0" fontAlgn="base"/>
            <a:r>
              <a:rPr lang="en-GB" sz="1400" b="1" i="0" u="none" strike="noStrike">
                <a:solidFill>
                  <a:srgbClr val="212529"/>
                </a:solidFill>
                <a:effectLst/>
                <a:latin typeface="Times New Roman"/>
                <a:cs typeface="Times New Roman"/>
              </a:rPr>
              <a:t>Elizabeth Blackwell, Counsel to Parents on the Moral Education of their Children, 1882</a:t>
            </a:r>
          </a:p>
          <a:p>
            <a:pPr lvl="1" rtl="0" fontAlgn="base"/>
            <a:r>
              <a:rPr lang="en-GB" sz="1400" b="0" i="0" u="none" strike="noStrike">
                <a:solidFill>
                  <a:srgbClr val="212529"/>
                </a:solidFill>
                <a:effectLst/>
                <a:latin typeface="Times New Roman"/>
                <a:cs typeface="Times New Roman"/>
              </a:rPr>
              <a:t>Prostitution violently destroys the mental and physical joys of sex</a:t>
            </a:r>
          </a:p>
          <a:p>
            <a:pPr rtl="0" fontAlgn="base"/>
            <a:r>
              <a:rPr lang="en-GB" sz="1400" b="1" i="0" u="none" strike="noStrike">
                <a:solidFill>
                  <a:srgbClr val="212529"/>
                </a:solidFill>
                <a:effectLst/>
                <a:latin typeface="Times New Roman"/>
                <a:cs typeface="Times New Roman"/>
              </a:rPr>
              <a:t>Annie Besant, Marriage, 1882</a:t>
            </a:r>
          </a:p>
          <a:p>
            <a:pPr lvl="1" rtl="0" fontAlgn="base"/>
            <a:r>
              <a:rPr lang="en-GB" sz="1400" b="0" i="0" u="none" strike="noStrike">
                <a:solidFill>
                  <a:srgbClr val="212529"/>
                </a:solidFill>
                <a:effectLst/>
                <a:latin typeface="Times New Roman"/>
                <a:cs typeface="Times New Roman"/>
              </a:rPr>
              <a:t>2 disadvantages of unlegalised unions: women have to face disapprobation, children of unlegalised unions do not have same rights as those born of legal wedlock </a:t>
            </a:r>
          </a:p>
          <a:p>
            <a:pPr rtl="0" fontAlgn="base"/>
            <a:r>
              <a:rPr lang="en-GB" sz="1400" b="1" i="0" u="none" strike="noStrike">
                <a:solidFill>
                  <a:srgbClr val="212529"/>
                </a:solidFill>
                <a:effectLst/>
                <a:latin typeface="Times New Roman"/>
                <a:cs typeface="Times New Roman"/>
              </a:rPr>
              <a:t>Ellie Hopkins, The Power of Womanhood, 1899</a:t>
            </a:r>
          </a:p>
          <a:p>
            <a:pPr lvl="1" rtl="0" fontAlgn="base"/>
            <a:r>
              <a:rPr lang="en-GB" sz="1400" b="0" i="0" u="none" strike="noStrike">
                <a:solidFill>
                  <a:srgbClr val="212529"/>
                </a:solidFill>
                <a:effectLst/>
                <a:latin typeface="Times New Roman"/>
                <a:cs typeface="Times New Roman"/>
              </a:rPr>
              <a:t>Any relaxation of the marriage bond will cause disastrous consequences for women</a:t>
            </a:r>
          </a:p>
        </p:txBody>
      </p:sp>
      <p:sp>
        <p:nvSpPr>
          <p:cNvPr id="8" name="TextBox 7">
            <a:extLst>
              <a:ext uri="{FF2B5EF4-FFF2-40B4-BE49-F238E27FC236}">
                <a16:creationId xmlns:a16="http://schemas.microsoft.com/office/drawing/2014/main" id="{509F32EE-73EE-B646-0097-5CAA1E47ED88}"/>
              </a:ext>
            </a:extLst>
          </p:cNvPr>
          <p:cNvSpPr txBox="1"/>
          <p:nvPr/>
        </p:nvSpPr>
        <p:spPr>
          <a:xfrm>
            <a:off x="655847" y="4789140"/>
            <a:ext cx="10845794" cy="1384995"/>
          </a:xfrm>
          <a:prstGeom prst="rect">
            <a:avLst/>
          </a:prstGeom>
          <a:solidFill>
            <a:schemeClr val="bg2">
              <a:lumMod val="90000"/>
            </a:schemeClr>
          </a:solidFill>
        </p:spPr>
        <p:txBody>
          <a:bodyPr wrap="square" lIns="91440" tIns="45720" rIns="91440" bIns="45720" rtlCol="0" anchor="t">
            <a:spAutoFit/>
          </a:bodyPr>
          <a:lstStyle/>
          <a:p>
            <a:pPr algn="ctr"/>
            <a:r>
              <a:rPr lang="en-GB" sz="1400" b="1">
                <a:latin typeface="Times New Roman"/>
                <a:cs typeface="Times New Roman"/>
              </a:rPr>
              <a:t>Key takeaways:</a:t>
            </a:r>
            <a:endParaRPr lang="en-US"/>
          </a:p>
          <a:p>
            <a:pPr marL="285750" indent="-285750">
              <a:buFont typeface="Wingdings" panose="020B0604020202020204" pitchFamily="34" charset="0"/>
              <a:buChar char="v"/>
            </a:pPr>
            <a:r>
              <a:rPr lang="en-GB" sz="1400">
                <a:latin typeface="Times New Roman"/>
                <a:cs typeface="Times New Roman"/>
              </a:rPr>
              <a:t>Reformers condemned legal and social systems that criminalised or stigmatised women in non-marital relationships</a:t>
            </a:r>
          </a:p>
          <a:p>
            <a:pPr marL="285750" indent="-285750">
              <a:buFont typeface="Wingdings" panose="020B0604020202020204" pitchFamily="34" charset="0"/>
              <a:buChar char="v"/>
            </a:pPr>
            <a:r>
              <a:rPr lang="en-GB" sz="1400">
                <a:latin typeface="Times New Roman"/>
                <a:cs typeface="Times New Roman"/>
              </a:rPr>
              <a:t>Viewed prostitution and “irregular unions” as products of inequality, not inherent female immorality</a:t>
            </a:r>
          </a:p>
          <a:p>
            <a:pPr marL="285750" indent="-285750">
              <a:buFont typeface="Wingdings" panose="020B0604020202020204" pitchFamily="34" charset="0"/>
              <a:buChar char="v"/>
            </a:pPr>
            <a:r>
              <a:rPr lang="en-GB" sz="1400">
                <a:latin typeface="Times New Roman"/>
                <a:cs typeface="Times New Roman"/>
              </a:rPr>
              <a:t>Highlighted that moral judgement and legal disadvantages fell disproportionately on women and children</a:t>
            </a:r>
          </a:p>
          <a:p>
            <a:pPr marL="285750" indent="-285750">
              <a:buFont typeface="Wingdings" panose="020B0604020202020204" pitchFamily="34" charset="0"/>
              <a:buChar char="v"/>
            </a:pPr>
            <a:r>
              <a:rPr lang="en-GB" sz="1400">
                <a:latin typeface="Times New Roman"/>
                <a:cs typeface="Times New Roman"/>
              </a:rPr>
              <a:t>Some writers warned that greater tolerance of non-marital relationships could worsen women’s vulnerability due to patriarchal norms</a:t>
            </a:r>
          </a:p>
          <a:p>
            <a:pPr marL="285750" indent="-285750">
              <a:buFont typeface="Wingdings" panose="020B0604020202020204" pitchFamily="34" charset="0"/>
              <a:buChar char="v"/>
            </a:pPr>
            <a:r>
              <a:rPr lang="en-GB" sz="1400">
                <a:latin typeface="Times New Roman"/>
                <a:cs typeface="Times New Roman"/>
              </a:rPr>
              <a:t>Overall theme: Victorian society punished women for sexuality outside marriage, while excusing men</a:t>
            </a:r>
          </a:p>
        </p:txBody>
      </p:sp>
      <p:pic>
        <p:nvPicPr>
          <p:cNvPr id="2" name="Picture 1" descr="A person holding a person&#10;&#10;AI-generated content may be incorrect.">
            <a:extLst>
              <a:ext uri="{FF2B5EF4-FFF2-40B4-BE49-F238E27FC236}">
                <a16:creationId xmlns:a16="http://schemas.microsoft.com/office/drawing/2014/main" id="{08610AFB-990B-FDEC-205E-561ADCBCFC32}"/>
              </a:ext>
            </a:extLst>
          </p:cNvPr>
          <p:cNvPicPr>
            <a:picLocks noChangeAspect="1"/>
          </p:cNvPicPr>
          <p:nvPr/>
        </p:nvPicPr>
        <p:blipFill>
          <a:blip r:embed="rId2"/>
          <a:stretch>
            <a:fillRect/>
          </a:stretch>
        </p:blipFill>
        <p:spPr>
          <a:xfrm>
            <a:off x="7725096" y="2449485"/>
            <a:ext cx="3779103" cy="2349633"/>
          </a:xfrm>
          <a:prstGeom prst="rect">
            <a:avLst/>
          </a:prstGeom>
        </p:spPr>
      </p:pic>
    </p:spTree>
    <p:extLst>
      <p:ext uri="{BB962C8B-B14F-4D97-AF65-F5344CB8AC3E}">
        <p14:creationId xmlns:p14="http://schemas.microsoft.com/office/powerpoint/2010/main" val="5326653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BD710-8C5F-6A0C-4833-1E86D8F80B5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7120EE8-CF62-252B-4E9F-A2BDD4DDF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8B6A43-4CFB-611E-002A-3B2B34253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08BE8E-98BC-2720-EE60-0E4FFC76CA1E}"/>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59977AE1-6822-32AF-4F83-F1394EFCAA32}"/>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9ABFC2C1-04BC-15DC-3DE5-C21FC0AF5304}"/>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itle 1">
            <a:extLst>
              <a:ext uri="{FF2B5EF4-FFF2-40B4-BE49-F238E27FC236}">
                <a16:creationId xmlns:a16="http://schemas.microsoft.com/office/drawing/2014/main" id="{890EE501-D294-4275-B949-04716905F81F}"/>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Prostitution and venereal disease</a:t>
            </a:r>
          </a:p>
        </p:txBody>
      </p:sp>
      <p:sp>
        <p:nvSpPr>
          <p:cNvPr id="4" name="TextBox 3">
            <a:extLst>
              <a:ext uri="{FF2B5EF4-FFF2-40B4-BE49-F238E27FC236}">
                <a16:creationId xmlns:a16="http://schemas.microsoft.com/office/drawing/2014/main" id="{DA319A99-7320-27DD-4BEE-079846195C8D}"/>
              </a:ext>
            </a:extLst>
          </p:cNvPr>
          <p:cNvSpPr txBox="1"/>
          <p:nvPr/>
        </p:nvSpPr>
        <p:spPr>
          <a:xfrm>
            <a:off x="679362" y="2447168"/>
            <a:ext cx="7100634" cy="3831818"/>
          </a:xfrm>
          <a:prstGeom prst="rect">
            <a:avLst/>
          </a:prstGeom>
          <a:noFill/>
        </p:spPr>
        <p:txBody>
          <a:bodyPr wrap="square" lIns="91440" tIns="45720" rIns="91440" bIns="45720" rtlCol="0" anchor="t">
            <a:spAutoFit/>
          </a:bodyPr>
          <a:lstStyle/>
          <a:p>
            <a:pPr rtl="0" fontAlgn="base"/>
            <a:r>
              <a:rPr lang="en-GB" sz="1350" b="1" i="0" u="none" strike="noStrike">
                <a:solidFill>
                  <a:srgbClr val="212529"/>
                </a:solidFill>
                <a:effectLst/>
                <a:latin typeface="Times New Roman"/>
                <a:cs typeface="Times New Roman"/>
              </a:rPr>
              <a:t>Josephine Butler, The Constitution Violated, 1871</a:t>
            </a:r>
          </a:p>
          <a:p>
            <a:pPr lvl="1" rtl="0" fontAlgn="base"/>
            <a:r>
              <a:rPr lang="en-GB" sz="1350" b="0" i="0" u="none" strike="noStrike">
                <a:solidFill>
                  <a:srgbClr val="212529"/>
                </a:solidFill>
                <a:effectLst/>
                <a:latin typeface="Times New Roman"/>
                <a:cs typeface="Times New Roman"/>
              </a:rPr>
              <a:t>Difficult to view men as immoral characters </a:t>
            </a:r>
          </a:p>
          <a:p>
            <a:pPr lvl="1" rtl="0" fontAlgn="base"/>
            <a:r>
              <a:rPr lang="en-GB" sz="1350" b="0" i="0" u="none" strike="noStrike">
                <a:solidFill>
                  <a:srgbClr val="212529"/>
                </a:solidFill>
                <a:effectLst/>
                <a:latin typeface="Times New Roman"/>
                <a:cs typeface="Times New Roman"/>
              </a:rPr>
              <a:t>Prostitution laws were not created to purify society but to pit one sex against the other </a:t>
            </a:r>
          </a:p>
          <a:p>
            <a:pPr rtl="0" fontAlgn="base"/>
            <a:r>
              <a:rPr lang="en-GB" sz="1350" b="1" i="0" u="none" strike="noStrike">
                <a:solidFill>
                  <a:srgbClr val="212529"/>
                </a:solidFill>
                <a:effectLst/>
                <a:latin typeface="Times New Roman"/>
                <a:cs typeface="Times New Roman"/>
              </a:rPr>
              <a:t>Josephine, Some Thoughts on the Present Aspect of the Crusade against the State Regulation of Vice, 1874</a:t>
            </a:r>
          </a:p>
          <a:p>
            <a:pPr lvl="1" rtl="0" fontAlgn="base"/>
            <a:r>
              <a:rPr lang="en-GB" sz="1350" b="0" i="0" u="none" strike="noStrike">
                <a:solidFill>
                  <a:srgbClr val="212529"/>
                </a:solidFill>
                <a:effectLst/>
                <a:latin typeface="Times New Roman"/>
                <a:cs typeface="Times New Roman"/>
              </a:rPr>
              <a:t>Men have imposed on women a stricter rule in morality than they have imposed on themselves or are willing themselves to obey</a:t>
            </a:r>
          </a:p>
          <a:p>
            <a:pPr lvl="1" rtl="0" fontAlgn="base"/>
            <a:r>
              <a:rPr lang="en-GB" sz="1350" b="0" i="0" u="none" strike="noStrike">
                <a:solidFill>
                  <a:srgbClr val="212529"/>
                </a:solidFill>
                <a:effectLst/>
                <a:latin typeface="Times New Roman"/>
                <a:cs typeface="Times New Roman"/>
              </a:rPr>
              <a:t>The searching and scrutinising of women is un-Christlike</a:t>
            </a:r>
          </a:p>
          <a:p>
            <a:pPr rtl="0" fontAlgn="base"/>
            <a:r>
              <a:rPr lang="en-GB" sz="1350" b="1" i="0" u="none" strike="noStrike">
                <a:solidFill>
                  <a:srgbClr val="212529"/>
                </a:solidFill>
                <a:effectLst/>
                <a:latin typeface="Times New Roman"/>
                <a:cs typeface="Times New Roman"/>
              </a:rPr>
              <a:t>Josephine Butler, Social Purity, 1879</a:t>
            </a:r>
          </a:p>
          <a:p>
            <a:pPr lvl="1" rtl="0" fontAlgn="base"/>
            <a:r>
              <a:rPr lang="en-GB" sz="1350" b="0" i="0" u="none" strike="noStrike">
                <a:solidFill>
                  <a:srgbClr val="212529"/>
                </a:solidFill>
                <a:effectLst/>
                <a:latin typeface="Times New Roman"/>
                <a:cs typeface="Times New Roman"/>
              </a:rPr>
              <a:t>The root of evil is the unequal standard in morality </a:t>
            </a:r>
          </a:p>
          <a:p>
            <a:pPr lvl="1" rtl="0" fontAlgn="base"/>
            <a:r>
              <a:rPr lang="en-GB" sz="1350" b="0" i="0" u="none" strike="noStrike">
                <a:solidFill>
                  <a:srgbClr val="212529"/>
                </a:solidFill>
                <a:effectLst/>
                <a:latin typeface="Times New Roman"/>
                <a:cs typeface="Times New Roman"/>
              </a:rPr>
              <a:t>There is one core of morality for men and another for women </a:t>
            </a:r>
          </a:p>
          <a:p>
            <a:pPr lvl="2" rtl="0" fontAlgn="base"/>
            <a:r>
              <a:rPr lang="en-GB" sz="1350" b="0" i="0" u="none" strike="noStrike">
                <a:solidFill>
                  <a:srgbClr val="212529"/>
                </a:solidFill>
                <a:effectLst/>
                <a:latin typeface="Times New Roman"/>
                <a:cs typeface="Times New Roman"/>
              </a:rPr>
              <a:t>Has dictated everyday life</a:t>
            </a:r>
          </a:p>
          <a:p>
            <a:pPr rtl="0" fontAlgn="base"/>
            <a:r>
              <a:rPr lang="en-GB" sz="1350" b="1" i="0" u="none" strike="noStrike">
                <a:solidFill>
                  <a:srgbClr val="212529"/>
                </a:solidFill>
                <a:effectLst/>
                <a:latin typeface="Times New Roman"/>
                <a:cs typeface="Times New Roman"/>
              </a:rPr>
              <a:t>Elizabeth Blackwell, Rescue Work in Relation to Prostitution and Disease, 1881</a:t>
            </a:r>
          </a:p>
          <a:p>
            <a:pPr lvl="1" rtl="0" fontAlgn="base"/>
            <a:r>
              <a:rPr lang="en-GB" sz="1350" b="0" i="0" u="none" strike="noStrike">
                <a:solidFill>
                  <a:srgbClr val="212529"/>
                </a:solidFill>
                <a:effectLst/>
                <a:latin typeface="Times New Roman"/>
                <a:cs typeface="Times New Roman"/>
              </a:rPr>
              <a:t>Prostitution is the destruction of humanity</a:t>
            </a:r>
          </a:p>
          <a:p>
            <a:pPr lvl="2" rtl="0" fontAlgn="base"/>
            <a:r>
              <a:rPr lang="en-GB" sz="1350" b="0" i="0" u="none" strike="noStrike">
                <a:solidFill>
                  <a:srgbClr val="212529"/>
                </a:solidFill>
                <a:effectLst/>
                <a:latin typeface="Times New Roman"/>
                <a:cs typeface="Times New Roman"/>
              </a:rPr>
              <a:t>Argues its the production of disease, of gross physical cruelty, of moral death </a:t>
            </a:r>
          </a:p>
          <a:p>
            <a:pPr rtl="0" fontAlgn="base"/>
            <a:r>
              <a:rPr lang="en-GB" sz="1350" b="1" i="0" u="none" strike="noStrike">
                <a:solidFill>
                  <a:srgbClr val="212529"/>
                </a:solidFill>
                <a:effectLst/>
                <a:latin typeface="Times New Roman"/>
                <a:cs typeface="Times New Roman"/>
              </a:rPr>
              <a:t>Catherine Booth, The Iniquity of State Regulated Vice, 1884</a:t>
            </a:r>
          </a:p>
          <a:p>
            <a:pPr lvl="1" rtl="0" fontAlgn="base"/>
            <a:r>
              <a:rPr lang="en-GB" sz="1350" b="0" i="0" u="none" strike="noStrike">
                <a:solidFill>
                  <a:srgbClr val="212529"/>
                </a:solidFill>
                <a:effectLst/>
                <a:latin typeface="Times New Roman"/>
                <a:cs typeface="Times New Roman"/>
              </a:rPr>
              <a:t>We cannot degrade women without degrading men</a:t>
            </a:r>
          </a:p>
          <a:p>
            <a:pPr lvl="1" rtl="0" fontAlgn="base"/>
            <a:r>
              <a:rPr lang="en-GB" sz="1350" b="0" i="0" u="none" strike="noStrike">
                <a:solidFill>
                  <a:srgbClr val="212529"/>
                </a:solidFill>
                <a:effectLst/>
                <a:latin typeface="Times New Roman"/>
                <a:cs typeface="Times New Roman"/>
              </a:rPr>
              <a:t>Women should not be regarded as mere instruments of male pleasure or gain</a:t>
            </a:r>
          </a:p>
        </p:txBody>
      </p:sp>
      <p:sp>
        <p:nvSpPr>
          <p:cNvPr id="8" name="TextBox 7">
            <a:extLst>
              <a:ext uri="{FF2B5EF4-FFF2-40B4-BE49-F238E27FC236}">
                <a16:creationId xmlns:a16="http://schemas.microsoft.com/office/drawing/2014/main" id="{3D0CDD83-E2E3-29DE-F7CF-BAC3217ED3A1}"/>
              </a:ext>
            </a:extLst>
          </p:cNvPr>
          <p:cNvSpPr txBox="1"/>
          <p:nvPr/>
        </p:nvSpPr>
        <p:spPr>
          <a:xfrm>
            <a:off x="7918146" y="2415150"/>
            <a:ext cx="3576528" cy="3754874"/>
          </a:xfrm>
          <a:prstGeom prst="rect">
            <a:avLst/>
          </a:prstGeom>
          <a:solidFill>
            <a:schemeClr val="bg2">
              <a:lumMod val="90000"/>
            </a:schemeClr>
          </a:solidFill>
        </p:spPr>
        <p:txBody>
          <a:bodyPr wrap="square" lIns="91440" tIns="45720" rIns="91440" bIns="45720" rtlCol="0" anchor="t">
            <a:spAutoFit/>
          </a:bodyPr>
          <a:lstStyle/>
          <a:p>
            <a:pPr algn="ctr"/>
            <a:r>
              <a:rPr lang="en-GB" sz="1400" b="1">
                <a:latin typeface="Times New Roman"/>
                <a:cs typeface="Times New Roman"/>
              </a:rPr>
              <a:t>Key takeaways:</a:t>
            </a:r>
            <a:endParaRPr lang="en-US" b="1"/>
          </a:p>
          <a:p>
            <a:pPr marL="285750" indent="-285750">
              <a:buFont typeface="Wingdings" panose="020B0604020202020204" pitchFamily="34" charset="0"/>
              <a:buChar char="v"/>
            </a:pPr>
            <a:r>
              <a:rPr lang="en-GB" sz="1400">
                <a:latin typeface="Times New Roman"/>
                <a:cs typeface="Times New Roman"/>
              </a:rPr>
              <a:t>Strong critique of the double standard of sexual morality, especially under the Contagious Diseases Acts</a:t>
            </a:r>
          </a:p>
          <a:p>
            <a:pPr marL="285750" indent="-285750">
              <a:buFont typeface="Wingdings" panose="020B0604020202020204" pitchFamily="34" charset="0"/>
              <a:buChar char="v"/>
            </a:pPr>
            <a:r>
              <a:rPr lang="en-GB" sz="1400">
                <a:latin typeface="Times New Roman"/>
                <a:cs typeface="Times New Roman"/>
              </a:rPr>
              <a:t>Prostitution understood as a social and moral injustice produced by male demand and economic inequality</a:t>
            </a:r>
          </a:p>
          <a:p>
            <a:pPr marL="285750" indent="-285750">
              <a:buFont typeface="Wingdings" panose="020B0604020202020204" pitchFamily="34" charset="0"/>
              <a:buChar char="v"/>
            </a:pPr>
            <a:r>
              <a:rPr lang="en-GB" sz="1400">
                <a:latin typeface="Times New Roman"/>
                <a:cs typeface="Times New Roman"/>
              </a:rPr>
              <a:t>Reformers insisted that policing and medical inspection targeted women while leaving male sexuality unregulated</a:t>
            </a:r>
          </a:p>
          <a:p>
            <a:pPr marL="285750" indent="-285750">
              <a:buFont typeface="Wingdings" panose="020B0604020202020204" pitchFamily="34" charset="0"/>
              <a:buChar char="v"/>
            </a:pPr>
            <a:r>
              <a:rPr lang="en-GB" sz="1400">
                <a:latin typeface="Times New Roman"/>
                <a:cs typeface="Times New Roman"/>
              </a:rPr>
              <a:t>Prostitution associated with disease, exploitation, moral degradation, and institutional violence against women</a:t>
            </a:r>
          </a:p>
          <a:p>
            <a:pPr marL="285750" indent="-285750">
              <a:buFont typeface="Wingdings" panose="020B0604020202020204" pitchFamily="34" charset="0"/>
              <a:buChar char="v"/>
            </a:pPr>
            <a:r>
              <a:rPr lang="en-GB" sz="1400">
                <a:latin typeface="Times New Roman"/>
                <a:cs typeface="Times New Roman"/>
              </a:rPr>
              <a:t>Many argued the state’s approach was un-Christian, unequal, and socially destructive, exposing deep gendered hypocrisy</a:t>
            </a:r>
          </a:p>
        </p:txBody>
      </p:sp>
    </p:spTree>
    <p:extLst>
      <p:ext uri="{BB962C8B-B14F-4D97-AF65-F5344CB8AC3E}">
        <p14:creationId xmlns:p14="http://schemas.microsoft.com/office/powerpoint/2010/main" val="2218352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BD710-8C5F-6A0C-4833-1E86D8F80B5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7120EE8-CF62-252B-4E9F-A2BDD4DDF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8B6A43-4CFB-611E-002A-3B2B34253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08BE8E-98BC-2720-EE60-0E4FFC76CA1E}"/>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59977AE1-6822-32AF-4F83-F1394EFCAA32}"/>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itle 1">
            <a:extLst>
              <a:ext uri="{FF2B5EF4-FFF2-40B4-BE49-F238E27FC236}">
                <a16:creationId xmlns:a16="http://schemas.microsoft.com/office/drawing/2014/main" id="{2907DF41-33CA-3ED4-C2B8-7FB1E24FD7F7}"/>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Birth control</a:t>
            </a:r>
          </a:p>
        </p:txBody>
      </p:sp>
      <p:sp>
        <p:nvSpPr>
          <p:cNvPr id="4" name="TextBox 3">
            <a:extLst>
              <a:ext uri="{FF2B5EF4-FFF2-40B4-BE49-F238E27FC236}">
                <a16:creationId xmlns:a16="http://schemas.microsoft.com/office/drawing/2014/main" id="{724704E5-ED97-2057-B468-D031A0A0363E}"/>
              </a:ext>
            </a:extLst>
          </p:cNvPr>
          <p:cNvSpPr txBox="1"/>
          <p:nvPr/>
        </p:nvSpPr>
        <p:spPr>
          <a:xfrm>
            <a:off x="679362" y="2712975"/>
            <a:ext cx="4513149" cy="2954655"/>
          </a:xfrm>
          <a:prstGeom prst="rect">
            <a:avLst/>
          </a:prstGeom>
          <a:noFill/>
        </p:spPr>
        <p:txBody>
          <a:bodyPr wrap="square" lIns="91440" tIns="45720" rIns="91440" bIns="45720" rtlCol="0" anchor="t">
            <a:spAutoFit/>
          </a:bodyPr>
          <a:lstStyle/>
          <a:p>
            <a:pPr rtl="0" fontAlgn="base"/>
            <a:r>
              <a:rPr lang="en-GB" sz="1400" b="1" i="0" u="none" strike="noStrike">
                <a:solidFill>
                  <a:srgbClr val="212529"/>
                </a:solidFill>
                <a:effectLst/>
                <a:latin typeface="Times New Roman"/>
                <a:cs typeface="Times New Roman"/>
              </a:rPr>
              <a:t>Annie Besant, The Law of Population, 1889</a:t>
            </a:r>
          </a:p>
          <a:p>
            <a:pPr lvl="1" rtl="0" fontAlgn="base"/>
            <a:r>
              <a:rPr lang="en-GB" sz="1400" b="0" i="0" u="none" strike="noStrike">
                <a:solidFill>
                  <a:srgbClr val="212529"/>
                </a:solidFill>
                <a:effectLst/>
                <a:latin typeface="Times New Roman"/>
                <a:cs typeface="Times New Roman"/>
              </a:rPr>
              <a:t>Sexual intemperance (the over procreation of children) is as immoral as intemperance in drink </a:t>
            </a:r>
          </a:p>
          <a:p>
            <a:pPr lvl="1" rtl="0" fontAlgn="base"/>
            <a:r>
              <a:rPr lang="en-GB" sz="1400" b="0" i="0" u="none" strike="noStrike">
                <a:solidFill>
                  <a:srgbClr val="212529"/>
                </a:solidFill>
                <a:effectLst/>
                <a:latin typeface="Times New Roman"/>
                <a:cs typeface="Times New Roman"/>
              </a:rPr>
              <a:t>Believes that birth control should be accessible </a:t>
            </a:r>
          </a:p>
          <a:p>
            <a:pPr lvl="1" rtl="0" fontAlgn="base"/>
            <a:r>
              <a:rPr lang="en-GB" sz="1400" b="0" i="0" u="none" strike="noStrike">
                <a:solidFill>
                  <a:srgbClr val="212529"/>
                </a:solidFill>
                <a:effectLst/>
                <a:latin typeface="Times New Roman"/>
                <a:cs typeface="Times New Roman"/>
              </a:rPr>
              <a:t>Discusses a method of contraception which includes closing the passage into the women by using either a soluble pessary, the India-rubber pessary, and the sponge </a:t>
            </a:r>
          </a:p>
          <a:p>
            <a:pPr lvl="1" rtl="0" fontAlgn="base"/>
            <a:r>
              <a:rPr lang="en-GB" sz="1400" b="0" i="0" u="none" strike="noStrike">
                <a:solidFill>
                  <a:srgbClr val="212529"/>
                </a:solidFill>
                <a:effectLst/>
                <a:latin typeface="Times New Roman"/>
                <a:cs typeface="Times New Roman"/>
              </a:rPr>
              <a:t>Birth control is not immoral or unnatural </a:t>
            </a:r>
          </a:p>
          <a:p>
            <a:pPr rtl="0" fontAlgn="base"/>
            <a:r>
              <a:rPr lang="en-GB" sz="1400" b="1" i="0" u="none" strike="noStrike">
                <a:solidFill>
                  <a:srgbClr val="212529"/>
                </a:solidFill>
                <a:effectLst/>
                <a:latin typeface="Times New Roman"/>
                <a:cs typeface="Times New Roman"/>
              </a:rPr>
              <a:t>Jane Clapperton, Scientific Meliorism, 1885</a:t>
            </a:r>
          </a:p>
          <a:p>
            <a:pPr lvl="1" rtl="0" fontAlgn="base"/>
            <a:r>
              <a:rPr lang="en-GB" sz="1400" b="0" i="0" u="none" strike="noStrike">
                <a:solidFill>
                  <a:srgbClr val="212529"/>
                </a:solidFill>
                <a:effectLst/>
                <a:latin typeface="Times New Roman"/>
                <a:cs typeface="Times New Roman"/>
              </a:rPr>
              <a:t>Not sure how birth control can be used without damaging society </a:t>
            </a:r>
          </a:p>
          <a:p>
            <a:pPr algn="l"/>
            <a:endParaRPr lang="en-US"/>
          </a:p>
        </p:txBody>
      </p:sp>
      <p:sp>
        <p:nvSpPr>
          <p:cNvPr id="8" name="TextBox 7">
            <a:extLst>
              <a:ext uri="{FF2B5EF4-FFF2-40B4-BE49-F238E27FC236}">
                <a16:creationId xmlns:a16="http://schemas.microsoft.com/office/drawing/2014/main" id="{7567144B-4F81-F12C-5AB6-C674BC5A95A5}"/>
              </a:ext>
            </a:extLst>
          </p:cNvPr>
          <p:cNvSpPr txBox="1"/>
          <p:nvPr/>
        </p:nvSpPr>
        <p:spPr>
          <a:xfrm>
            <a:off x="7862711" y="2447440"/>
            <a:ext cx="3644821" cy="3754874"/>
          </a:xfrm>
          <a:prstGeom prst="rect">
            <a:avLst/>
          </a:prstGeom>
          <a:solidFill>
            <a:schemeClr val="bg2">
              <a:lumMod val="90000"/>
            </a:schemeClr>
          </a:solidFill>
        </p:spPr>
        <p:txBody>
          <a:bodyPr wrap="square" lIns="91440" tIns="45720" rIns="91440" bIns="45720" rtlCol="0" anchor="t">
            <a:spAutoFit/>
          </a:bodyPr>
          <a:lstStyle/>
          <a:p>
            <a:pPr algn="ctr"/>
            <a:r>
              <a:rPr lang="en-GB" sz="1400" b="1">
                <a:latin typeface="Times New Roman"/>
                <a:cs typeface="Times New Roman"/>
              </a:rPr>
              <a:t>Key takeaways:</a:t>
            </a:r>
            <a:endParaRPr lang="en-US" b="1"/>
          </a:p>
          <a:p>
            <a:pPr marL="285750" indent="-285750">
              <a:buFont typeface="Wingdings" panose="020B0604020202020204" pitchFamily="34" charset="0"/>
              <a:buChar char="v"/>
            </a:pPr>
            <a:r>
              <a:rPr lang="en-GB" sz="1400">
                <a:latin typeface="Times New Roman"/>
                <a:cs typeface="Times New Roman"/>
              </a:rPr>
              <a:t>Debates centred on whether contraception promoted women’s health and freedom or undermined moral order</a:t>
            </a:r>
          </a:p>
          <a:p>
            <a:pPr marL="285750" indent="-285750">
              <a:buFont typeface="Wingdings" panose="020B0604020202020204" pitchFamily="34" charset="0"/>
              <a:buChar char="v"/>
            </a:pPr>
            <a:r>
              <a:rPr lang="en-GB" sz="1400">
                <a:latin typeface="Times New Roman"/>
                <a:cs typeface="Times New Roman"/>
              </a:rPr>
              <a:t>Some feminists framed birth control as a responsible, ethical response to over-childbearing and marital strain</a:t>
            </a:r>
          </a:p>
          <a:p>
            <a:pPr marL="285750" indent="-285750">
              <a:buFont typeface="Wingdings" panose="020B0604020202020204" pitchFamily="34" charset="0"/>
              <a:buChar char="v"/>
            </a:pPr>
            <a:r>
              <a:rPr lang="en-GB" sz="1400">
                <a:latin typeface="Times New Roman"/>
                <a:cs typeface="Times New Roman"/>
              </a:rPr>
              <a:t>Advocates insisted it was not immoral, arguing it could prevent poverty and improve women’s wellbeing</a:t>
            </a:r>
          </a:p>
          <a:p>
            <a:pPr marL="285750" indent="-285750">
              <a:buFont typeface="Wingdings" panose="020B0604020202020204" pitchFamily="34" charset="0"/>
              <a:buChar char="v"/>
            </a:pPr>
            <a:r>
              <a:rPr lang="en-GB" sz="1400">
                <a:latin typeface="Times New Roman"/>
                <a:cs typeface="Times New Roman"/>
              </a:rPr>
              <a:t>Practical contraceptive methods openly discussed for the first time, signalling shifting attitudes towards female bodily autonomy</a:t>
            </a:r>
          </a:p>
          <a:p>
            <a:pPr marL="285750" indent="-285750">
              <a:buFont typeface="Wingdings" panose="020B0604020202020204" pitchFamily="34" charset="0"/>
              <a:buChar char="v"/>
            </a:pPr>
            <a:r>
              <a:rPr lang="en-GB" sz="1400">
                <a:latin typeface="Times New Roman"/>
                <a:cs typeface="Times New Roman"/>
              </a:rPr>
              <a:t>Critics feared that contraception could encourage sexual irresponsibility or weaken the family structure</a:t>
            </a:r>
          </a:p>
        </p:txBody>
      </p:sp>
      <p:pic>
        <p:nvPicPr>
          <p:cNvPr id="2" name="Picture 1" descr="A book with text on it&#10;&#10;AI-generated content may be incorrect.">
            <a:extLst>
              <a:ext uri="{FF2B5EF4-FFF2-40B4-BE49-F238E27FC236}">
                <a16:creationId xmlns:a16="http://schemas.microsoft.com/office/drawing/2014/main" id="{5B43065A-7F42-796A-53CA-8D25C96A1741}"/>
              </a:ext>
            </a:extLst>
          </p:cNvPr>
          <p:cNvPicPr>
            <a:picLocks noChangeAspect="1"/>
          </p:cNvPicPr>
          <p:nvPr/>
        </p:nvPicPr>
        <p:blipFill>
          <a:blip r:embed="rId2"/>
          <a:stretch>
            <a:fillRect/>
          </a:stretch>
        </p:blipFill>
        <p:spPr>
          <a:xfrm>
            <a:off x="5082922" y="2439680"/>
            <a:ext cx="2781755" cy="3752372"/>
          </a:xfrm>
          <a:prstGeom prst="rect">
            <a:avLst/>
          </a:prstGeom>
        </p:spPr>
      </p:pic>
    </p:spTree>
    <p:extLst>
      <p:ext uri="{BB962C8B-B14F-4D97-AF65-F5344CB8AC3E}">
        <p14:creationId xmlns:p14="http://schemas.microsoft.com/office/powerpoint/2010/main" val="1161431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B57E772-A769-1F84-EBF1-98F4C0788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rgbClr val="FFF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C39D3B5-5CD3-6C3E-F459-74DF6BD426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E5E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043919-F36F-1D65-E626-9E59C4F470F1}"/>
              </a:ext>
            </a:extLst>
          </p:cNvPr>
          <p:cNvSpPr>
            <a:spLocks noGrp="1"/>
          </p:cNvSpPr>
          <p:nvPr>
            <p:ph type="title"/>
          </p:nvPr>
        </p:nvSpPr>
        <p:spPr>
          <a:xfrm>
            <a:off x="838200" y="903007"/>
            <a:ext cx="10515600" cy="1325563"/>
          </a:xfrm>
        </p:spPr>
        <p:txBody>
          <a:bodyPr/>
          <a:lstStyle/>
          <a:p>
            <a:pPr algn="ctr"/>
            <a:r>
              <a:rPr lang="en-GB" i="1">
                <a:latin typeface="Times New Roman"/>
                <a:cs typeface="Times New Roman"/>
              </a:rPr>
              <a:t>Rethinking Sexual Freedom: Bland’s Contribution</a:t>
            </a:r>
            <a:endParaRPr lang="en-US" i="1">
              <a:latin typeface="Times New Roman"/>
              <a:cs typeface="Times New Roman"/>
            </a:endParaRPr>
          </a:p>
        </p:txBody>
      </p:sp>
      <p:sp>
        <p:nvSpPr>
          <p:cNvPr id="3" name="Content Placeholder 2">
            <a:extLst>
              <a:ext uri="{FF2B5EF4-FFF2-40B4-BE49-F238E27FC236}">
                <a16:creationId xmlns:a16="http://schemas.microsoft.com/office/drawing/2014/main" id="{90E8CEA3-B5B8-2EF9-ED4C-DEF75FB3F2BA}"/>
              </a:ext>
            </a:extLst>
          </p:cNvPr>
          <p:cNvSpPr>
            <a:spLocks noGrp="1"/>
          </p:cNvSpPr>
          <p:nvPr>
            <p:ph idx="1"/>
          </p:nvPr>
        </p:nvSpPr>
        <p:spPr>
          <a:xfrm>
            <a:off x="838200" y="2542801"/>
            <a:ext cx="7954255" cy="3745063"/>
          </a:xfrm>
        </p:spPr>
        <p:txBody>
          <a:bodyPr vert="horz" lIns="91440" tIns="45720" rIns="91440" bIns="45720" rtlCol="0" anchor="t">
            <a:normAutofit fontScale="77500" lnSpcReduction="20000"/>
          </a:bodyPr>
          <a:lstStyle/>
          <a:p>
            <a:r>
              <a:rPr lang="en-GB">
                <a:latin typeface="Times New Roman"/>
                <a:ea typeface="+mn-lt"/>
                <a:cs typeface="+mn-lt"/>
              </a:rPr>
              <a:t>Bland explains the context that early feminists operated within e.g. ideas about purity, chastity, desire, and reproductive control.</a:t>
            </a:r>
            <a:endParaRPr lang="en-GB">
              <a:latin typeface="Times New Roman"/>
              <a:cs typeface="Times New Roman"/>
            </a:endParaRPr>
          </a:p>
          <a:p>
            <a:r>
              <a:rPr lang="en-GB">
                <a:latin typeface="Times New Roman"/>
                <a:ea typeface="+mn-lt"/>
                <a:cs typeface="+mn-lt"/>
              </a:rPr>
              <a:t>Rather than treating “purity feminism” as anti-sex, she uncovers how women used it to challenge male power, resist sexual exploitation, and assert moral authority in public debates. (outside of the domestic sphere)</a:t>
            </a:r>
            <a:endParaRPr lang="en-GB">
              <a:latin typeface="Times New Roman"/>
              <a:cs typeface="Times New Roman"/>
            </a:endParaRPr>
          </a:p>
          <a:p>
            <a:r>
              <a:rPr lang="en-GB">
                <a:latin typeface="Times New Roman"/>
                <a:ea typeface="+mn-lt"/>
                <a:cs typeface="+mn-lt"/>
              </a:rPr>
              <a:t>Sexuality was shaped by social hierarchies, so the concept of sexual freedom was complex- depending on a woman’s class, sexuality or race. Showing that “sexual freedom” sometimes meant different freedoms for different women.</a:t>
            </a:r>
            <a:endParaRPr lang="en-GB">
              <a:latin typeface="Times New Roman"/>
              <a:cs typeface="Times New Roman"/>
            </a:endParaRPr>
          </a:p>
          <a:p>
            <a:r>
              <a:rPr lang="en-GB">
                <a:latin typeface="Times New Roman"/>
                <a:ea typeface="+mn-lt"/>
                <a:cs typeface="+mn-lt"/>
              </a:rPr>
              <a:t>Bland’s approach emphasizes complexity over judgement, allowing us to see sexual morality as an evolving negotiation rather than a fixed ideology.</a:t>
            </a:r>
            <a:endParaRPr lang="en-GB">
              <a:latin typeface="Times New Roman"/>
            </a:endParaRPr>
          </a:p>
        </p:txBody>
      </p:sp>
      <p:pic>
        <p:nvPicPr>
          <p:cNvPr id="6" name="Picture 5" descr="Feminism">
            <a:extLst>
              <a:ext uri="{FF2B5EF4-FFF2-40B4-BE49-F238E27FC236}">
                <a16:creationId xmlns:a16="http://schemas.microsoft.com/office/drawing/2014/main" id="{EEF92294-BDC0-1592-1A63-9C9307C5C052}"/>
              </a:ext>
            </a:extLst>
          </p:cNvPr>
          <p:cNvPicPr>
            <a:picLocks noChangeAspect="1"/>
          </p:cNvPicPr>
          <p:nvPr/>
        </p:nvPicPr>
        <p:blipFill>
          <a:blip r:embed="rId2"/>
          <a:srcRect r="-2" b="632"/>
          <a:stretch>
            <a:fillRect/>
          </a:stretch>
        </p:blipFill>
        <p:spPr>
          <a:xfrm>
            <a:off x="8790468" y="2796212"/>
            <a:ext cx="2747977" cy="2781751"/>
          </a:xfrm>
          <a:prstGeom prst="rect">
            <a:avLst/>
          </a:prstGeom>
        </p:spPr>
      </p:pic>
    </p:spTree>
    <p:extLst>
      <p:ext uri="{BB962C8B-B14F-4D97-AF65-F5344CB8AC3E}">
        <p14:creationId xmlns:p14="http://schemas.microsoft.com/office/powerpoint/2010/main" val="2732553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BD710-8C5F-6A0C-4833-1E86D8F80B5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7120EE8-CF62-252B-4E9F-A2BDD4DDF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E8B6A43-4CFB-611E-002A-3B2B34253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308BE8E-98BC-2720-EE60-0E4FFC76CA1E}"/>
              </a:ext>
            </a:extLst>
          </p:cNvPr>
          <p:cNvSpPr txBox="1"/>
          <p:nvPr/>
        </p:nvSpPr>
        <p:spPr>
          <a:xfrm>
            <a:off x="7249297" y="4077729"/>
            <a:ext cx="2450756" cy="8237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1" name="TextBox 10">
            <a:extLst>
              <a:ext uri="{FF2B5EF4-FFF2-40B4-BE49-F238E27FC236}">
                <a16:creationId xmlns:a16="http://schemas.microsoft.com/office/drawing/2014/main" id="{59977AE1-6822-32AF-4F83-F1394EFCAA32}"/>
              </a:ext>
            </a:extLst>
          </p:cNvPr>
          <p:cNvSpPr txBox="1"/>
          <p:nvPr/>
        </p:nvSpPr>
        <p:spPr>
          <a:xfrm>
            <a:off x="628135" y="319215"/>
            <a:ext cx="1894702" cy="2162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14" name="TextBox 13">
            <a:extLst>
              <a:ext uri="{FF2B5EF4-FFF2-40B4-BE49-F238E27FC236}">
                <a16:creationId xmlns:a16="http://schemas.microsoft.com/office/drawing/2014/main" id="{9ABFC2C1-04BC-15DC-3DE5-C21FC0AF5304}"/>
              </a:ext>
            </a:extLst>
          </p:cNvPr>
          <p:cNvSpPr txBox="1"/>
          <p:nvPr/>
        </p:nvSpPr>
        <p:spPr>
          <a:xfrm>
            <a:off x="1132703" y="4551405"/>
            <a:ext cx="4149810" cy="17093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sp>
        <p:nvSpPr>
          <p:cNvPr id="3" name="Title 1">
            <a:extLst>
              <a:ext uri="{FF2B5EF4-FFF2-40B4-BE49-F238E27FC236}">
                <a16:creationId xmlns:a16="http://schemas.microsoft.com/office/drawing/2014/main" id="{D4E9ED25-D8BF-4FB6-5077-EDE4BD2E0E1F}"/>
              </a:ext>
            </a:extLst>
          </p:cNvPr>
          <p:cNvSpPr>
            <a:spLocks noGrp="1"/>
          </p:cNvSpPr>
          <p:nvPr>
            <p:ph type="title"/>
          </p:nvPr>
        </p:nvSpPr>
        <p:spPr>
          <a:xfrm>
            <a:off x="838200" y="900906"/>
            <a:ext cx="10515600" cy="1325563"/>
          </a:xfrm>
        </p:spPr>
        <p:txBody>
          <a:bodyPr/>
          <a:lstStyle/>
          <a:p>
            <a:pPr algn="ctr"/>
            <a:r>
              <a:rPr lang="en-GB">
                <a:latin typeface="Times New Roman"/>
                <a:cs typeface="Times New Roman"/>
              </a:rPr>
              <a:t>Ignorance and sex education</a:t>
            </a:r>
          </a:p>
        </p:txBody>
      </p:sp>
      <p:sp>
        <p:nvSpPr>
          <p:cNvPr id="4" name="TextBox 3">
            <a:extLst>
              <a:ext uri="{FF2B5EF4-FFF2-40B4-BE49-F238E27FC236}">
                <a16:creationId xmlns:a16="http://schemas.microsoft.com/office/drawing/2014/main" id="{352D6B23-699F-BF29-0958-90D459FBAB89}"/>
              </a:ext>
            </a:extLst>
          </p:cNvPr>
          <p:cNvSpPr txBox="1"/>
          <p:nvPr/>
        </p:nvSpPr>
        <p:spPr>
          <a:xfrm>
            <a:off x="658216" y="2569105"/>
            <a:ext cx="6708348" cy="3170099"/>
          </a:xfrm>
          <a:prstGeom prst="rect">
            <a:avLst/>
          </a:prstGeom>
          <a:noFill/>
        </p:spPr>
        <p:txBody>
          <a:bodyPr wrap="square" lIns="91440" tIns="45720" rIns="91440" bIns="45720" rtlCol="0" anchor="t">
            <a:spAutoFit/>
          </a:bodyPr>
          <a:lstStyle/>
          <a:p>
            <a:pPr rtl="0" fontAlgn="base"/>
            <a:r>
              <a:rPr lang="en-GB" sz="1400" b="1" i="0" u="none" strike="noStrike">
                <a:solidFill>
                  <a:srgbClr val="212529"/>
                </a:solidFill>
                <a:effectLst/>
                <a:latin typeface="Times New Roman"/>
                <a:cs typeface="Times New Roman"/>
              </a:rPr>
              <a:t>Elizabeth Blackwell, Rescue Work in Relation to Prostitution and Disease, 1881</a:t>
            </a:r>
          </a:p>
          <a:p>
            <a:pPr lvl="1" rtl="0" fontAlgn="base"/>
            <a:r>
              <a:rPr lang="en-GB" sz="1400" b="0" i="0" u="none" strike="noStrike">
                <a:solidFill>
                  <a:srgbClr val="212529"/>
                </a:solidFill>
                <a:effectLst/>
                <a:latin typeface="Times New Roman"/>
                <a:cs typeface="Times New Roman"/>
              </a:rPr>
              <a:t>Personal modesty should be taught to both little boys and little girls to prevent prostitution </a:t>
            </a:r>
          </a:p>
          <a:p>
            <a:pPr rtl="0" fontAlgn="base"/>
            <a:r>
              <a:rPr lang="en-GB" sz="1400" b="1" i="0" u="none" strike="noStrike">
                <a:solidFill>
                  <a:srgbClr val="212529"/>
                </a:solidFill>
                <a:effectLst/>
                <a:latin typeface="Times New Roman"/>
                <a:cs typeface="Times New Roman"/>
              </a:rPr>
              <a:t>Elizabeth Blackwell, Counsel to Parents on the Moral Education of their Children, 1882</a:t>
            </a:r>
          </a:p>
          <a:p>
            <a:pPr lvl="1" rtl="0" fontAlgn="base"/>
            <a:r>
              <a:rPr lang="en-GB" sz="1400" b="0" i="0" u="none" strike="noStrike">
                <a:solidFill>
                  <a:srgbClr val="212529"/>
                </a:solidFill>
                <a:effectLst/>
                <a:latin typeface="Times New Roman"/>
                <a:cs typeface="Times New Roman"/>
              </a:rPr>
              <a:t>It is important for young children to learn about sex to protect their physical and moral welfare </a:t>
            </a:r>
          </a:p>
          <a:p>
            <a:pPr rtl="0" fontAlgn="base"/>
            <a:r>
              <a:rPr lang="en-GB" sz="1400" b="1" i="0" u="none" strike="noStrike">
                <a:solidFill>
                  <a:srgbClr val="212529"/>
                </a:solidFill>
                <a:effectLst/>
                <a:latin typeface="Times New Roman"/>
                <a:cs typeface="Times New Roman"/>
              </a:rPr>
              <a:t>Edith Lees Ellis, ‘A Noviciate for Marriage’ c.189</a:t>
            </a:r>
          </a:p>
          <a:p>
            <a:pPr lvl="1" rtl="0" fontAlgn="base"/>
            <a:r>
              <a:rPr lang="en-GB" sz="1400" b="0" i="0" u="none" strike="noStrike">
                <a:solidFill>
                  <a:srgbClr val="212529"/>
                </a:solidFill>
                <a:effectLst/>
                <a:latin typeface="Times New Roman"/>
                <a:cs typeface="Times New Roman"/>
              </a:rPr>
              <a:t>Boys and girls should be taught the art of love and they should learn the physical facts of sexual life</a:t>
            </a:r>
          </a:p>
          <a:p>
            <a:pPr lvl="1" rtl="0" fontAlgn="base"/>
            <a:r>
              <a:rPr lang="en-GB" sz="1400" b="0" i="0" u="none" strike="noStrike">
                <a:solidFill>
                  <a:srgbClr val="212529"/>
                </a:solidFill>
                <a:effectLst/>
                <a:latin typeface="Times New Roman"/>
                <a:cs typeface="Times New Roman"/>
              </a:rPr>
              <a:t>Girls are taught that it is unwomanly to discuss sexual questions with their future husbands — she deems that this is wrong</a:t>
            </a:r>
          </a:p>
          <a:p>
            <a:pPr lvl="1" rtl="0" fontAlgn="base"/>
            <a:r>
              <a:rPr lang="en-GB" sz="1400" b="0" i="0" u="none" strike="noStrike">
                <a:solidFill>
                  <a:srgbClr val="212529"/>
                </a:solidFill>
                <a:effectLst/>
                <a:latin typeface="Times New Roman"/>
                <a:cs typeface="Times New Roman"/>
              </a:rPr>
              <a:t>Young girls should enter marriage with sexual knowledge </a:t>
            </a:r>
          </a:p>
          <a:p>
            <a:pPr algn="l"/>
            <a:endParaRPr lang="en-US"/>
          </a:p>
        </p:txBody>
      </p:sp>
      <p:sp>
        <p:nvSpPr>
          <p:cNvPr id="8" name="TextBox 7">
            <a:extLst>
              <a:ext uri="{FF2B5EF4-FFF2-40B4-BE49-F238E27FC236}">
                <a16:creationId xmlns:a16="http://schemas.microsoft.com/office/drawing/2014/main" id="{67BC40DE-9615-4100-60D6-D0E15B82A0BC}"/>
              </a:ext>
            </a:extLst>
          </p:cNvPr>
          <p:cNvSpPr txBox="1"/>
          <p:nvPr/>
        </p:nvSpPr>
        <p:spPr>
          <a:xfrm>
            <a:off x="7534864" y="2444599"/>
            <a:ext cx="3970758" cy="3323987"/>
          </a:xfrm>
          <a:prstGeom prst="rect">
            <a:avLst/>
          </a:prstGeom>
          <a:solidFill>
            <a:schemeClr val="bg2">
              <a:lumMod val="90000"/>
            </a:schemeClr>
          </a:solidFill>
        </p:spPr>
        <p:txBody>
          <a:bodyPr wrap="square" lIns="91440" tIns="45720" rIns="91440" bIns="45720" rtlCol="0" anchor="t">
            <a:spAutoFit/>
          </a:bodyPr>
          <a:lstStyle/>
          <a:p>
            <a:pPr algn="ctr"/>
            <a:r>
              <a:rPr lang="en-GB" sz="1400" b="1">
                <a:latin typeface="Times New Roman"/>
                <a:cs typeface="Times New Roman"/>
              </a:rPr>
              <a:t>Key takeaways:</a:t>
            </a:r>
            <a:endParaRPr lang="en-US" b="1"/>
          </a:p>
          <a:p>
            <a:pPr marL="285750" indent="-285750">
              <a:buFont typeface="Wingdings" panose="020B0604020202020204" pitchFamily="34" charset="0"/>
              <a:buChar char="v"/>
            </a:pPr>
            <a:r>
              <a:rPr lang="en-GB" sz="1400">
                <a:latin typeface="Times New Roman"/>
                <a:cs typeface="Times New Roman"/>
              </a:rPr>
              <a:t>Growing consensus that sexual ignorance harmed women, leaving them vulnerable in marriage and to exploitation</a:t>
            </a:r>
          </a:p>
          <a:p>
            <a:pPr marL="285750" indent="-285750">
              <a:buFont typeface="Wingdings" panose="020B0604020202020204" pitchFamily="34" charset="0"/>
              <a:buChar char="v"/>
            </a:pPr>
            <a:r>
              <a:rPr lang="en-GB" sz="1400">
                <a:latin typeface="Times New Roman"/>
                <a:cs typeface="Times New Roman"/>
              </a:rPr>
              <a:t>Reformers argued for early sex education to protect children’s moral and physical welfare</a:t>
            </a:r>
          </a:p>
          <a:p>
            <a:pPr marL="285750" indent="-285750">
              <a:buFont typeface="Wingdings" panose="020B0604020202020204" pitchFamily="34" charset="0"/>
              <a:buChar char="v"/>
            </a:pPr>
            <a:r>
              <a:rPr lang="en-GB" sz="1400">
                <a:latin typeface="Times New Roman"/>
                <a:cs typeface="Times New Roman"/>
              </a:rPr>
              <a:t>Emphasis on teaching both genders about modesty, bodily respect, and the realities of sexual life</a:t>
            </a:r>
          </a:p>
          <a:p>
            <a:pPr marL="285750" indent="-285750">
              <a:buFont typeface="Wingdings" panose="020B0604020202020204" pitchFamily="34" charset="0"/>
              <a:buChar char="v"/>
            </a:pPr>
            <a:r>
              <a:rPr lang="en-GB" sz="1400">
                <a:latin typeface="Times New Roman"/>
                <a:cs typeface="Times New Roman"/>
              </a:rPr>
              <a:t>Female writers stressed the need for girls to enter marriage informed, prepared, and able to communicate about sex</a:t>
            </a:r>
          </a:p>
          <a:p>
            <a:pPr marL="285750" indent="-285750">
              <a:buFont typeface="Wingdings" panose="020B0604020202020204" pitchFamily="34" charset="0"/>
              <a:buChar char="v"/>
            </a:pPr>
            <a:r>
              <a:rPr lang="en-GB" sz="1400">
                <a:latin typeface="Times New Roman"/>
                <a:cs typeface="Times New Roman"/>
              </a:rPr>
              <a:t>Leaving women uninformed was seen as a deliberate tool of patriarchal control that perpetuated inequality</a:t>
            </a:r>
          </a:p>
        </p:txBody>
      </p:sp>
    </p:spTree>
    <p:extLst>
      <p:ext uri="{BB962C8B-B14F-4D97-AF65-F5344CB8AC3E}">
        <p14:creationId xmlns:p14="http://schemas.microsoft.com/office/powerpoint/2010/main" val="810764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967CC2E-F949-E181-9C12-D49128B2A2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E5E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5415E74-9B74-D942-A1BB-E1549A4AC4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rgbClr val="FFF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F5D040-D9C9-F0C6-29F7-6D023562AB75}"/>
              </a:ext>
            </a:extLst>
          </p:cNvPr>
          <p:cNvSpPr>
            <a:spLocks noGrp="1"/>
          </p:cNvSpPr>
          <p:nvPr>
            <p:ph type="title"/>
          </p:nvPr>
        </p:nvSpPr>
        <p:spPr>
          <a:xfrm>
            <a:off x="684519" y="1050285"/>
            <a:ext cx="10515600" cy="1325563"/>
          </a:xfrm>
        </p:spPr>
        <p:txBody>
          <a:bodyPr/>
          <a:lstStyle/>
          <a:p>
            <a:pPr algn="ctr"/>
            <a:r>
              <a:rPr lang="en-GB" i="1">
                <a:latin typeface="Times New Roman"/>
                <a:ea typeface="+mj-lt"/>
                <a:cs typeface="+mj-lt"/>
              </a:rPr>
              <a:t>The Politics of Interpretation: Bland vs. Jackson</a:t>
            </a:r>
            <a:endParaRPr lang="en-US" i="1">
              <a:latin typeface="Times New Roman"/>
              <a:cs typeface="Times New Roman"/>
            </a:endParaRPr>
          </a:p>
        </p:txBody>
      </p:sp>
      <p:sp>
        <p:nvSpPr>
          <p:cNvPr id="3" name="Content Placeholder 2">
            <a:extLst>
              <a:ext uri="{FF2B5EF4-FFF2-40B4-BE49-F238E27FC236}">
                <a16:creationId xmlns:a16="http://schemas.microsoft.com/office/drawing/2014/main" id="{A882405E-43DD-C350-4A08-6EAF26663513}"/>
              </a:ext>
            </a:extLst>
          </p:cNvPr>
          <p:cNvSpPr>
            <a:spLocks noGrp="1"/>
          </p:cNvSpPr>
          <p:nvPr>
            <p:ph idx="1"/>
          </p:nvPr>
        </p:nvSpPr>
        <p:spPr>
          <a:xfrm>
            <a:off x="684519" y="2933406"/>
            <a:ext cx="6942524" cy="3538112"/>
          </a:xfrm>
        </p:spPr>
        <p:txBody>
          <a:bodyPr vert="horz" lIns="91440" tIns="45720" rIns="91440" bIns="45720" rtlCol="0" anchor="t">
            <a:normAutofit fontScale="62500" lnSpcReduction="20000"/>
          </a:bodyPr>
          <a:lstStyle/>
          <a:p>
            <a:pPr marL="0" indent="0">
              <a:buNone/>
            </a:pPr>
            <a:endParaRPr lang="en-GB">
              <a:latin typeface="Times New Roman"/>
              <a:cs typeface="Times New Roman"/>
            </a:endParaRPr>
          </a:p>
          <a:p>
            <a:r>
              <a:rPr lang="en-GB">
                <a:latin typeface="Times New Roman"/>
                <a:ea typeface="+mn-lt"/>
                <a:cs typeface="+mn-lt"/>
              </a:rPr>
              <a:t>Her reliance on limited sources and static interpretations ignores the fact that feminist thought was often experimental and constantly changing.</a:t>
            </a:r>
            <a:endParaRPr lang="en-GB">
              <a:latin typeface="Times New Roman"/>
              <a:cs typeface="Times New Roman"/>
            </a:endParaRPr>
          </a:p>
          <a:p>
            <a:r>
              <a:rPr lang="en-GB">
                <a:latin typeface="Times New Roman"/>
                <a:ea typeface="+mn-lt"/>
                <a:cs typeface="+mn-lt"/>
              </a:rPr>
              <a:t>Jackson’s treatment of major figures like Havelock Ellis and Marie Stopes overlooks readership, context, and reception- missing how women actively interpreted and reshaped sexual knowledge. Havelock Ellis was a sexologist whose work analysed sexuality, and Marie Stopes wrote about birth control and women’s sexual health. For example, women might use </a:t>
            </a:r>
            <a:r>
              <a:rPr lang="en-GB" err="1">
                <a:latin typeface="Times New Roman"/>
                <a:ea typeface="+mn-lt"/>
                <a:cs typeface="+mn-lt"/>
              </a:rPr>
              <a:t>Stopes’s</a:t>
            </a:r>
            <a:r>
              <a:rPr lang="en-GB">
                <a:latin typeface="Times New Roman"/>
                <a:ea typeface="+mn-lt"/>
                <a:cs typeface="+mn-lt"/>
              </a:rPr>
              <a:t> advice on contraception to protect themselves from unwanted pregnancy, while rejecting other aspects of her moral framework.</a:t>
            </a:r>
            <a:endParaRPr lang="en-GB">
              <a:latin typeface="Times New Roman"/>
              <a:cs typeface="Times New Roman"/>
            </a:endParaRPr>
          </a:p>
          <a:p>
            <a:r>
              <a:rPr lang="en-GB">
                <a:latin typeface="Times New Roman"/>
                <a:ea typeface="+mn-lt"/>
                <a:cs typeface="+mn-lt"/>
              </a:rPr>
              <a:t>This contrast highlights how interpretations of sexual freedom can either illuminate feminist agency (Bland) or erase it (Jackson).</a:t>
            </a:r>
            <a:endParaRPr lang="en-GB">
              <a:latin typeface="Times New Roman"/>
            </a:endParaRPr>
          </a:p>
          <a:p>
            <a:endParaRPr lang="en-GB"/>
          </a:p>
        </p:txBody>
      </p:sp>
      <p:pic>
        <p:nvPicPr>
          <p:cNvPr id="4" name="Picture 3" descr="A group of people holding a banner&#10;&#10;AI-generated content may be incorrect.">
            <a:extLst>
              <a:ext uri="{FF2B5EF4-FFF2-40B4-BE49-F238E27FC236}">
                <a16:creationId xmlns:a16="http://schemas.microsoft.com/office/drawing/2014/main" id="{F74662B7-A826-1264-CB8D-45177B4912D9}"/>
              </a:ext>
            </a:extLst>
          </p:cNvPr>
          <p:cNvPicPr>
            <a:picLocks noChangeAspect="1"/>
          </p:cNvPicPr>
          <p:nvPr/>
        </p:nvPicPr>
        <p:blipFill>
          <a:blip r:embed="rId2"/>
          <a:stretch>
            <a:fillRect/>
          </a:stretch>
        </p:blipFill>
        <p:spPr>
          <a:xfrm>
            <a:off x="7625475" y="3333229"/>
            <a:ext cx="3734580" cy="2459079"/>
          </a:xfrm>
          <a:prstGeom prst="rect">
            <a:avLst/>
          </a:prstGeom>
        </p:spPr>
      </p:pic>
      <p:sp>
        <p:nvSpPr>
          <p:cNvPr id="6" name="TextBox 5">
            <a:extLst>
              <a:ext uri="{FF2B5EF4-FFF2-40B4-BE49-F238E27FC236}">
                <a16:creationId xmlns:a16="http://schemas.microsoft.com/office/drawing/2014/main" id="{EFB9710D-F4B8-6B03-B826-5C0031B3CC3B}"/>
              </a:ext>
            </a:extLst>
          </p:cNvPr>
          <p:cNvSpPr txBox="1"/>
          <p:nvPr/>
        </p:nvSpPr>
        <p:spPr>
          <a:xfrm>
            <a:off x="704370" y="2535731"/>
            <a:ext cx="1046309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a:latin typeface="Times New Roman"/>
                <a:cs typeface="Times New Roman"/>
              </a:rPr>
              <a:t>Jackson frames feminist sexual history as a story of “heroes and villains,” claiming feminism took a “wrong turn” in the 1920s- an approach that overlooks the nuanced debates women were having.</a:t>
            </a:r>
            <a:endParaRPr lang="en-US"/>
          </a:p>
        </p:txBody>
      </p:sp>
    </p:spTree>
    <p:extLst>
      <p:ext uri="{BB962C8B-B14F-4D97-AF65-F5344CB8AC3E}">
        <p14:creationId xmlns:p14="http://schemas.microsoft.com/office/powerpoint/2010/main" val="3657929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8CA840F-6918-4E7E-10DC-430CE25D85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rgbClr val="FFF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4105E0D-DD07-14DE-2D2C-5CD8E86CC9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E5E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60EF79-E8DD-D772-B3BB-95B3E71ED868}"/>
              </a:ext>
            </a:extLst>
          </p:cNvPr>
          <p:cNvSpPr>
            <a:spLocks noGrp="1"/>
          </p:cNvSpPr>
          <p:nvPr>
            <p:ph type="title"/>
          </p:nvPr>
        </p:nvSpPr>
        <p:spPr>
          <a:xfrm>
            <a:off x="838200" y="903007"/>
            <a:ext cx="10515600" cy="1325563"/>
          </a:xfrm>
        </p:spPr>
        <p:txBody>
          <a:bodyPr/>
          <a:lstStyle/>
          <a:p>
            <a:pPr algn="ctr"/>
            <a:r>
              <a:rPr lang="en-GB" i="1">
                <a:latin typeface="Times New Roman"/>
                <a:cs typeface="Times New Roman"/>
              </a:rPr>
              <a:t>Feminist Agency in the Struggle for Sexual Freedom</a:t>
            </a:r>
            <a:endParaRPr lang="en-US">
              <a:latin typeface="Times New Roman"/>
              <a:cs typeface="Times New Roman"/>
            </a:endParaRPr>
          </a:p>
        </p:txBody>
      </p:sp>
      <p:sp>
        <p:nvSpPr>
          <p:cNvPr id="3" name="Content Placeholder 2">
            <a:extLst>
              <a:ext uri="{FF2B5EF4-FFF2-40B4-BE49-F238E27FC236}">
                <a16:creationId xmlns:a16="http://schemas.microsoft.com/office/drawing/2014/main" id="{D7AACF91-4E67-1CED-685C-28A2B19839A3}"/>
              </a:ext>
            </a:extLst>
          </p:cNvPr>
          <p:cNvSpPr>
            <a:spLocks noGrp="1"/>
          </p:cNvSpPr>
          <p:nvPr>
            <p:ph idx="1"/>
          </p:nvPr>
        </p:nvSpPr>
        <p:spPr>
          <a:xfrm>
            <a:off x="838200" y="2542801"/>
            <a:ext cx="10522003" cy="3621356"/>
          </a:xfrm>
        </p:spPr>
        <p:txBody>
          <a:bodyPr vert="horz" lIns="91440" tIns="45720" rIns="91440" bIns="45720" rtlCol="0" anchor="t">
            <a:normAutofit fontScale="85000" lnSpcReduction="20000"/>
          </a:bodyPr>
          <a:lstStyle/>
          <a:p>
            <a:pPr algn="ctr"/>
            <a:r>
              <a:rPr lang="en-GB">
                <a:latin typeface="Times New Roman"/>
                <a:ea typeface="+mn-lt"/>
                <a:cs typeface="+mn-lt"/>
              </a:rPr>
              <a:t>Feminists strategically used scientific and moral languages to engage in discussions of contraception, consent, and bodily integrity.</a:t>
            </a:r>
            <a:endParaRPr lang="en-GB">
              <a:latin typeface="Times New Roman"/>
              <a:cs typeface="Times New Roman"/>
            </a:endParaRPr>
          </a:p>
          <a:p>
            <a:pPr algn="ctr"/>
            <a:r>
              <a:rPr lang="en-GB">
                <a:latin typeface="Times New Roman"/>
                <a:ea typeface="+mn-lt"/>
                <a:cs typeface="+mn-lt"/>
              </a:rPr>
              <a:t>Figures like Frances Swiney illustrate how contradictory ideas- neo-Malthusianism, chastity, women’s superiority- could coexist as part of the search for a more equitable sexual order.</a:t>
            </a:r>
            <a:endParaRPr lang="en-GB">
              <a:latin typeface="Times New Roman"/>
              <a:cs typeface="Times New Roman"/>
            </a:endParaRPr>
          </a:p>
          <a:p>
            <a:pPr algn="ctr"/>
            <a:r>
              <a:rPr lang="en-GB">
                <a:latin typeface="Times New Roman"/>
                <a:ea typeface="+mn-lt"/>
                <a:cs typeface="+mn-lt"/>
              </a:rPr>
              <a:t>Bland’s work shows that the struggle for sexual freedom wasn’t a straightforward debate toward liberation but a series of creative, often contradictory steps in  redefining sexuality.</a:t>
            </a:r>
            <a:endParaRPr lang="en-GB">
              <a:latin typeface="Times New Roman"/>
              <a:cs typeface="Times New Roman"/>
            </a:endParaRPr>
          </a:p>
          <a:p>
            <a:pPr algn="ctr"/>
            <a:r>
              <a:rPr lang="en-GB">
                <a:latin typeface="Times New Roman"/>
                <a:ea typeface="+mn-lt"/>
                <a:cs typeface="+mn-lt"/>
              </a:rPr>
              <a:t>Recognising these contradictions allows us to appreciate how early feminists expanded the boundaries of sexual discourse, shaping modern understandings of women’s autonomy.</a:t>
            </a:r>
            <a:endParaRPr lang="en-GB">
              <a:latin typeface="Times New Roman"/>
              <a:cs typeface="Times New Roman"/>
            </a:endParaRPr>
          </a:p>
          <a:p>
            <a:endParaRPr lang="en-GB"/>
          </a:p>
        </p:txBody>
      </p:sp>
    </p:spTree>
    <p:extLst>
      <p:ext uri="{BB962C8B-B14F-4D97-AF65-F5344CB8AC3E}">
        <p14:creationId xmlns:p14="http://schemas.microsoft.com/office/powerpoint/2010/main" val="237362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731879-9BF3-3347-4077-65D501A57F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rgbClr val="FFF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75CB42F-DC74-834D-0652-B9EA5D54E7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rgbClr val="E5E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F44781-67B1-C87A-FE41-90556A12AE9A}"/>
              </a:ext>
            </a:extLst>
          </p:cNvPr>
          <p:cNvSpPr>
            <a:spLocks noGrp="1"/>
          </p:cNvSpPr>
          <p:nvPr>
            <p:ph type="title"/>
          </p:nvPr>
        </p:nvSpPr>
        <p:spPr>
          <a:xfrm>
            <a:off x="838200" y="903007"/>
            <a:ext cx="10515600" cy="1325563"/>
          </a:xfrm>
        </p:spPr>
        <p:txBody>
          <a:bodyPr>
            <a:normAutofit/>
          </a:bodyPr>
          <a:lstStyle/>
          <a:p>
            <a:pPr algn="ctr"/>
            <a:r>
              <a:rPr lang="en-GB" i="1">
                <a:latin typeface="Times New Roman"/>
                <a:ea typeface="+mj-lt"/>
                <a:cs typeface="+mj-lt"/>
              </a:rPr>
              <a:t>Frances Swiney</a:t>
            </a:r>
            <a:endParaRPr lang="en-GB" b="1" i="1">
              <a:latin typeface="Times New Roman"/>
              <a:ea typeface="+mj-lt"/>
              <a:cs typeface="+mj-lt"/>
            </a:endParaRPr>
          </a:p>
        </p:txBody>
      </p:sp>
      <p:sp>
        <p:nvSpPr>
          <p:cNvPr id="3" name="Content Placeholder 2">
            <a:extLst>
              <a:ext uri="{FF2B5EF4-FFF2-40B4-BE49-F238E27FC236}">
                <a16:creationId xmlns:a16="http://schemas.microsoft.com/office/drawing/2014/main" id="{FDDA339B-9DE7-7684-D522-18E07CD570D2}"/>
              </a:ext>
            </a:extLst>
          </p:cNvPr>
          <p:cNvSpPr>
            <a:spLocks noGrp="1"/>
          </p:cNvSpPr>
          <p:nvPr>
            <p:ph idx="1"/>
          </p:nvPr>
        </p:nvSpPr>
        <p:spPr>
          <a:xfrm>
            <a:off x="684519" y="2862969"/>
            <a:ext cx="8581787" cy="3874461"/>
          </a:xfrm>
        </p:spPr>
        <p:txBody>
          <a:bodyPr vert="horz" lIns="91440" tIns="45720" rIns="91440" bIns="45720" rtlCol="0" anchor="t">
            <a:noAutofit/>
          </a:bodyPr>
          <a:lstStyle/>
          <a:p>
            <a:pPr marL="0" indent="0">
              <a:buNone/>
            </a:pPr>
            <a:endParaRPr lang="en-GB" sz="1600">
              <a:latin typeface="Times New Roman"/>
              <a:cs typeface="Times New Roman"/>
            </a:endParaRPr>
          </a:p>
          <a:p>
            <a:r>
              <a:rPr lang="en-GB" sz="1600">
                <a:latin typeface="Times New Roman"/>
                <a:ea typeface="+mn-lt"/>
                <a:cs typeface="+mn-lt"/>
              </a:rPr>
              <a:t>Joined the Malthusian League, which promoted birth control- an unexpected alliance. But she used contraception as a tool for women’s protection, even though her broader philosophy was anti-sex or chastity-focused.</a:t>
            </a:r>
          </a:p>
          <a:p>
            <a:r>
              <a:rPr lang="en-GB" sz="1600">
                <a:latin typeface="Times New Roman"/>
                <a:ea typeface="+mn-lt"/>
                <a:cs typeface="+mn-lt"/>
              </a:rPr>
              <a:t>Saw contraception as a way to protect women from unwanted sexual demands- birth control wasn’t about encouraging sex; it was about limiting men’s access to women’s bodies. She saw it as a tool that could reduce women’s physical and emotional vulnerability.</a:t>
            </a:r>
          </a:p>
          <a:p>
            <a:r>
              <a:rPr lang="en-GB" sz="1600">
                <a:latin typeface="Times New Roman"/>
                <a:ea typeface="+mn-lt"/>
                <a:cs typeface="+mn-lt"/>
              </a:rPr>
              <a:t>Shows that “sexual freedom” meant different things to different feminists e.g. Some feminists fought for the right to sexual pleasure. Others, like Swiney, fought for the right not to engage in sex. This shows how varied feminist goals were during this period.</a:t>
            </a:r>
            <a:endParaRPr lang="en-GB" sz="1600">
              <a:latin typeface="Times New Roman"/>
              <a:cs typeface="Times New Roman"/>
            </a:endParaRPr>
          </a:p>
          <a:p>
            <a:r>
              <a:rPr lang="en-GB" sz="1600">
                <a:latin typeface="Times New Roman"/>
                <a:ea typeface="+mn-lt"/>
                <a:cs typeface="+mn-lt"/>
              </a:rPr>
              <a:t>Illustrates Bland’s argument that early feminist sexual politics were complex and often contradictory, not unified.</a:t>
            </a:r>
            <a:endParaRPr lang="en-GB" sz="1600" b="1">
              <a:latin typeface="Aptos" panose="020B0004020202020204"/>
            </a:endParaRPr>
          </a:p>
        </p:txBody>
      </p:sp>
      <p:sp>
        <p:nvSpPr>
          <p:cNvPr id="8" name="TextBox 7">
            <a:extLst>
              <a:ext uri="{FF2B5EF4-FFF2-40B4-BE49-F238E27FC236}">
                <a16:creationId xmlns:a16="http://schemas.microsoft.com/office/drawing/2014/main" id="{318115F5-CC00-8409-820F-3A4D092D49B4}"/>
              </a:ext>
            </a:extLst>
          </p:cNvPr>
          <p:cNvSpPr txBox="1"/>
          <p:nvPr/>
        </p:nvSpPr>
        <p:spPr>
          <a:xfrm>
            <a:off x="685159" y="2446084"/>
            <a:ext cx="1093694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600">
                <a:latin typeface="Times New Roman"/>
                <a:cs typeface="Times New Roman"/>
              </a:rPr>
              <a:t>Held extreme views: women’s superiority, male “toxicity,” and the need for female chastity. She believed women were naturally superior to men, both morally and biologically. She thought male sexuality was harmful to women, which led her to promoting chastity. </a:t>
            </a:r>
            <a:endParaRPr lang="en-US"/>
          </a:p>
        </p:txBody>
      </p:sp>
      <p:pic>
        <p:nvPicPr>
          <p:cNvPr id="9" name="Picture 8" descr="A person in a dress&#10;&#10;AI-generated content may be incorrect.">
            <a:extLst>
              <a:ext uri="{FF2B5EF4-FFF2-40B4-BE49-F238E27FC236}">
                <a16:creationId xmlns:a16="http://schemas.microsoft.com/office/drawing/2014/main" id="{E9106B66-F34F-1FB0-5747-28324EDB724E}"/>
              </a:ext>
            </a:extLst>
          </p:cNvPr>
          <p:cNvPicPr>
            <a:picLocks noChangeAspect="1"/>
          </p:cNvPicPr>
          <p:nvPr/>
        </p:nvPicPr>
        <p:blipFill>
          <a:blip r:embed="rId2"/>
          <a:stretch>
            <a:fillRect/>
          </a:stretch>
        </p:blipFill>
        <p:spPr>
          <a:xfrm>
            <a:off x="9388661" y="3024523"/>
            <a:ext cx="2115105" cy="3142511"/>
          </a:xfrm>
          <a:prstGeom prst="rect">
            <a:avLst/>
          </a:prstGeom>
        </p:spPr>
      </p:pic>
    </p:spTree>
    <p:extLst>
      <p:ext uri="{BB962C8B-B14F-4D97-AF65-F5344CB8AC3E}">
        <p14:creationId xmlns:p14="http://schemas.microsoft.com/office/powerpoint/2010/main" val="3238753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10">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6FC7095B-8F81-053D-FD1F-262AB4B9FCF2}"/>
              </a:ext>
            </a:extLst>
          </p:cNvPr>
          <p:cNvSpPr>
            <a:spLocks noGrp="1"/>
          </p:cNvSpPr>
          <p:nvPr>
            <p:ph idx="1"/>
          </p:nvPr>
        </p:nvSpPr>
        <p:spPr>
          <a:xfrm>
            <a:off x="298072" y="1865219"/>
            <a:ext cx="4521517" cy="3104726"/>
          </a:xfrm>
        </p:spPr>
        <p:txBody>
          <a:bodyPr vert="horz" lIns="91440" tIns="45720" rIns="91440" bIns="45720" rtlCol="0">
            <a:normAutofit/>
          </a:bodyPr>
          <a:lstStyle/>
          <a:p>
            <a:pPr marL="0" indent="0" algn="ctr">
              <a:buNone/>
            </a:pPr>
            <a:r>
              <a:rPr lang="en-US" kern="1200">
                <a:solidFill>
                  <a:schemeClr val="tx1"/>
                </a:solidFill>
                <a:latin typeface="+mn-lt"/>
                <a:ea typeface="+mn-ea"/>
                <a:cs typeface="+mn-cs"/>
              </a:rPr>
              <a:t>Ruth Brandon, </a:t>
            </a:r>
            <a:r>
              <a:rPr lang="en-US" i="1" kern="1200">
                <a:solidFill>
                  <a:schemeClr val="tx1"/>
                </a:solidFill>
                <a:latin typeface="+mn-lt"/>
                <a:ea typeface="+mn-ea"/>
                <a:cs typeface="+mn-cs"/>
              </a:rPr>
              <a:t>The New Women &amp; The Old Men: Love, Sex and the Woman Question</a:t>
            </a:r>
            <a:r>
              <a:rPr lang="en-US" kern="1200">
                <a:solidFill>
                  <a:schemeClr val="tx1"/>
                </a:solidFill>
                <a:latin typeface="+mn-lt"/>
                <a:ea typeface="+mn-ea"/>
                <a:cs typeface="+mn-cs"/>
              </a:rPr>
              <a:t> (1991)</a:t>
            </a:r>
          </a:p>
        </p:txBody>
      </p:sp>
      <p:sp>
        <p:nvSpPr>
          <p:cNvPr id="2" name="Rectangle 1">
            <a:extLst>
              <a:ext uri="{FF2B5EF4-FFF2-40B4-BE49-F238E27FC236}">
                <a16:creationId xmlns:a16="http://schemas.microsoft.com/office/drawing/2014/main" id="{12A3F1E2-7A76-60D6-2467-086318925446}"/>
              </a:ext>
            </a:extLst>
          </p:cNvPr>
          <p:cNvSpPr/>
          <p:nvPr/>
        </p:nvSpPr>
        <p:spPr>
          <a:xfrm>
            <a:off x="6455322" y="246324"/>
            <a:ext cx="4011394" cy="5691524"/>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book cover of a person&#10;&#10;AI-generated content may be incorrect.">
            <a:extLst>
              <a:ext uri="{FF2B5EF4-FFF2-40B4-BE49-F238E27FC236}">
                <a16:creationId xmlns:a16="http://schemas.microsoft.com/office/drawing/2014/main" id="{6C9648DD-2CA9-F062-9276-43915F1CEFEC}"/>
              </a:ext>
            </a:extLst>
          </p:cNvPr>
          <p:cNvPicPr>
            <a:picLocks noChangeAspect="1"/>
          </p:cNvPicPr>
          <p:nvPr/>
        </p:nvPicPr>
        <p:blipFill>
          <a:blip r:embed="rId2"/>
          <a:stretch>
            <a:fillRect/>
          </a:stretch>
        </p:blipFill>
        <p:spPr>
          <a:xfrm>
            <a:off x="6812638" y="578738"/>
            <a:ext cx="3874875" cy="5670549"/>
          </a:xfrm>
          <a:prstGeom prst="rect">
            <a:avLst/>
          </a:prstGeom>
        </p:spPr>
      </p:pic>
      <p:sp>
        <p:nvSpPr>
          <p:cNvPr id="31" name="TextBox 30">
            <a:extLst>
              <a:ext uri="{FF2B5EF4-FFF2-40B4-BE49-F238E27FC236}">
                <a16:creationId xmlns:a16="http://schemas.microsoft.com/office/drawing/2014/main" id="{2FDFE706-7308-062E-FE84-1A9DCB09A554}"/>
              </a:ext>
            </a:extLst>
          </p:cNvPr>
          <p:cNvSpPr txBox="1"/>
          <p:nvPr/>
        </p:nvSpPr>
        <p:spPr>
          <a:xfrm>
            <a:off x="498661" y="3821206"/>
            <a:ext cx="4123764" cy="1477328"/>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Times New Roman"/>
                <a:cs typeface="Times New Roman"/>
              </a:rPr>
              <a:t>Discussion Points:</a:t>
            </a:r>
            <a:endParaRPr lang="en-US">
              <a:latin typeface="Times New Roman"/>
              <a:cs typeface="Times New Roman"/>
            </a:endParaRPr>
          </a:p>
          <a:p>
            <a:endParaRPr lang="en-GB">
              <a:latin typeface="Times New Roman"/>
              <a:cs typeface="Times New Roman"/>
            </a:endParaRPr>
          </a:p>
          <a:p>
            <a:pPr marL="285750" indent="-285750">
              <a:buFont typeface="Wingdings"/>
              <a:buChar char="v"/>
            </a:pPr>
            <a:r>
              <a:rPr lang="en-GB">
                <a:latin typeface="Times New Roman"/>
                <a:cs typeface="Times New Roman"/>
              </a:rPr>
              <a:t>The Concept of the 'New Women' </a:t>
            </a:r>
          </a:p>
          <a:p>
            <a:pPr marL="285750" indent="-285750">
              <a:buFont typeface="Wingdings"/>
              <a:buChar char="v"/>
            </a:pPr>
            <a:r>
              <a:rPr lang="en-GB">
                <a:latin typeface="Times New Roman"/>
                <a:cs typeface="Times New Roman"/>
              </a:rPr>
              <a:t>Sexual Politics</a:t>
            </a:r>
          </a:p>
          <a:p>
            <a:pPr marL="285750" indent="-285750">
              <a:buFont typeface="Wingdings"/>
              <a:buChar char="v"/>
            </a:pPr>
            <a:r>
              <a:rPr lang="en-GB">
                <a:latin typeface="Times New Roman"/>
                <a:cs typeface="Times New Roman"/>
              </a:rPr>
              <a:t>Key individuals: Olive </a:t>
            </a:r>
            <a:r>
              <a:rPr lang="en-GB">
                <a:latin typeface="Times New Roman"/>
                <a:ea typeface="+mn-lt"/>
                <a:cs typeface="+mn-lt"/>
              </a:rPr>
              <a:t>Schreiner</a:t>
            </a:r>
          </a:p>
        </p:txBody>
      </p:sp>
      <p:sp>
        <p:nvSpPr>
          <p:cNvPr id="39" name="Title 38">
            <a:extLst>
              <a:ext uri="{FF2B5EF4-FFF2-40B4-BE49-F238E27FC236}">
                <a16:creationId xmlns:a16="http://schemas.microsoft.com/office/drawing/2014/main" id="{D3C58AE1-9909-C92C-94F8-F42F2670F6C9}"/>
              </a:ext>
            </a:extLst>
          </p:cNvPr>
          <p:cNvSpPr>
            <a:spLocks noGrp="1"/>
          </p:cNvSpPr>
          <p:nvPr>
            <p:ph type="title"/>
          </p:nvPr>
        </p:nvSpPr>
        <p:spPr/>
        <p:txBody>
          <a:bodyPr>
            <a:normAutofit/>
          </a:bodyPr>
          <a:lstStyle/>
          <a:p>
            <a:r>
              <a:rPr lang="en-GB" sz="3600">
                <a:latin typeface="Times New Roman"/>
                <a:cs typeface="Times New Roman"/>
              </a:rPr>
              <a:t>Lily:</a:t>
            </a:r>
          </a:p>
        </p:txBody>
      </p:sp>
    </p:spTree>
    <p:extLst>
      <p:ext uri="{BB962C8B-B14F-4D97-AF65-F5344CB8AC3E}">
        <p14:creationId xmlns:p14="http://schemas.microsoft.com/office/powerpoint/2010/main" val="3815424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B299CAB-C506-454B-90FC-4065728297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8D99311-F254-40F1-8AB5-EE3E7B9B68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FFFEC9-D14C-B257-1E84-F4ED8B506A34}"/>
              </a:ext>
            </a:extLst>
          </p:cNvPr>
          <p:cNvSpPr>
            <a:spLocks noGrp="1"/>
          </p:cNvSpPr>
          <p:nvPr>
            <p:ph type="title"/>
          </p:nvPr>
        </p:nvSpPr>
        <p:spPr>
          <a:xfrm>
            <a:off x="1616054" y="1070149"/>
            <a:ext cx="8959893" cy="1004836"/>
          </a:xfrm>
        </p:spPr>
        <p:txBody>
          <a:bodyPr anchor="ctr">
            <a:normAutofit/>
          </a:bodyPr>
          <a:lstStyle/>
          <a:p>
            <a:pPr algn="ctr"/>
            <a:r>
              <a:rPr lang="en-GB" i="1">
                <a:latin typeface="Times New Roman"/>
                <a:cs typeface="Times New Roman"/>
              </a:rPr>
              <a:t>The 'Woman Question'</a:t>
            </a:r>
          </a:p>
        </p:txBody>
      </p:sp>
      <p:sp>
        <p:nvSpPr>
          <p:cNvPr id="13" name="Rectangle 12">
            <a:extLst>
              <a:ext uri="{FF2B5EF4-FFF2-40B4-BE49-F238E27FC236}">
                <a16:creationId xmlns:a16="http://schemas.microsoft.com/office/drawing/2014/main" id="{7D89E3CB-00ED-4691-9F0F-F23EA35647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DCC28A95-5CA1-8886-C7A5-DDC3F01FBC8F}"/>
              </a:ext>
            </a:extLst>
          </p:cNvPr>
          <p:cNvSpPr>
            <a:spLocks noGrp="1"/>
          </p:cNvSpPr>
          <p:nvPr>
            <p:ph idx="1"/>
          </p:nvPr>
        </p:nvSpPr>
        <p:spPr>
          <a:xfrm>
            <a:off x="3461523" y="2446852"/>
            <a:ext cx="4822470" cy="2828543"/>
          </a:xfrm>
        </p:spPr>
        <p:txBody>
          <a:bodyPr anchor="t">
            <a:normAutofit/>
          </a:bodyPr>
          <a:lstStyle/>
          <a:p>
            <a:pPr>
              <a:buFont typeface="Wingdings" panose="020B0604020202020204" pitchFamily="34" charset="0"/>
              <a:buChar char="v"/>
            </a:pPr>
            <a:r>
              <a:rPr lang="en-GB" sz="2000">
                <a:latin typeface="Times New Roman"/>
                <a:cs typeface="Times New Roman"/>
              </a:rPr>
              <a:t>Book explores woman's sexual role, sexuality and independence.</a:t>
            </a:r>
            <a:endParaRPr lang="en-US"/>
          </a:p>
          <a:p>
            <a:pPr>
              <a:buFont typeface="Wingdings" panose="020B0604020202020204" pitchFamily="34" charset="0"/>
              <a:buChar char="v"/>
            </a:pPr>
            <a:r>
              <a:rPr lang="en-GB" sz="2000">
                <a:latin typeface="Times New Roman"/>
                <a:cs typeface="Times New Roman"/>
              </a:rPr>
              <a:t>Published in the 1990s, yet focuses on late-Victorian/Edwardian thinkers/radicals.</a:t>
            </a:r>
          </a:p>
        </p:txBody>
      </p:sp>
      <p:sp>
        <p:nvSpPr>
          <p:cNvPr id="10" name="TextBox 9">
            <a:extLst>
              <a:ext uri="{FF2B5EF4-FFF2-40B4-BE49-F238E27FC236}">
                <a16:creationId xmlns:a16="http://schemas.microsoft.com/office/drawing/2014/main" id="{8EAA800C-87B5-BADB-A9EE-0C4C3FFABF20}"/>
              </a:ext>
            </a:extLst>
          </p:cNvPr>
          <p:cNvSpPr txBox="1"/>
          <p:nvPr/>
        </p:nvSpPr>
        <p:spPr>
          <a:xfrm>
            <a:off x="8288851" y="2456540"/>
            <a:ext cx="3212936" cy="1371063"/>
          </a:xfrm>
          <a:prstGeom prst="rect">
            <a:avLst/>
          </a:prstGeom>
          <a:solidFill>
            <a:schemeClr val="accent6">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000">
                <a:latin typeface="Times New Roman"/>
                <a:cs typeface="Times New Roman"/>
              </a:rPr>
              <a:t>Purpose = Examines how women attempted to express sexuality and womanhood in an era they couldn't</a:t>
            </a:r>
            <a:endParaRPr lang="en-US"/>
          </a:p>
        </p:txBody>
      </p:sp>
      <p:pic>
        <p:nvPicPr>
          <p:cNvPr id="12" name="Picture 11" descr="A close-up of a person smiling&#10;&#10;AI-generated content may be incorrect.">
            <a:extLst>
              <a:ext uri="{FF2B5EF4-FFF2-40B4-BE49-F238E27FC236}">
                <a16:creationId xmlns:a16="http://schemas.microsoft.com/office/drawing/2014/main" id="{A4021644-425D-4F07-A5CA-1C3DF8C75437}"/>
              </a:ext>
            </a:extLst>
          </p:cNvPr>
          <p:cNvPicPr>
            <a:picLocks noChangeAspect="1"/>
          </p:cNvPicPr>
          <p:nvPr/>
        </p:nvPicPr>
        <p:blipFill>
          <a:blip r:embed="rId2"/>
          <a:stretch>
            <a:fillRect/>
          </a:stretch>
        </p:blipFill>
        <p:spPr>
          <a:xfrm>
            <a:off x="682228" y="2446736"/>
            <a:ext cx="2784871" cy="3726655"/>
          </a:xfrm>
          <a:prstGeom prst="rect">
            <a:avLst/>
          </a:prstGeom>
        </p:spPr>
      </p:pic>
      <p:sp>
        <p:nvSpPr>
          <p:cNvPr id="15" name="TextBox 14">
            <a:extLst>
              <a:ext uri="{FF2B5EF4-FFF2-40B4-BE49-F238E27FC236}">
                <a16:creationId xmlns:a16="http://schemas.microsoft.com/office/drawing/2014/main" id="{8D3610CD-988A-4063-D3E1-E7D1C028F15C}"/>
              </a:ext>
            </a:extLst>
          </p:cNvPr>
          <p:cNvSpPr txBox="1"/>
          <p:nvPr/>
        </p:nvSpPr>
        <p:spPr>
          <a:xfrm>
            <a:off x="3778132" y="4257884"/>
            <a:ext cx="3110682"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Times New Roman"/>
                <a:cs typeface="Times New Roman"/>
              </a:rPr>
              <a:t>The concept of the </a:t>
            </a:r>
            <a:r>
              <a:rPr lang="en-GB" b="1">
                <a:latin typeface="Times New Roman"/>
                <a:cs typeface="Times New Roman"/>
              </a:rPr>
              <a:t>'New Woman'</a:t>
            </a:r>
            <a:r>
              <a:rPr lang="en-GB">
                <a:latin typeface="Times New Roman"/>
                <a:cs typeface="Times New Roman"/>
              </a:rPr>
              <a:t> has connotations of a shift in societal values &amp; how women were able to express themselves</a:t>
            </a:r>
            <a:endParaRPr lang="en-US"/>
          </a:p>
          <a:p>
            <a:endParaRPr lang="en-GB">
              <a:solidFill>
                <a:schemeClr val="tx1">
                  <a:lumMod val="65000"/>
                  <a:lumOff val="35000"/>
                </a:schemeClr>
              </a:solidFill>
              <a:latin typeface="Times New Roman"/>
              <a:cs typeface="Times New Roman"/>
            </a:endParaRPr>
          </a:p>
          <a:p>
            <a:endParaRPr lang="en-GB">
              <a:solidFill>
                <a:schemeClr val="tx1">
                  <a:lumMod val="65000"/>
                  <a:lumOff val="35000"/>
                </a:schemeClr>
              </a:solidFill>
              <a:latin typeface="Times New Roman"/>
              <a:cs typeface="Times New Roman"/>
            </a:endParaRPr>
          </a:p>
        </p:txBody>
      </p:sp>
      <p:sp>
        <p:nvSpPr>
          <p:cNvPr id="5" name="TextBox 4">
            <a:extLst>
              <a:ext uri="{FF2B5EF4-FFF2-40B4-BE49-F238E27FC236}">
                <a16:creationId xmlns:a16="http://schemas.microsoft.com/office/drawing/2014/main" id="{A85FDDA1-5B28-0691-F453-0F9BFDAF1461}"/>
              </a:ext>
            </a:extLst>
          </p:cNvPr>
          <p:cNvSpPr txBox="1"/>
          <p:nvPr/>
        </p:nvSpPr>
        <p:spPr>
          <a:xfrm>
            <a:off x="7877543" y="4267317"/>
            <a:ext cx="3235378"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Times New Roman"/>
                <a:ea typeface="Calibri"/>
                <a:cs typeface="Calibri"/>
              </a:rPr>
              <a:t>Therefore, book is organised into </a:t>
            </a:r>
            <a:r>
              <a:rPr lang="en-GB" b="1">
                <a:latin typeface="Times New Roman"/>
                <a:ea typeface="Calibri"/>
                <a:cs typeface="Calibri"/>
              </a:rPr>
              <a:t>biographical case studies</a:t>
            </a:r>
            <a:r>
              <a:rPr lang="en-GB">
                <a:latin typeface="Times New Roman"/>
                <a:ea typeface="Calibri"/>
                <a:cs typeface="Calibri"/>
              </a:rPr>
              <a:t> that examine how these women aligned with this concept of 'New' Womanhood</a:t>
            </a:r>
            <a:endParaRPr lang="en-US"/>
          </a:p>
        </p:txBody>
      </p:sp>
      <p:sp>
        <p:nvSpPr>
          <p:cNvPr id="6" name="Arrow: Notched Right 5">
            <a:extLst>
              <a:ext uri="{FF2B5EF4-FFF2-40B4-BE49-F238E27FC236}">
                <a16:creationId xmlns:a16="http://schemas.microsoft.com/office/drawing/2014/main" id="{B8DA16F3-426D-6F95-C2F7-2A089255E38F}"/>
              </a:ext>
            </a:extLst>
          </p:cNvPr>
          <p:cNvSpPr/>
          <p:nvPr/>
        </p:nvSpPr>
        <p:spPr>
          <a:xfrm>
            <a:off x="6747581" y="4690900"/>
            <a:ext cx="1272175" cy="853008"/>
          </a:xfrm>
          <a:prstGeom prst="notchedRightArrow">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72222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465799-81CF-FDDC-E206-F1281E2976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A775CC-4426-14B6-A899-F0733177E5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8CDC7D9-7C8B-ABFD-AA69-9A376E5A0E8E}"/>
              </a:ext>
            </a:extLst>
          </p:cNvPr>
          <p:cNvSpPr txBox="1"/>
          <p:nvPr/>
        </p:nvSpPr>
        <p:spPr>
          <a:xfrm>
            <a:off x="1797844" y="1279922"/>
            <a:ext cx="8596312"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400" i="1">
                <a:latin typeface="Times New Roman"/>
                <a:cs typeface="Times New Roman"/>
              </a:rPr>
              <a:t>Case Study of Olive Schreiner</a:t>
            </a:r>
          </a:p>
          <a:p>
            <a:pPr algn="ctr"/>
            <a:endParaRPr lang="en-GB"/>
          </a:p>
        </p:txBody>
      </p:sp>
      <p:pic>
        <p:nvPicPr>
          <p:cNvPr id="9" name="Picture 8" descr="A person leaning on a chair&#10;&#10;AI-generated content may be incorrect.">
            <a:extLst>
              <a:ext uri="{FF2B5EF4-FFF2-40B4-BE49-F238E27FC236}">
                <a16:creationId xmlns:a16="http://schemas.microsoft.com/office/drawing/2014/main" id="{3009F43C-6977-1A65-1B41-B307B6EA0DE4}"/>
              </a:ext>
            </a:extLst>
          </p:cNvPr>
          <p:cNvPicPr>
            <a:picLocks noChangeAspect="1"/>
          </p:cNvPicPr>
          <p:nvPr/>
        </p:nvPicPr>
        <p:blipFill>
          <a:blip r:embed="rId2"/>
          <a:stretch>
            <a:fillRect/>
          </a:stretch>
        </p:blipFill>
        <p:spPr>
          <a:xfrm>
            <a:off x="701277" y="2458640"/>
            <a:ext cx="2520553" cy="3720704"/>
          </a:xfrm>
          <a:prstGeom prst="rect">
            <a:avLst/>
          </a:prstGeom>
        </p:spPr>
      </p:pic>
      <p:sp>
        <p:nvSpPr>
          <p:cNvPr id="10" name="TextBox 9">
            <a:extLst>
              <a:ext uri="{FF2B5EF4-FFF2-40B4-BE49-F238E27FC236}">
                <a16:creationId xmlns:a16="http://schemas.microsoft.com/office/drawing/2014/main" id="{F0219DC6-CF8F-F2AC-7335-FC7E0F4D2B77}"/>
              </a:ext>
            </a:extLst>
          </p:cNvPr>
          <p:cNvSpPr txBox="1"/>
          <p:nvPr/>
        </p:nvSpPr>
        <p:spPr>
          <a:xfrm>
            <a:off x="3220966" y="2460761"/>
            <a:ext cx="8113456"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Times New Roman"/>
                <a:cs typeface="Times New Roman"/>
              </a:rPr>
              <a:t>Who was she?:</a:t>
            </a:r>
          </a:p>
          <a:p>
            <a:pPr marL="285750" indent="-285750">
              <a:buFont typeface="Calibri"/>
              <a:buChar char="-"/>
            </a:pPr>
            <a:r>
              <a:rPr lang="en-GB" sz="1600">
                <a:latin typeface="Times New Roman"/>
                <a:cs typeface="Times New Roman"/>
              </a:rPr>
              <a:t>South African writer and early feminist</a:t>
            </a:r>
          </a:p>
          <a:p>
            <a:pPr marL="285750" indent="-285750">
              <a:buFont typeface="Calibri"/>
              <a:buChar char="-"/>
            </a:pPr>
            <a:r>
              <a:rPr lang="en-GB" sz="1600">
                <a:latin typeface="Times New Roman"/>
                <a:cs typeface="Times New Roman"/>
              </a:rPr>
              <a:t>"</a:t>
            </a:r>
            <a:r>
              <a:rPr lang="en-GB" sz="1600">
                <a:solidFill>
                  <a:srgbClr val="2E2A29"/>
                </a:solidFill>
                <a:latin typeface="Times New Roman"/>
                <a:cs typeface="Times New Roman"/>
              </a:rPr>
              <a:t>one of the most important - and radical - social commentators of her day" (late 19th century)</a:t>
            </a:r>
          </a:p>
          <a:p>
            <a:pPr marL="285750" indent="-285750">
              <a:buFont typeface="Calibri"/>
              <a:buChar char="-"/>
            </a:pPr>
            <a:r>
              <a:rPr lang="en-GB" sz="1600">
                <a:solidFill>
                  <a:srgbClr val="2E2A29"/>
                </a:solidFill>
                <a:latin typeface="Times New Roman"/>
                <a:cs typeface="Times New Roman"/>
              </a:rPr>
              <a:t>1880, travelled to England with hopes of becoming a doctor, but due to ill health, continued to write.</a:t>
            </a:r>
          </a:p>
          <a:p>
            <a:pPr marL="285750" indent="-285750">
              <a:buFont typeface="Calibri"/>
              <a:buChar char="-"/>
            </a:pPr>
            <a:r>
              <a:rPr lang="en-GB" sz="1600">
                <a:solidFill>
                  <a:srgbClr val="2E2A29"/>
                </a:solidFill>
                <a:latin typeface="Times New Roman"/>
                <a:cs typeface="Times New Roman"/>
              </a:rPr>
              <a:t>Continued to be involved in feminist discourse – even wrote an (unfinished) introduction for The Vindication of the rights of women.</a:t>
            </a:r>
          </a:p>
        </p:txBody>
      </p:sp>
      <p:sp>
        <p:nvSpPr>
          <p:cNvPr id="11" name="TextBox 10">
            <a:extLst>
              <a:ext uri="{FF2B5EF4-FFF2-40B4-BE49-F238E27FC236}">
                <a16:creationId xmlns:a16="http://schemas.microsoft.com/office/drawing/2014/main" id="{DB02A0BF-C878-F92B-1F9B-98050474E2F5}"/>
              </a:ext>
            </a:extLst>
          </p:cNvPr>
          <p:cNvSpPr txBox="1"/>
          <p:nvPr/>
        </p:nvSpPr>
        <p:spPr>
          <a:xfrm>
            <a:off x="3223700" y="4282509"/>
            <a:ext cx="8269706" cy="1904289"/>
          </a:xfrm>
          <a:prstGeom prst="rect">
            <a:avLst/>
          </a:prstGeom>
          <a:solidFill>
            <a:schemeClr val="accent6">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i="1">
                <a:latin typeface="Times New Roman"/>
                <a:cs typeface="Times New Roman"/>
              </a:rPr>
              <a:t>Ruth Brandon discussion of her embodiment of 'New Woman'':</a:t>
            </a:r>
          </a:p>
          <a:p>
            <a:r>
              <a:rPr lang="en-GB" sz="1600" i="1">
                <a:latin typeface="Times New Roman"/>
                <a:cs typeface="Times New Roman"/>
              </a:rPr>
              <a:t>"No; anything Olive wanted she was going to have to find for herself, and that included intellectual stimulation"</a:t>
            </a:r>
            <a:endParaRPr lang="en-US" sz="1600"/>
          </a:p>
          <a:p>
            <a:endParaRPr lang="en-GB" sz="1600" i="1">
              <a:latin typeface="Times New Roman"/>
              <a:cs typeface="Times New Roman"/>
            </a:endParaRPr>
          </a:p>
          <a:p>
            <a:r>
              <a:rPr lang="en-GB" sz="1600" i="1">
                <a:latin typeface="Times New Roman"/>
                <a:cs typeface="Times New Roman"/>
              </a:rPr>
              <a:t>1878, Letter to a friend: "You say you wish it had been my own engagement I wrote to tell you of. You will never hear of that...No one will ever absorb me and make me lose myself utterly...In fact I am married now, to my books!"</a:t>
            </a:r>
          </a:p>
        </p:txBody>
      </p:sp>
    </p:spTree>
    <p:extLst>
      <p:ext uri="{BB962C8B-B14F-4D97-AF65-F5344CB8AC3E}">
        <p14:creationId xmlns:p14="http://schemas.microsoft.com/office/powerpoint/2010/main" val="13348872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30</Slides>
  <Notes>0</Notes>
  <HiddenSlides>0</HiddenSlide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Struggles for sexual freedom</vt:lpstr>
      <vt:lpstr>Maisie:</vt:lpstr>
      <vt:lpstr>Rethinking Sexual Freedom: Bland’s Contribution</vt:lpstr>
      <vt:lpstr>The Politics of Interpretation: Bland vs. Jackson</vt:lpstr>
      <vt:lpstr>Feminist Agency in the Struggle for Sexual Freedom</vt:lpstr>
      <vt:lpstr>Frances Swiney</vt:lpstr>
      <vt:lpstr>Lily:</vt:lpstr>
      <vt:lpstr>The 'Woman Question'</vt:lpstr>
      <vt:lpstr>PowerPoint Presentation</vt:lpstr>
      <vt:lpstr>s</vt:lpstr>
      <vt:lpstr>Ruth Brandon's conclusions</vt:lpstr>
      <vt:lpstr>Georgia:</vt:lpstr>
      <vt:lpstr>PowerPoint Presentation</vt:lpstr>
      <vt:lpstr>PowerPoint Presentation</vt:lpstr>
      <vt:lpstr>PowerPoint Presentation</vt:lpstr>
      <vt:lpstr>PowerPoint Presentation</vt:lpstr>
      <vt:lpstr>PowerPoint Presentation</vt:lpstr>
      <vt:lpstr>Emily:</vt:lpstr>
      <vt:lpstr>Freethinkers and Freethought feminism: A Radical Counter-Tradition </vt:lpstr>
      <vt:lpstr>The Struggle Over Marriage and Sexual Freedom </vt:lpstr>
      <vt:lpstr>Who discussed this?</vt:lpstr>
      <vt:lpstr>The Rejection of Sexual Unorthodoxy by Mainstream Feminists </vt:lpstr>
      <vt:lpstr>Mainstream Feminism vs. Freethinking Feminism </vt:lpstr>
      <vt:lpstr>Samai:</vt:lpstr>
      <vt:lpstr>Marriage</vt:lpstr>
      <vt:lpstr>Desire, pleasure and satisfaction </vt:lpstr>
      <vt:lpstr>Heterosexual relationships outside of marriage  </vt:lpstr>
      <vt:lpstr>Prostitution and venereal disease</vt:lpstr>
      <vt:lpstr>Birth control</vt:lpstr>
      <vt:lpstr>Ignorance and sex education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Struggles for sexual freedom</dc:title>
  <dc:creator/>
  <cp:revision>2</cp:revision>
  <dcterms:created xsi:type="dcterms:W3CDTF">2025-11-25T11:10:52Z</dcterms:created>
  <dcterms:modified xsi:type="dcterms:W3CDTF">2025-11-27T16:14:48Z</dcterms:modified>
</cp:coreProperties>
</file>