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BE9"/>
    <a:srgbClr val="FAA4BD"/>
    <a:srgbClr val="F878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58" autoAdjust="0"/>
    <p:restoredTop sz="94635"/>
  </p:normalViewPr>
  <p:slideViewPr>
    <p:cSldViewPr snapToGrid="0">
      <p:cViewPr varScale="1">
        <p:scale>
          <a:sx n="60" d="100"/>
          <a:sy n="60" d="100"/>
        </p:scale>
        <p:origin x="764"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D3782-AC76-3232-C008-6C07E65C80C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B780A49-DFE2-6227-7B70-7DCAA4A2F8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C4A66D00-5300-5090-3B0F-2C2BD3F4AA52}"/>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B263FEAD-E5A6-519E-00EE-35562C3E05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C7A9E1-049C-7218-352D-FF624CEBA3AB}"/>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384774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3159D-97BD-6F11-EA8D-6942A1588DF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37B8020-EAA3-3F5D-9E1F-7CB9E4F091B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69760A4-AAB7-7F87-ABCE-53D223F0200A}"/>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BC629D61-1682-AE3B-1A6B-47336FACE9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5BDD30-AE65-9BE4-90FC-1919AC407246}"/>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2430935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0DAE83-4C42-021A-C911-035B9E3BA88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37D2FA7F-6F2C-19F7-E4E9-EF29F5BE8CF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9C8FA85-5C00-6255-F8A7-4935DF983BD6}"/>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B444DA67-CA92-CA14-87CA-03AD8B03F9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B43AA2-E794-8152-2838-66FBE9FAB2E3}"/>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396735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146F2-0FE2-EDB1-2628-AA55869E839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402229C-2C9B-4029-8549-C16BC55C676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F3FA4A-30F3-F8AA-E165-E79C9215804C}"/>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F95E9D1E-EECE-964A-1193-301C6A909E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6D8CDA-3897-01C6-97E1-6821ED72BA95}"/>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2596856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9FA0E-0433-2EEE-9178-373B8D10500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D7438F0-2B22-AD64-2E14-60655A6A55B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C78279B-A223-8D67-593C-9DCDEF9D41B4}"/>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F8D82731-00B8-5995-4283-496E24B63A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3BDACC-9044-3CE2-9044-EB0821BA9A84}"/>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366110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1DFAA-42D0-7F4E-BF77-823823D0631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525AB1A-61D2-82D1-6D77-69AE3DC96EF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E0129C6-A14A-5F2D-B265-3EF72DB1991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B800B5C-098A-5503-1FC9-87B715093C9E}"/>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6" name="Footer Placeholder 5">
            <a:extLst>
              <a:ext uri="{FF2B5EF4-FFF2-40B4-BE49-F238E27FC236}">
                <a16:creationId xmlns:a16="http://schemas.microsoft.com/office/drawing/2014/main" id="{411D5686-7E53-735E-B5F9-6EA80EB968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546423-4711-58E8-C8EA-BDC826440A49}"/>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3211329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E6B3B-7DC4-1598-F651-9F58A6989F2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D78DB5D1-365F-30B7-4566-D9871ABDF9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1B292AC-7C50-F39F-E046-D16A8A83DCE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C3D2BE0-B59B-6551-6A12-59A5063E5E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FFE2A6-8ED8-88DB-A70F-BC32BA46C2E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A5322646-E229-C34A-C502-5996675F9F11}"/>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8" name="Footer Placeholder 7">
            <a:extLst>
              <a:ext uri="{FF2B5EF4-FFF2-40B4-BE49-F238E27FC236}">
                <a16:creationId xmlns:a16="http://schemas.microsoft.com/office/drawing/2014/main" id="{E7011860-54BA-82BE-A0F8-A750254F99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C01424E-E0A0-BBB8-47E5-6FC3AB997FC5}"/>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1851071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F94F8-3C0E-DF1F-639F-3AA370635B7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FAE4293-072F-906D-B69D-65BBACDFADFF}"/>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4" name="Footer Placeholder 3">
            <a:extLst>
              <a:ext uri="{FF2B5EF4-FFF2-40B4-BE49-F238E27FC236}">
                <a16:creationId xmlns:a16="http://schemas.microsoft.com/office/drawing/2014/main" id="{B29F9B1F-1453-09A9-EC2D-C4EA8688CA4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C53DE0-C94E-F269-6044-4BF31AFAAD43}"/>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3887935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677EA4-02E7-AF05-73B5-D9C0A1B4E870}"/>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3" name="Footer Placeholder 2">
            <a:extLst>
              <a:ext uri="{FF2B5EF4-FFF2-40B4-BE49-F238E27FC236}">
                <a16:creationId xmlns:a16="http://schemas.microsoft.com/office/drawing/2014/main" id="{75640A10-EFA3-0988-EDBB-3E97287A7FB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485D576-BB96-862F-19BB-E1DF3738AF5B}"/>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1339328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278E0-7D43-0E5F-36FA-798EA34545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CFC5B31-D076-3B48-5ABE-6F4E1BD0F7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B71933D-8088-B728-D53F-D80F3A87D3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1D2380A-989B-3087-6F0B-07090FDCED09}"/>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6" name="Footer Placeholder 5">
            <a:extLst>
              <a:ext uri="{FF2B5EF4-FFF2-40B4-BE49-F238E27FC236}">
                <a16:creationId xmlns:a16="http://schemas.microsoft.com/office/drawing/2014/main" id="{F35BD1ED-4BCA-52EF-7F27-DAF517EAEA0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35B5D5-F022-3F6B-0DA6-B2060719AB32}"/>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47355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983B-F2F2-65A2-E13D-92B2085A11B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70B31EC-D90C-F667-C799-FD04B42FD1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8B16E15-33DB-60E0-1CC4-630FF5A28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9E947CC-E8FC-1342-9A34-CA3682520871}"/>
              </a:ext>
            </a:extLst>
          </p:cNvPr>
          <p:cNvSpPr>
            <a:spLocks noGrp="1"/>
          </p:cNvSpPr>
          <p:nvPr>
            <p:ph type="dt" sz="half" idx="10"/>
          </p:nvPr>
        </p:nvSpPr>
        <p:spPr/>
        <p:txBody>
          <a:bodyPr/>
          <a:lstStyle/>
          <a:p>
            <a:fld id="{4EE4C2B4-D113-4B39-9B08-5B37E04D38E5}" type="datetimeFigureOut">
              <a:rPr lang="en-GB" smtClean="0"/>
              <a:t>27/11/2025</a:t>
            </a:fld>
            <a:endParaRPr lang="en-GB"/>
          </a:p>
        </p:txBody>
      </p:sp>
      <p:sp>
        <p:nvSpPr>
          <p:cNvPr id="6" name="Footer Placeholder 5">
            <a:extLst>
              <a:ext uri="{FF2B5EF4-FFF2-40B4-BE49-F238E27FC236}">
                <a16:creationId xmlns:a16="http://schemas.microsoft.com/office/drawing/2014/main" id="{68A9248F-7336-42E7-4BD0-868B739230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347A3EA-12B5-E7E1-BF6C-0C11C7E322DF}"/>
              </a:ext>
            </a:extLst>
          </p:cNvPr>
          <p:cNvSpPr>
            <a:spLocks noGrp="1"/>
          </p:cNvSpPr>
          <p:nvPr>
            <p:ph type="sldNum" sz="quarter" idx="12"/>
          </p:nvPr>
        </p:nvSpPr>
        <p:spPr/>
        <p:txBody>
          <a:bodyPr/>
          <a:lstStyle/>
          <a:p>
            <a:fld id="{DDFE21D3-6DB5-4B24-A1C4-6F2FB41DFBD1}" type="slidenum">
              <a:rPr lang="en-GB" smtClean="0"/>
              <a:t>‹#›</a:t>
            </a:fld>
            <a:endParaRPr lang="en-GB"/>
          </a:p>
        </p:txBody>
      </p:sp>
    </p:spTree>
    <p:extLst>
      <p:ext uri="{BB962C8B-B14F-4D97-AF65-F5344CB8AC3E}">
        <p14:creationId xmlns:p14="http://schemas.microsoft.com/office/powerpoint/2010/main" val="443300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116F02-B567-B8B8-D1EE-F3F45196E7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52730F57-2BE6-389C-6489-ED8678FD71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72306F8-E9F3-9E5E-A71C-F1C8E926A5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EE4C2B4-D113-4B39-9B08-5B37E04D38E5}" type="datetimeFigureOut">
              <a:rPr lang="en-GB" smtClean="0"/>
              <a:t>27/11/2025</a:t>
            </a:fld>
            <a:endParaRPr lang="en-GB"/>
          </a:p>
        </p:txBody>
      </p:sp>
      <p:sp>
        <p:nvSpPr>
          <p:cNvPr id="5" name="Footer Placeholder 4">
            <a:extLst>
              <a:ext uri="{FF2B5EF4-FFF2-40B4-BE49-F238E27FC236}">
                <a16:creationId xmlns:a16="http://schemas.microsoft.com/office/drawing/2014/main" id="{D823CC3F-8717-8681-BBE1-FEB2878B3E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0EF4F83-5881-A6DE-7CB7-1FDEE2F00E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DFE21D3-6DB5-4B24-A1C4-6F2FB41DFBD1}" type="slidenum">
              <a:rPr lang="en-GB" smtClean="0"/>
              <a:t>‹#›</a:t>
            </a:fld>
            <a:endParaRPr lang="en-GB"/>
          </a:p>
        </p:txBody>
      </p:sp>
    </p:spTree>
    <p:extLst>
      <p:ext uri="{BB962C8B-B14F-4D97-AF65-F5344CB8AC3E}">
        <p14:creationId xmlns:p14="http://schemas.microsoft.com/office/powerpoint/2010/main" val="1938882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svgsilh.com/image/1332138.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waterstones.com/book/the-spinster-and-her-enemies/sheila-jeffreys/9781875559633"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9ECFE5-EFDD-5ADE-C86A-68837392B03E}"/>
              </a:ext>
            </a:extLst>
          </p:cNvPr>
          <p:cNvSpPr/>
          <p:nvPr/>
        </p:nvSpPr>
        <p:spPr>
          <a:xfrm>
            <a:off x="-78658" y="0"/>
            <a:ext cx="12270658" cy="6858000"/>
          </a:xfrm>
          <a:prstGeom prst="rect">
            <a:avLst/>
          </a:prstGeom>
          <a:solidFill>
            <a:srgbClr val="FFDB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85BD52CD-7A33-42E7-BAE6-DEACA5E81CC2}"/>
              </a:ext>
            </a:extLst>
          </p:cNvPr>
          <p:cNvSpPr>
            <a:spLocks noGrp="1"/>
          </p:cNvSpPr>
          <p:nvPr>
            <p:ph type="ctrTitle"/>
          </p:nvPr>
        </p:nvSpPr>
        <p:spPr/>
        <p:txBody>
          <a:bodyPr/>
          <a:lstStyle/>
          <a:p>
            <a:r>
              <a:rPr lang="en-GB" b="1" dirty="0">
                <a:latin typeface="Times New Roman" panose="02020603050405020304" pitchFamily="18" charset="0"/>
                <a:cs typeface="Times New Roman" panose="02020603050405020304" pitchFamily="18" charset="0"/>
              </a:rPr>
              <a:t>Writing lesbian/queer histories</a:t>
            </a:r>
            <a:endParaRPr lang="en-GB"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B3C7EA0-FACB-13BA-1BEB-8A153CFF00FD}"/>
              </a:ext>
            </a:extLst>
          </p:cNvPr>
          <p:cNvSpPr txBox="1"/>
          <p:nvPr/>
        </p:nvSpPr>
        <p:spPr>
          <a:xfrm>
            <a:off x="3080084" y="3978443"/>
            <a:ext cx="8582526" cy="461665"/>
          </a:xfrm>
          <a:prstGeom prst="rect">
            <a:avLst/>
          </a:prstGeom>
          <a:noFill/>
        </p:spPr>
        <p:txBody>
          <a:bodyPr wrap="square" rtlCol="0">
            <a:spAutoFit/>
          </a:bodyPr>
          <a:lstStyle/>
          <a:p>
            <a:r>
              <a:rPr lang="en-GB" sz="2400" dirty="0">
                <a:latin typeface="Times New Roman" panose="02020603050405020304" pitchFamily="18" charset="0"/>
                <a:cs typeface="Times New Roman" panose="02020603050405020304" pitchFamily="18" charset="0"/>
              </a:rPr>
              <a:t>An overview of the literature and key themes </a:t>
            </a:r>
          </a:p>
        </p:txBody>
      </p:sp>
      <p:pic>
        <p:nvPicPr>
          <p:cNvPr id="10" name="Graphic 9">
            <a:extLst>
              <a:ext uri="{FF2B5EF4-FFF2-40B4-BE49-F238E27FC236}">
                <a16:creationId xmlns:a16="http://schemas.microsoft.com/office/drawing/2014/main" id="{0C015E0A-89DB-3482-7241-49ED9168EE9C}"/>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289560" y="0"/>
            <a:ext cx="11373050" cy="6858000"/>
          </a:xfrm>
          <a:prstGeom prst="rect">
            <a:avLst/>
          </a:prstGeom>
        </p:spPr>
      </p:pic>
    </p:spTree>
    <p:extLst>
      <p:ext uri="{BB962C8B-B14F-4D97-AF65-F5344CB8AC3E}">
        <p14:creationId xmlns:p14="http://schemas.microsoft.com/office/powerpoint/2010/main" val="362447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A300FC9-685C-15B6-3827-62C61D92BF80}"/>
              </a:ext>
            </a:extLst>
          </p:cNvPr>
          <p:cNvSpPr/>
          <p:nvPr/>
        </p:nvSpPr>
        <p:spPr>
          <a:xfrm>
            <a:off x="-78658" y="0"/>
            <a:ext cx="12270658" cy="6858000"/>
          </a:xfrm>
          <a:prstGeom prst="rect">
            <a:avLst/>
          </a:prstGeom>
          <a:solidFill>
            <a:srgbClr val="FFDB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FFD26D2A-740F-0AC3-75C3-BF4152DF1640}"/>
              </a:ext>
            </a:extLst>
          </p:cNvPr>
          <p:cNvSpPr/>
          <p:nvPr/>
        </p:nvSpPr>
        <p:spPr>
          <a:xfrm>
            <a:off x="0" y="0"/>
            <a:ext cx="12192000" cy="6858000"/>
          </a:xfrm>
          <a:prstGeom prst="rect">
            <a:avLst/>
          </a:prstGeom>
          <a:solidFill>
            <a:srgbClr val="FA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F0A66CCE-7CE1-7E9D-F18C-7117171365CB}"/>
              </a:ext>
            </a:extLst>
          </p:cNvPr>
          <p:cNvSpPr txBox="1"/>
          <p:nvPr/>
        </p:nvSpPr>
        <p:spPr>
          <a:xfrm>
            <a:off x="1927123" y="117987"/>
            <a:ext cx="8976851" cy="523220"/>
          </a:xfrm>
          <a:prstGeom prst="rect">
            <a:avLst/>
          </a:prstGeom>
          <a:noFill/>
        </p:spPr>
        <p:txBody>
          <a:bodyPr wrap="square" rtlCol="0">
            <a:spAutoFit/>
          </a:bodyPr>
          <a:lstStyle/>
          <a:p>
            <a:pPr algn="ctr"/>
            <a:r>
              <a:rPr lang="en-GB" sz="2800" dirty="0">
                <a:latin typeface="Times New Roman" panose="02020603050405020304" pitchFamily="18" charset="0"/>
                <a:cs typeface="Times New Roman" panose="02020603050405020304" pitchFamily="18" charset="0"/>
              </a:rPr>
              <a:t>Who Hid Lesbian History? – Lillian Faderman </a:t>
            </a:r>
          </a:p>
        </p:txBody>
      </p:sp>
      <p:sp>
        <p:nvSpPr>
          <p:cNvPr id="4" name="TextBox 3">
            <a:extLst>
              <a:ext uri="{FF2B5EF4-FFF2-40B4-BE49-F238E27FC236}">
                <a16:creationId xmlns:a16="http://schemas.microsoft.com/office/drawing/2014/main" id="{25E5D275-A9E4-376B-BCB4-E2281319C802}"/>
              </a:ext>
            </a:extLst>
          </p:cNvPr>
          <p:cNvSpPr txBox="1"/>
          <p:nvPr/>
        </p:nvSpPr>
        <p:spPr>
          <a:xfrm>
            <a:off x="350520" y="641207"/>
            <a:ext cx="11490960" cy="6863417"/>
          </a:xfrm>
          <a:prstGeom prst="rect">
            <a:avLst/>
          </a:prstGeom>
          <a:noFill/>
        </p:spPr>
        <p:txBody>
          <a:bodyPr wrap="square" rtlCol="0">
            <a:spAutoFit/>
          </a:bodyPr>
          <a:lstStyle/>
          <a:p>
            <a:pPr marL="342900" indent="-342900">
              <a:buFontTx/>
              <a:buChar char="-"/>
            </a:pPr>
            <a:r>
              <a:rPr lang="en-GB" sz="2000" dirty="0">
                <a:latin typeface="Times New Roman" panose="02020603050405020304" pitchFamily="18" charset="0"/>
                <a:cs typeface="Times New Roman" panose="02020603050405020304" pitchFamily="18" charset="0"/>
              </a:rPr>
              <a:t>A paper about the changes that people made to primary source material when publishing biographies of women to “protect” women from prejudice. &gt; it was mostly men that were publishing these.</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r>
              <a:rPr lang="en-GB" sz="2000" dirty="0">
                <a:latin typeface="Times New Roman" panose="02020603050405020304" pitchFamily="18" charset="0"/>
                <a:cs typeface="Times New Roman" panose="02020603050405020304" pitchFamily="18" charset="0"/>
              </a:rPr>
              <a:t>Before the rise of the lesbian-feminist movement in the early 1970s, women were intimidated not to speak on their lesbian experiences </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r>
              <a:rPr lang="en-GB" sz="2000" dirty="0">
                <a:latin typeface="Times New Roman" panose="02020603050405020304" pitchFamily="18" charset="0"/>
                <a:cs typeface="Times New Roman" panose="02020603050405020304" pitchFamily="18" charset="0"/>
              </a:rPr>
              <a:t>The source material that we do have, women tended to write in code when writing about or to their lover and usually left out gender all together. &gt; Historians must be sympathetic to this as we understand that if they were to write truthfully, they would have never been taken seriously.</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r>
              <a:rPr lang="en-GB" sz="2000" dirty="0">
                <a:latin typeface="Times New Roman" panose="02020603050405020304" pitchFamily="18" charset="0"/>
                <a:cs typeface="Times New Roman" panose="02020603050405020304" pitchFamily="18" charset="0"/>
              </a:rPr>
              <a:t> Authors of the biographies “refused to accept that their subjects suffered from homosexuality” and removed any content that seemed improper and often place men in the persons life story. If a women seemed to be overly affectionate with a woman, it was because she was trying to get to a man through her </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r>
              <a:rPr lang="en-GB" sz="2000" dirty="0">
                <a:latin typeface="Times New Roman" panose="02020603050405020304" pitchFamily="18" charset="0"/>
                <a:cs typeface="Times New Roman" panose="02020603050405020304" pitchFamily="18" charset="0"/>
              </a:rPr>
              <a:t>Emily Dickinson was a key example of this. Her niece published her letters after her death and changed them to eradicate her true feelings about Sue Gilbert (her brother’s wife) to protect her reputation</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r>
              <a:rPr lang="en-GB" sz="2000" dirty="0">
                <a:latin typeface="Times New Roman" panose="02020603050405020304" pitchFamily="18" charset="0"/>
                <a:cs typeface="Times New Roman" panose="02020603050405020304" pitchFamily="18" charset="0"/>
              </a:rPr>
              <a:t>When writing lesbian history, it’s crucial to go back to original source material such as diaries and letters and not study the biographies that were written from a heteronormative perspective – we should be writing accurate ones !</a:t>
            </a: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2116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C77A3B-88D6-7F17-6824-59481182C398}"/>
              </a:ext>
            </a:extLst>
          </p:cNvPr>
          <p:cNvSpPr/>
          <p:nvPr/>
        </p:nvSpPr>
        <p:spPr>
          <a:xfrm>
            <a:off x="0" y="0"/>
            <a:ext cx="12192000" cy="6858000"/>
          </a:xfrm>
          <a:prstGeom prst="rect">
            <a:avLst/>
          </a:prstGeom>
          <a:solidFill>
            <a:srgbClr val="FA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563C512-2D80-AEDA-E5F9-65370FF08A7B}"/>
              </a:ext>
            </a:extLst>
          </p:cNvPr>
          <p:cNvSpPr txBox="1"/>
          <p:nvPr/>
        </p:nvSpPr>
        <p:spPr>
          <a:xfrm>
            <a:off x="548640" y="137160"/>
            <a:ext cx="11384280" cy="523220"/>
          </a:xfrm>
          <a:prstGeom prst="rect">
            <a:avLst/>
          </a:prstGeom>
          <a:noFill/>
        </p:spPr>
        <p:txBody>
          <a:bodyPr wrap="square" rtlCol="0">
            <a:spAutoFit/>
          </a:bodyPr>
          <a:lstStyle/>
          <a:p>
            <a:pPr algn="ctr"/>
            <a:r>
              <a:rPr lang="en-GB" sz="2800" dirty="0">
                <a:latin typeface="Times New Roman" panose="02020603050405020304" pitchFamily="18" charset="0"/>
                <a:cs typeface="Times New Roman" panose="02020603050405020304" pitchFamily="18" charset="0"/>
              </a:rPr>
              <a:t>Homoerotic friendship and college principals 1880-1960 -Elizabeth Edwards</a:t>
            </a:r>
          </a:p>
        </p:txBody>
      </p:sp>
      <p:sp>
        <p:nvSpPr>
          <p:cNvPr id="4" name="TextBox 3">
            <a:extLst>
              <a:ext uri="{FF2B5EF4-FFF2-40B4-BE49-F238E27FC236}">
                <a16:creationId xmlns:a16="http://schemas.microsoft.com/office/drawing/2014/main" id="{494DEA44-4BAD-B6C5-8341-AD787EE9E2AA}"/>
              </a:ext>
            </a:extLst>
          </p:cNvPr>
          <p:cNvSpPr txBox="1"/>
          <p:nvPr/>
        </p:nvSpPr>
        <p:spPr>
          <a:xfrm>
            <a:off x="158187" y="660380"/>
            <a:ext cx="11875625" cy="6186309"/>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A study on Female educators and their homoerotic relationships between 1880-1930</a:t>
            </a:r>
          </a:p>
          <a:p>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Homoerotic was used in this study to describe the women in these close ‘friendships’ as to not impose modern day definitions of lesbianism to past experiences when the educators didn’t have a concept of modern-day lesbian culture</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For the last quarter of the 19</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century, loving female friendships were accepted but only because it “did not challenge hegemonic discourses of gender and power”</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This changed when there was an improvement in employment opportunities for middle class women (college principals) which meant economic freedom to be able to reject marriage completely and a change in ‘medical thought’ where sexologists such as Havelock Ellis turned the meaning of lesbianism into a “public attack” and women in close friendships were given the deviant label. Principals and educators now had to be completely private to keep the respect of society as a professional who cared for children</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“women who love women in whatever historical or cultural context, are indeed part of the lesbian past, even if we would not wish to label their relationships ‘lesbian’ in any modern sense.”</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The paper goes on to detail some middle-class educators that had relationships with their female staff and some with their college students &gt; when there was a relationship between staff students often noticed saying they had a ‘special friendship’, most of the documentation around this was destroyed by the women involved themselves from fear for their status as an educator. </a:t>
            </a:r>
          </a:p>
          <a:p>
            <a:pPr marL="285750" indent="-285750">
              <a:buFontTx/>
              <a:buChar char="-"/>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9527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E1D8F-018D-FF19-7AAC-55C9188A6E7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6EFC431-1345-6132-8442-8468118E400B}"/>
              </a:ext>
            </a:extLst>
          </p:cNvPr>
          <p:cNvSpPr/>
          <p:nvPr/>
        </p:nvSpPr>
        <p:spPr>
          <a:xfrm>
            <a:off x="0" y="11311"/>
            <a:ext cx="12192000" cy="6858000"/>
          </a:xfrm>
          <a:prstGeom prst="rect">
            <a:avLst/>
          </a:prstGeom>
          <a:solidFill>
            <a:srgbClr val="FA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59036E49-D56B-FEEE-8BB9-AE0F144E20E1}"/>
              </a:ext>
            </a:extLst>
          </p:cNvPr>
          <p:cNvSpPr txBox="1"/>
          <p:nvPr/>
        </p:nvSpPr>
        <p:spPr>
          <a:xfrm>
            <a:off x="403860" y="137160"/>
            <a:ext cx="11384280" cy="523220"/>
          </a:xfrm>
          <a:prstGeom prst="rect">
            <a:avLst/>
          </a:prstGeom>
          <a:noFill/>
        </p:spPr>
        <p:txBody>
          <a:bodyPr wrap="square" rtlCol="0">
            <a:spAutoFit/>
          </a:bodyPr>
          <a:lstStyle/>
          <a:p>
            <a:pPr algn="ctr"/>
            <a:r>
              <a:rPr lang="en-GB" sz="2800" dirty="0">
                <a:latin typeface="Times New Roman" panose="02020603050405020304" pitchFamily="18" charset="0"/>
                <a:cs typeface="Times New Roman" panose="02020603050405020304" pitchFamily="18" charset="0"/>
              </a:rPr>
              <a:t>‘Does it Matter if they Did it?’- Sheila Jeffreys</a:t>
            </a:r>
          </a:p>
        </p:txBody>
      </p:sp>
      <p:sp>
        <p:nvSpPr>
          <p:cNvPr id="4" name="TextBox 3">
            <a:extLst>
              <a:ext uri="{FF2B5EF4-FFF2-40B4-BE49-F238E27FC236}">
                <a16:creationId xmlns:a16="http://schemas.microsoft.com/office/drawing/2014/main" id="{09AD7C14-BBF1-F0F5-B0A6-903A72B8F051}"/>
              </a:ext>
            </a:extLst>
          </p:cNvPr>
          <p:cNvSpPr txBox="1"/>
          <p:nvPr/>
        </p:nvSpPr>
        <p:spPr>
          <a:xfrm>
            <a:off x="158187" y="660380"/>
            <a:ext cx="11875625" cy="6186309"/>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A study about how historians should write lesbian history and why the question </a:t>
            </a:r>
            <a:r>
              <a:rPr lang="en-GB" i="1" dirty="0">
                <a:latin typeface="Times New Roman" panose="02020603050405020304" pitchFamily="18" charset="0"/>
                <a:cs typeface="Times New Roman" panose="02020603050405020304" pitchFamily="18" charset="0"/>
              </a:rPr>
              <a:t>“did they actually have sex?” </a:t>
            </a:r>
            <a:r>
              <a:rPr lang="en-GB" dirty="0">
                <a:latin typeface="Times New Roman" panose="02020603050405020304" pitchFamily="18" charset="0"/>
                <a:cs typeface="Times New Roman" panose="02020603050405020304" pitchFamily="18" charset="0"/>
              </a:rPr>
              <a:t>is the wrong approach</a:t>
            </a:r>
          </a:p>
          <a:p>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Lesbian history is hard to write because past women did not use modern identity labels. Although women in the 18</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of 19</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centuries may of having deep relationships that match the modern outlines of lesbianism, they did not call themselves lesbians, so it is hard for historians to label them as such. </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Scholars typically erase lesbian desire, Jeffreys particularly critiques Lillian </a:t>
            </a:r>
            <a:r>
              <a:rPr lang="en-GB" dirty="0" err="1">
                <a:latin typeface="Times New Roman" panose="02020603050405020304" pitchFamily="18" charset="0"/>
                <a:cs typeface="Times New Roman" panose="02020603050405020304" pitchFamily="18" charset="0"/>
              </a:rPr>
              <a:t>Faderman</a:t>
            </a:r>
            <a:r>
              <a:rPr lang="en-GB" dirty="0">
                <a:latin typeface="Times New Roman" panose="02020603050405020304" pitchFamily="18" charset="0"/>
                <a:cs typeface="Times New Roman" panose="02020603050405020304" pitchFamily="18" charset="0"/>
              </a:rPr>
              <a:t> for taking intense emotional relationships between women are painting them as platonic. In critiquing this she argues this desexualises lesbian history forcing it into heterosexual norms. </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Using only sexual acts as proof before calling someone lesbian is a heterosexist standard which will exclude nearly all women before the 20</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century. This reinforces the idea that lesbian identity can only be validates though sex instead of desire, love, or relational life. </a:t>
            </a:r>
          </a:p>
          <a:p>
            <a:pPr marL="285750" indent="-285750">
              <a:buFontTx/>
              <a:buChar char="-"/>
            </a:pPr>
            <a:r>
              <a:rPr lang="en-GB" dirty="0">
                <a:latin typeface="Times New Roman" panose="02020603050405020304" pitchFamily="18" charset="0"/>
                <a:cs typeface="Times New Roman" panose="02020603050405020304" pitchFamily="18" charset="0"/>
              </a:rPr>
              <a:t>Jeffrey goes on to argue that the way lesbian history is written impacts modern lesbian identity and power, if it is </a:t>
            </a:r>
            <a:r>
              <a:rPr lang="en-GB" dirty="0" err="1">
                <a:latin typeface="Times New Roman" panose="02020603050405020304" pitchFamily="18" charset="0"/>
                <a:cs typeface="Times New Roman" panose="02020603050405020304" pitchFamily="18" charset="0"/>
              </a:rPr>
              <a:t>dow</a:t>
            </a:r>
            <a:r>
              <a:rPr lang="en-GB" dirty="0">
                <a:latin typeface="Times New Roman" panose="02020603050405020304" pitchFamily="18" charset="0"/>
                <a:cs typeface="Times New Roman" panose="02020603050405020304" pitchFamily="18" charset="0"/>
              </a:rPr>
              <a:t>-played in history it weakens the identity and establishment today. Being too cautious to discuss these topics results in it being lost.</a:t>
            </a:r>
          </a:p>
          <a:p>
            <a:pPr marL="285750" indent="-285750">
              <a:buFontTx/>
              <a:buChar char="-"/>
            </a:pPr>
            <a:endParaRPr lang="en-GB" dirty="0">
              <a:latin typeface="Times New Roman" panose="02020603050405020304" pitchFamily="18" charset="0"/>
              <a:cs typeface="Times New Roman" panose="02020603050405020304" pitchFamily="18" charset="0"/>
            </a:endParaRPr>
          </a:p>
          <a:p>
            <a:pPr marL="285750" indent="-285750">
              <a:buFontTx/>
              <a:buChar char="-"/>
            </a:pPr>
            <a:r>
              <a:rPr lang="en-GB" dirty="0">
                <a:latin typeface="Times New Roman" panose="02020603050405020304" pitchFamily="18" charset="0"/>
                <a:cs typeface="Times New Roman" panose="02020603050405020304" pitchFamily="18" charset="0"/>
              </a:rPr>
              <a:t>Sheila Jeffreys aim is to find a method to understand lesbians past without imposing modern categories. Ensuring that lesbians lives are not erased but also does not incorrectly force identities on women who other wise would not have used them. </a:t>
            </a:r>
          </a:p>
          <a:p>
            <a:pPr marL="285750" indent="-285750">
              <a:buFontTx/>
              <a:buChar char="-"/>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5158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0C24C-FF57-B388-15B1-D4DE3BFB570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65663E8-F431-58FD-1820-D414FBEC1432}"/>
              </a:ext>
            </a:extLst>
          </p:cNvPr>
          <p:cNvSpPr/>
          <p:nvPr/>
        </p:nvSpPr>
        <p:spPr>
          <a:xfrm>
            <a:off x="0" y="0"/>
            <a:ext cx="12192000" cy="6858000"/>
          </a:xfrm>
          <a:prstGeom prst="rect">
            <a:avLst/>
          </a:prstGeom>
          <a:solidFill>
            <a:srgbClr val="FA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FFCCD062-D0F0-B913-0525-877D5BA84927}"/>
              </a:ext>
            </a:extLst>
          </p:cNvPr>
          <p:cNvSpPr txBox="1"/>
          <p:nvPr/>
        </p:nvSpPr>
        <p:spPr>
          <a:xfrm>
            <a:off x="548640" y="137160"/>
            <a:ext cx="11384280" cy="553998"/>
          </a:xfrm>
          <a:prstGeom prst="rect">
            <a:avLst/>
          </a:prstGeom>
          <a:noFill/>
        </p:spPr>
        <p:txBody>
          <a:bodyPr wrap="square" rtlCol="0">
            <a:spAutoFit/>
          </a:bodyPr>
          <a:lstStyle/>
          <a:p>
            <a:pPr algn="ctr"/>
            <a:r>
              <a:rPr lang="en-US" sz="3000" dirty="0">
                <a:latin typeface="Times New Roman" panose="02020603050405020304" pitchFamily="18" charset="0"/>
                <a:cs typeface="Times New Roman" panose="02020603050405020304" pitchFamily="18" charset="0"/>
              </a:rPr>
              <a:t>The Spinster and Her Enemies by Sheila Jeffreys</a:t>
            </a:r>
          </a:p>
        </p:txBody>
      </p:sp>
      <p:sp>
        <p:nvSpPr>
          <p:cNvPr id="5" name="TextBox 4">
            <a:extLst>
              <a:ext uri="{FF2B5EF4-FFF2-40B4-BE49-F238E27FC236}">
                <a16:creationId xmlns:a16="http://schemas.microsoft.com/office/drawing/2014/main" id="{AF345701-8652-B5C0-C4A7-B8D8ED5CE888}"/>
              </a:ext>
            </a:extLst>
          </p:cNvPr>
          <p:cNvSpPr txBox="1"/>
          <p:nvPr/>
        </p:nvSpPr>
        <p:spPr>
          <a:xfrm>
            <a:off x="403859" y="660380"/>
            <a:ext cx="11384280" cy="477054"/>
          </a:xfrm>
          <a:prstGeom prst="rect">
            <a:avLst/>
          </a:prstGeom>
          <a:noFill/>
        </p:spPr>
        <p:txBody>
          <a:bodyPr wrap="square" rtlCol="0">
            <a:spAutoFit/>
          </a:bodyPr>
          <a:lstStyle/>
          <a:p>
            <a:pPr algn="ctr"/>
            <a:r>
              <a:rPr lang="en-US" sz="2500" i="1" dirty="0">
                <a:latin typeface="Times New Roman" panose="02020603050405020304" pitchFamily="18" charset="0"/>
                <a:cs typeface="Times New Roman" panose="02020603050405020304" pitchFamily="18" charset="0"/>
              </a:rPr>
              <a:t>Chapter 6: Women’s Friendships and Lesbianism </a:t>
            </a:r>
          </a:p>
        </p:txBody>
      </p:sp>
      <p:pic>
        <p:nvPicPr>
          <p:cNvPr id="7" name="Picture 6">
            <a:extLst>
              <a:ext uri="{FF2B5EF4-FFF2-40B4-BE49-F238E27FC236}">
                <a16:creationId xmlns:a16="http://schemas.microsoft.com/office/drawing/2014/main" id="{79668F35-D5F6-23BC-6766-666EE8D64241}"/>
              </a:ext>
            </a:extLst>
          </p:cNvPr>
          <p:cNvPicPr>
            <a:picLocks noChangeAspect="1"/>
          </p:cNvPicPr>
          <p:nvPr/>
        </p:nvPicPr>
        <p:blipFill>
          <a:blip r:embed="rId2"/>
          <a:stretch>
            <a:fillRect/>
          </a:stretch>
        </p:blipFill>
        <p:spPr>
          <a:xfrm>
            <a:off x="10105634" y="731955"/>
            <a:ext cx="1928177" cy="2697045"/>
          </a:xfrm>
          <a:prstGeom prst="rect">
            <a:avLst/>
          </a:prstGeom>
        </p:spPr>
      </p:pic>
      <p:sp>
        <p:nvSpPr>
          <p:cNvPr id="10" name="TextBox 9">
            <a:extLst>
              <a:ext uri="{FF2B5EF4-FFF2-40B4-BE49-F238E27FC236}">
                <a16:creationId xmlns:a16="http://schemas.microsoft.com/office/drawing/2014/main" id="{80E51E2F-D835-7E68-48B0-909191F12FD8}"/>
              </a:ext>
            </a:extLst>
          </p:cNvPr>
          <p:cNvSpPr txBox="1"/>
          <p:nvPr/>
        </p:nvSpPr>
        <p:spPr>
          <a:xfrm>
            <a:off x="116021" y="6166842"/>
            <a:ext cx="8467541" cy="553998"/>
          </a:xfrm>
          <a:prstGeom prst="rect">
            <a:avLst/>
          </a:prstGeom>
          <a:noFill/>
        </p:spPr>
        <p:txBody>
          <a:bodyPr wrap="square" rtlCol="0">
            <a:spAutoFit/>
          </a:bodyPr>
          <a:lstStyle/>
          <a:p>
            <a:r>
              <a:rPr lang="en-GB" sz="1500" dirty="0">
                <a:solidFill>
                  <a:srgbClr val="FFDBE9"/>
                </a:solidFill>
                <a:latin typeface="Times New Roman" panose="02020603050405020304" pitchFamily="18" charset="0"/>
                <a:cs typeface="Times New Roman" panose="02020603050405020304" pitchFamily="18" charset="0"/>
              </a:rPr>
              <a:t>Image: </a:t>
            </a:r>
            <a:r>
              <a:rPr lang="en-GB" sz="1500" dirty="0">
                <a:solidFill>
                  <a:srgbClr val="FFDBE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https://www.waterstones.com/book/the-spinster-and-her-enemies/sheila-jeffreys/9781875559633</a:t>
            </a:r>
            <a:r>
              <a:rPr lang="en-GB" sz="1500" dirty="0">
                <a:solidFill>
                  <a:srgbClr val="FFDBE9"/>
                </a:solidFill>
                <a:latin typeface="Times New Roman" panose="02020603050405020304" pitchFamily="18" charset="0"/>
                <a:cs typeface="Times New Roman" panose="02020603050405020304" pitchFamily="18" charset="0"/>
              </a:rPr>
              <a:t> </a:t>
            </a:r>
          </a:p>
          <a:p>
            <a:r>
              <a:rPr lang="en-US" sz="1500" dirty="0">
                <a:solidFill>
                  <a:srgbClr val="FFDBE9"/>
                </a:solidFill>
                <a:latin typeface="Times New Roman" panose="02020603050405020304" pitchFamily="18" charset="0"/>
                <a:cs typeface="Times New Roman" panose="02020603050405020304" pitchFamily="18" charset="0"/>
              </a:rPr>
              <a:t>Jeffreys, S 1997, The Spinster and Her Enemies, Spinifex Press, Chicago.</a:t>
            </a:r>
            <a:endParaRPr lang="en-GB" sz="1500" dirty="0">
              <a:solidFill>
                <a:srgbClr val="FFDBE9"/>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E6FAFA3A-1A06-55DB-3BCF-9FC504601F27}"/>
              </a:ext>
            </a:extLst>
          </p:cNvPr>
          <p:cNvSpPr txBox="1"/>
          <p:nvPr/>
        </p:nvSpPr>
        <p:spPr>
          <a:xfrm>
            <a:off x="794479" y="1278194"/>
            <a:ext cx="8907294" cy="2585323"/>
          </a:xfrm>
          <a:prstGeom prst="rect">
            <a:avLst/>
          </a:prstGeom>
          <a:solidFill>
            <a:srgbClr val="F8789D"/>
          </a:solidFill>
        </p:spPr>
        <p:txBody>
          <a:bodyPr wrap="square" rtlCol="0">
            <a:spAutoFit/>
          </a:bodyPr>
          <a:lstStyle/>
          <a:p>
            <a:pPr marL="285750" indent="-285750">
              <a:buClr>
                <a:schemeClr val="tx1"/>
              </a:buClr>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Jeffreys provides an overall assessment about how ideas and perspectives on female friendships and their relations to lesbians have changed based upon scholarship during the 1800s and early 1900s. </a:t>
            </a:r>
          </a:p>
          <a:p>
            <a:pPr marL="285750" indent="-285750">
              <a:buClr>
                <a:schemeClr val="tx1"/>
              </a:buClr>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She argues that in the 18</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and early 19</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century, many women engaged with same-sex friendships, which were intimate and physical. </a:t>
            </a:r>
          </a:p>
          <a:p>
            <a:pPr marL="285750" indent="-285750">
              <a:buClr>
                <a:schemeClr val="tx1"/>
              </a:buClr>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These friendships were originally viewed as useful by men. </a:t>
            </a:r>
          </a:p>
          <a:p>
            <a:pPr marL="285750" indent="-285750">
              <a:buClr>
                <a:schemeClr val="tx1"/>
              </a:buClr>
              <a:buFont typeface="Wingdings" panose="05000000000000000000" pitchFamily="2" charset="2"/>
              <a:buChar char="v"/>
            </a:pPr>
            <a:endParaRPr lang="en-GB" dirty="0">
              <a:latin typeface="Times New Roman" panose="02020603050405020304" pitchFamily="18" charset="0"/>
              <a:cs typeface="Times New Roman" panose="02020603050405020304" pitchFamily="18" charset="0"/>
            </a:endParaRPr>
          </a:p>
          <a:p>
            <a:pPr marL="285750" indent="-285750">
              <a:buClr>
                <a:schemeClr val="tx1"/>
              </a:buClr>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Jeffreys discusses the concept of ‘pseudohomosexuality’ that was created by male sexologists in this period, also defining what sex lesbians were involved in. </a:t>
            </a:r>
          </a:p>
        </p:txBody>
      </p:sp>
      <p:sp>
        <p:nvSpPr>
          <p:cNvPr id="12" name="TextBox 11">
            <a:extLst>
              <a:ext uri="{FF2B5EF4-FFF2-40B4-BE49-F238E27FC236}">
                <a16:creationId xmlns:a16="http://schemas.microsoft.com/office/drawing/2014/main" id="{7B6B0C5A-E3DB-A3D2-E1A4-604C766E2903}"/>
              </a:ext>
            </a:extLst>
          </p:cNvPr>
          <p:cNvSpPr txBox="1"/>
          <p:nvPr/>
        </p:nvSpPr>
        <p:spPr>
          <a:xfrm>
            <a:off x="794479" y="3863517"/>
            <a:ext cx="11138441" cy="2308324"/>
          </a:xfrm>
          <a:prstGeom prst="rect">
            <a:avLst/>
          </a:prstGeom>
          <a:solidFill>
            <a:srgbClr val="F8789D"/>
          </a:solidFill>
        </p:spPr>
        <p:txBody>
          <a:bodyPr wrap="square" rtlCol="0">
            <a:spAutoFit/>
          </a:bodyPr>
          <a:lstStyle/>
          <a:p>
            <a:pPr marL="285750" indent="-28575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Havelock Ellis provided the classical stereotype of the lesbian in 1897. While he is defended by contemporary gay male historians for aiding gay men, he created a damaging image of lesbian women. </a:t>
            </a:r>
          </a:p>
          <a:p>
            <a:pPr marL="285750" indent="-28575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Edward Carpenter argued that “</a:t>
            </a:r>
            <a:r>
              <a:rPr lang="en-US" dirty="0">
                <a:latin typeface="Times New Roman" panose="02020603050405020304" pitchFamily="18" charset="0"/>
                <a:cs typeface="Times New Roman" panose="02020603050405020304" pitchFamily="18" charset="0"/>
              </a:rPr>
              <a:t>was that women should have equal rights so long as they remained different, feminine and passionately attached to men.</a:t>
            </a:r>
            <a:r>
              <a:rPr lang="en-GB"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v"/>
            </a:pPr>
            <a:endParaRPr lang="en-GB"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Explanations from childhood trauma and innate homosexuality were provided by scholars at the time. </a:t>
            </a:r>
          </a:p>
          <a:p>
            <a:pPr marL="285750" indent="-28575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 women sex reformers, such as Stella Browne and Marie Stopes, advocated for better sexual practices for women, but were influenced by male sexologists at the time to reject lesbianism and any feelings of their own. </a:t>
            </a:r>
          </a:p>
        </p:txBody>
      </p:sp>
    </p:spTree>
    <p:extLst>
      <p:ext uri="{BB962C8B-B14F-4D97-AF65-F5344CB8AC3E}">
        <p14:creationId xmlns:p14="http://schemas.microsoft.com/office/powerpoint/2010/main" val="1556942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9A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E7E55-AA5B-1245-078B-23A558786F94}"/>
              </a:ext>
            </a:extLst>
          </p:cNvPr>
          <p:cNvSpPr>
            <a:spLocks noGrp="1"/>
          </p:cNvSpPr>
          <p:nvPr>
            <p:ph type="ctrTitle"/>
          </p:nvPr>
        </p:nvSpPr>
        <p:spPr>
          <a:xfrm>
            <a:off x="1899271" y="0"/>
            <a:ext cx="8235329" cy="1199898"/>
          </a:xfrm>
        </p:spPr>
        <p:txBody>
          <a:bodyPr>
            <a:normAutofit fontScale="90000"/>
          </a:bodyPr>
          <a:lstStyle/>
          <a:p>
            <a:r>
              <a:rPr lang="en-GB" sz="2800" dirty="0">
                <a:latin typeface="Times New Roman" panose="02020603050405020304" pitchFamily="18" charset="0"/>
                <a:cs typeface="Times New Roman" panose="02020603050405020304" pitchFamily="18" charset="0"/>
              </a:rPr>
              <a:t>Masculinity and Male Homosexuality </a:t>
            </a:r>
            <a:br>
              <a:rPr lang="en-GB" sz="2800" dirty="0">
                <a:latin typeface="Times New Roman" panose="02020603050405020304" pitchFamily="18" charset="0"/>
                <a:cs typeface="Times New Roman" panose="02020603050405020304" pitchFamily="18" charset="0"/>
              </a:rPr>
            </a:br>
            <a:r>
              <a:rPr lang="en-GB" sz="2800" dirty="0">
                <a:latin typeface="Times New Roman" panose="02020603050405020304" pitchFamily="18" charset="0"/>
                <a:cs typeface="Times New Roman" panose="02020603050405020304" pitchFamily="18" charset="0"/>
              </a:rPr>
              <a:t>in Britian 1861-1913</a:t>
            </a:r>
            <a:br>
              <a:rPr lang="en-GB" sz="2800" dirty="0">
                <a:latin typeface="Times New Roman" panose="02020603050405020304" pitchFamily="18" charset="0"/>
                <a:cs typeface="Times New Roman" panose="02020603050405020304" pitchFamily="18" charset="0"/>
              </a:rPr>
            </a:br>
            <a:r>
              <a:rPr lang="en-GB" sz="2800" dirty="0">
                <a:latin typeface="Times New Roman" panose="02020603050405020304" pitchFamily="18" charset="0"/>
                <a:cs typeface="Times New Roman" panose="02020603050405020304" pitchFamily="18" charset="0"/>
              </a:rPr>
              <a:t>Sean Brady</a:t>
            </a:r>
          </a:p>
        </p:txBody>
      </p:sp>
      <p:sp>
        <p:nvSpPr>
          <p:cNvPr id="3" name="Subtitle 2">
            <a:extLst>
              <a:ext uri="{FF2B5EF4-FFF2-40B4-BE49-F238E27FC236}">
                <a16:creationId xmlns:a16="http://schemas.microsoft.com/office/drawing/2014/main" id="{08E3CE27-C6A2-0E34-52B7-6867AE20CCF3}"/>
              </a:ext>
            </a:extLst>
          </p:cNvPr>
          <p:cNvSpPr>
            <a:spLocks noGrp="1"/>
          </p:cNvSpPr>
          <p:nvPr>
            <p:ph type="subTitle" idx="1"/>
          </p:nvPr>
        </p:nvSpPr>
        <p:spPr>
          <a:xfrm>
            <a:off x="80210" y="1267325"/>
            <a:ext cx="11970276" cy="5438275"/>
          </a:xfrm>
        </p:spPr>
        <p:txBody>
          <a:bodyPr>
            <a:normAutofit fontScale="85000" lnSpcReduction="20000"/>
          </a:bodyPr>
          <a:lstStyle/>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This book argues that there was cultural resistance to discussions of sex and sexuality to protect the idea of Victorian masculinity. As the discussion of men having sex with other men or explicit legal acknowledgment of it would have shaken the foundations of society.</a:t>
            </a: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potential for sex between men was “tactically accepted” as long as it did not appear in public discussion, when exposed this was treated as an isolated, unnatural incident.</a:t>
            </a: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During the second half of the 19</a:t>
            </a:r>
            <a:r>
              <a:rPr lang="en-GB" baseline="30000" dirty="0">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 century British law remained ambivalent to homosexuality. Although indictments, prosecutions and reports were high this did not translate into coherent legal classification or punishment.</a:t>
            </a: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Works such as Edward Carpenters </a:t>
            </a:r>
            <a:r>
              <a:rPr lang="en-GB" i="1" dirty="0">
                <a:latin typeface="Times New Roman" panose="02020603050405020304" pitchFamily="18" charset="0"/>
                <a:cs typeface="Times New Roman" panose="02020603050405020304" pitchFamily="18" charset="0"/>
              </a:rPr>
              <a:t>The Intermediate Sex </a:t>
            </a:r>
            <a:r>
              <a:rPr lang="en-GB" dirty="0">
                <a:latin typeface="Times New Roman" panose="02020603050405020304" pitchFamily="18" charset="0"/>
                <a:cs typeface="Times New Roman" panose="02020603050405020304" pitchFamily="18" charset="0"/>
              </a:rPr>
              <a:t>was ignored by the mainstream press- the British medical journal did not review it until 1909</a:t>
            </a:r>
            <a:r>
              <a:rPr lang="en-GB">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Even criticism against the book was never published and was confined to the local newspaper.</a:t>
            </a: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Brady also explores implicit homoeroticism in friendships and experiences in institutional settings such as school and the army.</a:t>
            </a:r>
          </a:p>
          <a:p>
            <a:pPr marL="342900" indent="-342900" algn="l">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Brady argues this book is apart of a new generation of historical research that challenges the medical and legal construction of homosexuality and instead takes masculinity into account.</a:t>
            </a:r>
          </a:p>
        </p:txBody>
      </p:sp>
    </p:spTree>
    <p:extLst>
      <p:ext uri="{BB962C8B-B14F-4D97-AF65-F5344CB8AC3E}">
        <p14:creationId xmlns:p14="http://schemas.microsoft.com/office/powerpoint/2010/main" val="3633070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A300FC9-685C-15B6-3827-62C61D92BF80}"/>
              </a:ext>
            </a:extLst>
          </p:cNvPr>
          <p:cNvSpPr/>
          <p:nvPr/>
        </p:nvSpPr>
        <p:spPr>
          <a:xfrm>
            <a:off x="-78658" y="0"/>
            <a:ext cx="12270658" cy="6858000"/>
          </a:xfrm>
          <a:prstGeom prst="rect">
            <a:avLst/>
          </a:prstGeom>
          <a:solidFill>
            <a:srgbClr val="FFDB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FFD26D2A-740F-0AC3-75C3-BF4152DF1640}"/>
              </a:ext>
            </a:extLst>
          </p:cNvPr>
          <p:cNvSpPr/>
          <p:nvPr/>
        </p:nvSpPr>
        <p:spPr>
          <a:xfrm>
            <a:off x="0" y="0"/>
            <a:ext cx="12192000" cy="6858000"/>
          </a:xfrm>
          <a:prstGeom prst="rect">
            <a:avLst/>
          </a:prstGeom>
          <a:solidFill>
            <a:srgbClr val="FA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F0A66CCE-7CE1-7E9D-F18C-7117171365CB}"/>
              </a:ext>
            </a:extLst>
          </p:cNvPr>
          <p:cNvSpPr txBox="1"/>
          <p:nvPr/>
        </p:nvSpPr>
        <p:spPr>
          <a:xfrm>
            <a:off x="1927123" y="117987"/>
            <a:ext cx="8976851" cy="830997"/>
          </a:xfrm>
          <a:prstGeom prst="rect">
            <a:avLst/>
          </a:prstGeom>
          <a:noFill/>
        </p:spPr>
        <p:txBody>
          <a:bodyPr wrap="square" lIns="91440" tIns="45720" rIns="91440" bIns="45720" rtlCol="0" anchor="t">
            <a:spAutoFit/>
          </a:bodyPr>
          <a:lstStyle/>
          <a:p>
            <a:pPr algn="ctr"/>
            <a:r>
              <a:rPr lang="en-GB" sz="2400" dirty="0">
                <a:latin typeface="Times New Roman"/>
                <a:cs typeface="Times New Roman"/>
              </a:rPr>
              <a:t>'Lesbian-Like' and the Social History of </a:t>
            </a:r>
            <a:r>
              <a:rPr lang="en-GB" sz="2400" err="1">
                <a:latin typeface="Times New Roman"/>
                <a:cs typeface="Times New Roman"/>
              </a:rPr>
              <a:t>Lesbianisms</a:t>
            </a:r>
            <a:r>
              <a:rPr lang="en-GB" sz="2400" dirty="0">
                <a:latin typeface="Times New Roman"/>
                <a:cs typeface="Times New Roman"/>
              </a:rPr>
              <a:t> – Judith M. Bennett</a:t>
            </a:r>
          </a:p>
        </p:txBody>
      </p:sp>
      <p:sp>
        <p:nvSpPr>
          <p:cNvPr id="4" name="TextBox 3">
            <a:extLst>
              <a:ext uri="{FF2B5EF4-FFF2-40B4-BE49-F238E27FC236}">
                <a16:creationId xmlns:a16="http://schemas.microsoft.com/office/drawing/2014/main" id="{25E5D275-A9E4-376B-BCB4-E2281319C802}"/>
              </a:ext>
            </a:extLst>
          </p:cNvPr>
          <p:cNvSpPr txBox="1"/>
          <p:nvPr/>
        </p:nvSpPr>
        <p:spPr>
          <a:xfrm>
            <a:off x="350520" y="1007207"/>
            <a:ext cx="11490960" cy="6863417"/>
          </a:xfrm>
          <a:prstGeom prst="rect">
            <a:avLst/>
          </a:prstGeom>
          <a:noFill/>
        </p:spPr>
        <p:txBody>
          <a:bodyPr wrap="square" lIns="91440" tIns="45720" rIns="91440" bIns="45720" rtlCol="0" anchor="t">
            <a:spAutoFit/>
          </a:bodyPr>
          <a:lstStyle/>
          <a:p>
            <a:pPr marL="342900" indent="-342900">
              <a:buChar char="-"/>
            </a:pPr>
            <a:r>
              <a:rPr lang="en-GB" sz="2000" dirty="0">
                <a:latin typeface="Times New Roman"/>
                <a:cs typeface="Times New Roman"/>
              </a:rPr>
              <a:t>The history of lesbians needed to be extended to women who engaged in 'lesbian-like' behaviour. These included forms of deviance for those who protested femininity, marriage and other societal and gender norms. </a:t>
            </a: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a:cs typeface="Times New Roman"/>
            </a:endParaRPr>
          </a:p>
          <a:p>
            <a:pPr marL="342900" indent="-342900">
              <a:buFontTx/>
              <a:buChar char="-"/>
            </a:pPr>
            <a:r>
              <a:rPr lang="en-GB" sz="2000" dirty="0">
                <a:latin typeface="Times New Roman"/>
                <a:cs typeface="Times New Roman"/>
              </a:rPr>
              <a:t>It introduced nuance in understanding lesbian history, which included single women, widows, cross-dressers, sexual rebels and marriage-resisters.</a:t>
            </a: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a:cs typeface="Times New Roman"/>
            </a:endParaRPr>
          </a:p>
          <a:p>
            <a:pPr marL="342900" indent="-342900">
              <a:buFontTx/>
              <a:buChar char="-"/>
            </a:pPr>
            <a:r>
              <a:rPr lang="en-GB" sz="2000" dirty="0">
                <a:latin typeface="Times New Roman"/>
                <a:cs typeface="Times New Roman"/>
              </a:rPr>
              <a:t>The term is not perfect because it can risk having lesbian history that lacks lesbians. Nonetheless, it acknowledges the complex interplay between 'lesbian identity and non-identity' and steps outside the 'heteronormative lens' of historiography. </a:t>
            </a: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a:cs typeface="Times New Roman"/>
            </a:endParaRPr>
          </a:p>
          <a:p>
            <a:pPr marL="342900" indent="-342900">
              <a:buFontTx/>
              <a:buChar char="-"/>
            </a:pPr>
            <a:r>
              <a:rPr lang="en-GB" sz="2000" dirty="0">
                <a:latin typeface="Times New Roman"/>
                <a:cs typeface="Times New Roman"/>
              </a:rPr>
              <a:t>This also concerned the recovery of lesbian history. For example, in the Middle Ages, homosexuality was a greater concern than lesbianism, which meant that there were fewer documentations of lesbian relations.</a:t>
            </a: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a:cs typeface="Times New Roman"/>
            </a:endParaRPr>
          </a:p>
          <a:p>
            <a:pPr marL="342900" indent="-342900">
              <a:buFontTx/>
              <a:buChar char="-"/>
            </a:pPr>
            <a:r>
              <a:rPr lang="en-GB" sz="2000" dirty="0">
                <a:latin typeface="Times New Roman"/>
                <a:cs typeface="Times New Roman"/>
              </a:rPr>
              <a:t>Bennett also expressed her troubles with defining the term 'lesbian', given its different, yet continuous (?) interpretations, along with emotions it evoked across the ages and in intersectional contexts.</a:t>
            </a:r>
          </a:p>
          <a:p>
            <a:pPr marL="342900" indent="-342900">
              <a:buFontTx/>
              <a:buChar char="-"/>
            </a:pPr>
            <a:endParaRPr lang="en-GB" sz="2000" dirty="0">
              <a:latin typeface="Times New Roman"/>
              <a:cs typeface="Times New Roman"/>
            </a:endParaRPr>
          </a:p>
          <a:p>
            <a:pPr marL="342900" indent="-342900">
              <a:buFontTx/>
              <a:buChar char="-"/>
            </a:pPr>
            <a:r>
              <a:rPr lang="en-GB" sz="2000" dirty="0">
                <a:latin typeface="Times New Roman"/>
                <a:cs typeface="Times New Roman"/>
              </a:rPr>
              <a:t>'Lesbian-like' will not only aim to do justice for lesbian and queer histories but also wider women's history.</a:t>
            </a: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panose="02020603050405020304" pitchFamily="18" charset="0"/>
              <a:cs typeface="Times New Roman" panose="02020603050405020304" pitchFamily="18" charset="0"/>
            </a:endParaRPr>
          </a:p>
          <a:p>
            <a:pPr marL="342900" indent="-342900">
              <a:buFontTx/>
              <a:buChar char="-"/>
            </a:pP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73164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470</TotalTime>
  <Words>1478</Words>
  <Application>Microsoft Office PowerPoint</Application>
  <PresentationFormat>Widescreen</PresentationFormat>
  <Paragraphs>73</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Aptos Display</vt:lpstr>
      <vt:lpstr>Arial</vt:lpstr>
      <vt:lpstr>Times New Roman</vt:lpstr>
      <vt:lpstr>Wingdings</vt:lpstr>
      <vt:lpstr>Office Theme</vt:lpstr>
      <vt:lpstr>Writing lesbian/queer histories</vt:lpstr>
      <vt:lpstr>PowerPoint Presentation</vt:lpstr>
      <vt:lpstr>PowerPoint Presentation</vt:lpstr>
      <vt:lpstr>PowerPoint Presentation</vt:lpstr>
      <vt:lpstr>PowerPoint Presentation</vt:lpstr>
      <vt:lpstr>Masculinity and Male Homosexuality  in Britian 1861-1913 Sean Brady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Hannah Marshall</dc:creator>
  <cp:lastModifiedBy>Morton, Tara</cp:lastModifiedBy>
  <cp:revision>5</cp:revision>
  <dcterms:created xsi:type="dcterms:W3CDTF">2025-11-26T13:41:51Z</dcterms:created>
  <dcterms:modified xsi:type="dcterms:W3CDTF">2025-11-27T14:37:33Z</dcterms:modified>
</cp:coreProperties>
</file>