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1" r:id="rId5"/>
    <p:sldId id="260" r:id="rId6"/>
    <p:sldId id="258" r:id="rId7"/>
    <p:sldId id="262" r:id="rId8"/>
    <p:sldId id="263"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0" d="100"/>
          <a:sy n="60" d="100"/>
        </p:scale>
        <p:origin x="884"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D0AFFB-58D7-1BC7-6B0C-61CA083DBF4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AC7D29DD-2313-9784-68D0-5182ED60A29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4B45AA03-513F-1C1E-4808-31774E5FB3E6}"/>
              </a:ext>
            </a:extLst>
          </p:cNvPr>
          <p:cNvSpPr>
            <a:spLocks noGrp="1"/>
          </p:cNvSpPr>
          <p:nvPr>
            <p:ph type="dt" sz="half" idx="10"/>
          </p:nvPr>
        </p:nvSpPr>
        <p:spPr/>
        <p:txBody>
          <a:bodyPr/>
          <a:lstStyle/>
          <a:p>
            <a:fld id="{67A7BE9E-C702-4459-97E5-37CF89DCC6A2}" type="datetimeFigureOut">
              <a:rPr lang="en-GB" smtClean="0"/>
              <a:t>06/02/2026</a:t>
            </a:fld>
            <a:endParaRPr lang="en-GB"/>
          </a:p>
        </p:txBody>
      </p:sp>
      <p:sp>
        <p:nvSpPr>
          <p:cNvPr id="5" name="Footer Placeholder 4">
            <a:extLst>
              <a:ext uri="{FF2B5EF4-FFF2-40B4-BE49-F238E27FC236}">
                <a16:creationId xmlns:a16="http://schemas.microsoft.com/office/drawing/2014/main" id="{2EC5FF06-A9B8-1888-F0D9-EE08B2A3D67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8934D11-ACB6-B234-E0C4-4B49018E34A7}"/>
              </a:ext>
            </a:extLst>
          </p:cNvPr>
          <p:cNvSpPr>
            <a:spLocks noGrp="1"/>
          </p:cNvSpPr>
          <p:nvPr>
            <p:ph type="sldNum" sz="quarter" idx="12"/>
          </p:nvPr>
        </p:nvSpPr>
        <p:spPr/>
        <p:txBody>
          <a:bodyPr/>
          <a:lstStyle/>
          <a:p>
            <a:fld id="{7DE92FF2-897F-4E95-8EFC-5B9D1836326D}" type="slidenum">
              <a:rPr lang="en-GB" smtClean="0"/>
              <a:t>‹#›</a:t>
            </a:fld>
            <a:endParaRPr lang="en-GB"/>
          </a:p>
        </p:txBody>
      </p:sp>
    </p:spTree>
    <p:extLst>
      <p:ext uri="{BB962C8B-B14F-4D97-AF65-F5344CB8AC3E}">
        <p14:creationId xmlns:p14="http://schemas.microsoft.com/office/powerpoint/2010/main" val="41121597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AF246-010E-AB09-8826-1271D71D21FA}"/>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99355D96-E64E-26B0-5684-9A5B1C35AFD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3E85127-0675-13AD-AB66-9EFF093E616D}"/>
              </a:ext>
            </a:extLst>
          </p:cNvPr>
          <p:cNvSpPr>
            <a:spLocks noGrp="1"/>
          </p:cNvSpPr>
          <p:nvPr>
            <p:ph type="dt" sz="half" idx="10"/>
          </p:nvPr>
        </p:nvSpPr>
        <p:spPr/>
        <p:txBody>
          <a:bodyPr/>
          <a:lstStyle/>
          <a:p>
            <a:fld id="{67A7BE9E-C702-4459-97E5-37CF89DCC6A2}" type="datetimeFigureOut">
              <a:rPr lang="en-GB" smtClean="0"/>
              <a:t>06/02/2026</a:t>
            </a:fld>
            <a:endParaRPr lang="en-GB"/>
          </a:p>
        </p:txBody>
      </p:sp>
      <p:sp>
        <p:nvSpPr>
          <p:cNvPr id="5" name="Footer Placeholder 4">
            <a:extLst>
              <a:ext uri="{FF2B5EF4-FFF2-40B4-BE49-F238E27FC236}">
                <a16:creationId xmlns:a16="http://schemas.microsoft.com/office/drawing/2014/main" id="{EF8A9316-8C78-E1CA-18A9-00FC911B316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C35E500-5E67-A3B2-F49E-9A08BDAE0615}"/>
              </a:ext>
            </a:extLst>
          </p:cNvPr>
          <p:cNvSpPr>
            <a:spLocks noGrp="1"/>
          </p:cNvSpPr>
          <p:nvPr>
            <p:ph type="sldNum" sz="quarter" idx="12"/>
          </p:nvPr>
        </p:nvSpPr>
        <p:spPr/>
        <p:txBody>
          <a:bodyPr/>
          <a:lstStyle/>
          <a:p>
            <a:fld id="{7DE92FF2-897F-4E95-8EFC-5B9D1836326D}" type="slidenum">
              <a:rPr lang="en-GB" smtClean="0"/>
              <a:t>‹#›</a:t>
            </a:fld>
            <a:endParaRPr lang="en-GB"/>
          </a:p>
        </p:txBody>
      </p:sp>
    </p:spTree>
    <p:extLst>
      <p:ext uri="{BB962C8B-B14F-4D97-AF65-F5344CB8AC3E}">
        <p14:creationId xmlns:p14="http://schemas.microsoft.com/office/powerpoint/2010/main" val="15964447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6998715-2EE8-C9EB-17BA-B0AD34B9D20C}"/>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1E711ABC-91F4-E51D-2D49-43CBF7FCFC1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F3B32B5-64F5-8D98-A052-AB3235401743}"/>
              </a:ext>
            </a:extLst>
          </p:cNvPr>
          <p:cNvSpPr>
            <a:spLocks noGrp="1"/>
          </p:cNvSpPr>
          <p:nvPr>
            <p:ph type="dt" sz="half" idx="10"/>
          </p:nvPr>
        </p:nvSpPr>
        <p:spPr/>
        <p:txBody>
          <a:bodyPr/>
          <a:lstStyle/>
          <a:p>
            <a:fld id="{67A7BE9E-C702-4459-97E5-37CF89DCC6A2}" type="datetimeFigureOut">
              <a:rPr lang="en-GB" smtClean="0"/>
              <a:t>06/02/2026</a:t>
            </a:fld>
            <a:endParaRPr lang="en-GB"/>
          </a:p>
        </p:txBody>
      </p:sp>
      <p:sp>
        <p:nvSpPr>
          <p:cNvPr id="5" name="Footer Placeholder 4">
            <a:extLst>
              <a:ext uri="{FF2B5EF4-FFF2-40B4-BE49-F238E27FC236}">
                <a16:creationId xmlns:a16="http://schemas.microsoft.com/office/drawing/2014/main" id="{E2EE2262-B88F-1CD7-4193-2A143AB4A27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2E572FB-C0EE-D8CC-D977-8C2D07E3AE58}"/>
              </a:ext>
            </a:extLst>
          </p:cNvPr>
          <p:cNvSpPr>
            <a:spLocks noGrp="1"/>
          </p:cNvSpPr>
          <p:nvPr>
            <p:ph type="sldNum" sz="quarter" idx="12"/>
          </p:nvPr>
        </p:nvSpPr>
        <p:spPr/>
        <p:txBody>
          <a:bodyPr/>
          <a:lstStyle/>
          <a:p>
            <a:fld id="{7DE92FF2-897F-4E95-8EFC-5B9D1836326D}" type="slidenum">
              <a:rPr lang="en-GB" smtClean="0"/>
              <a:t>‹#›</a:t>
            </a:fld>
            <a:endParaRPr lang="en-GB"/>
          </a:p>
        </p:txBody>
      </p:sp>
    </p:spTree>
    <p:extLst>
      <p:ext uri="{BB962C8B-B14F-4D97-AF65-F5344CB8AC3E}">
        <p14:creationId xmlns:p14="http://schemas.microsoft.com/office/powerpoint/2010/main" val="22140057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0AB62D-B777-8C0C-2D0E-5D9799686A54}"/>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F8781FA-E32B-0764-C412-E39CEDE73C8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7974C22-603E-A073-8535-3F61D2EE1CB2}"/>
              </a:ext>
            </a:extLst>
          </p:cNvPr>
          <p:cNvSpPr>
            <a:spLocks noGrp="1"/>
          </p:cNvSpPr>
          <p:nvPr>
            <p:ph type="dt" sz="half" idx="10"/>
          </p:nvPr>
        </p:nvSpPr>
        <p:spPr/>
        <p:txBody>
          <a:bodyPr/>
          <a:lstStyle/>
          <a:p>
            <a:fld id="{67A7BE9E-C702-4459-97E5-37CF89DCC6A2}" type="datetimeFigureOut">
              <a:rPr lang="en-GB" smtClean="0"/>
              <a:t>06/02/2026</a:t>
            </a:fld>
            <a:endParaRPr lang="en-GB"/>
          </a:p>
        </p:txBody>
      </p:sp>
      <p:sp>
        <p:nvSpPr>
          <p:cNvPr id="5" name="Footer Placeholder 4">
            <a:extLst>
              <a:ext uri="{FF2B5EF4-FFF2-40B4-BE49-F238E27FC236}">
                <a16:creationId xmlns:a16="http://schemas.microsoft.com/office/drawing/2014/main" id="{ED4A1101-A35B-59FA-1389-CB08DC0BFE2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8F173C4-DAAA-9CAF-1E23-72E9BAAB388A}"/>
              </a:ext>
            </a:extLst>
          </p:cNvPr>
          <p:cNvSpPr>
            <a:spLocks noGrp="1"/>
          </p:cNvSpPr>
          <p:nvPr>
            <p:ph type="sldNum" sz="quarter" idx="12"/>
          </p:nvPr>
        </p:nvSpPr>
        <p:spPr/>
        <p:txBody>
          <a:bodyPr/>
          <a:lstStyle/>
          <a:p>
            <a:fld id="{7DE92FF2-897F-4E95-8EFC-5B9D1836326D}" type="slidenum">
              <a:rPr lang="en-GB" smtClean="0"/>
              <a:t>‹#›</a:t>
            </a:fld>
            <a:endParaRPr lang="en-GB"/>
          </a:p>
        </p:txBody>
      </p:sp>
    </p:spTree>
    <p:extLst>
      <p:ext uri="{BB962C8B-B14F-4D97-AF65-F5344CB8AC3E}">
        <p14:creationId xmlns:p14="http://schemas.microsoft.com/office/powerpoint/2010/main" val="17607461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8026D1-E4C0-AA72-D3FC-179CFD7271F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C39597D0-4398-F2AF-6403-83FC22668E39}"/>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E776C45-65DD-168D-5544-57DD5BD9D09A}"/>
              </a:ext>
            </a:extLst>
          </p:cNvPr>
          <p:cNvSpPr>
            <a:spLocks noGrp="1"/>
          </p:cNvSpPr>
          <p:nvPr>
            <p:ph type="dt" sz="half" idx="10"/>
          </p:nvPr>
        </p:nvSpPr>
        <p:spPr/>
        <p:txBody>
          <a:bodyPr/>
          <a:lstStyle/>
          <a:p>
            <a:fld id="{67A7BE9E-C702-4459-97E5-37CF89DCC6A2}" type="datetimeFigureOut">
              <a:rPr lang="en-GB" smtClean="0"/>
              <a:t>06/02/2026</a:t>
            </a:fld>
            <a:endParaRPr lang="en-GB"/>
          </a:p>
        </p:txBody>
      </p:sp>
      <p:sp>
        <p:nvSpPr>
          <p:cNvPr id="5" name="Footer Placeholder 4">
            <a:extLst>
              <a:ext uri="{FF2B5EF4-FFF2-40B4-BE49-F238E27FC236}">
                <a16:creationId xmlns:a16="http://schemas.microsoft.com/office/drawing/2014/main" id="{BFE82ACE-3D19-1CF2-15F9-376D0F5A25E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FEE33A6-8ADC-4657-5F62-64BF0497328E}"/>
              </a:ext>
            </a:extLst>
          </p:cNvPr>
          <p:cNvSpPr>
            <a:spLocks noGrp="1"/>
          </p:cNvSpPr>
          <p:nvPr>
            <p:ph type="sldNum" sz="quarter" idx="12"/>
          </p:nvPr>
        </p:nvSpPr>
        <p:spPr/>
        <p:txBody>
          <a:bodyPr/>
          <a:lstStyle/>
          <a:p>
            <a:fld id="{7DE92FF2-897F-4E95-8EFC-5B9D1836326D}" type="slidenum">
              <a:rPr lang="en-GB" smtClean="0"/>
              <a:t>‹#›</a:t>
            </a:fld>
            <a:endParaRPr lang="en-GB"/>
          </a:p>
        </p:txBody>
      </p:sp>
    </p:spTree>
    <p:extLst>
      <p:ext uri="{BB962C8B-B14F-4D97-AF65-F5344CB8AC3E}">
        <p14:creationId xmlns:p14="http://schemas.microsoft.com/office/powerpoint/2010/main" val="33487894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0F6CE6-B605-3136-9AB4-6AF753D1E70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DCB2C44-3E10-D654-08EA-91A96DBA738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943245C1-0B70-CA76-9E6D-0F296FAAA0F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08B4551D-9D70-9915-1E36-FC4E58444D6D}"/>
              </a:ext>
            </a:extLst>
          </p:cNvPr>
          <p:cNvSpPr>
            <a:spLocks noGrp="1"/>
          </p:cNvSpPr>
          <p:nvPr>
            <p:ph type="dt" sz="half" idx="10"/>
          </p:nvPr>
        </p:nvSpPr>
        <p:spPr/>
        <p:txBody>
          <a:bodyPr/>
          <a:lstStyle/>
          <a:p>
            <a:fld id="{67A7BE9E-C702-4459-97E5-37CF89DCC6A2}" type="datetimeFigureOut">
              <a:rPr lang="en-GB" smtClean="0"/>
              <a:t>06/02/2026</a:t>
            </a:fld>
            <a:endParaRPr lang="en-GB"/>
          </a:p>
        </p:txBody>
      </p:sp>
      <p:sp>
        <p:nvSpPr>
          <p:cNvPr id="6" name="Footer Placeholder 5">
            <a:extLst>
              <a:ext uri="{FF2B5EF4-FFF2-40B4-BE49-F238E27FC236}">
                <a16:creationId xmlns:a16="http://schemas.microsoft.com/office/drawing/2014/main" id="{C6DA260B-5C27-28EC-8CD5-354ABFE9D6E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AE7439D-07D5-1CBF-D0C2-3F38C18EA6ED}"/>
              </a:ext>
            </a:extLst>
          </p:cNvPr>
          <p:cNvSpPr>
            <a:spLocks noGrp="1"/>
          </p:cNvSpPr>
          <p:nvPr>
            <p:ph type="sldNum" sz="quarter" idx="12"/>
          </p:nvPr>
        </p:nvSpPr>
        <p:spPr/>
        <p:txBody>
          <a:bodyPr/>
          <a:lstStyle/>
          <a:p>
            <a:fld id="{7DE92FF2-897F-4E95-8EFC-5B9D1836326D}" type="slidenum">
              <a:rPr lang="en-GB" smtClean="0"/>
              <a:t>‹#›</a:t>
            </a:fld>
            <a:endParaRPr lang="en-GB"/>
          </a:p>
        </p:txBody>
      </p:sp>
    </p:spTree>
    <p:extLst>
      <p:ext uri="{BB962C8B-B14F-4D97-AF65-F5344CB8AC3E}">
        <p14:creationId xmlns:p14="http://schemas.microsoft.com/office/powerpoint/2010/main" val="12288239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5A9AFC-6969-0310-5144-11C6A242A06C}"/>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529037D-44FE-D4A5-0580-AD7557EC232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1042658-7276-831B-6F8E-C2E571B7BE2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F525BC7D-25C4-69C6-3674-2C99C3FC961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7467751-47BF-55F2-0596-29DBA0CB4BE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77E58438-5429-BC3A-528C-802C2B93F5F3}"/>
              </a:ext>
            </a:extLst>
          </p:cNvPr>
          <p:cNvSpPr>
            <a:spLocks noGrp="1"/>
          </p:cNvSpPr>
          <p:nvPr>
            <p:ph type="dt" sz="half" idx="10"/>
          </p:nvPr>
        </p:nvSpPr>
        <p:spPr/>
        <p:txBody>
          <a:bodyPr/>
          <a:lstStyle/>
          <a:p>
            <a:fld id="{67A7BE9E-C702-4459-97E5-37CF89DCC6A2}" type="datetimeFigureOut">
              <a:rPr lang="en-GB" smtClean="0"/>
              <a:t>06/02/2026</a:t>
            </a:fld>
            <a:endParaRPr lang="en-GB"/>
          </a:p>
        </p:txBody>
      </p:sp>
      <p:sp>
        <p:nvSpPr>
          <p:cNvPr id="8" name="Footer Placeholder 7">
            <a:extLst>
              <a:ext uri="{FF2B5EF4-FFF2-40B4-BE49-F238E27FC236}">
                <a16:creationId xmlns:a16="http://schemas.microsoft.com/office/drawing/2014/main" id="{5F15A853-2F1E-00CD-AA5E-1D30BF754BB9}"/>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DC91E4D3-8E66-394F-B40B-29F4432B1A61}"/>
              </a:ext>
            </a:extLst>
          </p:cNvPr>
          <p:cNvSpPr>
            <a:spLocks noGrp="1"/>
          </p:cNvSpPr>
          <p:nvPr>
            <p:ph type="sldNum" sz="quarter" idx="12"/>
          </p:nvPr>
        </p:nvSpPr>
        <p:spPr/>
        <p:txBody>
          <a:bodyPr/>
          <a:lstStyle/>
          <a:p>
            <a:fld id="{7DE92FF2-897F-4E95-8EFC-5B9D1836326D}" type="slidenum">
              <a:rPr lang="en-GB" smtClean="0"/>
              <a:t>‹#›</a:t>
            </a:fld>
            <a:endParaRPr lang="en-GB"/>
          </a:p>
        </p:txBody>
      </p:sp>
    </p:spTree>
    <p:extLst>
      <p:ext uri="{BB962C8B-B14F-4D97-AF65-F5344CB8AC3E}">
        <p14:creationId xmlns:p14="http://schemas.microsoft.com/office/powerpoint/2010/main" val="21429155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491744-B010-C273-0EC3-C13894456282}"/>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F88A8555-B2C7-CAC2-A61A-4CD7386FFF6D}"/>
              </a:ext>
            </a:extLst>
          </p:cNvPr>
          <p:cNvSpPr>
            <a:spLocks noGrp="1"/>
          </p:cNvSpPr>
          <p:nvPr>
            <p:ph type="dt" sz="half" idx="10"/>
          </p:nvPr>
        </p:nvSpPr>
        <p:spPr/>
        <p:txBody>
          <a:bodyPr/>
          <a:lstStyle/>
          <a:p>
            <a:fld id="{67A7BE9E-C702-4459-97E5-37CF89DCC6A2}" type="datetimeFigureOut">
              <a:rPr lang="en-GB" smtClean="0"/>
              <a:t>06/02/2026</a:t>
            </a:fld>
            <a:endParaRPr lang="en-GB"/>
          </a:p>
        </p:txBody>
      </p:sp>
      <p:sp>
        <p:nvSpPr>
          <p:cNvPr id="4" name="Footer Placeholder 3">
            <a:extLst>
              <a:ext uri="{FF2B5EF4-FFF2-40B4-BE49-F238E27FC236}">
                <a16:creationId xmlns:a16="http://schemas.microsoft.com/office/drawing/2014/main" id="{6D549721-5DBB-20C2-697F-A4987A75EFEC}"/>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105465D4-0EF5-BF49-5392-4AA7618F617C}"/>
              </a:ext>
            </a:extLst>
          </p:cNvPr>
          <p:cNvSpPr>
            <a:spLocks noGrp="1"/>
          </p:cNvSpPr>
          <p:nvPr>
            <p:ph type="sldNum" sz="quarter" idx="12"/>
          </p:nvPr>
        </p:nvSpPr>
        <p:spPr/>
        <p:txBody>
          <a:bodyPr/>
          <a:lstStyle/>
          <a:p>
            <a:fld id="{7DE92FF2-897F-4E95-8EFC-5B9D1836326D}" type="slidenum">
              <a:rPr lang="en-GB" smtClean="0"/>
              <a:t>‹#›</a:t>
            </a:fld>
            <a:endParaRPr lang="en-GB"/>
          </a:p>
        </p:txBody>
      </p:sp>
    </p:spTree>
    <p:extLst>
      <p:ext uri="{BB962C8B-B14F-4D97-AF65-F5344CB8AC3E}">
        <p14:creationId xmlns:p14="http://schemas.microsoft.com/office/powerpoint/2010/main" val="30167748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A115FC5-526E-C1EA-E758-4A861600508A}"/>
              </a:ext>
            </a:extLst>
          </p:cNvPr>
          <p:cNvSpPr>
            <a:spLocks noGrp="1"/>
          </p:cNvSpPr>
          <p:nvPr>
            <p:ph type="dt" sz="half" idx="10"/>
          </p:nvPr>
        </p:nvSpPr>
        <p:spPr/>
        <p:txBody>
          <a:bodyPr/>
          <a:lstStyle/>
          <a:p>
            <a:fld id="{67A7BE9E-C702-4459-97E5-37CF89DCC6A2}" type="datetimeFigureOut">
              <a:rPr lang="en-GB" smtClean="0"/>
              <a:t>06/02/2026</a:t>
            </a:fld>
            <a:endParaRPr lang="en-GB"/>
          </a:p>
        </p:txBody>
      </p:sp>
      <p:sp>
        <p:nvSpPr>
          <p:cNvPr id="3" name="Footer Placeholder 2">
            <a:extLst>
              <a:ext uri="{FF2B5EF4-FFF2-40B4-BE49-F238E27FC236}">
                <a16:creationId xmlns:a16="http://schemas.microsoft.com/office/drawing/2014/main" id="{5EC9C89B-8DD4-3B98-7E91-A1EBA5179580}"/>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F70C3DEA-C589-75F3-9715-1986F20ED0C9}"/>
              </a:ext>
            </a:extLst>
          </p:cNvPr>
          <p:cNvSpPr>
            <a:spLocks noGrp="1"/>
          </p:cNvSpPr>
          <p:nvPr>
            <p:ph type="sldNum" sz="quarter" idx="12"/>
          </p:nvPr>
        </p:nvSpPr>
        <p:spPr/>
        <p:txBody>
          <a:bodyPr/>
          <a:lstStyle/>
          <a:p>
            <a:fld id="{7DE92FF2-897F-4E95-8EFC-5B9D1836326D}" type="slidenum">
              <a:rPr lang="en-GB" smtClean="0"/>
              <a:t>‹#›</a:t>
            </a:fld>
            <a:endParaRPr lang="en-GB"/>
          </a:p>
        </p:txBody>
      </p:sp>
    </p:spTree>
    <p:extLst>
      <p:ext uri="{BB962C8B-B14F-4D97-AF65-F5344CB8AC3E}">
        <p14:creationId xmlns:p14="http://schemas.microsoft.com/office/powerpoint/2010/main" val="15300784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D526C-E155-639C-4945-D06CB9D2CC5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203A1791-5AE4-FC32-F492-A0468EB138F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F9428F79-C053-232E-45DB-01673E2B8A2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EA5984C-CCEB-6DD9-8670-6FAEAE0DC473}"/>
              </a:ext>
            </a:extLst>
          </p:cNvPr>
          <p:cNvSpPr>
            <a:spLocks noGrp="1"/>
          </p:cNvSpPr>
          <p:nvPr>
            <p:ph type="dt" sz="half" idx="10"/>
          </p:nvPr>
        </p:nvSpPr>
        <p:spPr/>
        <p:txBody>
          <a:bodyPr/>
          <a:lstStyle/>
          <a:p>
            <a:fld id="{67A7BE9E-C702-4459-97E5-37CF89DCC6A2}" type="datetimeFigureOut">
              <a:rPr lang="en-GB" smtClean="0"/>
              <a:t>06/02/2026</a:t>
            </a:fld>
            <a:endParaRPr lang="en-GB"/>
          </a:p>
        </p:txBody>
      </p:sp>
      <p:sp>
        <p:nvSpPr>
          <p:cNvPr id="6" name="Footer Placeholder 5">
            <a:extLst>
              <a:ext uri="{FF2B5EF4-FFF2-40B4-BE49-F238E27FC236}">
                <a16:creationId xmlns:a16="http://schemas.microsoft.com/office/drawing/2014/main" id="{C4C7C79C-7767-3521-4595-32A5E37270F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3B73810-5DB1-5A35-292E-0D30FE9E3506}"/>
              </a:ext>
            </a:extLst>
          </p:cNvPr>
          <p:cNvSpPr>
            <a:spLocks noGrp="1"/>
          </p:cNvSpPr>
          <p:nvPr>
            <p:ph type="sldNum" sz="quarter" idx="12"/>
          </p:nvPr>
        </p:nvSpPr>
        <p:spPr/>
        <p:txBody>
          <a:bodyPr/>
          <a:lstStyle/>
          <a:p>
            <a:fld id="{7DE92FF2-897F-4E95-8EFC-5B9D1836326D}" type="slidenum">
              <a:rPr lang="en-GB" smtClean="0"/>
              <a:t>‹#›</a:t>
            </a:fld>
            <a:endParaRPr lang="en-GB"/>
          </a:p>
        </p:txBody>
      </p:sp>
    </p:spTree>
    <p:extLst>
      <p:ext uri="{BB962C8B-B14F-4D97-AF65-F5344CB8AC3E}">
        <p14:creationId xmlns:p14="http://schemas.microsoft.com/office/powerpoint/2010/main" val="42385971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5747A8-F00D-2F31-4157-F90D4A86B49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A2E92C74-C83C-62C8-AD8B-668C584248C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DADC8FBD-E457-45AF-7D60-AE6AB0A9C95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9973F17-34D7-610E-93CD-0CB0BDE5C8C5}"/>
              </a:ext>
            </a:extLst>
          </p:cNvPr>
          <p:cNvSpPr>
            <a:spLocks noGrp="1"/>
          </p:cNvSpPr>
          <p:nvPr>
            <p:ph type="dt" sz="half" idx="10"/>
          </p:nvPr>
        </p:nvSpPr>
        <p:spPr/>
        <p:txBody>
          <a:bodyPr/>
          <a:lstStyle/>
          <a:p>
            <a:fld id="{67A7BE9E-C702-4459-97E5-37CF89DCC6A2}" type="datetimeFigureOut">
              <a:rPr lang="en-GB" smtClean="0"/>
              <a:t>06/02/2026</a:t>
            </a:fld>
            <a:endParaRPr lang="en-GB"/>
          </a:p>
        </p:txBody>
      </p:sp>
      <p:sp>
        <p:nvSpPr>
          <p:cNvPr id="6" name="Footer Placeholder 5">
            <a:extLst>
              <a:ext uri="{FF2B5EF4-FFF2-40B4-BE49-F238E27FC236}">
                <a16:creationId xmlns:a16="http://schemas.microsoft.com/office/drawing/2014/main" id="{D465290A-E384-1DA3-9F12-164FBCDB1A1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EF3E508-4146-F980-5C39-78CA04259482}"/>
              </a:ext>
            </a:extLst>
          </p:cNvPr>
          <p:cNvSpPr>
            <a:spLocks noGrp="1"/>
          </p:cNvSpPr>
          <p:nvPr>
            <p:ph type="sldNum" sz="quarter" idx="12"/>
          </p:nvPr>
        </p:nvSpPr>
        <p:spPr/>
        <p:txBody>
          <a:bodyPr/>
          <a:lstStyle/>
          <a:p>
            <a:fld id="{7DE92FF2-897F-4E95-8EFC-5B9D1836326D}" type="slidenum">
              <a:rPr lang="en-GB" smtClean="0"/>
              <a:t>‹#›</a:t>
            </a:fld>
            <a:endParaRPr lang="en-GB"/>
          </a:p>
        </p:txBody>
      </p:sp>
    </p:spTree>
    <p:extLst>
      <p:ext uri="{BB962C8B-B14F-4D97-AF65-F5344CB8AC3E}">
        <p14:creationId xmlns:p14="http://schemas.microsoft.com/office/powerpoint/2010/main" val="34290508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93DB147-F565-E0A6-B310-8B19AA0CB14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C50A5D8-959E-B637-15F5-DFABF204C71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52DEF22-8200-2901-99D2-C6B427C3F1C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67A7BE9E-C702-4459-97E5-37CF89DCC6A2}" type="datetimeFigureOut">
              <a:rPr lang="en-GB" smtClean="0"/>
              <a:t>06/02/2026</a:t>
            </a:fld>
            <a:endParaRPr lang="en-GB"/>
          </a:p>
        </p:txBody>
      </p:sp>
      <p:sp>
        <p:nvSpPr>
          <p:cNvPr id="5" name="Footer Placeholder 4">
            <a:extLst>
              <a:ext uri="{FF2B5EF4-FFF2-40B4-BE49-F238E27FC236}">
                <a16:creationId xmlns:a16="http://schemas.microsoft.com/office/drawing/2014/main" id="{E06B350A-04F5-2F7D-FDB5-04C06AA6465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9B7EEA2C-E89B-C16F-2124-EE60DEE4245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7DE92FF2-897F-4E95-8EFC-5B9D1836326D}" type="slidenum">
              <a:rPr lang="en-GB" smtClean="0"/>
              <a:t>‹#›</a:t>
            </a:fld>
            <a:endParaRPr lang="en-GB"/>
          </a:p>
        </p:txBody>
      </p:sp>
    </p:spTree>
    <p:extLst>
      <p:ext uri="{BB962C8B-B14F-4D97-AF65-F5344CB8AC3E}">
        <p14:creationId xmlns:p14="http://schemas.microsoft.com/office/powerpoint/2010/main" val="13695446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4D4677D2-D5AC-4CF9-9EED-2B89D0A1C21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6D54F7E-825A-4BBA-815F-35CCA8B977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080681"/>
            <a:ext cx="12192000" cy="2777318"/>
          </a:xfrm>
          <a:prstGeom prst="rect">
            <a:avLst/>
          </a:pr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A6E7572D-ECFC-C8DA-2BC2-32C91B8365DF}"/>
              </a:ext>
            </a:extLst>
          </p:cNvPr>
          <p:cNvPicPr>
            <a:picLocks noChangeAspect="1"/>
          </p:cNvPicPr>
          <p:nvPr/>
        </p:nvPicPr>
        <p:blipFill>
          <a:blip r:embed="rId2">
            <a:extLst>
              <a:ext uri="{28A0092B-C50C-407E-A947-70E740481C1C}">
                <a14:useLocalDpi xmlns:a14="http://schemas.microsoft.com/office/drawing/2010/main" val="0"/>
              </a:ext>
            </a:extLst>
          </a:blip>
          <a:srcRect b="10000"/>
          <a:stretch>
            <a:fillRect/>
          </a:stretch>
        </p:blipFill>
        <p:spPr>
          <a:xfrm>
            <a:off x="1" y="1"/>
            <a:ext cx="12191999" cy="6858000"/>
          </a:xfrm>
          <a:custGeom>
            <a:avLst/>
            <a:gdLst/>
            <a:ahLst/>
            <a:cxnLst/>
            <a:rect l="l" t="t" r="r" b="b"/>
            <a:pathLst>
              <a:path w="12191999" h="6842601">
                <a:moveTo>
                  <a:pt x="0" y="0"/>
                </a:moveTo>
                <a:lnTo>
                  <a:pt x="12191999" y="0"/>
                </a:lnTo>
                <a:lnTo>
                  <a:pt x="12191999" y="6842601"/>
                </a:lnTo>
                <a:lnTo>
                  <a:pt x="10316981" y="6842601"/>
                </a:lnTo>
                <a:cubicBezTo>
                  <a:pt x="10312796" y="6835189"/>
                  <a:pt x="10163183" y="6730124"/>
                  <a:pt x="10158998" y="6722712"/>
                </a:cubicBezTo>
                <a:cubicBezTo>
                  <a:pt x="10120278" y="6678190"/>
                  <a:pt x="10156462" y="6716223"/>
                  <a:pt x="10090349" y="6671420"/>
                </a:cubicBezTo>
                <a:cubicBezTo>
                  <a:pt x="10043032" y="6655694"/>
                  <a:pt x="9995855" y="6551879"/>
                  <a:pt x="9955425" y="6498018"/>
                </a:cubicBezTo>
                <a:cubicBezTo>
                  <a:pt x="9939618" y="6480021"/>
                  <a:pt x="9915110" y="6461677"/>
                  <a:pt x="9891265" y="6454528"/>
                </a:cubicBezTo>
                <a:cubicBezTo>
                  <a:pt x="9868239" y="6464957"/>
                  <a:pt x="9865423" y="6431640"/>
                  <a:pt x="9848227" y="6426063"/>
                </a:cubicBezTo>
                <a:cubicBezTo>
                  <a:pt x="9838059" y="6433162"/>
                  <a:pt x="9815047" y="6410348"/>
                  <a:pt x="9812354" y="6399604"/>
                </a:cubicBezTo>
                <a:cubicBezTo>
                  <a:pt x="9825285" y="6377997"/>
                  <a:pt x="9725923" y="6372757"/>
                  <a:pt x="9725915" y="6356381"/>
                </a:cubicBezTo>
                <a:cubicBezTo>
                  <a:pt x="9696279" y="6348066"/>
                  <a:pt x="9591199" y="6354143"/>
                  <a:pt x="9575033" y="6325258"/>
                </a:cubicBezTo>
                <a:cubicBezTo>
                  <a:pt x="9516434" y="6303128"/>
                  <a:pt x="9441613" y="6276805"/>
                  <a:pt x="9415626" y="6271777"/>
                </a:cubicBezTo>
                <a:cubicBezTo>
                  <a:pt x="9378293" y="6313495"/>
                  <a:pt x="9281935" y="6171365"/>
                  <a:pt x="9171493" y="6150430"/>
                </a:cubicBezTo>
                <a:cubicBezTo>
                  <a:pt x="9155426" y="6152396"/>
                  <a:pt x="9147439" y="6151015"/>
                  <a:pt x="9146018" y="6139864"/>
                </a:cubicBezTo>
                <a:cubicBezTo>
                  <a:pt x="9112029" y="6132441"/>
                  <a:pt x="9087339" y="6101138"/>
                  <a:pt x="9059635" y="6109957"/>
                </a:cubicBezTo>
                <a:cubicBezTo>
                  <a:pt x="9024424" y="6092144"/>
                  <a:pt x="9043048" y="6078417"/>
                  <a:pt x="9010911" y="6064789"/>
                </a:cubicBezTo>
                <a:lnTo>
                  <a:pt x="8866811" y="6028191"/>
                </a:lnTo>
                <a:cubicBezTo>
                  <a:pt x="8846465" y="6021172"/>
                  <a:pt x="8825221" y="6000527"/>
                  <a:pt x="8804584" y="5994237"/>
                </a:cubicBezTo>
                <a:lnTo>
                  <a:pt x="8783071" y="5990448"/>
                </a:lnTo>
                <a:lnTo>
                  <a:pt x="8770456" y="5978060"/>
                </a:lnTo>
                <a:cubicBezTo>
                  <a:pt x="8764772" y="5975259"/>
                  <a:pt x="8757695" y="5974720"/>
                  <a:pt x="8748297" y="5978070"/>
                </a:cubicBezTo>
                <a:cubicBezTo>
                  <a:pt x="8730344" y="5973495"/>
                  <a:pt x="8679808" y="5955894"/>
                  <a:pt x="8662742" y="5950603"/>
                </a:cubicBezTo>
                <a:lnTo>
                  <a:pt x="8645902" y="5946326"/>
                </a:lnTo>
                <a:lnTo>
                  <a:pt x="8638176" y="5938358"/>
                </a:lnTo>
                <a:cubicBezTo>
                  <a:pt x="8625897" y="5932642"/>
                  <a:pt x="8594811" y="5922073"/>
                  <a:pt x="8572224" y="5912032"/>
                </a:cubicBezTo>
                <a:cubicBezTo>
                  <a:pt x="8553809" y="5897782"/>
                  <a:pt x="8529845" y="5886100"/>
                  <a:pt x="8502655" y="5878114"/>
                </a:cubicBezTo>
                <a:cubicBezTo>
                  <a:pt x="8496990" y="5883034"/>
                  <a:pt x="8489611" y="5872566"/>
                  <a:pt x="8485159" y="5869819"/>
                </a:cubicBezTo>
                <a:cubicBezTo>
                  <a:pt x="8483457" y="5873482"/>
                  <a:pt x="8471232" y="5872664"/>
                  <a:pt x="8468539" y="5868711"/>
                </a:cubicBezTo>
                <a:cubicBezTo>
                  <a:pt x="8389167" y="5836352"/>
                  <a:pt x="8421742" y="5881497"/>
                  <a:pt x="8379810" y="5849376"/>
                </a:cubicBezTo>
                <a:cubicBezTo>
                  <a:pt x="8371729" y="5846373"/>
                  <a:pt x="8364483" y="5846766"/>
                  <a:pt x="8357758" y="5848601"/>
                </a:cubicBezTo>
                <a:lnTo>
                  <a:pt x="8315264" y="5836192"/>
                </a:lnTo>
                <a:cubicBezTo>
                  <a:pt x="8299077" y="5829531"/>
                  <a:pt x="8281671" y="5824011"/>
                  <a:pt x="8263455" y="5819793"/>
                </a:cubicBezTo>
                <a:cubicBezTo>
                  <a:pt x="8257386" y="5826849"/>
                  <a:pt x="8245582" y="5813448"/>
                  <a:pt x="8239287" y="5810141"/>
                </a:cubicBezTo>
                <a:cubicBezTo>
                  <a:pt x="8237965" y="5815186"/>
                  <a:pt x="8222226" y="5815108"/>
                  <a:pt x="8217888" y="5810039"/>
                </a:cubicBezTo>
                <a:cubicBezTo>
                  <a:pt x="8109447" y="5773303"/>
                  <a:pt x="8161302" y="5831037"/>
                  <a:pt x="8100547" y="5791517"/>
                </a:cubicBezTo>
                <a:cubicBezTo>
                  <a:pt x="8089574" y="5788167"/>
                  <a:pt x="8080448" y="5789295"/>
                  <a:pt x="8072316" y="5792309"/>
                </a:cubicBezTo>
                <a:lnTo>
                  <a:pt x="8056967" y="5800648"/>
                </a:lnTo>
                <a:lnTo>
                  <a:pt x="8047885" y="5795270"/>
                </a:lnTo>
                <a:cubicBezTo>
                  <a:pt x="8010204" y="5788738"/>
                  <a:pt x="7996426" y="5797608"/>
                  <a:pt x="7977128" y="5783189"/>
                </a:cubicBezTo>
                <a:cubicBezTo>
                  <a:pt x="7943466" y="5775577"/>
                  <a:pt x="7904823" y="5770953"/>
                  <a:pt x="7874392" y="5763715"/>
                </a:cubicBezTo>
                <a:cubicBezTo>
                  <a:pt x="7860337" y="5743777"/>
                  <a:pt x="7817541" y="5748989"/>
                  <a:pt x="7794543" y="5739759"/>
                </a:cubicBezTo>
                <a:cubicBezTo>
                  <a:pt x="7784688" y="5731467"/>
                  <a:pt x="7776709" y="5729004"/>
                  <a:pt x="7763762" y="5734031"/>
                </a:cubicBezTo>
                <a:cubicBezTo>
                  <a:pt x="7718781" y="5694154"/>
                  <a:pt x="7732231" y="5727368"/>
                  <a:pt x="7685889" y="5707234"/>
                </a:cubicBezTo>
                <a:cubicBezTo>
                  <a:pt x="7646521" y="5687607"/>
                  <a:pt x="7600389" y="5671470"/>
                  <a:pt x="7566744" y="5634586"/>
                </a:cubicBezTo>
                <a:cubicBezTo>
                  <a:pt x="7561306" y="5624813"/>
                  <a:pt x="7543589" y="5618525"/>
                  <a:pt x="7527170" y="5620542"/>
                </a:cubicBezTo>
                <a:cubicBezTo>
                  <a:pt x="7524343" y="5620889"/>
                  <a:pt x="7521664" y="5621475"/>
                  <a:pt x="7519214" y="5622280"/>
                </a:cubicBezTo>
                <a:cubicBezTo>
                  <a:pt x="7500062" y="5596964"/>
                  <a:pt x="7480476" y="5604337"/>
                  <a:pt x="7473157" y="5588143"/>
                </a:cubicBezTo>
                <a:cubicBezTo>
                  <a:pt x="7433415" y="5574859"/>
                  <a:pt x="7395118" y="5582388"/>
                  <a:pt x="7388000" y="5568063"/>
                </a:cubicBezTo>
                <a:cubicBezTo>
                  <a:pt x="7366403" y="5564920"/>
                  <a:pt x="7332262" y="5573848"/>
                  <a:pt x="7320876" y="5557698"/>
                </a:cubicBezTo>
                <a:cubicBezTo>
                  <a:pt x="7314891" y="5568111"/>
                  <a:pt x="7299319" y="5544964"/>
                  <a:pt x="7284480" y="5549820"/>
                </a:cubicBezTo>
                <a:cubicBezTo>
                  <a:pt x="7273570" y="5554430"/>
                  <a:pt x="7266301" y="5548483"/>
                  <a:pt x="7256619" y="5546379"/>
                </a:cubicBezTo>
                <a:cubicBezTo>
                  <a:pt x="7242503" y="5549088"/>
                  <a:pt x="7202543" y="5533379"/>
                  <a:pt x="7193112" y="5525289"/>
                </a:cubicBezTo>
                <a:cubicBezTo>
                  <a:pt x="7172259" y="5499151"/>
                  <a:pt x="7108617" y="5505485"/>
                  <a:pt x="7090943" y="5485177"/>
                </a:cubicBezTo>
                <a:cubicBezTo>
                  <a:pt x="7083637" y="5481419"/>
                  <a:pt x="7076140" y="5479148"/>
                  <a:pt x="7068566" y="5477809"/>
                </a:cubicBezTo>
                <a:lnTo>
                  <a:pt x="7023035" y="5476595"/>
                </a:lnTo>
                <a:lnTo>
                  <a:pt x="7001197" y="5476163"/>
                </a:lnTo>
                <a:cubicBezTo>
                  <a:pt x="7016126" y="5454256"/>
                  <a:pt x="6943549" y="5466815"/>
                  <a:pt x="6967472" y="5451057"/>
                </a:cubicBezTo>
                <a:cubicBezTo>
                  <a:pt x="6931240" y="5443544"/>
                  <a:pt x="6920843" y="5429649"/>
                  <a:pt x="6883334" y="5418880"/>
                </a:cubicBezTo>
                <a:lnTo>
                  <a:pt x="6742417" y="5386446"/>
                </a:lnTo>
                <a:cubicBezTo>
                  <a:pt x="6690532" y="5366095"/>
                  <a:pt x="6665174" y="5364632"/>
                  <a:pt x="6618315" y="5353085"/>
                </a:cubicBezTo>
                <a:cubicBezTo>
                  <a:pt x="6581698" y="5304210"/>
                  <a:pt x="6547395" y="5315779"/>
                  <a:pt x="6521050" y="5283194"/>
                </a:cubicBezTo>
                <a:cubicBezTo>
                  <a:pt x="6469114" y="5268862"/>
                  <a:pt x="6472597" y="5253957"/>
                  <a:pt x="6414460" y="5253832"/>
                </a:cubicBezTo>
                <a:lnTo>
                  <a:pt x="6362535" y="5220502"/>
                </a:lnTo>
                <a:cubicBezTo>
                  <a:pt x="6350866" y="5213881"/>
                  <a:pt x="6347641" y="5215777"/>
                  <a:pt x="6344443" y="5214103"/>
                </a:cubicBezTo>
                <a:lnTo>
                  <a:pt x="6343344" y="5210454"/>
                </a:lnTo>
                <a:lnTo>
                  <a:pt x="6333344" y="5205307"/>
                </a:lnTo>
                <a:lnTo>
                  <a:pt x="6315602" y="5193288"/>
                </a:lnTo>
                <a:lnTo>
                  <a:pt x="6310442" y="5192802"/>
                </a:lnTo>
                <a:lnTo>
                  <a:pt x="6280815" y="5177420"/>
                </a:lnTo>
                <a:lnTo>
                  <a:pt x="6279533" y="5178045"/>
                </a:lnTo>
                <a:cubicBezTo>
                  <a:pt x="6275980" y="5179097"/>
                  <a:pt x="6272084" y="5179212"/>
                  <a:pt x="6267362" y="5177370"/>
                </a:cubicBezTo>
                <a:cubicBezTo>
                  <a:pt x="6261796" y="5192470"/>
                  <a:pt x="6259530" y="5180933"/>
                  <a:pt x="6246095" y="5174167"/>
                </a:cubicBezTo>
                <a:lnTo>
                  <a:pt x="6155252" y="5161201"/>
                </a:lnTo>
                <a:lnTo>
                  <a:pt x="6148525" y="5158442"/>
                </a:lnTo>
                <a:lnTo>
                  <a:pt x="6148187" y="5158573"/>
                </a:lnTo>
                <a:cubicBezTo>
                  <a:pt x="6146292" y="5158370"/>
                  <a:pt x="6143916" y="5157611"/>
                  <a:pt x="6140686" y="5156032"/>
                </a:cubicBezTo>
                <a:lnTo>
                  <a:pt x="6136260" y="5153413"/>
                </a:lnTo>
                <a:lnTo>
                  <a:pt x="6123208" y="5148061"/>
                </a:lnTo>
                <a:lnTo>
                  <a:pt x="6117367" y="5147451"/>
                </a:lnTo>
                <a:lnTo>
                  <a:pt x="5957305" y="5146062"/>
                </a:lnTo>
                <a:cubicBezTo>
                  <a:pt x="5920540" y="5140405"/>
                  <a:pt x="5887096" y="5142015"/>
                  <a:pt x="5857259" y="5132052"/>
                </a:cubicBezTo>
                <a:cubicBezTo>
                  <a:pt x="5843335" y="5135303"/>
                  <a:pt x="5830921" y="5135493"/>
                  <a:pt x="5821375" y="5125606"/>
                </a:cubicBezTo>
                <a:cubicBezTo>
                  <a:pt x="5786501" y="5122615"/>
                  <a:pt x="5775399" y="5132648"/>
                  <a:pt x="5755916" y="5120171"/>
                </a:cubicBezTo>
                <a:cubicBezTo>
                  <a:pt x="5732132" y="5135438"/>
                  <a:pt x="5732735" y="5128211"/>
                  <a:pt x="5725007" y="5121437"/>
                </a:cubicBezTo>
                <a:lnTo>
                  <a:pt x="5723810" y="5120848"/>
                </a:lnTo>
                <a:lnTo>
                  <a:pt x="5720531" y="5123048"/>
                </a:lnTo>
                <a:lnTo>
                  <a:pt x="5714794" y="5123371"/>
                </a:lnTo>
                <a:lnTo>
                  <a:pt x="5700141" y="5120131"/>
                </a:lnTo>
                <a:lnTo>
                  <a:pt x="5694799" y="5118234"/>
                </a:lnTo>
                <a:cubicBezTo>
                  <a:pt x="5691058" y="5117179"/>
                  <a:pt x="5688491" y="5116804"/>
                  <a:pt x="5686627" y="5116903"/>
                </a:cubicBezTo>
                <a:lnTo>
                  <a:pt x="5686371" y="5117086"/>
                </a:lnTo>
                <a:lnTo>
                  <a:pt x="5678818" y="5115416"/>
                </a:lnTo>
                <a:cubicBezTo>
                  <a:pt x="5666199" y="5112102"/>
                  <a:pt x="5654035" y="5108410"/>
                  <a:pt x="5642547" y="5104511"/>
                </a:cubicBezTo>
                <a:cubicBezTo>
                  <a:pt x="5629444" y="5114945"/>
                  <a:pt x="5588783" y="5093343"/>
                  <a:pt x="5587979" y="5116963"/>
                </a:cubicBezTo>
                <a:cubicBezTo>
                  <a:pt x="5572317" y="5112380"/>
                  <a:pt x="5564904" y="5101292"/>
                  <a:pt x="5566635" y="5117158"/>
                </a:cubicBezTo>
                <a:cubicBezTo>
                  <a:pt x="5561375" y="5116079"/>
                  <a:pt x="5557787" y="5116811"/>
                  <a:pt x="5554952" y="5118417"/>
                </a:cubicBezTo>
                <a:lnTo>
                  <a:pt x="5554039" y="5119241"/>
                </a:lnTo>
                <a:lnTo>
                  <a:pt x="5514253" y="5109018"/>
                </a:lnTo>
                <a:lnTo>
                  <a:pt x="5492156" y="5099904"/>
                </a:lnTo>
                <a:lnTo>
                  <a:pt x="5480446" y="5096385"/>
                </a:lnTo>
                <a:lnTo>
                  <a:pt x="5477744" y="5092939"/>
                </a:lnTo>
                <a:cubicBezTo>
                  <a:pt x="5474490" y="5090581"/>
                  <a:pt x="5469391" y="5088951"/>
                  <a:pt x="5460150" y="5088988"/>
                </a:cubicBezTo>
                <a:lnTo>
                  <a:pt x="5457901" y="5089459"/>
                </a:lnTo>
                <a:lnTo>
                  <a:pt x="5444243" y="5082761"/>
                </a:lnTo>
                <a:cubicBezTo>
                  <a:pt x="5439993" y="5080007"/>
                  <a:pt x="5436418" y="5076805"/>
                  <a:pt x="5433825" y="5072992"/>
                </a:cubicBezTo>
                <a:cubicBezTo>
                  <a:pt x="5379442" y="5082090"/>
                  <a:pt x="5336110" y="5058382"/>
                  <a:pt x="5280996" y="5052402"/>
                </a:cubicBezTo>
                <a:cubicBezTo>
                  <a:pt x="5250806" y="5043777"/>
                  <a:pt x="5168599" y="5048109"/>
                  <a:pt x="5161582" y="5019668"/>
                </a:cubicBezTo>
                <a:cubicBezTo>
                  <a:pt x="5121870" y="5011383"/>
                  <a:pt x="5095637" y="5009222"/>
                  <a:pt x="5042717" y="5002692"/>
                </a:cubicBezTo>
                <a:cubicBezTo>
                  <a:pt x="4991136" y="4972487"/>
                  <a:pt x="4902282" y="4979360"/>
                  <a:pt x="4840514" y="4959306"/>
                </a:cubicBezTo>
                <a:cubicBezTo>
                  <a:pt x="4799904" y="4976415"/>
                  <a:pt x="4824087" y="4958371"/>
                  <a:pt x="4786778" y="4956661"/>
                </a:cubicBezTo>
                <a:cubicBezTo>
                  <a:pt x="4801901" y="4937231"/>
                  <a:pt x="4739845" y="4961208"/>
                  <a:pt x="4743741" y="4937104"/>
                </a:cubicBezTo>
                <a:cubicBezTo>
                  <a:pt x="4736829" y="4937557"/>
                  <a:pt x="4730010" y="4938753"/>
                  <a:pt x="4723136" y="4940138"/>
                </a:cubicBezTo>
                <a:lnTo>
                  <a:pt x="4719535" y="4940850"/>
                </a:lnTo>
                <a:lnTo>
                  <a:pt x="4706143" y="4939586"/>
                </a:lnTo>
                <a:lnTo>
                  <a:pt x="4701098" y="4944372"/>
                </a:lnTo>
                <a:lnTo>
                  <a:pt x="4680034" y="4946157"/>
                </a:lnTo>
                <a:cubicBezTo>
                  <a:pt x="4672339" y="4946029"/>
                  <a:pt x="4664292" y="4944964"/>
                  <a:pt x="4655740" y="4942396"/>
                </a:cubicBezTo>
                <a:cubicBezTo>
                  <a:pt x="4636359" y="4929384"/>
                  <a:pt x="4599700" y="4935346"/>
                  <a:pt x="4569298" y="4929596"/>
                </a:cubicBezTo>
                <a:lnTo>
                  <a:pt x="4555977" y="4924356"/>
                </a:lnTo>
                <a:lnTo>
                  <a:pt x="4508949" y="4921648"/>
                </a:lnTo>
                <a:cubicBezTo>
                  <a:pt x="4495668" y="4920437"/>
                  <a:pt x="4482007" y="4918694"/>
                  <a:pt x="4467838" y="4915993"/>
                </a:cubicBezTo>
                <a:lnTo>
                  <a:pt x="4441948" y="4909300"/>
                </a:lnTo>
                <a:lnTo>
                  <a:pt x="4394719" y="4901820"/>
                </a:lnTo>
                <a:lnTo>
                  <a:pt x="4356810" y="4905146"/>
                </a:lnTo>
                <a:lnTo>
                  <a:pt x="4222144" y="4909117"/>
                </a:lnTo>
                <a:cubicBezTo>
                  <a:pt x="4202488" y="4913903"/>
                  <a:pt x="4184742" y="4933491"/>
                  <a:pt x="4160481" y="4923474"/>
                </a:cubicBezTo>
                <a:cubicBezTo>
                  <a:pt x="4165854" y="4934564"/>
                  <a:pt x="4131661" y="4919946"/>
                  <a:pt x="4124879" y="4929303"/>
                </a:cubicBezTo>
                <a:cubicBezTo>
                  <a:pt x="4120895" y="4937086"/>
                  <a:pt x="4109593" y="4934464"/>
                  <a:pt x="4100114" y="4936007"/>
                </a:cubicBezTo>
                <a:cubicBezTo>
                  <a:pt x="4091835" y="4943256"/>
                  <a:pt x="4045978" y="4943549"/>
                  <a:pt x="4030957" y="4939826"/>
                </a:cubicBezTo>
                <a:cubicBezTo>
                  <a:pt x="3989825" y="4924453"/>
                  <a:pt x="3946860" y="4952050"/>
                  <a:pt x="3913764" y="4940618"/>
                </a:cubicBezTo>
                <a:cubicBezTo>
                  <a:pt x="3904534" y="4939906"/>
                  <a:pt x="3896577" y="4940543"/>
                  <a:pt x="3889457" y="4942017"/>
                </a:cubicBezTo>
                <a:lnTo>
                  <a:pt x="3871115" y="4948115"/>
                </a:lnTo>
                <a:lnTo>
                  <a:pt x="3869086" y="4953796"/>
                </a:lnTo>
                <a:lnTo>
                  <a:pt x="3856124" y="4955351"/>
                </a:lnTo>
                <a:lnTo>
                  <a:pt x="3835967" y="4964002"/>
                </a:lnTo>
                <a:cubicBezTo>
                  <a:pt x="3826465" y="4939857"/>
                  <a:pt x="3782586" y="4975947"/>
                  <a:pt x="3785910" y="4953998"/>
                </a:cubicBezTo>
                <a:cubicBezTo>
                  <a:pt x="3750785" y="4960085"/>
                  <a:pt x="3699033" y="4941571"/>
                  <a:pt x="3671085" y="4966563"/>
                </a:cubicBezTo>
                <a:cubicBezTo>
                  <a:pt x="3621255" y="4971431"/>
                  <a:pt x="3562637" y="4982991"/>
                  <a:pt x="3486928" y="4983204"/>
                </a:cubicBezTo>
                <a:cubicBezTo>
                  <a:pt x="3446030" y="4983424"/>
                  <a:pt x="3343460" y="4965124"/>
                  <a:pt x="3280956" y="4963864"/>
                </a:cubicBezTo>
                <a:cubicBezTo>
                  <a:pt x="3227193" y="4969510"/>
                  <a:pt x="3256481" y="4962609"/>
                  <a:pt x="3211563" y="4982704"/>
                </a:cubicBezTo>
                <a:cubicBezTo>
                  <a:pt x="3207119" y="4979549"/>
                  <a:pt x="3170070" y="4977192"/>
                  <a:pt x="3164681" y="4975408"/>
                </a:cubicBezTo>
                <a:lnTo>
                  <a:pt x="3127171" y="4968229"/>
                </a:lnTo>
                <a:lnTo>
                  <a:pt x="3096889" y="4965619"/>
                </a:lnTo>
                <a:cubicBezTo>
                  <a:pt x="3088441" y="4967572"/>
                  <a:pt x="3082883" y="4967054"/>
                  <a:pt x="3078620" y="4965444"/>
                </a:cubicBezTo>
                <a:lnTo>
                  <a:pt x="3074275" y="4962670"/>
                </a:lnTo>
                <a:lnTo>
                  <a:pt x="3036436" y="4957455"/>
                </a:lnTo>
                <a:lnTo>
                  <a:pt x="3031995" y="4958829"/>
                </a:lnTo>
                <a:lnTo>
                  <a:pt x="2994028" y="4956800"/>
                </a:lnTo>
                <a:cubicBezTo>
                  <a:pt x="2992299" y="4958944"/>
                  <a:pt x="2989407" y="4960397"/>
                  <a:pt x="2984001" y="4960444"/>
                </a:cubicBezTo>
                <a:cubicBezTo>
                  <a:pt x="2994191" y="4975446"/>
                  <a:pt x="2981386" y="4966249"/>
                  <a:pt x="2964542" y="4965062"/>
                </a:cubicBezTo>
                <a:cubicBezTo>
                  <a:pt x="2976613" y="4988096"/>
                  <a:pt x="2927627" y="4975618"/>
                  <a:pt x="2921274" y="4988440"/>
                </a:cubicBezTo>
                <a:cubicBezTo>
                  <a:pt x="2908629" y="4987050"/>
                  <a:pt x="2895476" y="4985998"/>
                  <a:pt x="2882111" y="4985411"/>
                </a:cubicBezTo>
                <a:lnTo>
                  <a:pt x="2874282" y="4985361"/>
                </a:lnTo>
                <a:cubicBezTo>
                  <a:pt x="2874237" y="4985437"/>
                  <a:pt x="2874193" y="4985514"/>
                  <a:pt x="2874147" y="4985591"/>
                </a:cubicBezTo>
                <a:cubicBezTo>
                  <a:pt x="2872492" y="4986074"/>
                  <a:pt x="2869935" y="4986243"/>
                  <a:pt x="2865932" y="4985999"/>
                </a:cubicBezTo>
                <a:lnTo>
                  <a:pt x="2860008" y="4985269"/>
                </a:lnTo>
                <a:lnTo>
                  <a:pt x="2844819" y="4985172"/>
                </a:lnTo>
                <a:lnTo>
                  <a:pt x="2839735" y="4986676"/>
                </a:lnTo>
                <a:lnTo>
                  <a:pt x="2837922" y="4989488"/>
                </a:lnTo>
                <a:lnTo>
                  <a:pt x="2836507" y="4989165"/>
                </a:lnTo>
                <a:cubicBezTo>
                  <a:pt x="2825749" y="4984209"/>
                  <a:pt x="2822382" y="4977089"/>
                  <a:pt x="2808859" y="4996804"/>
                </a:cubicBezTo>
                <a:cubicBezTo>
                  <a:pt x="2784233" y="4988767"/>
                  <a:pt x="2779499" y="5000786"/>
                  <a:pt x="2745907" y="5005126"/>
                </a:cubicBezTo>
                <a:cubicBezTo>
                  <a:pt x="2731796" y="4997536"/>
                  <a:pt x="2720518" y="5000295"/>
                  <a:pt x="2709519" y="5006333"/>
                </a:cubicBezTo>
                <a:cubicBezTo>
                  <a:pt x="2676766" y="5002878"/>
                  <a:pt x="2646981" y="5011377"/>
                  <a:pt x="2610212" y="5013529"/>
                </a:cubicBezTo>
                <a:cubicBezTo>
                  <a:pt x="2570359" y="5003730"/>
                  <a:pt x="2550109" y="5021491"/>
                  <a:pt x="2510814" y="5023713"/>
                </a:cubicBezTo>
                <a:cubicBezTo>
                  <a:pt x="2476639" y="5006722"/>
                  <a:pt x="2482834" y="5038639"/>
                  <a:pt x="2462736" y="5045398"/>
                </a:cubicBezTo>
                <a:lnTo>
                  <a:pt x="2457050" y="5046022"/>
                </a:lnTo>
                <a:lnTo>
                  <a:pt x="2442184" y="5043549"/>
                </a:lnTo>
                <a:lnTo>
                  <a:pt x="2436703" y="5041929"/>
                </a:lnTo>
                <a:cubicBezTo>
                  <a:pt x="2432888" y="5041072"/>
                  <a:pt x="2430299" y="5040830"/>
                  <a:pt x="2428451" y="5041027"/>
                </a:cubicBezTo>
                <a:lnTo>
                  <a:pt x="2420551" y="5039949"/>
                </a:lnTo>
                <a:cubicBezTo>
                  <a:pt x="2407700" y="5037296"/>
                  <a:pt x="2395274" y="5034239"/>
                  <a:pt x="2383501" y="5030941"/>
                </a:cubicBezTo>
                <a:cubicBezTo>
                  <a:pt x="2362992" y="5032521"/>
                  <a:pt x="2317884" y="5047662"/>
                  <a:pt x="2297493" y="5049431"/>
                </a:cubicBezTo>
                <a:lnTo>
                  <a:pt x="2261156" y="5041558"/>
                </a:lnTo>
                <a:lnTo>
                  <a:pt x="2200581" y="5024964"/>
                </a:lnTo>
                <a:lnTo>
                  <a:pt x="2198380" y="5025550"/>
                </a:lnTo>
                <a:lnTo>
                  <a:pt x="2116066" y="5019568"/>
                </a:lnTo>
                <a:cubicBezTo>
                  <a:pt x="2111600" y="5017036"/>
                  <a:pt x="2059664" y="5006071"/>
                  <a:pt x="2056754" y="5002394"/>
                </a:cubicBezTo>
                <a:cubicBezTo>
                  <a:pt x="2003393" y="5014336"/>
                  <a:pt x="1998298" y="5008800"/>
                  <a:pt x="1942916" y="5005703"/>
                </a:cubicBezTo>
                <a:cubicBezTo>
                  <a:pt x="1882138" y="4994708"/>
                  <a:pt x="1836966" y="4976630"/>
                  <a:pt x="1796717" y="4970423"/>
                </a:cubicBezTo>
                <a:cubicBezTo>
                  <a:pt x="1724075" y="4959337"/>
                  <a:pt x="1636218" y="4936339"/>
                  <a:pt x="1583222" y="4931235"/>
                </a:cubicBezTo>
                <a:cubicBezTo>
                  <a:pt x="1544265" y="4950469"/>
                  <a:pt x="1556109" y="4927628"/>
                  <a:pt x="1518821" y="4927872"/>
                </a:cubicBezTo>
                <a:cubicBezTo>
                  <a:pt x="1497291" y="4925112"/>
                  <a:pt x="1483221" y="4916728"/>
                  <a:pt x="1471837" y="4914678"/>
                </a:cubicBezTo>
                <a:lnTo>
                  <a:pt x="1450515" y="4915578"/>
                </a:lnTo>
                <a:lnTo>
                  <a:pt x="1437078" y="4915016"/>
                </a:lnTo>
                <a:lnTo>
                  <a:pt x="1432462" y="4920065"/>
                </a:lnTo>
                <a:lnTo>
                  <a:pt x="1411645" y="4922952"/>
                </a:lnTo>
                <a:cubicBezTo>
                  <a:pt x="1384856" y="4920079"/>
                  <a:pt x="1306656" y="4907389"/>
                  <a:pt x="1271729" y="4902828"/>
                </a:cubicBezTo>
                <a:cubicBezTo>
                  <a:pt x="1258697" y="4896954"/>
                  <a:pt x="1213546" y="4890036"/>
                  <a:pt x="1202076" y="4895589"/>
                </a:cubicBezTo>
                <a:cubicBezTo>
                  <a:pt x="1192059" y="4895561"/>
                  <a:pt x="1182171" y="4891311"/>
                  <a:pt x="1174670" y="4898040"/>
                </a:cubicBezTo>
                <a:cubicBezTo>
                  <a:pt x="1163701" y="4905820"/>
                  <a:pt x="1136874" y="4886643"/>
                  <a:pt x="1137035" y="4897965"/>
                </a:cubicBezTo>
                <a:cubicBezTo>
                  <a:pt x="1117838" y="4884693"/>
                  <a:pt x="1091386" y="4900421"/>
                  <a:pt x="1069882" y="4901859"/>
                </a:cubicBezTo>
                <a:cubicBezTo>
                  <a:pt x="1055589" y="4889467"/>
                  <a:pt x="1024570" y="4904705"/>
                  <a:pt x="980935" y="4900090"/>
                </a:cubicBezTo>
                <a:cubicBezTo>
                  <a:pt x="947614" y="4895538"/>
                  <a:pt x="913224" y="4886405"/>
                  <a:pt x="869960" y="4874547"/>
                </a:cubicBezTo>
                <a:cubicBezTo>
                  <a:pt x="819114" y="4845820"/>
                  <a:pt x="768074" y="4839770"/>
                  <a:pt x="721345" y="4828937"/>
                </a:cubicBezTo>
                <a:cubicBezTo>
                  <a:pt x="667944" y="4819060"/>
                  <a:pt x="698286" y="4848426"/>
                  <a:pt x="635428" y="4819153"/>
                </a:cubicBezTo>
                <a:cubicBezTo>
                  <a:pt x="626286" y="4826707"/>
                  <a:pt x="617638" y="4825980"/>
                  <a:pt x="604106" y="4819994"/>
                </a:cubicBezTo>
                <a:cubicBezTo>
                  <a:pt x="583276" y="4822237"/>
                  <a:pt x="539859" y="4835097"/>
                  <a:pt x="510451" y="4832608"/>
                </a:cubicBezTo>
                <a:cubicBezTo>
                  <a:pt x="489781" y="4829929"/>
                  <a:pt x="443867" y="4807857"/>
                  <a:pt x="427656" y="4805062"/>
                </a:cubicBezTo>
                <a:cubicBezTo>
                  <a:pt x="424088" y="4806479"/>
                  <a:pt x="419580" y="4809736"/>
                  <a:pt x="413184" y="4815837"/>
                </a:cubicBezTo>
                <a:cubicBezTo>
                  <a:pt x="387673" y="4805882"/>
                  <a:pt x="379855" y="4817328"/>
                  <a:pt x="341772" y="4818825"/>
                </a:cubicBezTo>
                <a:cubicBezTo>
                  <a:pt x="327795" y="4810179"/>
                  <a:pt x="314729" y="4811964"/>
                  <a:pt x="301266" y="4817000"/>
                </a:cubicBezTo>
                <a:cubicBezTo>
                  <a:pt x="265781" y="4810886"/>
                  <a:pt x="231017" y="4816794"/>
                  <a:pt x="189886" y="4815871"/>
                </a:cubicBezTo>
                <a:cubicBezTo>
                  <a:pt x="147910" y="4802917"/>
                  <a:pt x="121702" y="4818738"/>
                  <a:pt x="77762" y="4817675"/>
                </a:cubicBezTo>
                <a:cubicBezTo>
                  <a:pt x="38733" y="4795315"/>
                  <a:pt x="44308" y="4840244"/>
                  <a:pt x="8164" y="4835320"/>
                </a:cubicBezTo>
                <a:lnTo>
                  <a:pt x="0" y="4832771"/>
                </a:lnTo>
                <a:close/>
              </a:path>
            </a:pathLst>
          </a:custGeom>
        </p:spPr>
      </p:pic>
      <p:sp>
        <p:nvSpPr>
          <p:cNvPr id="2" name="Title 1">
            <a:extLst>
              <a:ext uri="{FF2B5EF4-FFF2-40B4-BE49-F238E27FC236}">
                <a16:creationId xmlns:a16="http://schemas.microsoft.com/office/drawing/2014/main" id="{9D8EE9D4-F938-1AB6-C6EC-B258D9AF7A16}"/>
              </a:ext>
            </a:extLst>
          </p:cNvPr>
          <p:cNvSpPr>
            <a:spLocks noGrp="1"/>
          </p:cNvSpPr>
          <p:nvPr>
            <p:ph type="ctrTitle"/>
          </p:nvPr>
        </p:nvSpPr>
        <p:spPr>
          <a:xfrm>
            <a:off x="0" y="4995779"/>
            <a:ext cx="6931319" cy="752217"/>
          </a:xfrm>
        </p:spPr>
        <p:txBody>
          <a:bodyPr anchor="b">
            <a:normAutofit/>
          </a:bodyPr>
          <a:lstStyle/>
          <a:p>
            <a:pPr algn="l"/>
            <a:r>
              <a:rPr lang="en-GB" sz="3600" dirty="0">
                <a:solidFill>
                  <a:schemeClr val="tx1">
                    <a:lumMod val="85000"/>
                    <a:lumOff val="15000"/>
                  </a:schemeClr>
                </a:solidFill>
              </a:rPr>
              <a:t>Sexuality &amp; Abortion</a:t>
            </a:r>
          </a:p>
        </p:txBody>
      </p:sp>
      <p:sp>
        <p:nvSpPr>
          <p:cNvPr id="3" name="Subtitle 2">
            <a:extLst>
              <a:ext uri="{FF2B5EF4-FFF2-40B4-BE49-F238E27FC236}">
                <a16:creationId xmlns:a16="http://schemas.microsoft.com/office/drawing/2014/main" id="{5E614BAB-3810-2A0F-EA98-7048235F9185}"/>
              </a:ext>
            </a:extLst>
          </p:cNvPr>
          <p:cNvSpPr>
            <a:spLocks noGrp="1"/>
          </p:cNvSpPr>
          <p:nvPr>
            <p:ph type="subTitle" idx="1"/>
          </p:nvPr>
        </p:nvSpPr>
        <p:spPr>
          <a:xfrm>
            <a:off x="110721" y="5884871"/>
            <a:ext cx="8118879" cy="1003554"/>
          </a:xfrm>
        </p:spPr>
        <p:txBody>
          <a:bodyPr anchor="t">
            <a:normAutofit/>
          </a:bodyPr>
          <a:lstStyle/>
          <a:p>
            <a:pPr algn="l"/>
            <a:r>
              <a:rPr lang="en-GB" b="1" dirty="0">
                <a:solidFill>
                  <a:schemeClr val="tx1">
                    <a:lumMod val="85000"/>
                    <a:lumOff val="15000"/>
                  </a:schemeClr>
                </a:solidFill>
              </a:rPr>
              <a:t>Exploring WLM feminist challenges to men’s/patriarchal control over women’s sexual and reproductive bodies</a:t>
            </a:r>
            <a:endParaRPr lang="en-GB" dirty="0">
              <a:solidFill>
                <a:schemeClr val="tx1">
                  <a:lumMod val="85000"/>
                  <a:lumOff val="15000"/>
                </a:schemeClr>
              </a:solidFill>
            </a:endParaRPr>
          </a:p>
          <a:p>
            <a:pPr algn="l"/>
            <a:endParaRPr lang="en-GB" sz="400" dirty="0">
              <a:solidFill>
                <a:schemeClr val="tx1">
                  <a:lumMod val="85000"/>
                  <a:lumOff val="15000"/>
                </a:schemeClr>
              </a:solidFill>
            </a:endParaRPr>
          </a:p>
        </p:txBody>
      </p:sp>
    </p:spTree>
    <p:extLst>
      <p:ext uri="{BB962C8B-B14F-4D97-AF65-F5344CB8AC3E}">
        <p14:creationId xmlns:p14="http://schemas.microsoft.com/office/powerpoint/2010/main" val="6376011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A90FDF-18BF-CB03-CE9B-C4FB6C465E2F}"/>
              </a:ext>
            </a:extLst>
          </p:cNvPr>
          <p:cNvSpPr>
            <a:spLocks noGrp="1"/>
          </p:cNvSpPr>
          <p:nvPr>
            <p:ph type="title"/>
          </p:nvPr>
        </p:nvSpPr>
        <p:spPr>
          <a:xfrm>
            <a:off x="118534" y="3052127"/>
            <a:ext cx="5977466" cy="959683"/>
          </a:xfrm>
        </p:spPr>
        <p:txBody>
          <a:bodyPr>
            <a:normAutofit fontScale="90000"/>
          </a:bodyPr>
          <a:lstStyle/>
          <a:p>
            <a:pPr algn="ctr"/>
            <a:r>
              <a:rPr lang="en-GB" sz="4000" b="1" dirty="0"/>
              <a:t>Sexuality: Let’s talk about sex</a:t>
            </a:r>
          </a:p>
        </p:txBody>
      </p:sp>
      <p:sp>
        <p:nvSpPr>
          <p:cNvPr id="3" name="Content Placeholder 2">
            <a:extLst>
              <a:ext uri="{FF2B5EF4-FFF2-40B4-BE49-F238E27FC236}">
                <a16:creationId xmlns:a16="http://schemas.microsoft.com/office/drawing/2014/main" id="{79D1D927-AF83-1ACC-7F21-F56F9823575C}"/>
              </a:ext>
            </a:extLst>
          </p:cNvPr>
          <p:cNvSpPr>
            <a:spLocks noGrp="1"/>
          </p:cNvSpPr>
          <p:nvPr>
            <p:ph idx="1"/>
          </p:nvPr>
        </p:nvSpPr>
        <p:spPr>
          <a:xfrm>
            <a:off x="118533" y="3867758"/>
            <a:ext cx="7287863" cy="2789872"/>
          </a:xfrm>
        </p:spPr>
        <p:txBody>
          <a:bodyPr/>
          <a:lstStyle/>
          <a:p>
            <a:r>
              <a:rPr lang="en-GB" dirty="0"/>
              <a:t>Sexual Revolution (what was happening?)</a:t>
            </a:r>
          </a:p>
          <a:p>
            <a:r>
              <a:rPr lang="en-GB" dirty="0"/>
              <a:t>Homosexuality (gay rights)</a:t>
            </a:r>
          </a:p>
          <a:p>
            <a:r>
              <a:rPr lang="en-GB" dirty="0"/>
              <a:t>What was the ‘myth’ of the vaginal orgasm (&amp; why is this important?)</a:t>
            </a:r>
          </a:p>
          <a:p>
            <a:r>
              <a:rPr lang="en-GB" dirty="0"/>
              <a:t>Why did feminists see sexual pleasure and liberation as a source of political power?</a:t>
            </a:r>
          </a:p>
        </p:txBody>
      </p:sp>
      <p:pic>
        <p:nvPicPr>
          <p:cNvPr id="2050" name="Picture 2">
            <a:extLst>
              <a:ext uri="{FF2B5EF4-FFF2-40B4-BE49-F238E27FC236}">
                <a16:creationId xmlns:a16="http://schemas.microsoft.com/office/drawing/2014/main" id="{0D94AB0E-0CF5-40CE-395F-D611B036A43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342" t="16804" r="10705" b="3415"/>
          <a:stretch>
            <a:fillRect/>
          </a:stretch>
        </p:blipFill>
        <p:spPr bwMode="auto">
          <a:xfrm>
            <a:off x="532312" y="79757"/>
            <a:ext cx="5322871" cy="3056997"/>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a:extLst>
              <a:ext uri="{FF2B5EF4-FFF2-40B4-BE49-F238E27FC236}">
                <a16:creationId xmlns:a16="http://schemas.microsoft.com/office/drawing/2014/main" id="{B8897115-DE0E-4B66-FA94-A27C8182BA2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0656" b="10504"/>
          <a:stretch>
            <a:fillRect/>
          </a:stretch>
        </p:blipFill>
        <p:spPr bwMode="auto">
          <a:xfrm>
            <a:off x="6319280" y="0"/>
            <a:ext cx="5872720" cy="3472543"/>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Vintage Sexist Construction Ad">
            <a:extLst>
              <a:ext uri="{FF2B5EF4-FFF2-40B4-BE49-F238E27FC236}">
                <a16:creationId xmlns:a16="http://schemas.microsoft.com/office/drawing/2014/main" id="{F68E7DBF-E874-02A8-3C03-63A7E1BA1C9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36835" y="3375857"/>
            <a:ext cx="4255165" cy="34821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0196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B9E012-53E2-EE62-F0D2-76FBF380051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CA50537-34CD-8427-F76A-935D286C2FE7}"/>
              </a:ext>
            </a:extLst>
          </p:cNvPr>
          <p:cNvSpPr>
            <a:spLocks noGrp="1"/>
          </p:cNvSpPr>
          <p:nvPr>
            <p:ph type="title"/>
          </p:nvPr>
        </p:nvSpPr>
        <p:spPr>
          <a:xfrm>
            <a:off x="838200" y="365126"/>
            <a:ext cx="10515600" cy="908504"/>
          </a:xfrm>
        </p:spPr>
        <p:txBody>
          <a:bodyPr/>
          <a:lstStyle/>
          <a:p>
            <a:r>
              <a:rPr lang="en-GB" dirty="0"/>
              <a:t>Sexuality – Lets talk about sex summary</a:t>
            </a:r>
          </a:p>
        </p:txBody>
      </p:sp>
      <p:sp>
        <p:nvSpPr>
          <p:cNvPr id="3" name="Content Placeholder 2">
            <a:extLst>
              <a:ext uri="{FF2B5EF4-FFF2-40B4-BE49-F238E27FC236}">
                <a16:creationId xmlns:a16="http://schemas.microsoft.com/office/drawing/2014/main" id="{B27F9361-A428-B0DD-FB0B-FC1D803B9C6B}"/>
              </a:ext>
            </a:extLst>
          </p:cNvPr>
          <p:cNvSpPr>
            <a:spLocks noGrp="1"/>
          </p:cNvSpPr>
          <p:nvPr>
            <p:ph idx="1"/>
          </p:nvPr>
        </p:nvSpPr>
        <p:spPr>
          <a:xfrm>
            <a:off x="544286" y="1273630"/>
            <a:ext cx="11049000" cy="5350454"/>
          </a:xfrm>
        </p:spPr>
        <p:txBody>
          <a:bodyPr>
            <a:normAutofit fontScale="92500" lnSpcReduction="10000"/>
          </a:bodyPr>
          <a:lstStyle/>
          <a:p>
            <a:r>
              <a:rPr lang="en-GB" dirty="0"/>
              <a:t>Reality of Sexual Revolution or ‘permissive’ society was patchy often metropolitan and male sex centred – objectifying women</a:t>
            </a:r>
          </a:p>
          <a:p>
            <a:pPr marL="0" indent="0">
              <a:buNone/>
            </a:pPr>
            <a:r>
              <a:rPr lang="en-GB" i="1" dirty="0"/>
              <a:t>‘woman was the 'erotic symbol' of permissive society and, of course, this was a double-edged sword, at once signalling a newly won sexual power and autonomy, </a:t>
            </a:r>
            <a:r>
              <a:rPr lang="en-GB" i="1" u="sng" dirty="0"/>
              <a:t>and</a:t>
            </a:r>
            <a:r>
              <a:rPr lang="en-GB" i="1" dirty="0"/>
              <a:t> objectification and exploitation’</a:t>
            </a:r>
            <a:endParaRPr lang="en-GB" dirty="0">
              <a:solidFill>
                <a:srgbClr val="FF0000"/>
              </a:solidFill>
            </a:endParaRPr>
          </a:p>
          <a:p>
            <a:r>
              <a:rPr lang="en-GB" dirty="0"/>
              <a:t>Gay rights movement joined with WLM &amp; lesbianism vocalised</a:t>
            </a:r>
          </a:p>
          <a:p>
            <a:r>
              <a:rPr lang="en-GB" dirty="0"/>
              <a:t>‘Myth’ of the vaginal orgasm challenged male, penis-centred notions of women’s sexual pleasure exposing the cultural coercion of women to self-blame, maintain men’s egos, sex dominance &amp; control</a:t>
            </a:r>
            <a:endParaRPr lang="en-GB" dirty="0">
              <a:solidFill>
                <a:srgbClr val="FF0000"/>
              </a:solidFill>
            </a:endParaRPr>
          </a:p>
          <a:p>
            <a:r>
              <a:rPr lang="en-GB" dirty="0"/>
              <a:t>Why did feminists see sexual pleasure and liberation as a source of political power? </a:t>
            </a:r>
          </a:p>
          <a:p>
            <a:pPr marL="0" indent="0">
              <a:buNone/>
            </a:pPr>
            <a:r>
              <a:rPr lang="en-GB" dirty="0"/>
              <a:t>Sexual freedom gave an opportunity to 'question male supremacy’ exploring different ways of living sexual and emotional lives which had revolutionary potential</a:t>
            </a:r>
          </a:p>
        </p:txBody>
      </p:sp>
    </p:spTree>
    <p:extLst>
      <p:ext uri="{BB962C8B-B14F-4D97-AF65-F5344CB8AC3E}">
        <p14:creationId xmlns:p14="http://schemas.microsoft.com/office/powerpoint/2010/main" val="26823009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A97763-0446-0EB9-3BDD-6A69CA52986C}"/>
              </a:ext>
            </a:extLst>
          </p:cNvPr>
          <p:cNvSpPr>
            <a:spLocks noGrp="1"/>
          </p:cNvSpPr>
          <p:nvPr>
            <p:ph type="title"/>
          </p:nvPr>
        </p:nvSpPr>
        <p:spPr>
          <a:xfrm>
            <a:off x="838200" y="365126"/>
            <a:ext cx="10515600" cy="591804"/>
          </a:xfrm>
        </p:spPr>
        <p:txBody>
          <a:bodyPr>
            <a:normAutofit fontScale="90000"/>
          </a:bodyPr>
          <a:lstStyle/>
          <a:p>
            <a:r>
              <a:rPr lang="en-GB" b="1" dirty="0"/>
              <a:t>Abortion (context)</a:t>
            </a:r>
          </a:p>
        </p:txBody>
      </p:sp>
      <p:sp>
        <p:nvSpPr>
          <p:cNvPr id="3" name="Content Placeholder 2">
            <a:extLst>
              <a:ext uri="{FF2B5EF4-FFF2-40B4-BE49-F238E27FC236}">
                <a16:creationId xmlns:a16="http://schemas.microsoft.com/office/drawing/2014/main" id="{4DC75C30-61AC-F48D-2B72-B61DF4071B61}"/>
              </a:ext>
            </a:extLst>
          </p:cNvPr>
          <p:cNvSpPr>
            <a:spLocks noGrp="1"/>
          </p:cNvSpPr>
          <p:nvPr>
            <p:ph idx="1"/>
          </p:nvPr>
        </p:nvSpPr>
        <p:spPr>
          <a:xfrm>
            <a:off x="503274" y="1233378"/>
            <a:ext cx="11185452" cy="5259496"/>
          </a:xfrm>
        </p:spPr>
        <p:txBody>
          <a:bodyPr>
            <a:normAutofit fontScale="85000" lnSpcReduction="20000"/>
          </a:bodyPr>
          <a:lstStyle/>
          <a:p>
            <a:r>
              <a:rPr lang="en-GB" b="1" dirty="0"/>
              <a:t>1861: Offences Against the Person Act </a:t>
            </a:r>
            <a:r>
              <a:rPr lang="en-GB" dirty="0"/>
              <a:t>performing an abortion or trying to self-abort = life imprisonment</a:t>
            </a:r>
          </a:p>
          <a:p>
            <a:r>
              <a:rPr lang="en-GB" b="1" dirty="0"/>
              <a:t>1929: Infant Life Preservation Act </a:t>
            </a:r>
            <a:r>
              <a:rPr lang="en-GB" dirty="0"/>
              <a:t>crime to kill a viable foetus (then fixed at 28 weeks) </a:t>
            </a:r>
            <a:r>
              <a:rPr lang="en-GB" i="1" dirty="0"/>
              <a:t>except</a:t>
            </a:r>
            <a:r>
              <a:rPr lang="en-GB" dirty="0"/>
              <a:t> when the woman’s life was at risk. Not clear whether it would be legal to terminate for the same reason before 28 weeks.</a:t>
            </a:r>
          </a:p>
          <a:p>
            <a:r>
              <a:rPr lang="en-GB" dirty="0"/>
              <a:t>Throughout this period access very restricted.</a:t>
            </a:r>
          </a:p>
          <a:p>
            <a:r>
              <a:rPr lang="en-GB" b="1" dirty="0"/>
              <a:t>1923-33</a:t>
            </a:r>
            <a:r>
              <a:rPr lang="en-GB" dirty="0"/>
              <a:t>: 15% of maternal deaths due to illegal abortions ‘</a:t>
            </a:r>
            <a:r>
              <a:rPr lang="en-GB" i="1" dirty="0"/>
              <a:t>In the thirties, my aunt died self-aborting. She had three children and couldn’t feed a fourth…So, she used a knitting needle. She died of septicaemia leaving her children motherless.”</a:t>
            </a:r>
            <a:endParaRPr lang="en-GB" dirty="0"/>
          </a:p>
          <a:p>
            <a:r>
              <a:rPr lang="en-GB" b="1" dirty="0"/>
              <a:t>1934</a:t>
            </a:r>
            <a:r>
              <a:rPr lang="en-GB" dirty="0"/>
              <a:t>: Conference of </a:t>
            </a:r>
            <a:r>
              <a:rPr lang="en-GB" b="1" dirty="0"/>
              <a:t>Co-operative Women </a:t>
            </a:r>
            <a:r>
              <a:rPr lang="en-GB" dirty="0"/>
              <a:t>passed resolution calling for the legalisation of abortion (socialist)</a:t>
            </a:r>
          </a:p>
          <a:p>
            <a:r>
              <a:rPr lang="en-GB" b="1" dirty="0"/>
              <a:t>1936</a:t>
            </a:r>
            <a:r>
              <a:rPr lang="en-GB" dirty="0"/>
              <a:t>: Abortion Law Reform Association (ALRA) was established to campaign for the legalisation of abortion</a:t>
            </a:r>
          </a:p>
          <a:p>
            <a:r>
              <a:rPr lang="en-GB" b="1" dirty="0"/>
              <a:t>1967: </a:t>
            </a:r>
            <a:r>
              <a:rPr lang="en-GB" dirty="0"/>
              <a:t>The Abortion Act legalises abortion under certain conditions</a:t>
            </a:r>
          </a:p>
          <a:p>
            <a:r>
              <a:rPr lang="en-GB" b="1" dirty="0"/>
              <a:t>1973:</a:t>
            </a:r>
            <a:r>
              <a:rPr lang="en-GB" dirty="0"/>
              <a:t> U.S Roe v. Wade establishes women’s right to abortion under certain conditions across U.S states</a:t>
            </a:r>
          </a:p>
        </p:txBody>
      </p:sp>
    </p:spTree>
    <p:extLst>
      <p:ext uri="{BB962C8B-B14F-4D97-AF65-F5344CB8AC3E}">
        <p14:creationId xmlns:p14="http://schemas.microsoft.com/office/powerpoint/2010/main" val="11306512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31C90F-07F6-8140-D1D8-DBB2A87EDB84}"/>
              </a:ext>
            </a:extLst>
          </p:cNvPr>
          <p:cNvSpPr>
            <a:spLocks noGrp="1"/>
          </p:cNvSpPr>
          <p:nvPr>
            <p:ph type="title"/>
          </p:nvPr>
        </p:nvSpPr>
        <p:spPr/>
        <p:txBody>
          <a:bodyPr/>
          <a:lstStyle/>
          <a:p>
            <a:r>
              <a:rPr lang="en-GB" dirty="0"/>
              <a:t>Abortion &amp; WLM</a:t>
            </a:r>
          </a:p>
        </p:txBody>
      </p:sp>
      <p:sp>
        <p:nvSpPr>
          <p:cNvPr id="3" name="Content Placeholder 2">
            <a:extLst>
              <a:ext uri="{FF2B5EF4-FFF2-40B4-BE49-F238E27FC236}">
                <a16:creationId xmlns:a16="http://schemas.microsoft.com/office/drawing/2014/main" id="{518B2F48-7407-77AF-54CC-2849F30DDEDB}"/>
              </a:ext>
            </a:extLst>
          </p:cNvPr>
          <p:cNvSpPr>
            <a:spLocks noGrp="1"/>
          </p:cNvSpPr>
          <p:nvPr>
            <p:ph idx="1"/>
          </p:nvPr>
        </p:nvSpPr>
        <p:spPr/>
        <p:txBody>
          <a:bodyPr/>
          <a:lstStyle/>
          <a:p>
            <a:pPr marL="0" indent="0" algn="ctr">
              <a:buNone/>
            </a:pPr>
            <a:r>
              <a:rPr lang="en-GB" b="1" dirty="0"/>
              <a:t>FREE CONTRACEPTION &amp; ABORTION ON DEMAND</a:t>
            </a:r>
          </a:p>
          <a:p>
            <a:pPr marL="0" indent="0" algn="ctr">
              <a:buNone/>
            </a:pPr>
            <a:r>
              <a:rPr lang="en-GB" dirty="0"/>
              <a:t>We want to be free to choose when and how many kids to have, if any. We have to fight for control over our own bodies, for even the magic pill or (in the case of mistakes) abortion on demand only gives us the freedom to get into a real mess without any visible consequences. We still can’t talk about sex as anything but a joke or a battleground.</a:t>
            </a:r>
          </a:p>
          <a:p>
            <a:pPr marL="0" indent="0" algn="ctr">
              <a:buNone/>
            </a:pPr>
            <a:r>
              <a:rPr lang="en-GB" sz="2400" b="1" dirty="0"/>
              <a:t>One of the ‘four demands’ formulated at the Women’s Conference, Ruskin College, 1970.</a:t>
            </a:r>
          </a:p>
        </p:txBody>
      </p:sp>
    </p:spTree>
    <p:extLst>
      <p:ext uri="{BB962C8B-B14F-4D97-AF65-F5344CB8AC3E}">
        <p14:creationId xmlns:p14="http://schemas.microsoft.com/office/powerpoint/2010/main" val="7318155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228552E-C8B1-4A80-8448-0787CE0FC7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10EF3578-4D7E-7A5E-EC20-FE713918C6B9}"/>
              </a:ext>
            </a:extLst>
          </p:cNvPr>
          <p:cNvPicPr>
            <a:picLocks noChangeAspect="1"/>
          </p:cNvPicPr>
          <p:nvPr/>
        </p:nvPicPr>
        <p:blipFill>
          <a:blip r:embed="rId2">
            <a:alphaModFix amt="35000"/>
            <a:extLst>
              <a:ext uri="{28A0092B-C50C-407E-A947-70E740481C1C}">
                <a14:useLocalDpi xmlns:a14="http://schemas.microsoft.com/office/drawing/2010/main" val="0"/>
              </a:ext>
            </a:extLst>
          </a:blip>
          <a:srcRect b="10000"/>
          <a:stretch>
            <a:fillRect/>
          </a:stretch>
        </p:blipFill>
        <p:spPr>
          <a:xfrm>
            <a:off x="20" y="10"/>
            <a:ext cx="12191980" cy="6857990"/>
          </a:xfrm>
          <a:prstGeom prst="rect">
            <a:avLst/>
          </a:prstGeom>
        </p:spPr>
      </p:pic>
      <p:sp>
        <p:nvSpPr>
          <p:cNvPr id="2" name="Title 1">
            <a:extLst>
              <a:ext uri="{FF2B5EF4-FFF2-40B4-BE49-F238E27FC236}">
                <a16:creationId xmlns:a16="http://schemas.microsoft.com/office/drawing/2014/main" id="{25E1A127-F9F7-4972-A475-F6F8F5514B0A}"/>
              </a:ext>
            </a:extLst>
          </p:cNvPr>
          <p:cNvSpPr>
            <a:spLocks noGrp="1"/>
          </p:cNvSpPr>
          <p:nvPr>
            <p:ph type="title"/>
          </p:nvPr>
        </p:nvSpPr>
        <p:spPr>
          <a:xfrm>
            <a:off x="838200" y="365125"/>
            <a:ext cx="10515600" cy="1325563"/>
          </a:xfrm>
        </p:spPr>
        <p:txBody>
          <a:bodyPr>
            <a:normAutofit/>
          </a:bodyPr>
          <a:lstStyle/>
          <a:p>
            <a:r>
              <a:rPr lang="en-GB" dirty="0">
                <a:solidFill>
                  <a:srgbClr val="FFFFFF"/>
                </a:solidFill>
              </a:rPr>
              <a:t>WLM &amp; Abortion discussion </a:t>
            </a:r>
          </a:p>
        </p:txBody>
      </p:sp>
      <p:sp>
        <p:nvSpPr>
          <p:cNvPr id="3" name="Content Placeholder 2">
            <a:extLst>
              <a:ext uri="{FF2B5EF4-FFF2-40B4-BE49-F238E27FC236}">
                <a16:creationId xmlns:a16="http://schemas.microsoft.com/office/drawing/2014/main" id="{58C160EF-6712-B5AF-1325-919441BCCEE5}"/>
              </a:ext>
            </a:extLst>
          </p:cNvPr>
          <p:cNvSpPr>
            <a:spLocks noGrp="1"/>
          </p:cNvSpPr>
          <p:nvPr>
            <p:ph idx="1"/>
          </p:nvPr>
        </p:nvSpPr>
        <p:spPr>
          <a:xfrm>
            <a:off x="838200" y="2055803"/>
            <a:ext cx="10515600" cy="4351338"/>
          </a:xfrm>
        </p:spPr>
        <p:txBody>
          <a:bodyPr>
            <a:normAutofit/>
          </a:bodyPr>
          <a:lstStyle/>
          <a:p>
            <a:r>
              <a:rPr lang="en-GB" dirty="0">
                <a:solidFill>
                  <a:srgbClr val="FFFFFF"/>
                </a:solidFill>
              </a:rPr>
              <a:t>What did you learn from the core reading ‘Second Wave Feminism, Labour, and the Defence of the Abortion Act, 1967-90’?</a:t>
            </a:r>
          </a:p>
          <a:p>
            <a:r>
              <a:rPr lang="en-GB" dirty="0">
                <a:solidFill>
                  <a:srgbClr val="FFFFFF"/>
                </a:solidFill>
              </a:rPr>
              <a:t>Why was “free abortion on demand” so central to the politics of the Women’s Liberation Movement?</a:t>
            </a:r>
          </a:p>
          <a:p>
            <a:r>
              <a:rPr lang="en-GB" dirty="0">
                <a:solidFill>
                  <a:srgbClr val="FFFFFF"/>
                </a:solidFill>
              </a:rPr>
              <a:t>Why did some feminists (especially Black and working-class women) find this too narrow and argue instead for reproductive rights?</a:t>
            </a:r>
          </a:p>
          <a:p>
            <a:pPr marL="0" indent="0">
              <a:buNone/>
            </a:pPr>
            <a:endParaRPr lang="en-GB" dirty="0">
              <a:solidFill>
                <a:srgbClr val="FFFFFF"/>
              </a:solidFill>
            </a:endParaRPr>
          </a:p>
          <a:p>
            <a:endParaRPr lang="en-GB" dirty="0">
              <a:solidFill>
                <a:srgbClr val="FFFFFF"/>
              </a:solidFill>
            </a:endParaRPr>
          </a:p>
        </p:txBody>
      </p:sp>
    </p:spTree>
    <p:extLst>
      <p:ext uri="{BB962C8B-B14F-4D97-AF65-F5344CB8AC3E}">
        <p14:creationId xmlns:p14="http://schemas.microsoft.com/office/powerpoint/2010/main" val="1554951668"/>
      </p:ext>
    </p:extLst>
  </p:cSld>
  <p:clrMapOvr>
    <a:overrideClrMapping bg1="dk1" tx1="lt1" bg2="dk2" tx2="lt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5700F2-CC5C-D084-289B-8F35FDE044C2}"/>
              </a:ext>
            </a:extLst>
          </p:cNvPr>
          <p:cNvSpPr>
            <a:spLocks noGrp="1"/>
          </p:cNvSpPr>
          <p:nvPr>
            <p:ph type="title"/>
          </p:nvPr>
        </p:nvSpPr>
        <p:spPr>
          <a:xfrm>
            <a:off x="269358" y="903767"/>
            <a:ext cx="11461898" cy="563637"/>
          </a:xfrm>
        </p:spPr>
        <p:txBody>
          <a:bodyPr>
            <a:normAutofit fontScale="90000"/>
          </a:bodyPr>
          <a:lstStyle/>
          <a:p>
            <a:pPr algn="ctr"/>
            <a:r>
              <a:rPr lang="en-GB" sz="3600" b="1" dirty="0"/>
              <a:t>Why did some feminists (especially Black &amp; working-class women) find this too narrow arguing instead for reproductive rights?</a:t>
            </a:r>
            <a:br>
              <a:rPr lang="en-GB" b="1" dirty="0">
                <a:solidFill>
                  <a:srgbClr val="FFFFFF"/>
                </a:solidFill>
              </a:rPr>
            </a:br>
            <a:endParaRPr lang="en-GB" b="1" dirty="0"/>
          </a:p>
        </p:txBody>
      </p:sp>
      <p:sp>
        <p:nvSpPr>
          <p:cNvPr id="3" name="Content Placeholder 2">
            <a:extLst>
              <a:ext uri="{FF2B5EF4-FFF2-40B4-BE49-F238E27FC236}">
                <a16:creationId xmlns:a16="http://schemas.microsoft.com/office/drawing/2014/main" id="{B334CC26-D1A5-7F9C-59E9-15202D97A816}"/>
              </a:ext>
            </a:extLst>
          </p:cNvPr>
          <p:cNvSpPr>
            <a:spLocks noGrp="1"/>
          </p:cNvSpPr>
          <p:nvPr>
            <p:ph idx="1"/>
          </p:nvPr>
        </p:nvSpPr>
        <p:spPr>
          <a:xfrm>
            <a:off x="588335" y="1722475"/>
            <a:ext cx="11015330" cy="4837814"/>
          </a:xfrm>
        </p:spPr>
        <p:txBody>
          <a:bodyPr>
            <a:normAutofit fontScale="92500" lnSpcReduction="20000"/>
          </a:bodyPr>
          <a:lstStyle/>
          <a:p>
            <a:pPr marL="0" indent="0">
              <a:buNone/>
            </a:pPr>
            <a:r>
              <a:rPr lang="en-GB" b="1" dirty="0"/>
              <a:t>U.S Relf sisters </a:t>
            </a:r>
            <a:r>
              <a:rPr lang="en-GB" dirty="0"/>
              <a:t>Montgomery, Alabama Minnie Lee, 12, and Mary Alice, 14, 1973 put on unapproved contraceptive drug Depo-Provera as part of welfare package</a:t>
            </a:r>
          </a:p>
          <a:p>
            <a:pPr marL="0" indent="0">
              <a:buNone/>
            </a:pPr>
            <a:r>
              <a:rPr lang="en-GB" dirty="0"/>
              <a:t>Fears around cancer emerged so sterilised the girls without their consent (illiterate mother signed X)</a:t>
            </a:r>
          </a:p>
          <a:p>
            <a:pPr marL="0" indent="0">
              <a:buNone/>
            </a:pPr>
            <a:r>
              <a:rPr lang="en-GB" dirty="0"/>
              <a:t>‘Mississippi Appendectomy’ euphemism for mass </a:t>
            </a:r>
            <a:r>
              <a:rPr lang="en-GB" b="1" dirty="0"/>
              <a:t>forced sterilisations</a:t>
            </a:r>
            <a:r>
              <a:rPr lang="en-GB" dirty="0"/>
              <a:t> </a:t>
            </a:r>
          </a:p>
          <a:p>
            <a:pPr marL="0" indent="0">
              <a:buNone/>
            </a:pPr>
            <a:r>
              <a:rPr lang="en-GB" dirty="0"/>
              <a:t>Between 100,000 -150,000 poor women sterilized using </a:t>
            </a:r>
            <a:r>
              <a:rPr lang="en-GB" b="1" dirty="0"/>
              <a:t>government funds</a:t>
            </a:r>
          </a:p>
          <a:p>
            <a:pPr marL="0" indent="0">
              <a:buNone/>
            </a:pPr>
            <a:r>
              <a:rPr lang="en-GB" b="1" dirty="0"/>
              <a:t>1983 </a:t>
            </a:r>
            <a:r>
              <a:rPr lang="en-GB" dirty="0"/>
              <a:t>43% affected were </a:t>
            </a:r>
            <a:r>
              <a:rPr lang="en-GB" b="1" dirty="0"/>
              <a:t>African American </a:t>
            </a:r>
            <a:r>
              <a:rPr lang="en-GB" dirty="0"/>
              <a:t>(while making up only 12% of overall population) others Latino, Native American…</a:t>
            </a:r>
          </a:p>
          <a:p>
            <a:pPr marL="0" indent="0">
              <a:buNone/>
            </a:pPr>
            <a:r>
              <a:rPr lang="en-GB" dirty="0"/>
              <a:t>In </a:t>
            </a:r>
            <a:r>
              <a:rPr lang="en-GB" b="1" dirty="0"/>
              <a:t>Britain </a:t>
            </a:r>
            <a:r>
              <a:rPr lang="en-GB" dirty="0"/>
              <a:t>Afro-Caribbean &amp; Asian women campaigned against Depo-Provera use among </a:t>
            </a:r>
            <a:r>
              <a:rPr lang="en-GB" dirty="0" err="1"/>
              <a:t>im</a:t>
            </a:r>
            <a:r>
              <a:rPr lang="en-GB" dirty="0"/>
              <a:t>/migrant women (licensed here </a:t>
            </a:r>
            <a:r>
              <a:rPr lang="en-GB" b="1" dirty="0"/>
              <a:t>1978 </a:t>
            </a:r>
            <a:r>
              <a:rPr lang="en-GB" dirty="0"/>
              <a:t>(short term use) &amp; </a:t>
            </a:r>
            <a:r>
              <a:rPr lang="en-GB" b="1" dirty="0"/>
              <a:t>1984</a:t>
            </a:r>
            <a:r>
              <a:rPr lang="en-GB" dirty="0"/>
              <a:t> (long term use))</a:t>
            </a:r>
          </a:p>
          <a:p>
            <a:pPr marL="0" indent="0">
              <a:buNone/>
            </a:pPr>
            <a:r>
              <a:rPr lang="en-GB" dirty="0"/>
              <a:t>Generally preferred WLM </a:t>
            </a:r>
            <a:r>
              <a:rPr lang="en-GB" b="1" dirty="0"/>
              <a:t>activism centred </a:t>
            </a:r>
            <a:r>
              <a:rPr lang="en-GB" dirty="0"/>
              <a:t>on </a:t>
            </a:r>
            <a:r>
              <a:rPr lang="en-GB" b="1" dirty="0"/>
              <a:t>women’s health education and advocacy</a:t>
            </a:r>
          </a:p>
          <a:p>
            <a:pPr marL="0" indent="0">
              <a:buNone/>
            </a:pPr>
            <a:endParaRPr lang="en-GB" dirty="0"/>
          </a:p>
        </p:txBody>
      </p:sp>
    </p:spTree>
    <p:extLst>
      <p:ext uri="{BB962C8B-B14F-4D97-AF65-F5344CB8AC3E}">
        <p14:creationId xmlns:p14="http://schemas.microsoft.com/office/powerpoint/2010/main" val="10401112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ED69FB-8289-1FA9-563D-A053E5751477}"/>
              </a:ext>
            </a:extLst>
          </p:cNvPr>
          <p:cNvSpPr>
            <a:spLocks noGrp="1"/>
          </p:cNvSpPr>
          <p:nvPr>
            <p:ph type="title"/>
          </p:nvPr>
        </p:nvSpPr>
        <p:spPr>
          <a:xfrm>
            <a:off x="376010" y="388678"/>
            <a:ext cx="4215748" cy="676130"/>
          </a:xfrm>
        </p:spPr>
        <p:txBody>
          <a:bodyPr>
            <a:normAutofit fontScale="90000"/>
          </a:bodyPr>
          <a:lstStyle/>
          <a:p>
            <a:r>
              <a:rPr lang="en-GB" sz="3600" dirty="0"/>
              <a:t>Where are we now? Trends to ponder…</a:t>
            </a:r>
          </a:p>
        </p:txBody>
      </p:sp>
      <p:sp>
        <p:nvSpPr>
          <p:cNvPr id="3" name="Content Placeholder 2">
            <a:extLst>
              <a:ext uri="{FF2B5EF4-FFF2-40B4-BE49-F238E27FC236}">
                <a16:creationId xmlns:a16="http://schemas.microsoft.com/office/drawing/2014/main" id="{F5C06B2C-86AE-8717-EA95-BAC69EEA2DC7}"/>
              </a:ext>
            </a:extLst>
          </p:cNvPr>
          <p:cNvSpPr>
            <a:spLocks noGrp="1"/>
          </p:cNvSpPr>
          <p:nvPr>
            <p:ph idx="1"/>
          </p:nvPr>
        </p:nvSpPr>
        <p:spPr>
          <a:xfrm>
            <a:off x="130068" y="1241787"/>
            <a:ext cx="4707632" cy="5404514"/>
          </a:xfrm>
        </p:spPr>
        <p:txBody>
          <a:bodyPr>
            <a:noAutofit/>
          </a:bodyPr>
          <a:lstStyle/>
          <a:p>
            <a:r>
              <a:rPr lang="en-GB" sz="2000" dirty="0"/>
              <a:t>Precarity of Abortion rights - challenged in U.K &amp; U.S since established 60s/70s </a:t>
            </a:r>
          </a:p>
          <a:p>
            <a:r>
              <a:rPr lang="en-GB" sz="2000" dirty="0"/>
              <a:t>Rise of right, manosphere ‘Red pill’ sees new challenges to women’s rights</a:t>
            </a:r>
          </a:p>
          <a:p>
            <a:r>
              <a:rPr lang="en-GB" sz="2000" dirty="0"/>
              <a:t>2022 Roe v. Wade overturned by Dobbs v. Jackson (retrogressive)</a:t>
            </a:r>
          </a:p>
          <a:p>
            <a:r>
              <a:rPr lang="en-GB" sz="2000" dirty="0"/>
              <a:t>U.S VP Vance Catholic pro-life; defends UK anti abortion protests within exclusion buffer zones</a:t>
            </a:r>
          </a:p>
          <a:p>
            <a:r>
              <a:rPr lang="en-GB" sz="2000" dirty="0"/>
              <a:t>Growing use of racist language in U.S &amp; U.K politics ‘garbage’ Somalians, immigrant ‘invasion’ ‘swamping’ etc…</a:t>
            </a:r>
          </a:p>
          <a:p>
            <a:r>
              <a:rPr lang="en-GB" sz="2000" dirty="0"/>
              <a:t>‘Great Replacement theory’ white supremacy conspiracies raising fears on ‘controlling</a:t>
            </a:r>
            <a:r>
              <a:rPr lang="en-GB" sz="2000"/>
              <a:t>’ numbers </a:t>
            </a:r>
            <a:r>
              <a:rPr lang="en-GB" sz="2000" dirty="0"/>
              <a:t>of non whites in Europe &amp; U.S</a:t>
            </a:r>
          </a:p>
        </p:txBody>
      </p:sp>
      <p:pic>
        <p:nvPicPr>
          <p:cNvPr id="3074" name="Picture 2" descr="New Report Details How a US Supreme Court Compromise to Save Abortion ...">
            <a:extLst>
              <a:ext uri="{FF2B5EF4-FFF2-40B4-BE49-F238E27FC236}">
                <a16:creationId xmlns:a16="http://schemas.microsoft.com/office/drawing/2014/main" id="{CF88E947-1B52-AD8F-C032-C58179287D3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84079" y="69754"/>
            <a:ext cx="3957085" cy="395708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a:extLst>
              <a:ext uri="{FF2B5EF4-FFF2-40B4-BE49-F238E27FC236}">
                <a16:creationId xmlns:a16="http://schemas.microsoft.com/office/drawing/2014/main" id="{D107C3AA-58EF-85A1-8A8D-A4D82839B4C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67902" y="3749294"/>
            <a:ext cx="4080042" cy="2720028"/>
          </a:xfrm>
          <a:prstGeom prst="rect">
            <a:avLst/>
          </a:prstGeom>
        </p:spPr>
      </p:pic>
      <p:pic>
        <p:nvPicPr>
          <p:cNvPr id="3080" name="Picture 8" descr="Elon Musk piggybacks Tommy Robinson and brings his troll show to ...">
            <a:extLst>
              <a:ext uri="{FF2B5EF4-FFF2-40B4-BE49-F238E27FC236}">
                <a16:creationId xmlns:a16="http://schemas.microsoft.com/office/drawing/2014/main" id="{1E1DF157-3F1C-325A-574E-B7436382927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90114" y="4138794"/>
            <a:ext cx="4201886" cy="236356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8">
            <a:extLst>
              <a:ext uri="{FF2B5EF4-FFF2-40B4-BE49-F238E27FC236}">
                <a16:creationId xmlns:a16="http://schemas.microsoft.com/office/drawing/2014/main" id="{A6D926F3-1571-472C-BC20-41DD4BE960C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l="11475" r="4849" b="-2"/>
          <a:stretch/>
        </p:blipFill>
        <p:spPr bwMode="auto">
          <a:xfrm>
            <a:off x="8415185" y="152551"/>
            <a:ext cx="3776815" cy="37914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2072203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787</TotalTime>
  <Words>853</Words>
  <Application>Microsoft Office PowerPoint</Application>
  <PresentationFormat>Widescreen</PresentationFormat>
  <Paragraphs>46</Paragraphs>
  <Slides>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Aptos</vt:lpstr>
      <vt:lpstr>Aptos Display</vt:lpstr>
      <vt:lpstr>Arial</vt:lpstr>
      <vt:lpstr>Office Theme</vt:lpstr>
      <vt:lpstr>Sexuality &amp; Abortion</vt:lpstr>
      <vt:lpstr>Sexuality: Let’s talk about sex</vt:lpstr>
      <vt:lpstr>Sexuality – Lets talk about sex summary</vt:lpstr>
      <vt:lpstr>Abortion (context)</vt:lpstr>
      <vt:lpstr>Abortion &amp; WLM</vt:lpstr>
      <vt:lpstr>WLM &amp; Abortion discussion </vt:lpstr>
      <vt:lpstr>Why did some feminists (especially Black &amp; working-class women) find this too narrow arguing instead for reproductive rights? </vt:lpstr>
      <vt:lpstr>Where are we now? Trends to ponder…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Morton, Tara</dc:creator>
  <cp:lastModifiedBy>Morton, Tara</cp:lastModifiedBy>
  <cp:revision>12</cp:revision>
  <dcterms:created xsi:type="dcterms:W3CDTF">2026-02-02T08:45:51Z</dcterms:created>
  <dcterms:modified xsi:type="dcterms:W3CDTF">2026-02-06T09:46:19Z</dcterms:modified>
</cp:coreProperties>
</file>