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2" r:id="rId5"/>
    <p:sldId id="264" r:id="rId6"/>
    <p:sldId id="258" r:id="rId7"/>
    <p:sldId id="268" r:id="rId8"/>
    <p:sldId id="259" r:id="rId9"/>
    <p:sldId id="267" r:id="rId10"/>
    <p:sldId id="269"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E3E77-0A07-E756-E432-34EE012310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1B24383-4B03-A890-36B7-EC1CDD67B3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D88ED5-487F-43AA-AC0F-BDE6B723CBD5}"/>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5" name="Footer Placeholder 4">
            <a:extLst>
              <a:ext uri="{FF2B5EF4-FFF2-40B4-BE49-F238E27FC236}">
                <a16:creationId xmlns:a16="http://schemas.microsoft.com/office/drawing/2014/main" id="{1C10FF26-F72A-57C6-8BCE-714C358FB5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87CC88-093B-986A-B12C-99833E610192}"/>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2242076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C8848-9279-E102-D7DE-9DF33A0B2B5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7EC9189-A044-D99D-46AB-E3A028355A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E453FC-362F-E131-113A-B51927BB9AC0}"/>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5" name="Footer Placeholder 4">
            <a:extLst>
              <a:ext uri="{FF2B5EF4-FFF2-40B4-BE49-F238E27FC236}">
                <a16:creationId xmlns:a16="http://schemas.microsoft.com/office/drawing/2014/main" id="{EC17077E-01DE-13A1-ADAE-655F9912DC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AAE02E-0344-E70D-2318-7C37545D7C5E}"/>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4241270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DC7A425-4D3F-C208-9F0E-BC9CF9F947C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E428D8B-034A-BE08-AE25-65B9D622568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D9B8CB-C5CE-B381-EE5D-87CB40CEA278}"/>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5" name="Footer Placeholder 4">
            <a:extLst>
              <a:ext uri="{FF2B5EF4-FFF2-40B4-BE49-F238E27FC236}">
                <a16:creationId xmlns:a16="http://schemas.microsoft.com/office/drawing/2014/main" id="{4D87F4E9-4B8C-9119-8C4E-458C7B0C0B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DED87E-EA92-F56F-E93F-6729D117FB3E}"/>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1528935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4C195-E147-1EBD-0EF5-7FABA51DD7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0271AC-3543-C422-9E40-6DFD3ECC241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59969F-4DB7-5DA5-8579-3F9B129431A6}"/>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5" name="Footer Placeholder 4">
            <a:extLst>
              <a:ext uri="{FF2B5EF4-FFF2-40B4-BE49-F238E27FC236}">
                <a16:creationId xmlns:a16="http://schemas.microsoft.com/office/drawing/2014/main" id="{5B258D89-23B4-72AD-969D-016380C6FA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23B639-4E0B-68E4-1648-2E29C74D693D}"/>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207818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2DDDF-2D48-36D0-729C-213191ECC4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6C66FC-B326-E8A1-51E1-7C4FC322496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ADAC36-1483-65D9-9009-020E390A010F}"/>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5" name="Footer Placeholder 4">
            <a:extLst>
              <a:ext uri="{FF2B5EF4-FFF2-40B4-BE49-F238E27FC236}">
                <a16:creationId xmlns:a16="http://schemas.microsoft.com/office/drawing/2014/main" id="{896E0FD7-E979-5229-4A7F-89462C80D9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F0F6C8C-A635-52C0-E3C0-0531790F9948}"/>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3073072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B7E0-FD2F-9309-BF9D-DA4E5EC19B8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054297F-2946-223C-2487-E6C073C901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6AE26D-9E6B-04D0-299E-3154588B7FD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508D7AE-7067-C1ED-CE18-F13418C61EDC}"/>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6" name="Footer Placeholder 5">
            <a:extLst>
              <a:ext uri="{FF2B5EF4-FFF2-40B4-BE49-F238E27FC236}">
                <a16:creationId xmlns:a16="http://schemas.microsoft.com/office/drawing/2014/main" id="{E7387B9E-308C-4146-3A75-0034C47B402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898F034-9BD0-7C20-52BD-682356CFCCE1}"/>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3285366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9E763-1D19-0449-9851-F0CF37B840D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17CAFA-4931-06E0-EBF9-2EE7A41DAD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36F5F0E-4B0E-8C69-2E3C-EDDDCBB59D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9E0FAC-A65C-6448-16E1-A34FBE78EA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39908CA-55E1-AA20-2D98-A7403B0962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B839CBC-80B8-55AA-0996-95F7496CCA63}"/>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8" name="Footer Placeholder 7">
            <a:extLst>
              <a:ext uri="{FF2B5EF4-FFF2-40B4-BE49-F238E27FC236}">
                <a16:creationId xmlns:a16="http://schemas.microsoft.com/office/drawing/2014/main" id="{729E1CC7-4171-F34D-78F7-DCDB2AB7076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7D6EFA-9DA9-D654-E6C9-775CA8D3DBA7}"/>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1910410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A0E98-F911-45F4-350C-10BE42C06D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6A8AF93-65C2-D34A-D41D-28DD8EEE3F37}"/>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4" name="Footer Placeholder 3">
            <a:extLst>
              <a:ext uri="{FF2B5EF4-FFF2-40B4-BE49-F238E27FC236}">
                <a16:creationId xmlns:a16="http://schemas.microsoft.com/office/drawing/2014/main" id="{8A61B5BD-E4B5-0257-57E3-03B60C6C80D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334D522-33F2-A80C-578A-95E7EA995BA4}"/>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952993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219DFA-85FF-FD23-7DFF-BAE084F2B937}"/>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3" name="Footer Placeholder 2">
            <a:extLst>
              <a:ext uri="{FF2B5EF4-FFF2-40B4-BE49-F238E27FC236}">
                <a16:creationId xmlns:a16="http://schemas.microsoft.com/office/drawing/2014/main" id="{481BB48F-BEB5-AB81-8A3C-5133D9B5D6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1464E17-3E67-3409-0B1A-4063E1F39C0E}"/>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3828104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EC58A-202F-7A94-FAF6-16D9CD87AA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6133B92-D4B8-63C6-A94E-6BBE7D5F82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F27FB4F-0B60-8456-3A2D-F5F15D3B84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74CD1F-9B9A-4084-A69C-EC45E4F96567}"/>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6" name="Footer Placeholder 5">
            <a:extLst>
              <a:ext uri="{FF2B5EF4-FFF2-40B4-BE49-F238E27FC236}">
                <a16:creationId xmlns:a16="http://schemas.microsoft.com/office/drawing/2014/main" id="{77EBAB7C-6253-DCB0-54B7-1949388840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A53663-426F-EF83-AFC3-9B6B4BB612C6}"/>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932466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A10D3-7837-E0A0-5A0C-1CA27F931E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1D647E2-6669-C42B-2C82-1955C54C17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B4C5D0E-21E4-89E4-8483-EC1626EE74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290E18-E397-A3C5-01E0-C16755934E28}"/>
              </a:ext>
            </a:extLst>
          </p:cNvPr>
          <p:cNvSpPr>
            <a:spLocks noGrp="1"/>
          </p:cNvSpPr>
          <p:nvPr>
            <p:ph type="dt" sz="half" idx="10"/>
          </p:nvPr>
        </p:nvSpPr>
        <p:spPr/>
        <p:txBody>
          <a:bodyPr/>
          <a:lstStyle/>
          <a:p>
            <a:fld id="{0FC010A5-E6C4-41AD-939B-E62187387E25}" type="datetimeFigureOut">
              <a:rPr lang="en-GB" smtClean="0"/>
              <a:t>11/03/2026</a:t>
            </a:fld>
            <a:endParaRPr lang="en-GB"/>
          </a:p>
        </p:txBody>
      </p:sp>
      <p:sp>
        <p:nvSpPr>
          <p:cNvPr id="6" name="Footer Placeholder 5">
            <a:extLst>
              <a:ext uri="{FF2B5EF4-FFF2-40B4-BE49-F238E27FC236}">
                <a16:creationId xmlns:a16="http://schemas.microsoft.com/office/drawing/2014/main" id="{D8060ACC-037D-BDCB-9803-4A7AE14F35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7ACB50-9939-4699-4D8B-2AC4FB1E1485}"/>
              </a:ext>
            </a:extLst>
          </p:cNvPr>
          <p:cNvSpPr>
            <a:spLocks noGrp="1"/>
          </p:cNvSpPr>
          <p:nvPr>
            <p:ph type="sldNum" sz="quarter" idx="12"/>
          </p:nvPr>
        </p:nvSpPr>
        <p:spPr/>
        <p:txBody>
          <a:bodyPr/>
          <a:lstStyle/>
          <a:p>
            <a:fld id="{31F39A86-7EC0-45C4-AAFF-FDB3C9F23060}" type="slidenum">
              <a:rPr lang="en-GB" smtClean="0"/>
              <a:t>‹#›</a:t>
            </a:fld>
            <a:endParaRPr lang="en-GB"/>
          </a:p>
        </p:txBody>
      </p:sp>
    </p:spTree>
    <p:extLst>
      <p:ext uri="{BB962C8B-B14F-4D97-AF65-F5344CB8AC3E}">
        <p14:creationId xmlns:p14="http://schemas.microsoft.com/office/powerpoint/2010/main" val="547319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E44258-1CDC-18BE-598D-8B42C2BED2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84120B-3F76-CE42-D0AA-2EB25FBB15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E4DEF9-76AD-0453-5FC9-C03AD20A9C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FC010A5-E6C4-41AD-939B-E62187387E25}" type="datetimeFigureOut">
              <a:rPr lang="en-GB" smtClean="0"/>
              <a:t>11/03/2026</a:t>
            </a:fld>
            <a:endParaRPr lang="en-GB"/>
          </a:p>
        </p:txBody>
      </p:sp>
      <p:sp>
        <p:nvSpPr>
          <p:cNvPr id="5" name="Footer Placeholder 4">
            <a:extLst>
              <a:ext uri="{FF2B5EF4-FFF2-40B4-BE49-F238E27FC236}">
                <a16:creationId xmlns:a16="http://schemas.microsoft.com/office/drawing/2014/main" id="{85671766-D652-0A01-B6DB-4716EF6AAC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456FF2D-2493-17BD-1E28-7A2DD2F675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F39A86-7EC0-45C4-AAFF-FDB3C9F23060}" type="slidenum">
              <a:rPr lang="en-GB" smtClean="0"/>
              <a:t>‹#›</a:t>
            </a:fld>
            <a:endParaRPr lang="en-GB"/>
          </a:p>
        </p:txBody>
      </p:sp>
    </p:spTree>
    <p:extLst>
      <p:ext uri="{BB962C8B-B14F-4D97-AF65-F5344CB8AC3E}">
        <p14:creationId xmlns:p14="http://schemas.microsoft.com/office/powerpoint/2010/main" val="137502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F36CA75-CFBF-4844-B719-8FE9EBADA9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3D4A84B9-E564-4DD0-97F8-DBF1C460C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2382E0-0A09-46AE-B955-B911CAFE7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7DE75D4A-0965-4973-BE75-DECCAC9A9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 name="Picture 19">
            <a:extLst>
              <a:ext uri="{FF2B5EF4-FFF2-40B4-BE49-F238E27FC236}">
                <a16:creationId xmlns:a16="http://schemas.microsoft.com/office/drawing/2014/main" id="{4A599609-F5C2-4A0B-A992-913F814A63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40000"/>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pic>
        <p:nvPicPr>
          <p:cNvPr id="5" name="Picture 4">
            <a:extLst>
              <a:ext uri="{FF2B5EF4-FFF2-40B4-BE49-F238E27FC236}">
                <a16:creationId xmlns:a16="http://schemas.microsoft.com/office/drawing/2014/main" id="{9892A0F0-243C-8A53-8A90-0D250B0EF639}"/>
              </a:ext>
            </a:extLst>
          </p:cNvPr>
          <p:cNvPicPr>
            <a:picLocks noChangeAspect="1"/>
          </p:cNvPicPr>
          <p:nvPr/>
        </p:nvPicPr>
        <p:blipFill>
          <a:blip r:embed="rId3">
            <a:alphaModFix amt="60000"/>
            <a:extLst>
              <a:ext uri="{28A0092B-C50C-407E-A947-70E740481C1C}">
                <a14:useLocalDpi xmlns:a14="http://schemas.microsoft.com/office/drawing/2010/main" val="0"/>
              </a:ext>
            </a:extLst>
          </a:blip>
          <a:srcRect t="3409" r="-1" b="-1"/>
          <a:stretch>
            <a:fillRect/>
          </a:stretch>
        </p:blipFill>
        <p:spPr>
          <a:xfrm>
            <a:off x="20" y="10"/>
            <a:ext cx="12188932" cy="6857990"/>
          </a:xfrm>
          <a:prstGeom prst="rect">
            <a:avLst/>
          </a:prstGeom>
        </p:spPr>
      </p:pic>
      <p:sp>
        <p:nvSpPr>
          <p:cNvPr id="2" name="Title 1">
            <a:extLst>
              <a:ext uri="{FF2B5EF4-FFF2-40B4-BE49-F238E27FC236}">
                <a16:creationId xmlns:a16="http://schemas.microsoft.com/office/drawing/2014/main" id="{81957488-B03D-9E7C-639B-F82F6B168A22}"/>
              </a:ext>
            </a:extLst>
          </p:cNvPr>
          <p:cNvSpPr>
            <a:spLocks noGrp="1"/>
          </p:cNvSpPr>
          <p:nvPr>
            <p:ph type="ctrTitle"/>
          </p:nvPr>
        </p:nvSpPr>
        <p:spPr>
          <a:xfrm>
            <a:off x="1191965" y="552807"/>
            <a:ext cx="9801854" cy="2790331"/>
          </a:xfrm>
        </p:spPr>
        <p:txBody>
          <a:bodyPr vert="horz" lIns="91440" tIns="45720" rIns="91440" bIns="45720" rtlCol="0" anchor="b">
            <a:normAutofit/>
          </a:bodyPr>
          <a:lstStyle/>
          <a:p>
            <a:r>
              <a:rPr lang="en-US" sz="5400" dirty="0">
                <a:solidFill>
                  <a:srgbClr val="FFFFFF"/>
                </a:solidFill>
              </a:rPr>
              <a:t>Sex Wars: Debates on Pornography &amp; Sexual Violence</a:t>
            </a:r>
          </a:p>
        </p:txBody>
      </p:sp>
      <p:sp>
        <p:nvSpPr>
          <p:cNvPr id="3" name="Subtitle 2">
            <a:extLst>
              <a:ext uri="{FF2B5EF4-FFF2-40B4-BE49-F238E27FC236}">
                <a16:creationId xmlns:a16="http://schemas.microsoft.com/office/drawing/2014/main" id="{7F4E6217-1062-7092-D150-72ECD762AF30}"/>
              </a:ext>
            </a:extLst>
          </p:cNvPr>
          <p:cNvSpPr>
            <a:spLocks noGrp="1"/>
          </p:cNvSpPr>
          <p:nvPr>
            <p:ph type="subTitle" idx="1"/>
          </p:nvPr>
        </p:nvSpPr>
        <p:spPr>
          <a:xfrm>
            <a:off x="1191966" y="3510476"/>
            <a:ext cx="9801854" cy="2614231"/>
          </a:xfrm>
        </p:spPr>
        <p:txBody>
          <a:bodyPr vert="horz" lIns="91440" tIns="45720" rIns="91440" bIns="45720" rtlCol="0" anchor="t">
            <a:normAutofit/>
          </a:bodyPr>
          <a:lstStyle/>
          <a:p>
            <a:pPr indent="-228600">
              <a:buFont typeface="Arial" panose="020B0604020202020204" pitchFamily="34" charset="0"/>
              <a:buChar char="•"/>
            </a:pPr>
            <a:r>
              <a:rPr lang="en-US" dirty="0">
                <a:solidFill>
                  <a:srgbClr val="FFFFFF"/>
                </a:solidFill>
              </a:rPr>
              <a:t>What were the Sex Wars</a:t>
            </a:r>
          </a:p>
          <a:p>
            <a:pPr indent="-228600">
              <a:buFont typeface="Arial" panose="020B0604020202020204" pitchFamily="34" charset="0"/>
              <a:buChar char="•"/>
            </a:pPr>
            <a:r>
              <a:rPr lang="en-US" dirty="0">
                <a:solidFill>
                  <a:srgbClr val="FFFFFF"/>
                </a:solidFill>
              </a:rPr>
              <a:t>Feminist anti porn and anti censorship positions</a:t>
            </a:r>
          </a:p>
          <a:p>
            <a:pPr indent="-228600">
              <a:buFont typeface="Arial" panose="020B0604020202020204" pitchFamily="34" charset="0"/>
              <a:buChar char="•"/>
            </a:pPr>
            <a:r>
              <a:rPr lang="en-US" dirty="0">
                <a:solidFill>
                  <a:srgbClr val="FFFFFF"/>
                </a:solidFill>
              </a:rPr>
              <a:t>What about the state and the conservative ‘right’?</a:t>
            </a:r>
          </a:p>
          <a:p>
            <a:pPr indent="-228600">
              <a:buFont typeface="Arial" panose="020B0604020202020204" pitchFamily="34" charset="0"/>
              <a:buChar char="•"/>
            </a:pPr>
            <a:r>
              <a:rPr lang="en-US" dirty="0">
                <a:solidFill>
                  <a:srgbClr val="FFFFFF"/>
                </a:solidFill>
              </a:rPr>
              <a:t>The Sex Wars sandwich: between past &amp; the present</a:t>
            </a:r>
          </a:p>
        </p:txBody>
      </p:sp>
    </p:spTree>
    <p:extLst>
      <p:ext uri="{BB962C8B-B14F-4D97-AF65-F5344CB8AC3E}">
        <p14:creationId xmlns:p14="http://schemas.microsoft.com/office/powerpoint/2010/main" val="2159307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1AC6A30-4F22-4C0F-B278-19C5B8A80C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B4335AD-65B1-44E4-90AF-264024FE4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12191999"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FCDB35-E678-2453-734E-834698534E9A}"/>
              </a:ext>
            </a:extLst>
          </p:cNvPr>
          <p:cNvSpPr>
            <a:spLocks noGrp="1"/>
          </p:cNvSpPr>
          <p:nvPr>
            <p:ph type="title"/>
          </p:nvPr>
        </p:nvSpPr>
        <p:spPr>
          <a:xfrm>
            <a:off x="3200400" y="1162493"/>
            <a:ext cx="5518297" cy="1351472"/>
          </a:xfrm>
        </p:spPr>
        <p:txBody>
          <a:bodyPr>
            <a:normAutofit fontScale="90000"/>
          </a:bodyPr>
          <a:lstStyle/>
          <a:p>
            <a:pPr algn="ctr"/>
            <a:r>
              <a:rPr lang="en-US" dirty="0"/>
              <a:t>The Sex Wars sandwich: between past &amp; the present</a:t>
            </a:r>
            <a:br>
              <a:rPr lang="en-US" dirty="0">
                <a:solidFill>
                  <a:srgbClr val="FFFFFF"/>
                </a:solidFill>
              </a:rPr>
            </a:br>
            <a:endParaRPr lang="en-GB" dirty="0">
              <a:solidFill>
                <a:schemeClr val="tx1">
                  <a:lumMod val="85000"/>
                  <a:lumOff val="15000"/>
                </a:schemeClr>
              </a:solidFill>
            </a:endParaRPr>
          </a:p>
        </p:txBody>
      </p:sp>
      <p:pic>
        <p:nvPicPr>
          <p:cNvPr id="5" name="Picture 2">
            <a:extLst>
              <a:ext uri="{FF2B5EF4-FFF2-40B4-BE49-F238E27FC236}">
                <a16:creationId xmlns:a16="http://schemas.microsoft.com/office/drawing/2014/main" id="{C1AC3CC3-F201-7BD8-C4F9-7C077F5D79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8056" r="28056"/>
          <a:stretch>
            <a:fillRect/>
          </a:stretch>
        </p:blipFill>
        <p:spPr bwMode="auto">
          <a:xfrm>
            <a:off x="3" y="1"/>
            <a:ext cx="3695699" cy="6858001"/>
          </a:xfrm>
          <a:custGeom>
            <a:avLst/>
            <a:gdLst/>
            <a:ahLst/>
            <a:cxnLst/>
            <a:rect l="l" t="t" r="r" b="b"/>
            <a:pathLst>
              <a:path w="3695699" h="6858001">
                <a:moveTo>
                  <a:pt x="0" y="0"/>
                </a:moveTo>
                <a:lnTo>
                  <a:pt x="3435129" y="0"/>
                </a:lnTo>
                <a:lnTo>
                  <a:pt x="3430599" y="17349"/>
                </a:lnTo>
                <a:cubicBezTo>
                  <a:pt x="3437542" y="19835"/>
                  <a:pt x="3423757" y="30822"/>
                  <a:pt x="3427683" y="38871"/>
                </a:cubicBezTo>
                <a:cubicBezTo>
                  <a:pt x="3431230" y="44698"/>
                  <a:pt x="3427877" y="49388"/>
                  <a:pt x="3427096" y="55116"/>
                </a:cubicBezTo>
                <a:cubicBezTo>
                  <a:pt x="3429620" y="62945"/>
                  <a:pt x="3421946" y="87211"/>
                  <a:pt x="3417356" y="93331"/>
                </a:cubicBezTo>
                <a:cubicBezTo>
                  <a:pt x="3401974" y="107607"/>
                  <a:pt x="3409629" y="143436"/>
                  <a:pt x="3397765" y="155370"/>
                </a:cubicBezTo>
                <a:cubicBezTo>
                  <a:pt x="3395800" y="159886"/>
                  <a:pt x="3394789" y="164378"/>
                  <a:pt x="3394373" y="168831"/>
                </a:cubicBezTo>
                <a:lnTo>
                  <a:pt x="3394553" y="181402"/>
                </a:lnTo>
                <a:lnTo>
                  <a:pt x="3397293" y="185192"/>
                </a:lnTo>
                <a:lnTo>
                  <a:pt x="3395923" y="192756"/>
                </a:lnTo>
                <a:cubicBezTo>
                  <a:pt x="3396018" y="193497"/>
                  <a:pt x="3396112" y="194237"/>
                  <a:pt x="3396207" y="194978"/>
                </a:cubicBezTo>
                <a:cubicBezTo>
                  <a:pt x="3396531" y="199154"/>
                  <a:pt x="3396856" y="203330"/>
                  <a:pt x="3397180" y="207506"/>
                </a:cubicBezTo>
                <a:cubicBezTo>
                  <a:pt x="3382438" y="200939"/>
                  <a:pt x="3394549" y="241317"/>
                  <a:pt x="3383191" y="229051"/>
                </a:cubicBezTo>
                <a:cubicBezTo>
                  <a:pt x="3382519" y="234401"/>
                  <a:pt x="3381383" y="237332"/>
                  <a:pt x="3380194" y="239137"/>
                </a:cubicBezTo>
                <a:lnTo>
                  <a:pt x="3349267" y="310262"/>
                </a:lnTo>
                <a:lnTo>
                  <a:pt x="3344455" y="381704"/>
                </a:lnTo>
                <a:cubicBezTo>
                  <a:pt x="3343420" y="464598"/>
                  <a:pt x="3338482" y="511985"/>
                  <a:pt x="3327551" y="571873"/>
                </a:cubicBezTo>
                <a:cubicBezTo>
                  <a:pt x="3316620" y="631761"/>
                  <a:pt x="3309762" y="702429"/>
                  <a:pt x="3278869" y="741030"/>
                </a:cubicBezTo>
                <a:lnTo>
                  <a:pt x="3239259" y="957888"/>
                </a:lnTo>
                <a:cubicBezTo>
                  <a:pt x="3267597" y="1021376"/>
                  <a:pt x="3235647" y="1004478"/>
                  <a:pt x="3243890" y="1047869"/>
                </a:cubicBezTo>
                <a:cubicBezTo>
                  <a:pt x="3245988" y="1077107"/>
                  <a:pt x="3228006" y="1101189"/>
                  <a:pt x="3221700" y="1118244"/>
                </a:cubicBezTo>
                <a:cubicBezTo>
                  <a:pt x="3220198" y="1120922"/>
                  <a:pt x="3213346" y="1188569"/>
                  <a:pt x="3211078" y="1190394"/>
                </a:cubicBezTo>
                <a:cubicBezTo>
                  <a:pt x="3204899" y="1218939"/>
                  <a:pt x="3210276" y="1253036"/>
                  <a:pt x="3199704" y="1304585"/>
                </a:cubicBezTo>
                <a:cubicBezTo>
                  <a:pt x="3199438" y="1346246"/>
                  <a:pt x="3168623" y="1413431"/>
                  <a:pt x="3167741" y="1449444"/>
                </a:cubicBezTo>
                <a:cubicBezTo>
                  <a:pt x="3180911" y="1471132"/>
                  <a:pt x="3193362" y="1499173"/>
                  <a:pt x="3194410" y="1520667"/>
                </a:cubicBezTo>
                <a:cubicBezTo>
                  <a:pt x="3181228" y="1513763"/>
                  <a:pt x="3199978" y="1547097"/>
                  <a:pt x="3184473" y="1547038"/>
                </a:cubicBezTo>
                <a:cubicBezTo>
                  <a:pt x="3185153" y="1550949"/>
                  <a:pt x="3186303" y="1554741"/>
                  <a:pt x="3187573" y="1558550"/>
                </a:cubicBezTo>
                <a:lnTo>
                  <a:pt x="3188231" y="1560544"/>
                </a:lnTo>
                <a:lnTo>
                  <a:pt x="3188195" y="1568317"/>
                </a:lnTo>
                <a:lnTo>
                  <a:pt x="3191518" y="1570772"/>
                </a:lnTo>
                <a:lnTo>
                  <a:pt x="3193853" y="1582659"/>
                </a:lnTo>
                <a:cubicBezTo>
                  <a:pt x="3194213" y="1587070"/>
                  <a:pt x="3193997" y="1591769"/>
                  <a:pt x="3192857" y="1596890"/>
                </a:cubicBezTo>
                <a:cubicBezTo>
                  <a:pt x="3185716" y="1609144"/>
                  <a:pt x="3191593" y="1629575"/>
                  <a:pt x="3189686" y="1647479"/>
                </a:cubicBezTo>
                <a:lnTo>
                  <a:pt x="3187125" y="1655568"/>
                </a:lnTo>
                <a:cubicBezTo>
                  <a:pt x="3187259" y="1659315"/>
                  <a:pt x="3192418" y="1733399"/>
                  <a:pt x="3192552" y="1737146"/>
                </a:cubicBezTo>
                <a:cubicBezTo>
                  <a:pt x="3236684" y="1834597"/>
                  <a:pt x="3210475" y="1851660"/>
                  <a:pt x="3219437" y="1908917"/>
                </a:cubicBezTo>
                <a:lnTo>
                  <a:pt x="3220572" y="1915235"/>
                </a:lnTo>
                <a:cubicBezTo>
                  <a:pt x="3225642" y="1919319"/>
                  <a:pt x="3228448" y="1945519"/>
                  <a:pt x="3226946" y="1954447"/>
                </a:cubicBezTo>
                <a:cubicBezTo>
                  <a:pt x="3219553" y="1979351"/>
                  <a:pt x="3239504" y="2001442"/>
                  <a:pt x="3234148" y="2021397"/>
                </a:cubicBezTo>
                <a:cubicBezTo>
                  <a:pt x="3234224" y="2026740"/>
                  <a:pt x="3235084" y="2031233"/>
                  <a:pt x="3236424" y="2035173"/>
                </a:cubicBezTo>
                <a:lnTo>
                  <a:pt x="3241339" y="2045116"/>
                </a:lnTo>
                <a:lnTo>
                  <a:pt x="3233470" y="2098623"/>
                </a:lnTo>
                <a:cubicBezTo>
                  <a:pt x="3230495" y="2129687"/>
                  <a:pt x="3232618" y="2188321"/>
                  <a:pt x="3230016" y="2240964"/>
                </a:cubicBezTo>
                <a:cubicBezTo>
                  <a:pt x="3226602" y="2283982"/>
                  <a:pt x="3232644" y="2342030"/>
                  <a:pt x="3237809" y="2379644"/>
                </a:cubicBezTo>
                <a:cubicBezTo>
                  <a:pt x="3244462" y="2409884"/>
                  <a:pt x="3221747" y="2435219"/>
                  <a:pt x="3237054" y="2459103"/>
                </a:cubicBezTo>
                <a:cubicBezTo>
                  <a:pt x="3245536" y="2488997"/>
                  <a:pt x="3251426" y="2510390"/>
                  <a:pt x="3255285" y="2538679"/>
                </a:cubicBezTo>
                <a:cubicBezTo>
                  <a:pt x="3258296" y="2574322"/>
                  <a:pt x="3245460" y="2589819"/>
                  <a:pt x="3245073" y="2622720"/>
                </a:cubicBezTo>
                <a:lnTo>
                  <a:pt x="3252960" y="2736087"/>
                </a:lnTo>
                <a:cubicBezTo>
                  <a:pt x="3245577" y="2772183"/>
                  <a:pt x="3230063" y="2856752"/>
                  <a:pt x="3218681" y="2902964"/>
                </a:cubicBezTo>
                <a:cubicBezTo>
                  <a:pt x="3212624" y="2927969"/>
                  <a:pt x="3209733" y="2973979"/>
                  <a:pt x="3203641" y="3008786"/>
                </a:cubicBezTo>
                <a:cubicBezTo>
                  <a:pt x="3197547" y="3043595"/>
                  <a:pt x="3186644" y="3093251"/>
                  <a:pt x="3182123" y="3111815"/>
                </a:cubicBezTo>
                <a:lnTo>
                  <a:pt x="3176517" y="3120169"/>
                </a:lnTo>
                <a:lnTo>
                  <a:pt x="3177035" y="3121646"/>
                </a:lnTo>
                <a:cubicBezTo>
                  <a:pt x="3177423" y="3127588"/>
                  <a:pt x="3176129" y="3130763"/>
                  <a:pt x="3174093" y="3132705"/>
                </a:cubicBezTo>
                <a:lnTo>
                  <a:pt x="3171045" y="3134220"/>
                </a:lnTo>
                <a:lnTo>
                  <a:pt x="3168274" y="3141524"/>
                </a:lnTo>
                <a:lnTo>
                  <a:pt x="3160781" y="3155149"/>
                </a:lnTo>
                <a:cubicBezTo>
                  <a:pt x="3160949" y="3156237"/>
                  <a:pt x="3161116" y="3157326"/>
                  <a:pt x="3161284" y="3158414"/>
                </a:cubicBezTo>
                <a:lnTo>
                  <a:pt x="3152950" y="3180080"/>
                </a:lnTo>
                <a:lnTo>
                  <a:pt x="3153739" y="3180719"/>
                </a:lnTo>
                <a:cubicBezTo>
                  <a:pt x="3155321" y="3182647"/>
                  <a:pt x="3156128" y="3184999"/>
                  <a:pt x="3155342" y="3188313"/>
                </a:cubicBezTo>
                <a:cubicBezTo>
                  <a:pt x="3169797" y="3188216"/>
                  <a:pt x="3159934" y="3192271"/>
                  <a:pt x="3156340" y="3202049"/>
                </a:cubicBezTo>
                <a:cubicBezTo>
                  <a:pt x="3177988" y="3204083"/>
                  <a:pt x="3159779" y="3228842"/>
                  <a:pt x="3169832" y="3237938"/>
                </a:cubicBezTo>
                <a:cubicBezTo>
                  <a:pt x="3166705" y="3245075"/>
                  <a:pt x="3163793" y="3252659"/>
                  <a:pt x="3161244" y="3260564"/>
                </a:cubicBezTo>
                <a:lnTo>
                  <a:pt x="3160005" y="3265314"/>
                </a:lnTo>
                <a:cubicBezTo>
                  <a:pt x="3160063" y="3265371"/>
                  <a:pt x="3160124" y="3265428"/>
                  <a:pt x="3160184" y="3265486"/>
                </a:cubicBezTo>
                <a:cubicBezTo>
                  <a:pt x="3160345" y="3266694"/>
                  <a:pt x="3160101" y="3268319"/>
                  <a:pt x="3159279" y="3270659"/>
                </a:cubicBezTo>
                <a:lnTo>
                  <a:pt x="3157747" y="3273971"/>
                </a:lnTo>
                <a:lnTo>
                  <a:pt x="3155343" y="3283185"/>
                </a:lnTo>
                <a:cubicBezTo>
                  <a:pt x="3155517" y="3284422"/>
                  <a:pt x="3155689" y="3285657"/>
                  <a:pt x="3155860" y="3286893"/>
                </a:cubicBezTo>
                <a:lnTo>
                  <a:pt x="3158001" y="3289146"/>
                </a:lnTo>
                <a:lnTo>
                  <a:pt x="3157508" y="3289877"/>
                </a:lnTo>
                <a:cubicBezTo>
                  <a:pt x="3151604" y="3294411"/>
                  <a:pt x="3144966" y="3293561"/>
                  <a:pt x="3159853" y="3309833"/>
                </a:cubicBezTo>
                <a:cubicBezTo>
                  <a:pt x="3149181" y="3321561"/>
                  <a:pt x="3158789" y="3329345"/>
                  <a:pt x="3157392" y="3351579"/>
                </a:cubicBezTo>
                <a:cubicBezTo>
                  <a:pt x="3148710" y="3357083"/>
                  <a:pt x="3149361" y="3365079"/>
                  <a:pt x="3152871" y="3374240"/>
                </a:cubicBezTo>
                <a:cubicBezTo>
                  <a:pt x="3148885" y="3383513"/>
                  <a:pt x="3145239" y="3392740"/>
                  <a:pt x="3142119" y="3402557"/>
                </a:cubicBezTo>
                <a:lnTo>
                  <a:pt x="3138061" y="3419585"/>
                </a:lnTo>
                <a:lnTo>
                  <a:pt x="3139796" y="3424940"/>
                </a:lnTo>
                <a:cubicBezTo>
                  <a:pt x="3142520" y="3434326"/>
                  <a:pt x="3143300" y="3443700"/>
                  <a:pt x="3137669" y="3463264"/>
                </a:cubicBezTo>
                <a:cubicBezTo>
                  <a:pt x="3147380" y="3480689"/>
                  <a:pt x="3167781" y="3490510"/>
                  <a:pt x="3168140" y="3518969"/>
                </a:cubicBezTo>
                <a:cubicBezTo>
                  <a:pt x="3159473" y="3545761"/>
                  <a:pt x="3191152" y="3574399"/>
                  <a:pt x="3179206" y="3607864"/>
                </a:cubicBezTo>
                <a:cubicBezTo>
                  <a:pt x="3176757" y="3619813"/>
                  <a:pt x="3181069" y="3654600"/>
                  <a:pt x="3189125" y="3659839"/>
                </a:cubicBezTo>
                <a:cubicBezTo>
                  <a:pt x="3191518" y="3666815"/>
                  <a:pt x="3189857" y="3675779"/>
                  <a:pt x="3198077" y="3677681"/>
                </a:cubicBezTo>
                <a:cubicBezTo>
                  <a:pt x="3208136" y="3681475"/>
                  <a:pt x="3196345" y="3709561"/>
                  <a:pt x="3207094" y="3703876"/>
                </a:cubicBezTo>
                <a:cubicBezTo>
                  <a:pt x="3199084" y="3723751"/>
                  <a:pt x="3220453" y="3734396"/>
                  <a:pt x="3227016" y="3748633"/>
                </a:cubicBezTo>
                <a:cubicBezTo>
                  <a:pt x="3218663" y="3764666"/>
                  <a:pt x="3240667" y="3778725"/>
                  <a:pt x="3246806" y="3811324"/>
                </a:cubicBezTo>
                <a:cubicBezTo>
                  <a:pt x="3237058" y="3829063"/>
                  <a:pt x="3251097" y="3833247"/>
                  <a:pt x="3239091" y="3865102"/>
                </a:cubicBezTo>
                <a:cubicBezTo>
                  <a:pt x="3240755" y="3865725"/>
                  <a:pt x="3242340" y="3866659"/>
                  <a:pt x="3243800" y="3867874"/>
                </a:cubicBezTo>
                <a:cubicBezTo>
                  <a:pt x="3252276" y="3874935"/>
                  <a:pt x="3254724" y="3889782"/>
                  <a:pt x="3249268" y="3901031"/>
                </a:cubicBezTo>
                <a:cubicBezTo>
                  <a:pt x="3234180" y="3950514"/>
                  <a:pt x="3270886" y="3938724"/>
                  <a:pt x="3271850" y="3976535"/>
                </a:cubicBezTo>
                <a:cubicBezTo>
                  <a:pt x="3275333" y="4018513"/>
                  <a:pt x="3265836" y="4033210"/>
                  <a:pt x="3253128" y="4091308"/>
                </a:cubicBezTo>
                <a:cubicBezTo>
                  <a:pt x="3262530" y="4093945"/>
                  <a:pt x="3263925" y="4100312"/>
                  <a:pt x="3261491" y="4112665"/>
                </a:cubicBezTo>
                <a:cubicBezTo>
                  <a:pt x="3263824" y="4132845"/>
                  <a:pt x="3285122" y="4124005"/>
                  <a:pt x="3275235" y="4148543"/>
                </a:cubicBezTo>
                <a:cubicBezTo>
                  <a:pt x="3282222" y="4163609"/>
                  <a:pt x="3300717" y="4191930"/>
                  <a:pt x="3303406" y="4203059"/>
                </a:cubicBezTo>
                <a:cubicBezTo>
                  <a:pt x="3307769" y="4216879"/>
                  <a:pt x="3289765" y="4198911"/>
                  <a:pt x="3291377" y="4215304"/>
                </a:cubicBezTo>
                <a:cubicBezTo>
                  <a:pt x="3295421" y="4234470"/>
                  <a:pt x="3290844" y="4240556"/>
                  <a:pt x="3303627" y="4247412"/>
                </a:cubicBezTo>
                <a:cubicBezTo>
                  <a:pt x="3300302" y="4270043"/>
                  <a:pt x="3313094" y="4269840"/>
                  <a:pt x="3323715" y="4295574"/>
                </a:cubicBezTo>
                <a:cubicBezTo>
                  <a:pt x="3318854" y="4309546"/>
                  <a:pt x="3323708" y="4317748"/>
                  <a:pt x="3331757" y="4324626"/>
                </a:cubicBezTo>
                <a:cubicBezTo>
                  <a:pt x="3334500" y="4352298"/>
                  <a:pt x="3348521" y="4373553"/>
                  <a:pt x="3357571" y="4402594"/>
                </a:cubicBezTo>
                <a:cubicBezTo>
                  <a:pt x="3395421" y="4440113"/>
                  <a:pt x="3406716" y="4492429"/>
                  <a:pt x="3416883" y="4511276"/>
                </a:cubicBezTo>
                <a:lnTo>
                  <a:pt x="3418568" y="4515669"/>
                </a:lnTo>
                <a:cubicBezTo>
                  <a:pt x="3418685" y="4519956"/>
                  <a:pt x="3418801" y="4524244"/>
                  <a:pt x="3418918" y="4528531"/>
                </a:cubicBezTo>
                <a:cubicBezTo>
                  <a:pt x="3418727" y="4530191"/>
                  <a:pt x="3418537" y="4531850"/>
                  <a:pt x="3418346" y="4533510"/>
                </a:cubicBezTo>
                <a:cubicBezTo>
                  <a:pt x="3418215" y="4536889"/>
                  <a:pt x="3418462" y="4539065"/>
                  <a:pt x="3419005" y="4540494"/>
                </a:cubicBezTo>
                <a:lnTo>
                  <a:pt x="3424268" y="4595886"/>
                </a:lnTo>
                <a:cubicBezTo>
                  <a:pt x="3429156" y="4624362"/>
                  <a:pt x="3443934" y="4682306"/>
                  <a:pt x="3448330" y="4711348"/>
                </a:cubicBezTo>
                <a:lnTo>
                  <a:pt x="3445621" y="4714874"/>
                </a:lnTo>
                <a:cubicBezTo>
                  <a:pt x="3444103" y="4718397"/>
                  <a:pt x="3443735" y="4723077"/>
                  <a:pt x="3445980" y="4730345"/>
                </a:cubicBezTo>
                <a:lnTo>
                  <a:pt x="3446976" y="4731926"/>
                </a:lnTo>
                <a:lnTo>
                  <a:pt x="3443720" y="4745408"/>
                </a:lnTo>
                <a:cubicBezTo>
                  <a:pt x="3444756" y="4771155"/>
                  <a:pt x="3455466" y="4843107"/>
                  <a:pt x="3453194" y="4886406"/>
                </a:cubicBezTo>
                <a:cubicBezTo>
                  <a:pt x="3454856" y="4906631"/>
                  <a:pt x="3481235" y="5008239"/>
                  <a:pt x="3455210" y="5025296"/>
                </a:cubicBezTo>
                <a:cubicBezTo>
                  <a:pt x="3442202" y="5116320"/>
                  <a:pt x="3464654" y="5119078"/>
                  <a:pt x="3462841" y="5211091"/>
                </a:cubicBezTo>
                <a:cubicBezTo>
                  <a:pt x="3469390" y="5269669"/>
                  <a:pt x="3462794" y="5327391"/>
                  <a:pt x="3469385" y="5356669"/>
                </a:cubicBezTo>
                <a:cubicBezTo>
                  <a:pt x="3471479" y="5361935"/>
                  <a:pt x="3474277" y="5366825"/>
                  <a:pt x="3477268" y="5371683"/>
                </a:cubicBezTo>
                <a:lnTo>
                  <a:pt x="3478824" y="5374232"/>
                </a:lnTo>
                <a:lnTo>
                  <a:pt x="3486664" y="5427532"/>
                </a:lnTo>
                <a:lnTo>
                  <a:pt x="3499845" y="5523238"/>
                </a:lnTo>
                <a:cubicBezTo>
                  <a:pt x="3496480" y="5535759"/>
                  <a:pt x="3498126" y="5574631"/>
                  <a:pt x="3505782" y="5582050"/>
                </a:cubicBezTo>
                <a:cubicBezTo>
                  <a:pt x="3507640" y="5590169"/>
                  <a:pt x="3505294" y="5599602"/>
                  <a:pt x="3513368" y="5603412"/>
                </a:cubicBezTo>
                <a:cubicBezTo>
                  <a:pt x="3518549" y="5620896"/>
                  <a:pt x="3530454" y="5660930"/>
                  <a:pt x="3536869" y="5686953"/>
                </a:cubicBezTo>
                <a:cubicBezTo>
                  <a:pt x="3527290" y="5702684"/>
                  <a:pt x="3548216" y="5722678"/>
                  <a:pt x="3551859" y="5759548"/>
                </a:cubicBezTo>
                <a:cubicBezTo>
                  <a:pt x="3540751" y="5776843"/>
                  <a:pt x="3554471" y="5784377"/>
                  <a:pt x="3540024" y="5816599"/>
                </a:cubicBezTo>
                <a:cubicBezTo>
                  <a:pt x="3541640" y="5817630"/>
                  <a:pt x="3543154" y="5818984"/>
                  <a:pt x="3544521" y="5820619"/>
                </a:cubicBezTo>
                <a:cubicBezTo>
                  <a:pt x="3552455" y="5830118"/>
                  <a:pt x="3553767" y="5846834"/>
                  <a:pt x="3547449" y="5857956"/>
                </a:cubicBezTo>
                <a:cubicBezTo>
                  <a:pt x="3528571" y="5908761"/>
                  <a:pt x="3532186" y="5952107"/>
                  <a:pt x="3530253" y="5993572"/>
                </a:cubicBezTo>
                <a:cubicBezTo>
                  <a:pt x="3530522" y="6040113"/>
                  <a:pt x="3553891" y="6005695"/>
                  <a:pt x="3536734" y="6066404"/>
                </a:cubicBezTo>
                <a:cubicBezTo>
                  <a:pt x="3545935" y="6071268"/>
                  <a:pt x="3546842" y="6078512"/>
                  <a:pt x="3543461" y="6091477"/>
                </a:cubicBezTo>
                <a:cubicBezTo>
                  <a:pt x="3549602" y="6107585"/>
                  <a:pt x="3568275" y="6137061"/>
                  <a:pt x="3573577" y="6163051"/>
                </a:cubicBezTo>
                <a:cubicBezTo>
                  <a:pt x="3577046" y="6182032"/>
                  <a:pt x="3572259" y="6223892"/>
                  <a:pt x="3575275" y="6247420"/>
                </a:cubicBezTo>
                <a:cubicBezTo>
                  <a:pt x="3570217" y="6271412"/>
                  <a:pt x="3583023" y="6273898"/>
                  <a:pt x="3591673" y="6304222"/>
                </a:cubicBezTo>
                <a:cubicBezTo>
                  <a:pt x="3585743" y="6318440"/>
                  <a:pt x="3589967" y="6328418"/>
                  <a:pt x="3597489" y="6337624"/>
                </a:cubicBezTo>
                <a:cubicBezTo>
                  <a:pt x="3598113" y="6368401"/>
                  <a:pt x="3610504" y="6394558"/>
                  <a:pt x="3617330" y="6428161"/>
                </a:cubicBezTo>
                <a:cubicBezTo>
                  <a:pt x="3612404" y="6466489"/>
                  <a:pt x="3633001" y="6482393"/>
                  <a:pt x="3640218" y="6518318"/>
                </a:cubicBezTo>
                <a:cubicBezTo>
                  <a:pt x="3625420" y="6557419"/>
                  <a:pt x="3668862" y="6537820"/>
                  <a:pt x="3670788" y="6568733"/>
                </a:cubicBezTo>
                <a:cubicBezTo>
                  <a:pt x="3659124" y="6621466"/>
                  <a:pt x="3685482" y="6565072"/>
                  <a:pt x="3687763" y="6643164"/>
                </a:cubicBezTo>
                <a:cubicBezTo>
                  <a:pt x="3685396" y="6647995"/>
                  <a:pt x="3689317" y="6656838"/>
                  <a:pt x="3693097" y="6655183"/>
                </a:cubicBezTo>
                <a:cubicBezTo>
                  <a:pt x="3693444" y="6672318"/>
                  <a:pt x="3690193" y="6715787"/>
                  <a:pt x="3689847" y="6745974"/>
                </a:cubicBezTo>
                <a:cubicBezTo>
                  <a:pt x="3689583" y="6773144"/>
                  <a:pt x="3690048" y="6817635"/>
                  <a:pt x="3691023" y="6836306"/>
                </a:cubicBezTo>
                <a:lnTo>
                  <a:pt x="3695699" y="6858001"/>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3F498C2-19D8-D164-3E20-C025480C391F}"/>
              </a:ext>
            </a:extLst>
          </p:cNvPr>
          <p:cNvSpPr>
            <a:spLocks noGrp="1"/>
          </p:cNvSpPr>
          <p:nvPr>
            <p:ph idx="1"/>
          </p:nvPr>
        </p:nvSpPr>
        <p:spPr>
          <a:xfrm>
            <a:off x="4190996" y="3010705"/>
            <a:ext cx="3810000" cy="2564864"/>
          </a:xfrm>
        </p:spPr>
        <p:txBody>
          <a:bodyPr>
            <a:normAutofit/>
          </a:bodyPr>
          <a:lstStyle/>
          <a:p>
            <a:r>
              <a:rPr lang="en-GB" sz="3200" dirty="0">
                <a:solidFill>
                  <a:schemeClr val="tx1">
                    <a:lumMod val="85000"/>
                    <a:lumOff val="15000"/>
                  </a:schemeClr>
                </a:solidFill>
              </a:rPr>
              <a:t>Josephine Butler</a:t>
            </a:r>
          </a:p>
          <a:p>
            <a:r>
              <a:rPr lang="en-GB" sz="3200">
                <a:solidFill>
                  <a:schemeClr val="tx1">
                    <a:lumMod val="85000"/>
                    <a:lumOff val="15000"/>
                  </a:schemeClr>
                </a:solidFill>
              </a:rPr>
              <a:t>Elizabeth Wolstenholme-Elmy</a:t>
            </a:r>
            <a:endParaRPr lang="en-GB" sz="3200" dirty="0">
              <a:solidFill>
                <a:schemeClr val="tx1">
                  <a:lumMod val="85000"/>
                  <a:lumOff val="15000"/>
                </a:schemeClr>
              </a:solidFill>
            </a:endParaRPr>
          </a:p>
          <a:p>
            <a:r>
              <a:rPr lang="en-GB" sz="3200" dirty="0">
                <a:solidFill>
                  <a:schemeClr val="tx1">
                    <a:lumMod val="85000"/>
                    <a:lumOff val="15000"/>
                  </a:schemeClr>
                </a:solidFill>
              </a:rPr>
              <a:t>Annie Besant</a:t>
            </a:r>
          </a:p>
        </p:txBody>
      </p:sp>
      <p:pic>
        <p:nvPicPr>
          <p:cNvPr id="4" name="Picture 4">
            <a:extLst>
              <a:ext uri="{FF2B5EF4-FFF2-40B4-BE49-F238E27FC236}">
                <a16:creationId xmlns:a16="http://schemas.microsoft.com/office/drawing/2014/main" id="{DE0A193B-723E-6D89-A59D-EF99691793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816" r="21767"/>
          <a:stretch>
            <a:fillRect/>
          </a:stretch>
        </p:blipFill>
        <p:spPr bwMode="auto">
          <a:xfrm>
            <a:off x="8580467" y="10"/>
            <a:ext cx="3611533" cy="6857990"/>
          </a:xfrm>
          <a:custGeom>
            <a:avLst/>
            <a:gdLst/>
            <a:ahLst/>
            <a:cxnLst/>
            <a:rect l="l" t="t" r="r" b="b"/>
            <a:pathLst>
              <a:path w="3810000" h="6858000">
                <a:moveTo>
                  <a:pt x="95627" y="0"/>
                </a:moveTo>
                <a:lnTo>
                  <a:pt x="3810000" y="0"/>
                </a:lnTo>
                <a:lnTo>
                  <a:pt x="3810000" y="6858000"/>
                </a:lnTo>
                <a:lnTo>
                  <a:pt x="13132" y="6858000"/>
                </a:lnTo>
                <a:cubicBezTo>
                  <a:pt x="13183" y="6857363"/>
                  <a:pt x="13234" y="6856727"/>
                  <a:pt x="13284" y="6856090"/>
                </a:cubicBezTo>
                <a:lnTo>
                  <a:pt x="31566" y="6805847"/>
                </a:lnTo>
                <a:lnTo>
                  <a:pt x="30463" y="6715381"/>
                </a:lnTo>
                <a:cubicBezTo>
                  <a:pt x="29585" y="6714082"/>
                  <a:pt x="28597" y="6713038"/>
                  <a:pt x="27533" y="6712286"/>
                </a:cubicBezTo>
                <a:lnTo>
                  <a:pt x="31288" y="6698474"/>
                </a:lnTo>
                <a:lnTo>
                  <a:pt x="29901" y="6686264"/>
                </a:lnTo>
                <a:cubicBezTo>
                  <a:pt x="29591" y="6639749"/>
                  <a:pt x="29281" y="6593234"/>
                  <a:pt x="28971" y="6546719"/>
                </a:cubicBezTo>
                <a:cubicBezTo>
                  <a:pt x="23415" y="6502008"/>
                  <a:pt x="3087" y="6462057"/>
                  <a:pt x="310" y="6408337"/>
                </a:cubicBezTo>
                <a:cubicBezTo>
                  <a:pt x="-2468" y="6354617"/>
                  <a:pt x="14431" y="6312397"/>
                  <a:pt x="12307" y="6224401"/>
                </a:cubicBezTo>
                <a:lnTo>
                  <a:pt x="27152" y="6147415"/>
                </a:lnTo>
                <a:lnTo>
                  <a:pt x="39044" y="6093837"/>
                </a:lnTo>
                <a:cubicBezTo>
                  <a:pt x="47718" y="6039281"/>
                  <a:pt x="47985" y="5964495"/>
                  <a:pt x="46816" y="5915901"/>
                </a:cubicBezTo>
                <a:cubicBezTo>
                  <a:pt x="43189" y="5876557"/>
                  <a:pt x="47196" y="5863739"/>
                  <a:pt x="33533" y="5831562"/>
                </a:cubicBezTo>
                <a:cubicBezTo>
                  <a:pt x="27901" y="5792459"/>
                  <a:pt x="47408" y="5747455"/>
                  <a:pt x="46555" y="5710909"/>
                </a:cubicBezTo>
                <a:cubicBezTo>
                  <a:pt x="53188" y="5686865"/>
                  <a:pt x="49116" y="5615845"/>
                  <a:pt x="62461" y="5602222"/>
                </a:cubicBezTo>
                <a:cubicBezTo>
                  <a:pt x="64066" y="5572067"/>
                  <a:pt x="49594" y="5555548"/>
                  <a:pt x="56185" y="5529979"/>
                </a:cubicBezTo>
                <a:lnTo>
                  <a:pt x="67961" y="5458854"/>
                </a:lnTo>
                <a:lnTo>
                  <a:pt x="110939" y="5353584"/>
                </a:lnTo>
                <a:cubicBezTo>
                  <a:pt x="123070" y="5308303"/>
                  <a:pt x="110671" y="5307524"/>
                  <a:pt x="128276" y="5249764"/>
                </a:cubicBezTo>
                <a:cubicBezTo>
                  <a:pt x="137692" y="5218499"/>
                  <a:pt x="146153" y="5160067"/>
                  <a:pt x="156749" y="5116288"/>
                </a:cubicBezTo>
                <a:cubicBezTo>
                  <a:pt x="167347" y="5072508"/>
                  <a:pt x="184838" y="5010298"/>
                  <a:pt x="191855" y="4987089"/>
                </a:cubicBezTo>
                <a:lnTo>
                  <a:pt x="219824" y="4934095"/>
                </a:lnTo>
                <a:cubicBezTo>
                  <a:pt x="223315" y="4926170"/>
                  <a:pt x="231151" y="4920904"/>
                  <a:pt x="231137" y="4903120"/>
                </a:cubicBezTo>
                <a:lnTo>
                  <a:pt x="219738" y="4827391"/>
                </a:lnTo>
                <a:cubicBezTo>
                  <a:pt x="223928" y="4818620"/>
                  <a:pt x="227939" y="4809255"/>
                  <a:pt x="231597" y="4799440"/>
                </a:cubicBezTo>
                <a:lnTo>
                  <a:pt x="233480" y="4793512"/>
                </a:lnTo>
                <a:cubicBezTo>
                  <a:pt x="233423" y="4793432"/>
                  <a:pt x="233367" y="4793351"/>
                  <a:pt x="233310" y="4793271"/>
                </a:cubicBezTo>
                <a:cubicBezTo>
                  <a:pt x="233275" y="4791711"/>
                  <a:pt x="233728" y="4789662"/>
                  <a:pt x="234882" y="4786765"/>
                </a:cubicBezTo>
                <a:lnTo>
                  <a:pt x="236914" y="4782703"/>
                </a:lnTo>
                <a:lnTo>
                  <a:pt x="246329" y="4683644"/>
                </a:lnTo>
                <a:cubicBezTo>
                  <a:pt x="256294" y="4677568"/>
                  <a:pt x="256527" y="4667288"/>
                  <a:pt x="253823" y="4655204"/>
                </a:cubicBezTo>
                <a:cubicBezTo>
                  <a:pt x="259521" y="4631796"/>
                  <a:pt x="280440" y="4574275"/>
                  <a:pt x="280514" y="4543195"/>
                </a:cubicBezTo>
                <a:cubicBezTo>
                  <a:pt x="272112" y="4519880"/>
                  <a:pt x="251340" y="4505102"/>
                  <a:pt x="254268" y="4468722"/>
                </a:cubicBezTo>
                <a:cubicBezTo>
                  <a:pt x="266696" y="4435462"/>
                  <a:pt x="236001" y="4395418"/>
                  <a:pt x="252728" y="4353998"/>
                </a:cubicBezTo>
                <a:cubicBezTo>
                  <a:pt x="256750" y="4339008"/>
                  <a:pt x="256168" y="4294115"/>
                  <a:pt x="248123" y="4286542"/>
                </a:cubicBezTo>
                <a:cubicBezTo>
                  <a:pt x="246365" y="4277371"/>
                  <a:pt x="249194" y="4266107"/>
                  <a:pt x="240584" y="4262777"/>
                </a:cubicBezTo>
                <a:cubicBezTo>
                  <a:pt x="230221" y="4256829"/>
                  <a:pt x="246153" y="4222259"/>
                  <a:pt x="233949" y="4228340"/>
                </a:cubicBezTo>
                <a:cubicBezTo>
                  <a:pt x="244865" y="4203839"/>
                  <a:pt x="223150" y="4187902"/>
                  <a:pt x="217758" y="4169004"/>
                </a:cubicBezTo>
                <a:cubicBezTo>
                  <a:pt x="228596" y="4149446"/>
                  <a:pt x="206597" y="4129080"/>
                  <a:pt x="203797" y="4086781"/>
                </a:cubicBezTo>
                <a:cubicBezTo>
                  <a:pt x="216334" y="4065199"/>
                  <a:pt x="201740" y="4058317"/>
                  <a:pt x="218344" y="4018957"/>
                </a:cubicBezTo>
                <a:cubicBezTo>
                  <a:pt x="216630" y="4017979"/>
                  <a:pt x="215034" y="4016614"/>
                  <a:pt x="213609" y="4014902"/>
                </a:cubicBezTo>
                <a:cubicBezTo>
                  <a:pt x="205325" y="4004955"/>
                  <a:pt x="204424" y="3985729"/>
                  <a:pt x="211594" y="3971964"/>
                </a:cubicBezTo>
                <a:cubicBezTo>
                  <a:pt x="233561" y="3910433"/>
                  <a:pt x="230991" y="3860613"/>
                  <a:pt x="234357" y="3812226"/>
                </a:cubicBezTo>
                <a:cubicBezTo>
                  <a:pt x="235501" y="3758242"/>
                  <a:pt x="209185" y="3801364"/>
                  <a:pt x="229596" y="3728573"/>
                </a:cubicBezTo>
                <a:cubicBezTo>
                  <a:pt x="219804" y="3724174"/>
                  <a:pt x="219047" y="3715890"/>
                  <a:pt x="223099" y="3700384"/>
                </a:cubicBezTo>
                <a:cubicBezTo>
                  <a:pt x="222942" y="3674360"/>
                  <a:pt x="199034" y="3683312"/>
                  <a:pt x="212511" y="3653063"/>
                </a:cubicBezTo>
                <a:cubicBezTo>
                  <a:pt x="207582" y="3623616"/>
                  <a:pt x="199349" y="3555881"/>
                  <a:pt x="193522" y="3523704"/>
                </a:cubicBezTo>
                <a:cubicBezTo>
                  <a:pt x="199728" y="3495169"/>
                  <a:pt x="185963" y="3494025"/>
                  <a:pt x="177551" y="3460001"/>
                </a:cubicBezTo>
                <a:cubicBezTo>
                  <a:pt x="184399" y="3442692"/>
                  <a:pt x="180138" y="3431687"/>
                  <a:pt x="172293" y="3422022"/>
                </a:cubicBezTo>
                <a:cubicBezTo>
                  <a:pt x="172567" y="3386386"/>
                  <a:pt x="159982" y="3357707"/>
                  <a:pt x="153640" y="3319632"/>
                </a:cubicBezTo>
                <a:cubicBezTo>
                  <a:pt x="117352" y="3267571"/>
                  <a:pt x="111308" y="3199530"/>
                  <a:pt x="102580" y="3174350"/>
                </a:cubicBezTo>
                <a:lnTo>
                  <a:pt x="101281" y="3168555"/>
                </a:lnTo>
                <a:cubicBezTo>
                  <a:pt x="101655" y="3163067"/>
                  <a:pt x="102030" y="3157580"/>
                  <a:pt x="102403" y="3152092"/>
                </a:cubicBezTo>
                <a:lnTo>
                  <a:pt x="103597" y="3145797"/>
                </a:lnTo>
                <a:cubicBezTo>
                  <a:pt x="104132" y="3141497"/>
                  <a:pt x="104119" y="3138691"/>
                  <a:pt x="103701" y="3136806"/>
                </a:cubicBezTo>
                <a:lnTo>
                  <a:pt x="108221" y="3088993"/>
                </a:lnTo>
                <a:cubicBezTo>
                  <a:pt x="109464" y="3064872"/>
                  <a:pt x="113188" y="3030250"/>
                  <a:pt x="111158" y="2992081"/>
                </a:cubicBezTo>
                <a:cubicBezTo>
                  <a:pt x="109031" y="2944441"/>
                  <a:pt x="104226" y="2942439"/>
                  <a:pt x="105565" y="2902844"/>
                </a:cubicBezTo>
                <a:cubicBezTo>
                  <a:pt x="107874" y="2897323"/>
                  <a:pt x="101362" y="2801618"/>
                  <a:pt x="105102" y="2797375"/>
                </a:cubicBezTo>
                <a:cubicBezTo>
                  <a:pt x="86174" y="2744941"/>
                  <a:pt x="109804" y="2750735"/>
                  <a:pt x="107241" y="2691357"/>
                </a:cubicBezTo>
                <a:cubicBezTo>
                  <a:pt x="107811" y="2665349"/>
                  <a:pt x="115946" y="2561129"/>
                  <a:pt x="145888" y="2542201"/>
                </a:cubicBezTo>
                <a:cubicBezTo>
                  <a:pt x="170455" y="2427400"/>
                  <a:pt x="123634" y="2367849"/>
                  <a:pt x="136292" y="2250554"/>
                </a:cubicBezTo>
                <a:cubicBezTo>
                  <a:pt x="110877" y="2215639"/>
                  <a:pt x="134601" y="2180816"/>
                  <a:pt x="130310" y="2141581"/>
                </a:cubicBezTo>
                <a:cubicBezTo>
                  <a:pt x="154051" y="2149219"/>
                  <a:pt x="117587" y="2094975"/>
                  <a:pt x="144587" y="2089095"/>
                </a:cubicBezTo>
                <a:cubicBezTo>
                  <a:pt x="142952" y="2082142"/>
                  <a:pt x="140513" y="2075590"/>
                  <a:pt x="137867" y="2069059"/>
                </a:cubicBezTo>
                <a:lnTo>
                  <a:pt x="136492" y="2065634"/>
                </a:lnTo>
                <a:cubicBezTo>
                  <a:pt x="136216" y="2060851"/>
                  <a:pt x="135939" y="2056067"/>
                  <a:pt x="135663" y="2051284"/>
                </a:cubicBezTo>
                <a:lnTo>
                  <a:pt x="124268" y="1960184"/>
                </a:lnTo>
                <a:cubicBezTo>
                  <a:pt x="138968" y="1926370"/>
                  <a:pt x="111716" y="1914873"/>
                  <a:pt x="131257" y="1873060"/>
                </a:cubicBezTo>
                <a:cubicBezTo>
                  <a:pt x="136329" y="1857442"/>
                  <a:pt x="139083" y="1807624"/>
                  <a:pt x="131724" y="1797311"/>
                </a:cubicBezTo>
                <a:cubicBezTo>
                  <a:pt x="130673" y="1786740"/>
                  <a:pt x="134293" y="1774954"/>
                  <a:pt x="126063" y="1769201"/>
                </a:cubicBezTo>
                <a:cubicBezTo>
                  <a:pt x="116300" y="1760126"/>
                  <a:pt x="134551" y="1725705"/>
                  <a:pt x="122085" y="1729500"/>
                </a:cubicBezTo>
                <a:cubicBezTo>
                  <a:pt x="134648" y="1705012"/>
                  <a:pt x="114449" y="1682158"/>
                  <a:pt x="110543" y="1659949"/>
                </a:cubicBezTo>
                <a:cubicBezTo>
                  <a:pt x="122664" y="1640913"/>
                  <a:pt x="102513" y="1613087"/>
                  <a:pt x="102892" y="1565607"/>
                </a:cubicBezTo>
                <a:cubicBezTo>
                  <a:pt x="116835" y="1544742"/>
                  <a:pt x="102976" y="1533616"/>
                  <a:pt x="122245" y="1494057"/>
                </a:cubicBezTo>
                <a:cubicBezTo>
                  <a:pt x="120629" y="1492563"/>
                  <a:pt x="119160" y="1490668"/>
                  <a:pt x="117883" y="1488429"/>
                </a:cubicBezTo>
                <a:cubicBezTo>
                  <a:pt x="110465" y="1475431"/>
                  <a:pt x="111002" y="1453942"/>
                  <a:pt x="119083" y="1440433"/>
                </a:cubicBezTo>
                <a:cubicBezTo>
                  <a:pt x="145274" y="1377630"/>
                  <a:pt x="146438" y="1321884"/>
                  <a:pt x="153340" y="1269148"/>
                </a:cubicBezTo>
                <a:cubicBezTo>
                  <a:pt x="158467" y="1209690"/>
                  <a:pt x="129360" y="1251077"/>
                  <a:pt x="154855" y="1175439"/>
                </a:cubicBezTo>
                <a:cubicBezTo>
                  <a:pt x="145538" y="1168218"/>
                  <a:pt x="145408" y="1158868"/>
                  <a:pt x="150548" y="1142685"/>
                </a:cubicBezTo>
                <a:cubicBezTo>
                  <a:pt x="152321" y="1113850"/>
                  <a:pt x="128121" y="1118007"/>
                  <a:pt x="143630" y="1087778"/>
                </a:cubicBezTo>
                <a:cubicBezTo>
                  <a:pt x="139451" y="1064261"/>
                  <a:pt x="125971" y="1018012"/>
                  <a:pt x="125476" y="1001580"/>
                </a:cubicBezTo>
                <a:cubicBezTo>
                  <a:pt x="123958" y="976962"/>
                  <a:pt x="134851" y="962709"/>
                  <a:pt x="134526" y="940069"/>
                </a:cubicBezTo>
                <a:cubicBezTo>
                  <a:pt x="142751" y="909988"/>
                  <a:pt x="129284" y="905409"/>
                  <a:pt x="123523" y="865739"/>
                </a:cubicBezTo>
                <a:cubicBezTo>
                  <a:pt x="131549" y="848234"/>
                  <a:pt x="128173" y="835030"/>
                  <a:pt x="121164" y="822450"/>
                </a:cubicBezTo>
                <a:cubicBezTo>
                  <a:pt x="124077" y="783082"/>
                  <a:pt x="113811" y="748321"/>
                  <a:pt x="110389" y="704665"/>
                </a:cubicBezTo>
                <a:cubicBezTo>
                  <a:pt x="120144" y="656264"/>
                  <a:pt x="99869" y="633697"/>
                  <a:pt x="96299" y="587032"/>
                </a:cubicBezTo>
                <a:cubicBezTo>
                  <a:pt x="87861" y="539988"/>
                  <a:pt x="66571" y="452493"/>
                  <a:pt x="59759" y="422399"/>
                </a:cubicBezTo>
                <a:cubicBezTo>
                  <a:pt x="62865" y="416491"/>
                  <a:pt x="59682" y="404768"/>
                  <a:pt x="55429" y="406467"/>
                </a:cubicBezTo>
                <a:cubicBezTo>
                  <a:pt x="56742" y="400038"/>
                  <a:pt x="64884" y="384166"/>
                  <a:pt x="58062" y="383409"/>
                </a:cubicBezTo>
                <a:cubicBezTo>
                  <a:pt x="57210" y="351894"/>
                  <a:pt x="61145" y="320031"/>
                  <a:pt x="69487" y="290892"/>
                </a:cubicBezTo>
                <a:cubicBezTo>
                  <a:pt x="57686" y="231306"/>
                  <a:pt x="89539" y="260845"/>
                  <a:pt x="86198" y="217175"/>
                </a:cubicBezTo>
                <a:cubicBezTo>
                  <a:pt x="72715" y="183379"/>
                  <a:pt x="83646" y="168958"/>
                  <a:pt x="74643" y="129155"/>
                </a:cubicBezTo>
                <a:cubicBezTo>
                  <a:pt x="96697" y="112411"/>
                  <a:pt x="72236" y="90977"/>
                  <a:pt x="78417" y="74202"/>
                </a:cubicBezTo>
                <a:cubicBezTo>
                  <a:pt x="59029" y="57686"/>
                  <a:pt x="81827" y="29115"/>
                  <a:pt x="94183" y="4683"/>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7721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3C654-C2F7-9FA0-17D4-29D1E85E79EA}"/>
              </a:ext>
            </a:extLst>
          </p:cNvPr>
          <p:cNvSpPr>
            <a:spLocks noGrp="1"/>
          </p:cNvSpPr>
          <p:nvPr>
            <p:ph idx="1"/>
          </p:nvPr>
        </p:nvSpPr>
        <p:spPr>
          <a:xfrm>
            <a:off x="696685" y="1525587"/>
            <a:ext cx="5746763" cy="4351338"/>
          </a:xfrm>
        </p:spPr>
        <p:txBody>
          <a:bodyPr/>
          <a:lstStyle/>
          <a:p>
            <a:r>
              <a:rPr lang="en-GB" dirty="0"/>
              <a:t>Why might anti porn feminism have </a:t>
            </a:r>
            <a:r>
              <a:rPr lang="en-GB"/>
              <a:t>found itself </a:t>
            </a:r>
            <a:r>
              <a:rPr lang="en-GB" dirty="0"/>
              <a:t>aligning with the right?</a:t>
            </a:r>
          </a:p>
          <a:p>
            <a:r>
              <a:rPr lang="en-GB" dirty="0"/>
              <a:t>What are current trends in pornography?</a:t>
            </a:r>
          </a:p>
          <a:p>
            <a:r>
              <a:rPr lang="en-GB" dirty="0"/>
              <a:t>How does feminism help us make sense of it (if it does)?</a:t>
            </a:r>
          </a:p>
          <a:p>
            <a:r>
              <a:rPr lang="en-GB" dirty="0"/>
              <a:t>Can porn be feminist?</a:t>
            </a:r>
          </a:p>
        </p:txBody>
      </p:sp>
      <p:pic>
        <p:nvPicPr>
          <p:cNvPr id="4" name="Content Placeholder 3">
            <a:extLst>
              <a:ext uri="{FF2B5EF4-FFF2-40B4-BE49-F238E27FC236}">
                <a16:creationId xmlns:a16="http://schemas.microsoft.com/office/drawing/2014/main" id="{E35153E0-B1D6-9B20-DDC5-8943758B7FB9}"/>
              </a:ext>
            </a:extLst>
          </p:cNvPr>
          <p:cNvPicPr>
            <a:picLocks noChangeAspect="1"/>
          </p:cNvPicPr>
          <p:nvPr/>
        </p:nvPicPr>
        <p:blipFill>
          <a:blip r:embed="rId2"/>
          <a:stretch>
            <a:fillRect/>
          </a:stretch>
        </p:blipFill>
        <p:spPr>
          <a:xfrm>
            <a:off x="6790267" y="116568"/>
            <a:ext cx="5401733" cy="4051300"/>
          </a:xfrm>
          <a:prstGeom prst="rect">
            <a:avLst/>
          </a:prstGeom>
        </p:spPr>
      </p:pic>
      <p:pic>
        <p:nvPicPr>
          <p:cNvPr id="5" name="Picture 4">
            <a:extLst>
              <a:ext uri="{FF2B5EF4-FFF2-40B4-BE49-F238E27FC236}">
                <a16:creationId xmlns:a16="http://schemas.microsoft.com/office/drawing/2014/main" id="{292E60FC-514E-77B6-9CA5-33EFE39CBAF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3532937"/>
            <a:ext cx="5128696" cy="3325064"/>
          </a:xfrm>
          <a:prstGeom prst="rect">
            <a:avLst/>
          </a:prstGeom>
          <a:noFill/>
        </p:spPr>
      </p:pic>
    </p:spTree>
    <p:extLst>
      <p:ext uri="{BB962C8B-B14F-4D97-AF65-F5344CB8AC3E}">
        <p14:creationId xmlns:p14="http://schemas.microsoft.com/office/powerpoint/2010/main" val="3337399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DB3E7-E855-9600-49C4-E1DC1F8AB47A}"/>
              </a:ext>
            </a:extLst>
          </p:cNvPr>
          <p:cNvSpPr>
            <a:spLocks noGrp="1"/>
          </p:cNvSpPr>
          <p:nvPr>
            <p:ph type="title"/>
          </p:nvPr>
        </p:nvSpPr>
        <p:spPr/>
        <p:txBody>
          <a:bodyPr/>
          <a:lstStyle/>
          <a:p>
            <a:r>
              <a:rPr lang="en-GB" dirty="0">
                <a:solidFill>
                  <a:schemeClr val="bg1"/>
                </a:solidFill>
                <a:highlight>
                  <a:srgbClr val="800080"/>
                </a:highlight>
              </a:rPr>
              <a:t>What were the Sex Wars?</a:t>
            </a:r>
          </a:p>
        </p:txBody>
      </p:sp>
      <p:sp>
        <p:nvSpPr>
          <p:cNvPr id="3" name="Content Placeholder 2">
            <a:extLst>
              <a:ext uri="{FF2B5EF4-FFF2-40B4-BE49-F238E27FC236}">
                <a16:creationId xmlns:a16="http://schemas.microsoft.com/office/drawing/2014/main" id="{3C102F4B-CA5E-D101-BE0E-AF30ABE1EFA0}"/>
              </a:ext>
            </a:extLst>
          </p:cNvPr>
          <p:cNvSpPr>
            <a:spLocks noGrp="1"/>
          </p:cNvSpPr>
          <p:nvPr>
            <p:ph idx="1"/>
          </p:nvPr>
        </p:nvSpPr>
        <p:spPr>
          <a:xfrm>
            <a:off x="838200" y="1690688"/>
            <a:ext cx="10515600" cy="4645875"/>
          </a:xfrm>
        </p:spPr>
        <p:txBody>
          <a:bodyPr>
            <a:normAutofit/>
          </a:bodyPr>
          <a:lstStyle/>
          <a:p>
            <a:r>
              <a:rPr lang="en-GB" dirty="0"/>
              <a:t>A series of divisive debates that took place within the </a:t>
            </a:r>
            <a:r>
              <a:rPr lang="en-GB" b="1" dirty="0"/>
              <a:t>feminist movement</a:t>
            </a:r>
            <a:r>
              <a:rPr lang="en-GB" dirty="0">
                <a:effectLst/>
              </a:rPr>
              <a:t> between the late 70s and early 80s (sometimes called the Porn </a:t>
            </a:r>
            <a:r>
              <a:rPr lang="en-GB" dirty="0"/>
              <a:t>W</a:t>
            </a:r>
            <a:r>
              <a:rPr lang="en-GB" dirty="0">
                <a:effectLst/>
              </a:rPr>
              <a:t>ars)</a:t>
            </a:r>
          </a:p>
          <a:p>
            <a:r>
              <a:rPr lang="en-GB" dirty="0"/>
              <a:t>Feminists increasingly focused on role of sex, sexuality &amp; violence as key to women’s oppression </a:t>
            </a:r>
          </a:p>
          <a:p>
            <a:r>
              <a:rPr lang="en-GB" dirty="0"/>
              <a:t>Pornography becomes central to this debate; and alongside, power discussions about lesbianism &amp; BDSM practice (</a:t>
            </a:r>
            <a:r>
              <a:rPr lang="en-GB" b="1" dirty="0"/>
              <a:t>B</a:t>
            </a:r>
            <a:r>
              <a:rPr lang="en-GB" dirty="0"/>
              <a:t>ondage &amp; </a:t>
            </a:r>
            <a:r>
              <a:rPr lang="en-GB" b="1" dirty="0"/>
              <a:t>D</a:t>
            </a:r>
            <a:r>
              <a:rPr lang="en-GB" dirty="0"/>
              <a:t>iscipline, </a:t>
            </a:r>
            <a:r>
              <a:rPr lang="en-GB" b="1" dirty="0"/>
              <a:t>D</a:t>
            </a:r>
            <a:r>
              <a:rPr lang="en-GB" dirty="0"/>
              <a:t>omination &amp; </a:t>
            </a:r>
            <a:r>
              <a:rPr lang="en-GB" b="1" dirty="0"/>
              <a:t>S</a:t>
            </a:r>
            <a:r>
              <a:rPr lang="en-GB" dirty="0"/>
              <a:t>ubmission, </a:t>
            </a:r>
            <a:r>
              <a:rPr lang="en-GB" b="1" dirty="0"/>
              <a:t>S</a:t>
            </a:r>
            <a:r>
              <a:rPr lang="en-GB" dirty="0"/>
              <a:t>adism &amp; </a:t>
            </a:r>
            <a:r>
              <a:rPr lang="en-GB" b="1" dirty="0"/>
              <a:t>M</a:t>
            </a:r>
            <a:r>
              <a:rPr lang="en-GB" dirty="0"/>
              <a:t>asochism)</a:t>
            </a:r>
          </a:p>
          <a:p>
            <a:r>
              <a:rPr lang="en-GB" dirty="0"/>
              <a:t>Two strands emerge: feminists against porn &amp; feminists against censorship</a:t>
            </a:r>
          </a:p>
          <a:p>
            <a:endParaRPr lang="en-GB" dirty="0"/>
          </a:p>
        </p:txBody>
      </p:sp>
    </p:spTree>
    <p:extLst>
      <p:ext uri="{BB962C8B-B14F-4D97-AF65-F5344CB8AC3E}">
        <p14:creationId xmlns:p14="http://schemas.microsoft.com/office/powerpoint/2010/main" val="893542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55170-6CDA-C262-8B5D-374557869D8A}"/>
              </a:ext>
            </a:extLst>
          </p:cNvPr>
          <p:cNvSpPr>
            <a:spLocks noGrp="1"/>
          </p:cNvSpPr>
          <p:nvPr>
            <p:ph type="title"/>
          </p:nvPr>
        </p:nvSpPr>
        <p:spPr/>
        <p:txBody>
          <a:bodyPr/>
          <a:lstStyle/>
          <a:p>
            <a:r>
              <a:rPr lang="en-GB" dirty="0">
                <a:solidFill>
                  <a:schemeClr val="bg1"/>
                </a:solidFill>
                <a:highlight>
                  <a:srgbClr val="800080"/>
                </a:highlight>
              </a:rPr>
              <a:t>Task 1</a:t>
            </a:r>
          </a:p>
        </p:txBody>
      </p:sp>
      <p:sp>
        <p:nvSpPr>
          <p:cNvPr id="3" name="Content Placeholder 2">
            <a:extLst>
              <a:ext uri="{FF2B5EF4-FFF2-40B4-BE49-F238E27FC236}">
                <a16:creationId xmlns:a16="http://schemas.microsoft.com/office/drawing/2014/main" id="{F1A766B2-F25F-379B-7BC7-F3713B7C257E}"/>
              </a:ext>
            </a:extLst>
          </p:cNvPr>
          <p:cNvSpPr>
            <a:spLocks noGrp="1"/>
          </p:cNvSpPr>
          <p:nvPr>
            <p:ph idx="1"/>
          </p:nvPr>
        </p:nvSpPr>
        <p:spPr/>
        <p:txBody>
          <a:bodyPr/>
          <a:lstStyle/>
          <a:p>
            <a:r>
              <a:rPr lang="en-GB" b="1" dirty="0"/>
              <a:t>Team 1</a:t>
            </a:r>
            <a:r>
              <a:rPr lang="en-GB" dirty="0"/>
              <a:t> discuss the core reading by Jeska Rees. ‘A Look Back in Anger: The Women’s Liberation Movement in 1978’</a:t>
            </a:r>
          </a:p>
          <a:p>
            <a:r>
              <a:rPr lang="en-GB" b="1" dirty="0"/>
              <a:t>Team 2 </a:t>
            </a:r>
            <a:r>
              <a:rPr lang="en-GB" dirty="0"/>
              <a:t>discuss the core reading by S. Ardill &amp; S. O’Sullivan, ‘Upsetting an Apple Cart: Desire, Difference, and Lesbian Sadomasochism’</a:t>
            </a:r>
          </a:p>
          <a:p>
            <a:endParaRPr lang="en-GB" dirty="0"/>
          </a:p>
          <a:p>
            <a:r>
              <a:rPr lang="en-GB" dirty="0"/>
              <a:t>What can you pull out from these authors/articles about why the ‘Sex Wars’ happened within the WLM? And why the different perspectives that emerged.</a:t>
            </a:r>
          </a:p>
        </p:txBody>
      </p:sp>
    </p:spTree>
    <p:extLst>
      <p:ext uri="{BB962C8B-B14F-4D97-AF65-F5344CB8AC3E}">
        <p14:creationId xmlns:p14="http://schemas.microsoft.com/office/powerpoint/2010/main" val="1337335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5ABFC-E5E6-CE3A-A6E9-384180532B80}"/>
              </a:ext>
            </a:extLst>
          </p:cNvPr>
          <p:cNvSpPr>
            <a:spLocks noGrp="1"/>
          </p:cNvSpPr>
          <p:nvPr>
            <p:ph type="title"/>
          </p:nvPr>
        </p:nvSpPr>
        <p:spPr>
          <a:xfrm>
            <a:off x="838200" y="365126"/>
            <a:ext cx="10515600" cy="985210"/>
          </a:xfrm>
        </p:spPr>
        <p:txBody>
          <a:bodyPr>
            <a:normAutofit/>
          </a:bodyPr>
          <a:lstStyle/>
          <a:p>
            <a:r>
              <a:rPr lang="en-GB" sz="3600" dirty="0">
                <a:solidFill>
                  <a:schemeClr val="bg1"/>
                </a:solidFill>
                <a:highlight>
                  <a:srgbClr val="800080"/>
                </a:highlight>
              </a:rPr>
              <a:t>Feminists Campaign against Pornography</a:t>
            </a:r>
          </a:p>
        </p:txBody>
      </p:sp>
      <p:sp>
        <p:nvSpPr>
          <p:cNvPr id="3" name="Content Placeholder 2">
            <a:extLst>
              <a:ext uri="{FF2B5EF4-FFF2-40B4-BE49-F238E27FC236}">
                <a16:creationId xmlns:a16="http://schemas.microsoft.com/office/drawing/2014/main" id="{75C16603-9B93-EB63-90C8-B740253AE2EE}"/>
              </a:ext>
            </a:extLst>
          </p:cNvPr>
          <p:cNvSpPr>
            <a:spLocks noGrp="1"/>
          </p:cNvSpPr>
          <p:nvPr>
            <p:ph idx="1"/>
          </p:nvPr>
        </p:nvSpPr>
        <p:spPr>
          <a:xfrm>
            <a:off x="721242" y="1350336"/>
            <a:ext cx="10632558" cy="5235521"/>
          </a:xfrm>
        </p:spPr>
        <p:txBody>
          <a:bodyPr>
            <a:normAutofit fontScale="85000" lnSpcReduction="20000"/>
          </a:bodyPr>
          <a:lstStyle/>
          <a:p>
            <a:r>
              <a:rPr lang="en-GB" dirty="0"/>
              <a:t>Andrea Dworkin, Catharine MacKinnon, Susan Brownmiller, Robin Morgan</a:t>
            </a:r>
          </a:p>
          <a:p>
            <a:r>
              <a:rPr lang="en-GB" dirty="0"/>
              <a:t>Revolutionary feminists - challenge notion of feminist struggle with class solidarity arguing women’s embodied experiences of sexuality and violence are key to gender oppression</a:t>
            </a:r>
          </a:p>
          <a:p>
            <a:r>
              <a:rPr lang="en-GB" dirty="0"/>
              <a:t>‘</a:t>
            </a:r>
            <a:r>
              <a:rPr lang="en-GB" b="1" dirty="0"/>
              <a:t>Male Supremacy</a:t>
            </a:r>
            <a:r>
              <a:rPr lang="en-GB" dirty="0"/>
              <a:t>’ system by which men as a ‘sex </a:t>
            </a:r>
            <a:r>
              <a:rPr lang="en-GB" dirty="0" err="1"/>
              <a:t>class’</a:t>
            </a:r>
            <a:r>
              <a:rPr lang="en-GB" dirty="0"/>
              <a:t> oppress and control women as a class</a:t>
            </a:r>
          </a:p>
          <a:p>
            <a:r>
              <a:rPr lang="en-GB" dirty="0"/>
              <a:t>‘</a:t>
            </a:r>
            <a:r>
              <a:rPr lang="en-GB" b="1" dirty="0"/>
              <a:t>Male Sexuality as Social Control’</a:t>
            </a:r>
            <a:r>
              <a:rPr lang="en-GB" dirty="0"/>
              <a:t> heterosexual sex as a means by which women are subordinated to men’s interests at every level</a:t>
            </a:r>
            <a:endParaRPr lang="en-GB" dirty="0">
              <a:solidFill>
                <a:srgbClr val="FF0000"/>
              </a:solidFill>
            </a:endParaRPr>
          </a:p>
          <a:p>
            <a:r>
              <a:rPr lang="en-GB" b="1" dirty="0"/>
              <a:t>Male Violence </a:t>
            </a:r>
            <a:r>
              <a:rPr lang="en-GB" dirty="0"/>
              <a:t>a tool of male supremacy. Fear of male violence restricts women’s movements – drives them to seek protection from men—the very people who commit the violent acts</a:t>
            </a:r>
          </a:p>
          <a:p>
            <a:r>
              <a:rPr lang="en-GB" dirty="0"/>
              <a:t>Porn = vehicle of women’s subordination by institutionalising and socialising both genders into the sexuality of male dominance and supremacy (females are always sexually available to males)</a:t>
            </a:r>
            <a:r>
              <a:rPr lang="en-GB" dirty="0">
                <a:solidFill>
                  <a:srgbClr val="FF0000"/>
                </a:solidFill>
              </a:rPr>
              <a:t> </a:t>
            </a:r>
          </a:p>
          <a:p>
            <a:r>
              <a:rPr lang="en-GB" dirty="0"/>
              <a:t>Porn harms women both in production and consumption</a:t>
            </a:r>
            <a:endParaRPr lang="en-GB" dirty="0">
              <a:solidFill>
                <a:srgbClr val="FF0000"/>
              </a:solidFill>
            </a:endParaRPr>
          </a:p>
          <a:p>
            <a:r>
              <a:rPr lang="en-GB" dirty="0"/>
              <a:t>Robin Morgan – ‘Porn is the theory, rape is the practice’</a:t>
            </a:r>
          </a:p>
        </p:txBody>
      </p:sp>
    </p:spTree>
    <p:extLst>
      <p:ext uri="{BB962C8B-B14F-4D97-AF65-F5344CB8AC3E}">
        <p14:creationId xmlns:p14="http://schemas.microsoft.com/office/powerpoint/2010/main" val="808888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F17A1-2A0D-B601-C92B-A602ED8EC1AF}"/>
              </a:ext>
            </a:extLst>
          </p:cNvPr>
          <p:cNvSpPr>
            <a:spLocks noGrp="1"/>
          </p:cNvSpPr>
          <p:nvPr>
            <p:ph type="title"/>
          </p:nvPr>
        </p:nvSpPr>
        <p:spPr>
          <a:xfrm>
            <a:off x="838200" y="237534"/>
            <a:ext cx="10515600" cy="963945"/>
          </a:xfrm>
        </p:spPr>
        <p:txBody>
          <a:bodyPr>
            <a:normAutofit/>
          </a:bodyPr>
          <a:lstStyle/>
          <a:p>
            <a:r>
              <a:rPr lang="en-GB" sz="3600" dirty="0">
                <a:solidFill>
                  <a:schemeClr val="bg1"/>
                </a:solidFill>
                <a:highlight>
                  <a:srgbClr val="800080"/>
                </a:highlight>
              </a:rPr>
              <a:t>Feminists Against Censorship</a:t>
            </a:r>
          </a:p>
        </p:txBody>
      </p:sp>
      <p:sp>
        <p:nvSpPr>
          <p:cNvPr id="3" name="Content Placeholder 2">
            <a:extLst>
              <a:ext uri="{FF2B5EF4-FFF2-40B4-BE49-F238E27FC236}">
                <a16:creationId xmlns:a16="http://schemas.microsoft.com/office/drawing/2014/main" id="{BBC8E729-F6CE-6BAF-6A4B-F2EB53758AFB}"/>
              </a:ext>
            </a:extLst>
          </p:cNvPr>
          <p:cNvSpPr>
            <a:spLocks noGrp="1"/>
          </p:cNvSpPr>
          <p:nvPr>
            <p:ph idx="1"/>
          </p:nvPr>
        </p:nvSpPr>
        <p:spPr>
          <a:xfrm>
            <a:off x="678711" y="1201479"/>
            <a:ext cx="10515600" cy="4656507"/>
          </a:xfrm>
        </p:spPr>
        <p:txBody>
          <a:bodyPr>
            <a:noAutofit/>
          </a:bodyPr>
          <a:lstStyle/>
          <a:p>
            <a:r>
              <a:rPr lang="de-DE" sz="2400" dirty="0"/>
              <a:t>Ellen Willis, Gayle Rubin, Amber Hollibaugh, </a:t>
            </a:r>
            <a:r>
              <a:rPr lang="en-GB" sz="2400" dirty="0"/>
              <a:t>Patrick Califia</a:t>
            </a:r>
            <a:endParaRPr lang="de-DE" sz="2400" dirty="0"/>
          </a:p>
          <a:p>
            <a:r>
              <a:rPr lang="en-GB" sz="2400" dirty="0"/>
              <a:t>See anti-porn as censorship and a repression of sexuality and free speech. Who decides which sex and sexuality is acceptable and which not?</a:t>
            </a:r>
          </a:p>
          <a:p>
            <a:r>
              <a:rPr lang="en-GB" sz="2400" dirty="0"/>
              <a:t>Sexual liberation is a feminist goal &amp; anti-porn feminists don’t speak for all feminists when they define ‘correct’ sexuality as between partners with equal amounts of the power</a:t>
            </a:r>
          </a:p>
          <a:p>
            <a:r>
              <a:rPr lang="en-GB" sz="2400" dirty="0"/>
              <a:t>E.g. BDSM shows power exchanges can be erotic and fulfilling for both partners whether lesbian, gay or heterosexual. </a:t>
            </a:r>
          </a:p>
          <a:p>
            <a:r>
              <a:rPr lang="en-GB" sz="2400" dirty="0"/>
              <a:t>Anti-porn lesbian feminists against butch/femme roles as emulating heterosexual power plays but pro-sex lesbians see butch/femme roles as transgressive potentials for subverting heterosexual gender norms</a:t>
            </a:r>
          </a:p>
          <a:p>
            <a:r>
              <a:rPr lang="en-GB" sz="2400" dirty="0"/>
              <a:t>Ellen Willis - the solution is not to eliminate porn or remove women from it but to involve women as producers, writers, and directors, making pornography for women. </a:t>
            </a:r>
          </a:p>
        </p:txBody>
      </p:sp>
    </p:spTree>
    <p:extLst>
      <p:ext uri="{BB962C8B-B14F-4D97-AF65-F5344CB8AC3E}">
        <p14:creationId xmlns:p14="http://schemas.microsoft.com/office/powerpoint/2010/main" val="419367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29340"/>
            <a:ext cx="10515600" cy="861348"/>
          </a:xfrm>
        </p:spPr>
        <p:txBody>
          <a:bodyPr>
            <a:noAutofit/>
          </a:bodyPr>
          <a:lstStyle/>
          <a:p>
            <a:pPr algn="ctr"/>
            <a:r>
              <a:rPr lang="en-GB" sz="3200" dirty="0">
                <a:solidFill>
                  <a:schemeClr val="bg1"/>
                </a:solidFill>
                <a:highlight>
                  <a:srgbClr val="800080"/>
                </a:highlight>
              </a:rPr>
              <a:t>What about the State? Ultimately enforces the social control of women, through its punishment—or not—of violent men..</a:t>
            </a:r>
            <a:br>
              <a:rPr lang="en-GB" sz="3600" dirty="0">
                <a:highlight>
                  <a:srgbClr val="800080"/>
                </a:highlight>
              </a:rPr>
            </a:br>
            <a:endParaRPr lang="en-GB" sz="3600" dirty="0">
              <a:highlight>
                <a:srgbClr val="800080"/>
              </a:highlight>
            </a:endParaRPr>
          </a:p>
        </p:txBody>
      </p:sp>
      <p:sp>
        <p:nvSpPr>
          <p:cNvPr id="3" name="Content Placeholder 2"/>
          <p:cNvSpPr>
            <a:spLocks noGrp="1"/>
          </p:cNvSpPr>
          <p:nvPr>
            <p:ph idx="1"/>
          </p:nvPr>
        </p:nvSpPr>
        <p:spPr>
          <a:xfrm>
            <a:off x="838200" y="1825624"/>
            <a:ext cx="10515600" cy="4575175"/>
          </a:xfrm>
        </p:spPr>
        <p:txBody>
          <a:bodyPr>
            <a:normAutofit fontScale="92500" lnSpcReduction="10000"/>
          </a:bodyPr>
          <a:lstStyle/>
          <a:p>
            <a:pPr marL="0" indent="0">
              <a:buNone/>
            </a:pPr>
            <a:r>
              <a:rPr lang="en-GB" sz="2800" b="1" dirty="0"/>
              <a:t>What were the state doing?</a:t>
            </a:r>
          </a:p>
          <a:p>
            <a:pPr marL="0" indent="0">
              <a:buNone/>
            </a:pPr>
            <a:r>
              <a:rPr lang="en-GB" sz="2800" b="1" dirty="0"/>
              <a:t>Anti-pornography developments</a:t>
            </a:r>
          </a:p>
          <a:p>
            <a:r>
              <a:rPr lang="en-GB" sz="2800" dirty="0"/>
              <a:t>Campaign Against Pornography (grassroots feminist campaign in the 1980s) influential</a:t>
            </a:r>
          </a:p>
          <a:p>
            <a:r>
              <a:rPr lang="en-GB" sz="2800" dirty="0"/>
              <a:t>1979 Williams Report of the Committee on Obscenity and Film Censorship</a:t>
            </a:r>
          </a:p>
          <a:p>
            <a:r>
              <a:rPr lang="en-GB" sz="2800" dirty="0"/>
              <a:t>1982 sex shops and sex cinema has brought under local authority control </a:t>
            </a:r>
          </a:p>
          <a:p>
            <a:r>
              <a:rPr lang="en-GB" sz="2800" dirty="0"/>
              <a:t>1986 Labour MP Clare Short presents Bill to ban page 3.</a:t>
            </a:r>
          </a:p>
          <a:p>
            <a:r>
              <a:rPr lang="en-GB" sz="2800" dirty="0"/>
              <a:t>1989 Primarolo Bill (put forward by feminist Labour Party MP Dawn Primarolo)</a:t>
            </a:r>
          </a:p>
        </p:txBody>
      </p:sp>
    </p:spTree>
    <p:extLst>
      <p:ext uri="{BB962C8B-B14F-4D97-AF65-F5344CB8AC3E}">
        <p14:creationId xmlns:p14="http://schemas.microsoft.com/office/powerpoint/2010/main" val="2939506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663DEC93-3285-984E-02A9-98EF07AE3FD1}"/>
              </a:ext>
            </a:extLst>
          </p:cNvPr>
          <p:cNvPicPr>
            <a:picLocks noChangeAspect="1"/>
          </p:cNvPicPr>
          <p:nvPr/>
        </p:nvPicPr>
        <p:blipFill>
          <a:blip r:embed="rId2">
            <a:extLst>
              <a:ext uri="{28A0092B-C50C-407E-A947-70E740481C1C}">
                <a14:useLocalDpi xmlns:a14="http://schemas.microsoft.com/office/drawing/2010/main" val="0"/>
              </a:ext>
            </a:extLst>
          </a:blip>
          <a:srcRect b="11084"/>
          <a:stretch>
            <a:fillRect/>
          </a:stretch>
        </p:blipFill>
        <p:spPr>
          <a:xfrm>
            <a:off x="20" y="1282"/>
            <a:ext cx="12191980" cy="6856718"/>
          </a:xfrm>
          <a:prstGeom prst="rect">
            <a:avLst/>
          </a:prstGeom>
        </p:spPr>
      </p:pic>
    </p:spTree>
    <p:extLst>
      <p:ext uri="{BB962C8B-B14F-4D97-AF65-F5344CB8AC3E}">
        <p14:creationId xmlns:p14="http://schemas.microsoft.com/office/powerpoint/2010/main" val="1998835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65125"/>
            <a:ext cx="10515600" cy="1325563"/>
          </a:xfrm>
        </p:spPr>
        <p:txBody>
          <a:bodyPr/>
          <a:lstStyle/>
          <a:p>
            <a:r>
              <a:rPr lang="en-GB" dirty="0">
                <a:solidFill>
                  <a:schemeClr val="bg1"/>
                </a:solidFill>
                <a:highlight>
                  <a:srgbClr val="800080"/>
                </a:highlight>
              </a:rPr>
              <a:t>Labour MP (Dawn) Primarolo Bill (1989)</a:t>
            </a:r>
          </a:p>
        </p:txBody>
      </p:sp>
      <p:sp>
        <p:nvSpPr>
          <p:cNvPr id="3" name="Content Placeholder 2"/>
          <p:cNvSpPr>
            <a:spLocks noGrp="1"/>
          </p:cNvSpPr>
          <p:nvPr>
            <p:ph idx="1"/>
          </p:nvPr>
        </p:nvSpPr>
        <p:spPr>
          <a:xfrm>
            <a:off x="489857" y="1825625"/>
            <a:ext cx="6433457" cy="4351338"/>
          </a:xfrm>
        </p:spPr>
        <p:txBody>
          <a:bodyPr>
            <a:normAutofit fontScale="77500" lnSpcReduction="20000"/>
          </a:bodyPr>
          <a:lstStyle/>
          <a:p>
            <a:r>
              <a:rPr lang="en-GB" sz="3200" dirty="0"/>
              <a:t>Defined pornography as:</a:t>
            </a:r>
          </a:p>
          <a:p>
            <a:pPr marL="0" indent="0">
              <a:buNone/>
            </a:pPr>
            <a:r>
              <a:rPr lang="en-GB" sz="3200" dirty="0"/>
              <a:t>'‘film and video and any printed matter which, for the purpose of sexual arousal or titillation, depicts women, or parts of women’s bodies, as objects, things or commodities, or in sexually humiliating or degrading poses or being subjected to violence.’</a:t>
            </a:r>
          </a:p>
          <a:p>
            <a:r>
              <a:rPr lang="en-GB" sz="3200" dirty="0">
                <a:solidFill>
                  <a:schemeClr val="bg1"/>
                </a:solidFill>
                <a:highlight>
                  <a:srgbClr val="800080"/>
                </a:highlight>
              </a:rPr>
              <a:t>BUT right? </a:t>
            </a:r>
            <a:r>
              <a:rPr lang="en-GB" sz="3200" dirty="0"/>
              <a:t>Mary Whitehouse right wing conservative social campaigner (evangelical Christian) but was ‘Marxist’ on porn (‘pornography is the dirty face of capitalism’) lobbied successfully for criminalisation of making indecent images of children &amp; Indecent Displays (Control) Act 1981</a:t>
            </a:r>
          </a:p>
          <a:p>
            <a:endParaRPr lang="en-GB" sz="3200" dirty="0"/>
          </a:p>
        </p:txBody>
      </p:sp>
      <p:pic>
        <p:nvPicPr>
          <p:cNvPr id="1026" name="Picture 2" descr="Mary Whitehouse campaigns against video pornography">
            <a:extLst>
              <a:ext uri="{FF2B5EF4-FFF2-40B4-BE49-F238E27FC236}">
                <a16:creationId xmlns:a16="http://schemas.microsoft.com/office/drawing/2014/main" id="{2C076E22-0EC0-4557-2356-6C7C906D5B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4332" y="2606562"/>
            <a:ext cx="4911966" cy="3915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8423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EA88A-75C7-4809-FE39-8F084A32C1AB}"/>
              </a:ext>
            </a:extLst>
          </p:cNvPr>
          <p:cNvSpPr>
            <a:spLocks noGrp="1"/>
          </p:cNvSpPr>
          <p:nvPr>
            <p:ph type="title"/>
          </p:nvPr>
        </p:nvSpPr>
        <p:spPr/>
        <p:txBody>
          <a:bodyPr/>
          <a:lstStyle/>
          <a:p>
            <a:r>
              <a:rPr lang="en-GB" dirty="0">
                <a:solidFill>
                  <a:schemeClr val="bg1"/>
                </a:solidFill>
                <a:highlight>
                  <a:srgbClr val="800080"/>
                </a:highlight>
              </a:rPr>
              <a:t>Task 2</a:t>
            </a:r>
          </a:p>
        </p:txBody>
      </p:sp>
      <p:sp>
        <p:nvSpPr>
          <p:cNvPr id="3" name="Content Placeholder 2">
            <a:extLst>
              <a:ext uri="{FF2B5EF4-FFF2-40B4-BE49-F238E27FC236}">
                <a16:creationId xmlns:a16="http://schemas.microsoft.com/office/drawing/2014/main" id="{F1F89EC5-5F79-EA3E-6AC8-EB9D6B361F69}"/>
              </a:ext>
            </a:extLst>
          </p:cNvPr>
          <p:cNvSpPr>
            <a:spLocks noGrp="1"/>
          </p:cNvSpPr>
          <p:nvPr>
            <p:ph idx="1"/>
          </p:nvPr>
        </p:nvSpPr>
        <p:spPr>
          <a:xfrm>
            <a:off x="838200" y="1446028"/>
            <a:ext cx="10515600" cy="4730935"/>
          </a:xfrm>
        </p:spPr>
        <p:txBody>
          <a:bodyPr>
            <a:normAutofit fontScale="92500" lnSpcReduction="20000"/>
          </a:bodyPr>
          <a:lstStyle/>
          <a:p>
            <a:endParaRPr lang="en-GB" dirty="0"/>
          </a:p>
          <a:p>
            <a:pPr marL="0" indent="0">
              <a:buNone/>
            </a:pPr>
            <a:r>
              <a:rPr lang="en-GB" dirty="0"/>
              <a:t>Focusing on the 1980s &amp; 90s </a:t>
            </a:r>
          </a:p>
          <a:p>
            <a:pPr marL="0" indent="0">
              <a:buNone/>
            </a:pPr>
            <a:endParaRPr lang="en-GB" dirty="0"/>
          </a:p>
          <a:p>
            <a:r>
              <a:rPr lang="en-GB" dirty="0"/>
              <a:t>Team 1 campaign for the feminist Campaign Against Porn</a:t>
            </a:r>
          </a:p>
          <a:p>
            <a:r>
              <a:rPr lang="en-GB" dirty="0"/>
              <a:t>Team 2 campaign for the Feminists Against Censorship</a:t>
            </a:r>
          </a:p>
          <a:p>
            <a:endParaRPr lang="en-GB" dirty="0"/>
          </a:p>
          <a:p>
            <a:pPr marL="0" indent="0">
              <a:buNone/>
            </a:pPr>
            <a:r>
              <a:rPr lang="en-GB" dirty="0"/>
              <a:t>Some things to consider:</a:t>
            </a:r>
          </a:p>
          <a:p>
            <a:r>
              <a:rPr lang="en-GB" dirty="0"/>
              <a:t>What key arguments will you put forward? And how will you counter your opponents?</a:t>
            </a:r>
          </a:p>
          <a:p>
            <a:r>
              <a:rPr lang="en-GB" dirty="0"/>
              <a:t>What are your campaign views on the state’s role? Do you work with the state for change? Or are you fearful of state interference and censorship and why?</a:t>
            </a:r>
          </a:p>
        </p:txBody>
      </p:sp>
    </p:spTree>
    <p:extLst>
      <p:ext uri="{BB962C8B-B14F-4D97-AF65-F5344CB8AC3E}">
        <p14:creationId xmlns:p14="http://schemas.microsoft.com/office/powerpoint/2010/main" val="33837832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2961</TotalTime>
  <Words>871</Words>
  <Application>Microsoft Office PowerPoint</Application>
  <PresentationFormat>Widescreen</PresentationFormat>
  <Paragraphs>61</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Aptos</vt:lpstr>
      <vt:lpstr>Aptos Display</vt:lpstr>
      <vt:lpstr>Arial</vt:lpstr>
      <vt:lpstr>Office Theme</vt:lpstr>
      <vt:lpstr>Sex Wars: Debates on Pornography &amp; Sexual Violence</vt:lpstr>
      <vt:lpstr>What were the Sex Wars?</vt:lpstr>
      <vt:lpstr>Task 1</vt:lpstr>
      <vt:lpstr>Feminists Campaign against Pornography</vt:lpstr>
      <vt:lpstr>Feminists Against Censorship</vt:lpstr>
      <vt:lpstr>What about the State? Ultimately enforces the social control of women, through its punishment—or not—of violent men.. </vt:lpstr>
      <vt:lpstr>PowerPoint Presentation</vt:lpstr>
      <vt:lpstr>Labour MP (Dawn) Primarolo Bill (1989)</vt:lpstr>
      <vt:lpstr>Task 2</vt:lpstr>
      <vt:lpstr>The Sex Wars sandwich: between past &amp; the present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Morton, Tara</dc:creator>
  <cp:lastModifiedBy>Morton, Tara</cp:lastModifiedBy>
  <cp:revision>22</cp:revision>
  <dcterms:created xsi:type="dcterms:W3CDTF">2026-03-01T11:00:52Z</dcterms:created>
  <dcterms:modified xsi:type="dcterms:W3CDTF">2026-03-11T15:45:50Z</dcterms:modified>
</cp:coreProperties>
</file>