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58" r:id="rId5"/>
    <p:sldId id="259"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C35BA2-ECC8-4D07-9159-166DBBC18361}"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56ABE354-EBA6-4999-A130-11738D5CD0A2}">
      <dgm:prSet/>
      <dgm:spPr/>
      <dgm:t>
        <a:bodyPr/>
        <a:lstStyle/>
        <a:p>
          <a:r>
            <a:rPr lang="en-GB"/>
            <a:t>Why did feminists attack the institutions of marriage and the family?</a:t>
          </a:r>
          <a:endParaRPr lang="en-US"/>
        </a:p>
      </dgm:t>
    </dgm:pt>
    <dgm:pt modelId="{A47CCE70-A98F-4875-A250-3C08973BCF1D}" type="parTrans" cxnId="{4188858B-5167-4D48-89E4-3655C7A0A58F}">
      <dgm:prSet/>
      <dgm:spPr/>
      <dgm:t>
        <a:bodyPr/>
        <a:lstStyle/>
        <a:p>
          <a:endParaRPr lang="en-US"/>
        </a:p>
      </dgm:t>
    </dgm:pt>
    <dgm:pt modelId="{48B89B7C-4266-4576-9E69-4055CE9F952F}" type="sibTrans" cxnId="{4188858B-5167-4D48-89E4-3655C7A0A58F}">
      <dgm:prSet/>
      <dgm:spPr/>
      <dgm:t>
        <a:bodyPr/>
        <a:lstStyle/>
        <a:p>
          <a:endParaRPr lang="en-US"/>
        </a:p>
      </dgm:t>
    </dgm:pt>
    <dgm:pt modelId="{C059B7F0-3C14-43CC-819A-C36027445405}">
      <dgm:prSet/>
      <dgm:spPr/>
      <dgm:t>
        <a:bodyPr/>
        <a:lstStyle/>
        <a:p>
          <a:r>
            <a:rPr lang="en-GB"/>
            <a:t>Do you think their critique was valid?</a:t>
          </a:r>
          <a:endParaRPr lang="en-US"/>
        </a:p>
      </dgm:t>
    </dgm:pt>
    <dgm:pt modelId="{02875C5E-A36F-43A6-A010-CFC7113B935E}" type="parTrans" cxnId="{75E88DD2-A551-4246-91F9-67C1D8E6660C}">
      <dgm:prSet/>
      <dgm:spPr/>
      <dgm:t>
        <a:bodyPr/>
        <a:lstStyle/>
        <a:p>
          <a:endParaRPr lang="en-US"/>
        </a:p>
      </dgm:t>
    </dgm:pt>
    <dgm:pt modelId="{54D475D0-9751-4E20-A0C9-6D780A2B6AB8}" type="sibTrans" cxnId="{75E88DD2-A551-4246-91F9-67C1D8E6660C}">
      <dgm:prSet/>
      <dgm:spPr/>
      <dgm:t>
        <a:bodyPr/>
        <a:lstStyle/>
        <a:p>
          <a:endParaRPr lang="en-US"/>
        </a:p>
      </dgm:t>
    </dgm:pt>
    <dgm:pt modelId="{81956F62-DC92-4540-9477-564E7DB10C06}">
      <dgm:prSet/>
      <dgm:spPr/>
      <dgm:t>
        <a:bodyPr/>
        <a:lstStyle/>
        <a:p>
          <a:r>
            <a:rPr lang="en-GB"/>
            <a:t>What alternatives did they put forward?</a:t>
          </a:r>
          <a:endParaRPr lang="en-US"/>
        </a:p>
      </dgm:t>
    </dgm:pt>
    <dgm:pt modelId="{43519AEA-1B08-4AB7-BBF1-905B2C50100E}" type="parTrans" cxnId="{6EE9C8ED-85DF-48E9-BF86-8ECFC8A9CE4D}">
      <dgm:prSet/>
      <dgm:spPr/>
      <dgm:t>
        <a:bodyPr/>
        <a:lstStyle/>
        <a:p>
          <a:endParaRPr lang="en-US"/>
        </a:p>
      </dgm:t>
    </dgm:pt>
    <dgm:pt modelId="{B3CDF936-C3A3-4994-984B-D9D0B562244A}" type="sibTrans" cxnId="{6EE9C8ED-85DF-48E9-BF86-8ECFC8A9CE4D}">
      <dgm:prSet/>
      <dgm:spPr/>
      <dgm:t>
        <a:bodyPr/>
        <a:lstStyle/>
        <a:p>
          <a:endParaRPr lang="en-US"/>
        </a:p>
      </dgm:t>
    </dgm:pt>
    <dgm:pt modelId="{3F5B9964-9246-4B32-A231-33801180531C}">
      <dgm:prSet/>
      <dgm:spPr/>
      <dgm:t>
        <a:bodyPr/>
        <a:lstStyle/>
        <a:p>
          <a:r>
            <a:rPr lang="en-GB"/>
            <a:t>What does a Black feminist perspective bring to these debates?</a:t>
          </a:r>
          <a:endParaRPr lang="en-US"/>
        </a:p>
      </dgm:t>
    </dgm:pt>
    <dgm:pt modelId="{BB2690A3-7E03-47AA-84B9-8CC325FE43EB}" type="parTrans" cxnId="{309CA750-E699-48EE-860B-CD07E4692F9E}">
      <dgm:prSet/>
      <dgm:spPr/>
      <dgm:t>
        <a:bodyPr/>
        <a:lstStyle/>
        <a:p>
          <a:endParaRPr lang="en-US"/>
        </a:p>
      </dgm:t>
    </dgm:pt>
    <dgm:pt modelId="{0406E661-3032-4AD2-8CC2-8BB2727210F8}" type="sibTrans" cxnId="{309CA750-E699-48EE-860B-CD07E4692F9E}">
      <dgm:prSet/>
      <dgm:spPr/>
      <dgm:t>
        <a:bodyPr/>
        <a:lstStyle/>
        <a:p>
          <a:endParaRPr lang="en-US"/>
        </a:p>
      </dgm:t>
    </dgm:pt>
    <dgm:pt modelId="{D0FDC56A-1D0E-42F6-9F39-3C95429986EC}" type="pres">
      <dgm:prSet presAssocID="{FEC35BA2-ECC8-4D07-9159-166DBBC18361}" presName="vert0" presStyleCnt="0">
        <dgm:presLayoutVars>
          <dgm:dir/>
          <dgm:animOne val="branch"/>
          <dgm:animLvl val="lvl"/>
        </dgm:presLayoutVars>
      </dgm:prSet>
      <dgm:spPr/>
    </dgm:pt>
    <dgm:pt modelId="{A794DCA3-AEC4-4F32-89F2-F88357623112}" type="pres">
      <dgm:prSet presAssocID="{56ABE354-EBA6-4999-A130-11738D5CD0A2}" presName="thickLine" presStyleLbl="alignNode1" presStyleIdx="0" presStyleCnt="4"/>
      <dgm:spPr/>
    </dgm:pt>
    <dgm:pt modelId="{08860DB1-8C3A-47B1-B559-F2190D755744}" type="pres">
      <dgm:prSet presAssocID="{56ABE354-EBA6-4999-A130-11738D5CD0A2}" presName="horz1" presStyleCnt="0"/>
      <dgm:spPr/>
    </dgm:pt>
    <dgm:pt modelId="{91C651B2-D52C-45EA-A0B7-E7AA9C6C2624}" type="pres">
      <dgm:prSet presAssocID="{56ABE354-EBA6-4999-A130-11738D5CD0A2}" presName="tx1" presStyleLbl="revTx" presStyleIdx="0" presStyleCnt="4"/>
      <dgm:spPr/>
    </dgm:pt>
    <dgm:pt modelId="{93456EFC-9335-4CE5-8B03-6385369AFB1D}" type="pres">
      <dgm:prSet presAssocID="{56ABE354-EBA6-4999-A130-11738D5CD0A2}" presName="vert1" presStyleCnt="0"/>
      <dgm:spPr/>
    </dgm:pt>
    <dgm:pt modelId="{F7C5050D-6AEE-442A-AC6C-80BA95261D66}" type="pres">
      <dgm:prSet presAssocID="{C059B7F0-3C14-43CC-819A-C36027445405}" presName="thickLine" presStyleLbl="alignNode1" presStyleIdx="1" presStyleCnt="4"/>
      <dgm:spPr/>
    </dgm:pt>
    <dgm:pt modelId="{1F037494-05C6-4B0D-A8B9-20DC464F35C1}" type="pres">
      <dgm:prSet presAssocID="{C059B7F0-3C14-43CC-819A-C36027445405}" presName="horz1" presStyleCnt="0"/>
      <dgm:spPr/>
    </dgm:pt>
    <dgm:pt modelId="{09B0C3E0-260E-4284-87EB-4B67CB654D3F}" type="pres">
      <dgm:prSet presAssocID="{C059B7F0-3C14-43CC-819A-C36027445405}" presName="tx1" presStyleLbl="revTx" presStyleIdx="1" presStyleCnt="4"/>
      <dgm:spPr/>
    </dgm:pt>
    <dgm:pt modelId="{012E4C0B-AEA0-498D-B639-85A6599FE9F3}" type="pres">
      <dgm:prSet presAssocID="{C059B7F0-3C14-43CC-819A-C36027445405}" presName="vert1" presStyleCnt="0"/>
      <dgm:spPr/>
    </dgm:pt>
    <dgm:pt modelId="{B0E95E18-F722-4435-A917-5833F1499D77}" type="pres">
      <dgm:prSet presAssocID="{81956F62-DC92-4540-9477-564E7DB10C06}" presName="thickLine" presStyleLbl="alignNode1" presStyleIdx="2" presStyleCnt="4"/>
      <dgm:spPr/>
    </dgm:pt>
    <dgm:pt modelId="{AB26DC18-8FA8-4802-A044-B7C210CE8D59}" type="pres">
      <dgm:prSet presAssocID="{81956F62-DC92-4540-9477-564E7DB10C06}" presName="horz1" presStyleCnt="0"/>
      <dgm:spPr/>
    </dgm:pt>
    <dgm:pt modelId="{6E217DFB-F033-450A-8BF7-F80F99FCE6A1}" type="pres">
      <dgm:prSet presAssocID="{81956F62-DC92-4540-9477-564E7DB10C06}" presName="tx1" presStyleLbl="revTx" presStyleIdx="2" presStyleCnt="4"/>
      <dgm:spPr/>
    </dgm:pt>
    <dgm:pt modelId="{25AF905F-43D5-4CDA-A703-3708858499B7}" type="pres">
      <dgm:prSet presAssocID="{81956F62-DC92-4540-9477-564E7DB10C06}" presName="vert1" presStyleCnt="0"/>
      <dgm:spPr/>
    </dgm:pt>
    <dgm:pt modelId="{44905EF0-1BEF-4179-84DD-08DD3F7882C7}" type="pres">
      <dgm:prSet presAssocID="{3F5B9964-9246-4B32-A231-33801180531C}" presName="thickLine" presStyleLbl="alignNode1" presStyleIdx="3" presStyleCnt="4"/>
      <dgm:spPr/>
    </dgm:pt>
    <dgm:pt modelId="{81EAA575-AB57-47AD-98AE-93290B45A3DE}" type="pres">
      <dgm:prSet presAssocID="{3F5B9964-9246-4B32-A231-33801180531C}" presName="horz1" presStyleCnt="0"/>
      <dgm:spPr/>
    </dgm:pt>
    <dgm:pt modelId="{67CF1EE6-712C-4721-AAA2-1D195F72AA55}" type="pres">
      <dgm:prSet presAssocID="{3F5B9964-9246-4B32-A231-33801180531C}" presName="tx1" presStyleLbl="revTx" presStyleIdx="3" presStyleCnt="4"/>
      <dgm:spPr/>
    </dgm:pt>
    <dgm:pt modelId="{077E55FF-F195-4E12-A46B-09E91916F340}" type="pres">
      <dgm:prSet presAssocID="{3F5B9964-9246-4B32-A231-33801180531C}" presName="vert1" presStyleCnt="0"/>
      <dgm:spPr/>
    </dgm:pt>
  </dgm:ptLst>
  <dgm:cxnLst>
    <dgm:cxn modelId="{8C3CE027-A89C-4FC6-8EEC-0AAB683BD90E}" type="presOf" srcId="{81956F62-DC92-4540-9477-564E7DB10C06}" destId="{6E217DFB-F033-450A-8BF7-F80F99FCE6A1}" srcOrd="0" destOrd="0" presId="urn:microsoft.com/office/officeart/2008/layout/LinedList"/>
    <dgm:cxn modelId="{D7B48138-B4CD-4916-84B0-980DB2D9E5B0}" type="presOf" srcId="{C059B7F0-3C14-43CC-819A-C36027445405}" destId="{09B0C3E0-260E-4284-87EB-4B67CB654D3F}" srcOrd="0" destOrd="0" presId="urn:microsoft.com/office/officeart/2008/layout/LinedList"/>
    <dgm:cxn modelId="{DB807D40-9C07-4603-8A0C-E527D36CD628}" type="presOf" srcId="{3F5B9964-9246-4B32-A231-33801180531C}" destId="{67CF1EE6-712C-4721-AAA2-1D195F72AA55}" srcOrd="0" destOrd="0" presId="urn:microsoft.com/office/officeart/2008/layout/LinedList"/>
    <dgm:cxn modelId="{309CA750-E699-48EE-860B-CD07E4692F9E}" srcId="{FEC35BA2-ECC8-4D07-9159-166DBBC18361}" destId="{3F5B9964-9246-4B32-A231-33801180531C}" srcOrd="3" destOrd="0" parTransId="{BB2690A3-7E03-47AA-84B9-8CC325FE43EB}" sibTransId="{0406E661-3032-4AD2-8CC2-8BB2727210F8}"/>
    <dgm:cxn modelId="{4188858B-5167-4D48-89E4-3655C7A0A58F}" srcId="{FEC35BA2-ECC8-4D07-9159-166DBBC18361}" destId="{56ABE354-EBA6-4999-A130-11738D5CD0A2}" srcOrd="0" destOrd="0" parTransId="{A47CCE70-A98F-4875-A250-3C08973BCF1D}" sibTransId="{48B89B7C-4266-4576-9E69-4055CE9F952F}"/>
    <dgm:cxn modelId="{75E88DD2-A551-4246-91F9-67C1D8E6660C}" srcId="{FEC35BA2-ECC8-4D07-9159-166DBBC18361}" destId="{C059B7F0-3C14-43CC-819A-C36027445405}" srcOrd="1" destOrd="0" parTransId="{02875C5E-A36F-43A6-A010-CFC7113B935E}" sibTransId="{54D475D0-9751-4E20-A0C9-6D780A2B6AB8}"/>
    <dgm:cxn modelId="{9D229AD3-7E4D-418E-8230-7BAC557C906C}" type="presOf" srcId="{FEC35BA2-ECC8-4D07-9159-166DBBC18361}" destId="{D0FDC56A-1D0E-42F6-9F39-3C95429986EC}" srcOrd="0" destOrd="0" presId="urn:microsoft.com/office/officeart/2008/layout/LinedList"/>
    <dgm:cxn modelId="{CF4BFEEC-CAF1-4B10-9611-3F1E552ADFDF}" type="presOf" srcId="{56ABE354-EBA6-4999-A130-11738D5CD0A2}" destId="{91C651B2-D52C-45EA-A0B7-E7AA9C6C2624}" srcOrd="0" destOrd="0" presId="urn:microsoft.com/office/officeart/2008/layout/LinedList"/>
    <dgm:cxn modelId="{6EE9C8ED-85DF-48E9-BF86-8ECFC8A9CE4D}" srcId="{FEC35BA2-ECC8-4D07-9159-166DBBC18361}" destId="{81956F62-DC92-4540-9477-564E7DB10C06}" srcOrd="2" destOrd="0" parTransId="{43519AEA-1B08-4AB7-BBF1-905B2C50100E}" sibTransId="{B3CDF936-C3A3-4994-984B-D9D0B562244A}"/>
    <dgm:cxn modelId="{61F7F0EB-C896-464B-91B5-6E3A3622D94E}" type="presParOf" srcId="{D0FDC56A-1D0E-42F6-9F39-3C95429986EC}" destId="{A794DCA3-AEC4-4F32-89F2-F88357623112}" srcOrd="0" destOrd="0" presId="urn:microsoft.com/office/officeart/2008/layout/LinedList"/>
    <dgm:cxn modelId="{7144B848-FB66-48DF-8E7D-758C0268B065}" type="presParOf" srcId="{D0FDC56A-1D0E-42F6-9F39-3C95429986EC}" destId="{08860DB1-8C3A-47B1-B559-F2190D755744}" srcOrd="1" destOrd="0" presId="urn:microsoft.com/office/officeart/2008/layout/LinedList"/>
    <dgm:cxn modelId="{891BF492-5221-446F-B3F1-0FB1751DF3D3}" type="presParOf" srcId="{08860DB1-8C3A-47B1-B559-F2190D755744}" destId="{91C651B2-D52C-45EA-A0B7-E7AA9C6C2624}" srcOrd="0" destOrd="0" presId="urn:microsoft.com/office/officeart/2008/layout/LinedList"/>
    <dgm:cxn modelId="{198653D7-7CFA-4C98-ABF2-0A80191E5F4C}" type="presParOf" srcId="{08860DB1-8C3A-47B1-B559-F2190D755744}" destId="{93456EFC-9335-4CE5-8B03-6385369AFB1D}" srcOrd="1" destOrd="0" presId="urn:microsoft.com/office/officeart/2008/layout/LinedList"/>
    <dgm:cxn modelId="{34074CC2-006A-4244-8A3D-E78AB22982D9}" type="presParOf" srcId="{D0FDC56A-1D0E-42F6-9F39-3C95429986EC}" destId="{F7C5050D-6AEE-442A-AC6C-80BA95261D66}" srcOrd="2" destOrd="0" presId="urn:microsoft.com/office/officeart/2008/layout/LinedList"/>
    <dgm:cxn modelId="{8E67CDE2-DE45-41B5-8051-0AF27CEB5E73}" type="presParOf" srcId="{D0FDC56A-1D0E-42F6-9F39-3C95429986EC}" destId="{1F037494-05C6-4B0D-A8B9-20DC464F35C1}" srcOrd="3" destOrd="0" presId="urn:microsoft.com/office/officeart/2008/layout/LinedList"/>
    <dgm:cxn modelId="{FFEDFD4C-064F-4ACD-A64A-AAED6B65D741}" type="presParOf" srcId="{1F037494-05C6-4B0D-A8B9-20DC464F35C1}" destId="{09B0C3E0-260E-4284-87EB-4B67CB654D3F}" srcOrd="0" destOrd="0" presId="urn:microsoft.com/office/officeart/2008/layout/LinedList"/>
    <dgm:cxn modelId="{66B50E70-C583-4E69-8E68-9EE8F3E8158A}" type="presParOf" srcId="{1F037494-05C6-4B0D-A8B9-20DC464F35C1}" destId="{012E4C0B-AEA0-498D-B639-85A6599FE9F3}" srcOrd="1" destOrd="0" presId="urn:microsoft.com/office/officeart/2008/layout/LinedList"/>
    <dgm:cxn modelId="{AB732A0C-C048-4537-9ED9-3990F5004DE9}" type="presParOf" srcId="{D0FDC56A-1D0E-42F6-9F39-3C95429986EC}" destId="{B0E95E18-F722-4435-A917-5833F1499D77}" srcOrd="4" destOrd="0" presId="urn:microsoft.com/office/officeart/2008/layout/LinedList"/>
    <dgm:cxn modelId="{1D2F33E0-1AE0-45A9-B1FF-6ACC5CEF7CCF}" type="presParOf" srcId="{D0FDC56A-1D0E-42F6-9F39-3C95429986EC}" destId="{AB26DC18-8FA8-4802-A044-B7C210CE8D59}" srcOrd="5" destOrd="0" presId="urn:microsoft.com/office/officeart/2008/layout/LinedList"/>
    <dgm:cxn modelId="{F0137480-B105-486A-B59F-08B634391F4C}" type="presParOf" srcId="{AB26DC18-8FA8-4802-A044-B7C210CE8D59}" destId="{6E217DFB-F033-450A-8BF7-F80F99FCE6A1}" srcOrd="0" destOrd="0" presId="urn:microsoft.com/office/officeart/2008/layout/LinedList"/>
    <dgm:cxn modelId="{757BC429-B899-4F7E-8305-E30E28E32E3A}" type="presParOf" srcId="{AB26DC18-8FA8-4802-A044-B7C210CE8D59}" destId="{25AF905F-43D5-4CDA-A703-3708858499B7}" srcOrd="1" destOrd="0" presId="urn:microsoft.com/office/officeart/2008/layout/LinedList"/>
    <dgm:cxn modelId="{60E7CF73-8FB7-481D-AB93-81ADBD7A1717}" type="presParOf" srcId="{D0FDC56A-1D0E-42F6-9F39-3C95429986EC}" destId="{44905EF0-1BEF-4179-84DD-08DD3F7882C7}" srcOrd="6" destOrd="0" presId="urn:microsoft.com/office/officeart/2008/layout/LinedList"/>
    <dgm:cxn modelId="{5F7D8251-2B62-4F8A-AD02-655583886E5B}" type="presParOf" srcId="{D0FDC56A-1D0E-42F6-9F39-3C95429986EC}" destId="{81EAA575-AB57-47AD-98AE-93290B45A3DE}" srcOrd="7" destOrd="0" presId="urn:microsoft.com/office/officeart/2008/layout/LinedList"/>
    <dgm:cxn modelId="{A0B610DE-A9BF-48F2-A772-CB1ADEF9DAAB}" type="presParOf" srcId="{81EAA575-AB57-47AD-98AE-93290B45A3DE}" destId="{67CF1EE6-712C-4721-AAA2-1D195F72AA55}" srcOrd="0" destOrd="0" presId="urn:microsoft.com/office/officeart/2008/layout/LinedList"/>
    <dgm:cxn modelId="{B293D861-1478-4248-A6A8-248AFDA9F1A1}" type="presParOf" srcId="{81EAA575-AB57-47AD-98AE-93290B45A3DE}" destId="{077E55FF-F195-4E12-A46B-09E91916F34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94DCA3-AEC4-4F32-89F2-F88357623112}">
      <dsp:nvSpPr>
        <dsp:cNvPr id="0" name=""/>
        <dsp:cNvSpPr/>
      </dsp:nvSpPr>
      <dsp:spPr>
        <a:xfrm>
          <a:off x="0" y="0"/>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C651B2-D52C-45EA-A0B7-E7AA9C6C2624}">
      <dsp:nvSpPr>
        <dsp:cNvPr id="0" name=""/>
        <dsp:cNvSpPr/>
      </dsp:nvSpPr>
      <dsp:spPr>
        <a:xfrm>
          <a:off x="0" y="0"/>
          <a:ext cx="10515600" cy="885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a:t>Why did feminists attack the institutions of marriage and the family?</a:t>
          </a:r>
          <a:endParaRPr lang="en-US" sz="2700" kern="1200"/>
        </a:p>
      </dsp:txBody>
      <dsp:txXfrm>
        <a:off x="0" y="0"/>
        <a:ext cx="10515600" cy="885022"/>
      </dsp:txXfrm>
    </dsp:sp>
    <dsp:sp modelId="{F7C5050D-6AEE-442A-AC6C-80BA95261D66}">
      <dsp:nvSpPr>
        <dsp:cNvPr id="0" name=""/>
        <dsp:cNvSpPr/>
      </dsp:nvSpPr>
      <dsp:spPr>
        <a:xfrm>
          <a:off x="0" y="885022"/>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B0C3E0-260E-4284-87EB-4B67CB654D3F}">
      <dsp:nvSpPr>
        <dsp:cNvPr id="0" name=""/>
        <dsp:cNvSpPr/>
      </dsp:nvSpPr>
      <dsp:spPr>
        <a:xfrm>
          <a:off x="0" y="885022"/>
          <a:ext cx="10515600" cy="885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a:t>Do you think their critique was valid?</a:t>
          </a:r>
          <a:endParaRPr lang="en-US" sz="2700" kern="1200"/>
        </a:p>
      </dsp:txBody>
      <dsp:txXfrm>
        <a:off x="0" y="885022"/>
        <a:ext cx="10515600" cy="885022"/>
      </dsp:txXfrm>
    </dsp:sp>
    <dsp:sp modelId="{B0E95E18-F722-4435-A917-5833F1499D77}">
      <dsp:nvSpPr>
        <dsp:cNvPr id="0" name=""/>
        <dsp:cNvSpPr/>
      </dsp:nvSpPr>
      <dsp:spPr>
        <a:xfrm>
          <a:off x="0" y="1770044"/>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217DFB-F033-450A-8BF7-F80F99FCE6A1}">
      <dsp:nvSpPr>
        <dsp:cNvPr id="0" name=""/>
        <dsp:cNvSpPr/>
      </dsp:nvSpPr>
      <dsp:spPr>
        <a:xfrm>
          <a:off x="0" y="1770044"/>
          <a:ext cx="10515600" cy="885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a:t>What alternatives did they put forward?</a:t>
          </a:r>
          <a:endParaRPr lang="en-US" sz="2700" kern="1200"/>
        </a:p>
      </dsp:txBody>
      <dsp:txXfrm>
        <a:off x="0" y="1770044"/>
        <a:ext cx="10515600" cy="885022"/>
      </dsp:txXfrm>
    </dsp:sp>
    <dsp:sp modelId="{44905EF0-1BEF-4179-84DD-08DD3F7882C7}">
      <dsp:nvSpPr>
        <dsp:cNvPr id="0" name=""/>
        <dsp:cNvSpPr/>
      </dsp:nvSpPr>
      <dsp:spPr>
        <a:xfrm>
          <a:off x="0" y="2655066"/>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CF1EE6-712C-4721-AAA2-1D195F72AA55}">
      <dsp:nvSpPr>
        <dsp:cNvPr id="0" name=""/>
        <dsp:cNvSpPr/>
      </dsp:nvSpPr>
      <dsp:spPr>
        <a:xfrm>
          <a:off x="0" y="2655066"/>
          <a:ext cx="10515600" cy="885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a:t>What does a Black feminist perspective bring to these debates?</a:t>
          </a:r>
          <a:endParaRPr lang="en-US" sz="2700" kern="1200"/>
        </a:p>
      </dsp:txBody>
      <dsp:txXfrm>
        <a:off x="0" y="2655066"/>
        <a:ext cx="10515600" cy="88502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8062D-69D3-81D4-27E5-6BD3F13C66E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65BB552-1EFA-4134-EC18-E65A341DAD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97FA80F-41E8-5D60-C96F-5292A1994321}"/>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5" name="Footer Placeholder 4">
            <a:extLst>
              <a:ext uri="{FF2B5EF4-FFF2-40B4-BE49-F238E27FC236}">
                <a16:creationId xmlns:a16="http://schemas.microsoft.com/office/drawing/2014/main" id="{79EA5934-FD21-B66E-E1C2-B15BBF1F62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0E4EFA-91D5-F863-39A9-6DC99099D1EA}"/>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169502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09D1B-41C7-CFB9-DE21-6FC4965F9CA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B6DE906-E969-D599-EAFE-931F8137A9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391E9C-394E-1DE8-B1A2-159C029E2E94}"/>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5" name="Footer Placeholder 4">
            <a:extLst>
              <a:ext uri="{FF2B5EF4-FFF2-40B4-BE49-F238E27FC236}">
                <a16:creationId xmlns:a16="http://schemas.microsoft.com/office/drawing/2014/main" id="{344BEE50-FAFF-83F3-365B-54AA1338AC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22E63D-7841-1525-E737-DDBB0B99ED13}"/>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1602692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48727E-6C3C-FF7F-8C56-3565AE4C5D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EC41DAB-E07C-4F3F-99CE-A95C8E68A0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C58006-7495-8F39-8D3D-3EA77C7D41BC}"/>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5" name="Footer Placeholder 4">
            <a:extLst>
              <a:ext uri="{FF2B5EF4-FFF2-40B4-BE49-F238E27FC236}">
                <a16:creationId xmlns:a16="http://schemas.microsoft.com/office/drawing/2014/main" id="{855C89DA-67CB-4CCD-B7BD-4539E927510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6B7226-8194-4E38-B607-ECCB5AB8DCC2}"/>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3414552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0A146-E204-64DD-48F2-CA34896B938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1EE30D9-F3DC-6356-F08E-690FC586B4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C19F1B1-DB9A-F049-33C1-F6A57D395C26}"/>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5" name="Footer Placeholder 4">
            <a:extLst>
              <a:ext uri="{FF2B5EF4-FFF2-40B4-BE49-F238E27FC236}">
                <a16:creationId xmlns:a16="http://schemas.microsoft.com/office/drawing/2014/main" id="{1EE62842-35FF-508E-3B28-9067C50543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654A62D-FCC6-BECF-455D-1175B0222367}"/>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1844504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7EE68-267D-D354-C6E6-B62AA2585E4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CE7AC1-182C-7FF2-FAD6-876EB131164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05C99C1-6F09-4AF3-B7FD-23E1ABDBBE2E}"/>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5" name="Footer Placeholder 4">
            <a:extLst>
              <a:ext uri="{FF2B5EF4-FFF2-40B4-BE49-F238E27FC236}">
                <a16:creationId xmlns:a16="http://schemas.microsoft.com/office/drawing/2014/main" id="{26F8715F-D599-74D8-9B8B-BBEF46639B3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E1D4CB-AFB4-2128-4F17-98E0C5E47C00}"/>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3855395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B1A06-60A0-E208-5DD3-E7EFD85DB09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F02981-3814-401D-1FA5-0714892F3E7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1DDE6F-3F63-591C-0FAD-B8EB2DA9BF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3B356A3-50EE-82E3-F014-E49F80920945}"/>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6" name="Footer Placeholder 5">
            <a:extLst>
              <a:ext uri="{FF2B5EF4-FFF2-40B4-BE49-F238E27FC236}">
                <a16:creationId xmlns:a16="http://schemas.microsoft.com/office/drawing/2014/main" id="{ED281D89-3A20-1DE3-2396-D032C3B657D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6C1E39-97AC-30C0-57CB-1761B0C427F7}"/>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3194551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38E6B-F07C-7BFD-2DA2-5B8F43A9D28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176B96D-A174-FC38-3CC8-E161A19999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71E04BA-C6CF-A7B0-0599-097AE72669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A675DBF-6A74-5F59-B7BC-1609AA31B2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E70A74-E9A9-388D-CF5F-A82AA471406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F155F9E-4BA9-86B7-848E-08B54BF3600E}"/>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8" name="Footer Placeholder 7">
            <a:extLst>
              <a:ext uri="{FF2B5EF4-FFF2-40B4-BE49-F238E27FC236}">
                <a16:creationId xmlns:a16="http://schemas.microsoft.com/office/drawing/2014/main" id="{62863CCF-ABF8-BBA2-0D87-D8059FD277D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92CA83E-483B-DDF5-50B9-B586B720BCC9}"/>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3666128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FFC3-37C2-4863-6270-1B225381DF5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520B43D-0E53-A450-18C9-8BD99C95B68C}"/>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4" name="Footer Placeholder 3">
            <a:extLst>
              <a:ext uri="{FF2B5EF4-FFF2-40B4-BE49-F238E27FC236}">
                <a16:creationId xmlns:a16="http://schemas.microsoft.com/office/drawing/2014/main" id="{E8CF3D85-B5D8-BE8A-C6FE-EBBB8061938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64A4F38-2CD6-7B8D-B19B-89C66387F93C}"/>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849570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4E7FA12-5794-C9DF-5442-55155B08C08F}"/>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3" name="Footer Placeholder 2">
            <a:extLst>
              <a:ext uri="{FF2B5EF4-FFF2-40B4-BE49-F238E27FC236}">
                <a16:creationId xmlns:a16="http://schemas.microsoft.com/office/drawing/2014/main" id="{E834464A-E188-0AE4-C655-0CEB90A3202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EC909ED-D712-A01E-DD3E-33B660B0AF23}"/>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263735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A1F9B-7A7C-1247-B59E-47CEB9BA80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C346D5F-40F7-1946-D276-2C0B70BC55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00880BE-54BC-B0CC-D732-4905ED6E44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DAB2C9-7F1C-0D7B-B2F6-DF1A158DEA37}"/>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6" name="Footer Placeholder 5">
            <a:extLst>
              <a:ext uri="{FF2B5EF4-FFF2-40B4-BE49-F238E27FC236}">
                <a16:creationId xmlns:a16="http://schemas.microsoft.com/office/drawing/2014/main" id="{089DCD29-05E0-7628-E4B8-EC45FCD7847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CF9AFC7-2974-3180-B4D1-A1E996A6798B}"/>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3840002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FC274-4B98-6773-B0BD-C58F81B3E8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030E1CE-DBCF-8D91-C54B-7C618D4FCB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B0C0229-1154-366C-15DA-E10D252131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8A0BE4-C66D-2B15-312D-31B73EF98860}"/>
              </a:ext>
            </a:extLst>
          </p:cNvPr>
          <p:cNvSpPr>
            <a:spLocks noGrp="1"/>
          </p:cNvSpPr>
          <p:nvPr>
            <p:ph type="dt" sz="half" idx="10"/>
          </p:nvPr>
        </p:nvSpPr>
        <p:spPr/>
        <p:txBody>
          <a:bodyPr/>
          <a:lstStyle/>
          <a:p>
            <a:fld id="{814F37C8-0075-403F-9FE1-457A00BBA895}" type="datetimeFigureOut">
              <a:rPr lang="en-GB" smtClean="0"/>
              <a:t>12/02/2026</a:t>
            </a:fld>
            <a:endParaRPr lang="en-GB"/>
          </a:p>
        </p:txBody>
      </p:sp>
      <p:sp>
        <p:nvSpPr>
          <p:cNvPr id="6" name="Footer Placeholder 5">
            <a:extLst>
              <a:ext uri="{FF2B5EF4-FFF2-40B4-BE49-F238E27FC236}">
                <a16:creationId xmlns:a16="http://schemas.microsoft.com/office/drawing/2014/main" id="{F293572D-E96F-5AD2-081F-BEAF1A71A2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764B10-B9D4-9FE3-9655-28F387CFDB02}"/>
              </a:ext>
            </a:extLst>
          </p:cNvPr>
          <p:cNvSpPr>
            <a:spLocks noGrp="1"/>
          </p:cNvSpPr>
          <p:nvPr>
            <p:ph type="sldNum" sz="quarter" idx="12"/>
          </p:nvPr>
        </p:nvSpPr>
        <p:spPr/>
        <p:txBody>
          <a:bodyPr/>
          <a:lstStyle/>
          <a:p>
            <a:fld id="{CF725B26-E8BC-40C4-A66B-EC4580E567B8}" type="slidenum">
              <a:rPr lang="en-GB" smtClean="0"/>
              <a:t>‹#›</a:t>
            </a:fld>
            <a:endParaRPr lang="en-GB"/>
          </a:p>
        </p:txBody>
      </p:sp>
    </p:spTree>
    <p:extLst>
      <p:ext uri="{BB962C8B-B14F-4D97-AF65-F5344CB8AC3E}">
        <p14:creationId xmlns:p14="http://schemas.microsoft.com/office/powerpoint/2010/main" val="3613437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alpha val="39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01AE505-9B91-E5AC-960B-AC4AC7318D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3CEDC74-E56D-0F4F-5EB1-A6E95FEDD0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DC25888-B065-592E-23D2-B30305E0DC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14F37C8-0075-403F-9FE1-457A00BBA895}" type="datetimeFigureOut">
              <a:rPr lang="en-GB" smtClean="0"/>
              <a:t>12/02/2026</a:t>
            </a:fld>
            <a:endParaRPr lang="en-GB"/>
          </a:p>
        </p:txBody>
      </p:sp>
      <p:sp>
        <p:nvSpPr>
          <p:cNvPr id="5" name="Footer Placeholder 4">
            <a:extLst>
              <a:ext uri="{FF2B5EF4-FFF2-40B4-BE49-F238E27FC236}">
                <a16:creationId xmlns:a16="http://schemas.microsoft.com/office/drawing/2014/main" id="{0E5D531E-BC6F-2341-DAE2-62269B7409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3173E28-A3D8-CC97-FB85-CEB1C5D73D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F725B26-E8BC-40C4-A66B-EC4580E567B8}" type="slidenum">
              <a:rPr lang="en-GB" smtClean="0"/>
              <a:t>‹#›</a:t>
            </a:fld>
            <a:endParaRPr lang="en-GB"/>
          </a:p>
        </p:txBody>
      </p:sp>
    </p:spTree>
    <p:extLst>
      <p:ext uri="{BB962C8B-B14F-4D97-AF65-F5344CB8AC3E}">
        <p14:creationId xmlns:p14="http://schemas.microsoft.com/office/powerpoint/2010/main" val="22297245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5" name="Slide Background">
            <a:extLst>
              <a:ext uri="{FF2B5EF4-FFF2-40B4-BE49-F238E27FC236}">
                <a16:creationId xmlns:a16="http://schemas.microsoft.com/office/drawing/2014/main" id="{7B1AB9FE-36F5-4FD1-9850-DB5C5AD482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umans balancing on pencil concept">
            <a:extLst>
              <a:ext uri="{FF2B5EF4-FFF2-40B4-BE49-F238E27FC236}">
                <a16:creationId xmlns:a16="http://schemas.microsoft.com/office/drawing/2014/main" id="{ED29AD02-AF51-8731-DB5C-4021F0A8B504}"/>
              </a:ext>
            </a:extLst>
          </p:cNvPr>
          <p:cNvPicPr>
            <a:picLocks noChangeAspect="1"/>
          </p:cNvPicPr>
          <p:nvPr/>
        </p:nvPicPr>
        <p:blipFill>
          <a:blip r:embed="rId2">
            <a:extLst>
              <a:ext uri="{28A0092B-C50C-407E-A947-70E740481C1C}">
                <a14:useLocalDpi xmlns:a14="http://schemas.microsoft.com/office/drawing/2010/main" val="0"/>
              </a:ext>
            </a:extLst>
          </a:blip>
          <a:srcRect t="17155" b="15429"/>
          <a:stretch>
            <a:fillRect/>
          </a:stretch>
        </p:blipFill>
        <p:spPr>
          <a:xfrm>
            <a:off x="20" y="10"/>
            <a:ext cx="12191979" cy="5486390"/>
          </a:xfrm>
          <a:prstGeom prst="rect">
            <a:avLst/>
          </a:prstGeom>
          <a:effectLst>
            <a:outerShdw blurRad="596900" dist="330200" dir="8820000" sx="87000" sy="87000" algn="ctr" rotWithShape="0">
              <a:srgbClr val="000000">
                <a:alpha val="29000"/>
              </a:srgbClr>
            </a:outerShdw>
          </a:effectLst>
        </p:spPr>
      </p:pic>
      <p:sp useBgFill="1">
        <p:nvSpPr>
          <p:cNvPr id="17" name="Rectangle 16">
            <a:extLst>
              <a:ext uri="{FF2B5EF4-FFF2-40B4-BE49-F238E27FC236}">
                <a16:creationId xmlns:a16="http://schemas.microsoft.com/office/drawing/2014/main" id="{F489C2E0-4895-4B72-85EA-7EE9FAFFD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86402"/>
            <a:ext cx="12192000" cy="1371598"/>
          </a:xfrm>
          <a:prstGeom prst="rect">
            <a:avLst/>
          </a:prstGeom>
          <a:ln>
            <a:noFill/>
          </a:ln>
          <a:effectLst>
            <a:outerShdw blurRad="254000" dist="114300" dir="20340000" sx="89000" sy="89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8097A0-430F-E0AD-B1CF-84AC885B2181}"/>
              </a:ext>
            </a:extLst>
          </p:cNvPr>
          <p:cNvSpPr>
            <a:spLocks noGrp="1"/>
          </p:cNvSpPr>
          <p:nvPr>
            <p:ph type="ctrTitle"/>
          </p:nvPr>
        </p:nvSpPr>
        <p:spPr>
          <a:xfrm>
            <a:off x="589556" y="5746071"/>
            <a:ext cx="7015499" cy="852260"/>
          </a:xfrm>
        </p:spPr>
        <p:txBody>
          <a:bodyPr anchor="ctr">
            <a:normAutofit/>
          </a:bodyPr>
          <a:lstStyle/>
          <a:p>
            <a:pPr algn="l"/>
            <a:r>
              <a:rPr lang="en-GB" sz="4400" dirty="0"/>
              <a:t>Smash the family!</a:t>
            </a:r>
          </a:p>
        </p:txBody>
      </p:sp>
      <p:sp>
        <p:nvSpPr>
          <p:cNvPr id="3" name="Subtitle 2">
            <a:extLst>
              <a:ext uri="{FF2B5EF4-FFF2-40B4-BE49-F238E27FC236}">
                <a16:creationId xmlns:a16="http://schemas.microsoft.com/office/drawing/2014/main" id="{0712C94B-8FFB-EBF2-6800-B8043F664293}"/>
              </a:ext>
            </a:extLst>
          </p:cNvPr>
          <p:cNvSpPr>
            <a:spLocks noGrp="1"/>
          </p:cNvSpPr>
          <p:nvPr>
            <p:ph type="subTitle" idx="1"/>
          </p:nvPr>
        </p:nvSpPr>
        <p:spPr>
          <a:xfrm>
            <a:off x="7605056" y="5746071"/>
            <a:ext cx="4114801" cy="852260"/>
          </a:xfrm>
        </p:spPr>
        <p:txBody>
          <a:bodyPr anchor="ctr">
            <a:normAutofit/>
          </a:bodyPr>
          <a:lstStyle/>
          <a:p>
            <a:pPr algn="l"/>
            <a:r>
              <a:rPr lang="en-GB" sz="2000" dirty="0"/>
              <a:t>Week 15</a:t>
            </a:r>
          </a:p>
        </p:txBody>
      </p:sp>
    </p:spTree>
    <p:extLst>
      <p:ext uri="{BB962C8B-B14F-4D97-AF65-F5344CB8AC3E}">
        <p14:creationId xmlns:p14="http://schemas.microsoft.com/office/powerpoint/2010/main" val="2456778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C1F2D-6381-82B2-2BAB-254C1BA5B7FC}"/>
              </a:ext>
            </a:extLst>
          </p:cNvPr>
          <p:cNvSpPr>
            <a:spLocks noGrp="1"/>
          </p:cNvSpPr>
          <p:nvPr>
            <p:ph type="title"/>
          </p:nvPr>
        </p:nvSpPr>
        <p:spPr>
          <a:xfrm>
            <a:off x="763772" y="691670"/>
            <a:ext cx="10515600" cy="1325563"/>
          </a:xfrm>
        </p:spPr>
        <p:txBody>
          <a:bodyPr>
            <a:noAutofit/>
          </a:bodyPr>
          <a:lstStyle/>
          <a:p>
            <a:r>
              <a:rPr lang="en-GB" sz="4000" dirty="0"/>
              <a:t>Today we are exploring </a:t>
            </a:r>
            <a:r>
              <a:rPr lang="en-GB" sz="4000" b="1" dirty="0"/>
              <a:t>why</a:t>
            </a:r>
            <a:r>
              <a:rPr lang="en-GB" sz="4000" dirty="0"/>
              <a:t> WLM feminisms challenged the traditional family &amp; notions of ‘mothering’ at its centre</a:t>
            </a:r>
            <a:endParaRPr lang="en-GB" sz="4000" b="1" dirty="0"/>
          </a:p>
        </p:txBody>
      </p:sp>
      <p:sp>
        <p:nvSpPr>
          <p:cNvPr id="3" name="Content Placeholder 2">
            <a:extLst>
              <a:ext uri="{FF2B5EF4-FFF2-40B4-BE49-F238E27FC236}">
                <a16:creationId xmlns:a16="http://schemas.microsoft.com/office/drawing/2014/main" id="{387561ED-B295-EBE0-4528-D9F8254BDD3E}"/>
              </a:ext>
            </a:extLst>
          </p:cNvPr>
          <p:cNvSpPr>
            <a:spLocks noGrp="1"/>
          </p:cNvSpPr>
          <p:nvPr>
            <p:ph idx="1"/>
          </p:nvPr>
        </p:nvSpPr>
        <p:spPr>
          <a:xfrm>
            <a:off x="838200" y="2445489"/>
            <a:ext cx="10515600" cy="3934046"/>
          </a:xfrm>
        </p:spPr>
        <p:txBody>
          <a:bodyPr>
            <a:normAutofit fontScale="85000" lnSpcReduction="20000"/>
          </a:bodyPr>
          <a:lstStyle/>
          <a:p>
            <a:pPr marL="0" indent="0">
              <a:buNone/>
            </a:pPr>
            <a:r>
              <a:rPr lang="en-GB" sz="4200" dirty="0"/>
              <a:t>We need to ask:</a:t>
            </a:r>
          </a:p>
          <a:p>
            <a:pPr marL="0" indent="0">
              <a:buNone/>
            </a:pPr>
            <a:r>
              <a:rPr lang="en-GB" sz="4200" b="1" dirty="0"/>
              <a:t>Why women? </a:t>
            </a:r>
            <a:r>
              <a:rPr lang="en-GB" sz="4200" dirty="0"/>
              <a:t>Why have women dominated the roles and activities of childcare, to the point where these have become the very essence and definition of womanhood? </a:t>
            </a:r>
          </a:p>
          <a:p>
            <a:pPr marL="0" indent="0">
              <a:buNone/>
            </a:pPr>
            <a:r>
              <a:rPr lang="en-GB" sz="4200" b="1" dirty="0"/>
              <a:t>Why </a:t>
            </a:r>
            <a:r>
              <a:rPr lang="en-GB" sz="4200" dirty="0"/>
              <a:t>is the ideal of the traditional nuclear family so powerful &amp; enduring?</a:t>
            </a:r>
          </a:p>
          <a:p>
            <a:pPr marL="0" indent="0">
              <a:buNone/>
            </a:pPr>
            <a:r>
              <a:rPr lang="en-GB" sz="4200" b="1" dirty="0"/>
              <a:t>Qui bono? </a:t>
            </a:r>
            <a:r>
              <a:rPr lang="en-GB" sz="4200" dirty="0"/>
              <a:t>Always ask who benefits?</a:t>
            </a:r>
          </a:p>
          <a:p>
            <a:pPr marL="0" indent="0">
              <a:buNone/>
            </a:pPr>
            <a:endParaRPr lang="en-GB" sz="4000" dirty="0"/>
          </a:p>
          <a:p>
            <a:endParaRPr lang="en-GB" dirty="0"/>
          </a:p>
        </p:txBody>
      </p:sp>
    </p:spTree>
    <p:extLst>
      <p:ext uri="{BB962C8B-B14F-4D97-AF65-F5344CB8AC3E}">
        <p14:creationId xmlns:p14="http://schemas.microsoft.com/office/powerpoint/2010/main" val="156638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05415317-1A05-9D0E-3F1C-B88176F632A8}"/>
              </a:ext>
            </a:extLst>
          </p:cNvPr>
          <p:cNvPicPr>
            <a:picLocks noChangeAspect="1" noChangeArrowheads="1"/>
          </p:cNvPicPr>
          <p:nvPr/>
        </p:nvPicPr>
        <p:blipFill>
          <a:blip r:embed="rId2">
            <a:alphaModFix amt="35000"/>
            <a:extLst>
              <a:ext uri="{28A0092B-C50C-407E-A947-70E740481C1C}">
                <a14:useLocalDpi xmlns:a14="http://schemas.microsoft.com/office/drawing/2010/main" val="0"/>
              </a:ext>
            </a:extLst>
          </a:blip>
          <a:srcRect t="1016" b="26169"/>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DFB1C64-332C-FC9F-DA42-602A3D365E42}"/>
              </a:ext>
            </a:extLst>
          </p:cNvPr>
          <p:cNvSpPr>
            <a:spLocks noGrp="1"/>
          </p:cNvSpPr>
          <p:nvPr>
            <p:ph type="title"/>
          </p:nvPr>
        </p:nvSpPr>
        <p:spPr>
          <a:xfrm>
            <a:off x="731874" y="734095"/>
            <a:ext cx="10515600" cy="404935"/>
          </a:xfrm>
        </p:spPr>
        <p:txBody>
          <a:bodyPr>
            <a:normAutofit fontScale="90000"/>
          </a:bodyPr>
          <a:lstStyle/>
          <a:p>
            <a:br>
              <a:rPr lang="en-GB" dirty="0"/>
            </a:br>
            <a:r>
              <a:rPr lang="en-GB" dirty="0"/>
              <a:t>Industrialisation </a:t>
            </a:r>
            <a:r>
              <a:rPr lang="en-GB" b="1" dirty="0"/>
              <a:t>Economic &amp; social changes</a:t>
            </a:r>
            <a:br>
              <a:rPr lang="en-GB" b="1" dirty="0"/>
            </a:br>
            <a:br>
              <a:rPr lang="en-GB" dirty="0">
                <a:solidFill>
                  <a:srgbClr val="FF0000"/>
                </a:solidFill>
              </a:rPr>
            </a:br>
            <a:endParaRPr lang="en-GB" dirty="0">
              <a:solidFill>
                <a:srgbClr val="FFFFFF"/>
              </a:solidFill>
            </a:endParaRPr>
          </a:p>
        </p:txBody>
      </p:sp>
      <p:sp>
        <p:nvSpPr>
          <p:cNvPr id="3" name="Content Placeholder 2">
            <a:extLst>
              <a:ext uri="{FF2B5EF4-FFF2-40B4-BE49-F238E27FC236}">
                <a16:creationId xmlns:a16="http://schemas.microsoft.com/office/drawing/2014/main" id="{4E4EEA49-FF49-75C0-2024-FAA304E3A588}"/>
              </a:ext>
            </a:extLst>
          </p:cNvPr>
          <p:cNvSpPr>
            <a:spLocks noGrp="1"/>
          </p:cNvSpPr>
          <p:nvPr>
            <p:ph idx="1"/>
          </p:nvPr>
        </p:nvSpPr>
        <p:spPr>
          <a:xfrm>
            <a:off x="414669" y="1267968"/>
            <a:ext cx="11483163" cy="5147054"/>
          </a:xfrm>
        </p:spPr>
        <p:txBody>
          <a:bodyPr>
            <a:normAutofit fontScale="92500" lnSpcReduction="20000"/>
          </a:bodyPr>
          <a:lstStyle/>
          <a:p>
            <a:r>
              <a:rPr lang="en-GB" b="1" dirty="0"/>
              <a:t>Pre industrialisation families ‘laboured’ together </a:t>
            </a:r>
          </a:p>
          <a:p>
            <a:r>
              <a:rPr lang="en-GB" b="1" dirty="0"/>
              <a:t>New industries &amp; modes of production shift populations to cities</a:t>
            </a:r>
          </a:p>
          <a:p>
            <a:r>
              <a:rPr lang="en-GB" b="1" dirty="0"/>
              <a:t>Families separated men, women, and child labour</a:t>
            </a:r>
          </a:p>
          <a:p>
            <a:r>
              <a:rPr lang="en-GB" b="1" dirty="0"/>
              <a:t>Waged work shifts away from home separating productive waged work (outside) from reproductive (domestic) work</a:t>
            </a:r>
          </a:p>
          <a:p>
            <a:r>
              <a:rPr lang="en-GB" b="1" dirty="0"/>
              <a:t>‘Separate spheres’ ideology reinforces notion women ‘stay at home’ in natural role looking after house, children, husbands</a:t>
            </a:r>
          </a:p>
          <a:p>
            <a:r>
              <a:rPr lang="en-GB" b="1" dirty="0"/>
              <a:t>Frees men to labour while burden of reproducing/raising future workforce is performed cost free by women</a:t>
            </a:r>
          </a:p>
          <a:p>
            <a:r>
              <a:rPr lang="en-GB" b="1" dirty="0"/>
              <a:t>Reality - women’s work continues but is deskilled, redefined as peripheral, casual</a:t>
            </a:r>
          </a:p>
          <a:p>
            <a:r>
              <a:rPr lang="en-GB" b="1" dirty="0"/>
              <a:t>First wave feminists campaigned for women’s rights within marriage, family, work, but did on the whole mount a significant challenge to the notion of the traditional family itself or the role of women in it</a:t>
            </a:r>
          </a:p>
        </p:txBody>
      </p:sp>
    </p:spTree>
    <p:extLst>
      <p:ext uri="{BB962C8B-B14F-4D97-AF65-F5344CB8AC3E}">
        <p14:creationId xmlns:p14="http://schemas.microsoft.com/office/powerpoint/2010/main" val="610193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17382-1C78-4598-9835-1063EF2480C8}"/>
              </a:ext>
            </a:extLst>
          </p:cNvPr>
          <p:cNvSpPr>
            <a:spLocks noGrp="1"/>
          </p:cNvSpPr>
          <p:nvPr>
            <p:ph type="title"/>
          </p:nvPr>
        </p:nvSpPr>
        <p:spPr>
          <a:xfrm>
            <a:off x="838200" y="1148870"/>
            <a:ext cx="10515600" cy="1325563"/>
          </a:xfrm>
        </p:spPr>
        <p:txBody>
          <a:bodyPr>
            <a:normAutofit fontScale="90000"/>
          </a:bodyPr>
          <a:lstStyle/>
          <a:p>
            <a:r>
              <a:rPr lang="en-GB" b="1" u="sng" dirty="0"/>
              <a:t>Task in your team – drawing on film viewing &amp; core readings, prepare answers for each question:</a:t>
            </a:r>
            <a:br>
              <a:rPr lang="en-GB" dirty="0"/>
            </a:br>
            <a:endParaRPr lang="en-GB" dirty="0"/>
          </a:p>
        </p:txBody>
      </p:sp>
      <p:graphicFrame>
        <p:nvGraphicFramePr>
          <p:cNvPr id="5" name="Content Placeholder 2">
            <a:extLst>
              <a:ext uri="{FF2B5EF4-FFF2-40B4-BE49-F238E27FC236}">
                <a16:creationId xmlns:a16="http://schemas.microsoft.com/office/drawing/2014/main" id="{1FE62ECA-BF73-8C66-0900-2DD66E2389AE}"/>
              </a:ext>
            </a:extLst>
          </p:cNvPr>
          <p:cNvGraphicFramePr>
            <a:graphicFrameLocks noGrp="1"/>
          </p:cNvGraphicFramePr>
          <p:nvPr>
            <p:ph idx="1"/>
          </p:nvPr>
        </p:nvGraphicFramePr>
        <p:xfrm>
          <a:off x="838200" y="2636873"/>
          <a:ext cx="10515600" cy="3540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7791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6C4FC-1A02-73FE-DB02-9673C9305C9A}"/>
              </a:ext>
            </a:extLst>
          </p:cNvPr>
          <p:cNvSpPr>
            <a:spLocks noGrp="1"/>
          </p:cNvSpPr>
          <p:nvPr>
            <p:ph type="title"/>
          </p:nvPr>
        </p:nvSpPr>
        <p:spPr>
          <a:xfrm>
            <a:off x="754025" y="290697"/>
            <a:ext cx="10515600" cy="1325563"/>
          </a:xfrm>
        </p:spPr>
        <p:txBody>
          <a:bodyPr/>
          <a:lstStyle/>
          <a:p>
            <a:r>
              <a:rPr lang="en-GB" dirty="0"/>
              <a:t>Historical approaches to family &amp; ‘mothering’</a:t>
            </a:r>
          </a:p>
        </p:txBody>
      </p:sp>
      <p:sp>
        <p:nvSpPr>
          <p:cNvPr id="3" name="Content Placeholder 2">
            <a:extLst>
              <a:ext uri="{FF2B5EF4-FFF2-40B4-BE49-F238E27FC236}">
                <a16:creationId xmlns:a16="http://schemas.microsoft.com/office/drawing/2014/main" id="{04303424-B63D-6C3C-AAF4-9672041935F6}"/>
              </a:ext>
            </a:extLst>
          </p:cNvPr>
          <p:cNvSpPr>
            <a:spLocks noGrp="1"/>
          </p:cNvSpPr>
          <p:nvPr>
            <p:ph idx="1"/>
          </p:nvPr>
        </p:nvSpPr>
        <p:spPr>
          <a:xfrm>
            <a:off x="669851" y="1371601"/>
            <a:ext cx="10683949" cy="5273748"/>
          </a:xfrm>
        </p:spPr>
        <p:txBody>
          <a:bodyPr>
            <a:normAutofit fontScale="92500" lnSpcReduction="20000"/>
          </a:bodyPr>
          <a:lstStyle/>
          <a:p>
            <a:r>
              <a:rPr lang="en-GB" dirty="0"/>
              <a:t>Mainstream historians tended to emphasise mothers neglect of children pre 1700 and idealised ‘sentimental’ view of mothers at home afterward</a:t>
            </a:r>
          </a:p>
          <a:p>
            <a:r>
              <a:rPr lang="en-GB" dirty="0"/>
              <a:t>Psychologists influence via ‘attachment’ theory put mother-child relationship (good or bad) at centre of historical/cultural understanding of family</a:t>
            </a:r>
          </a:p>
          <a:p>
            <a:r>
              <a:rPr lang="en-GB" dirty="0"/>
              <a:t>Women’s historians start reevaluating/critiquing views of family &amp; mothering</a:t>
            </a:r>
          </a:p>
          <a:p>
            <a:r>
              <a:rPr lang="en-GB" dirty="0"/>
              <a:t>Shift to gender rather than women’s history sees examination decline except in Black American feminist histories of enslaved women which acknowledged women’s double burden of reproductive as well as productive labour</a:t>
            </a:r>
          </a:p>
          <a:p>
            <a:r>
              <a:rPr lang="en-GB" dirty="0"/>
              <a:t>Feminist-socialists highlight state role in perpetuating nuclear family ideal (</a:t>
            </a:r>
            <a:r>
              <a:rPr lang="en-GB" dirty="0" err="1"/>
              <a:t>esp</a:t>
            </a:r>
            <a:r>
              <a:rPr lang="en-GB" dirty="0"/>
              <a:t> Thatcher)</a:t>
            </a:r>
          </a:p>
          <a:p>
            <a:r>
              <a:rPr lang="en-GB" dirty="0"/>
              <a:t>Fresh perspectives on family begin decentralising notions of ‘mothering’ also looking at non heteronormative experience to de-myth traditional notions nuclear family </a:t>
            </a:r>
          </a:p>
          <a:p>
            <a:endParaRPr lang="en-GB" dirty="0"/>
          </a:p>
        </p:txBody>
      </p:sp>
    </p:spTree>
    <p:extLst>
      <p:ext uri="{BB962C8B-B14F-4D97-AF65-F5344CB8AC3E}">
        <p14:creationId xmlns:p14="http://schemas.microsoft.com/office/powerpoint/2010/main" val="583765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95C728-6E09-69F0-A8FD-119BD4594E52}"/>
              </a:ext>
            </a:extLst>
          </p:cNvPr>
          <p:cNvSpPr>
            <a:spLocks noGrp="1"/>
          </p:cNvSpPr>
          <p:nvPr>
            <p:ph idx="1"/>
          </p:nvPr>
        </p:nvSpPr>
        <p:spPr>
          <a:xfrm>
            <a:off x="141516" y="265815"/>
            <a:ext cx="6368142" cy="6241311"/>
          </a:xfrm>
        </p:spPr>
        <p:txBody>
          <a:bodyPr>
            <a:normAutofit fontScale="70000" lnSpcReduction="20000"/>
          </a:bodyPr>
          <a:lstStyle/>
          <a:p>
            <a:endParaRPr lang="en-GB" sz="2600" dirty="0"/>
          </a:p>
          <a:p>
            <a:r>
              <a:rPr lang="en-GB" sz="3100" dirty="0"/>
              <a:t>Recent historical approaches deconstruct myth of the ‘ideal’ family &amp; its collapse if </a:t>
            </a:r>
            <a:r>
              <a:rPr lang="en-GB" sz="3100" i="1" dirty="0"/>
              <a:t>mothers</a:t>
            </a:r>
            <a:r>
              <a:rPr lang="en-GB" sz="3100" dirty="0"/>
              <a:t> aren’t at home</a:t>
            </a:r>
            <a:endParaRPr lang="en-GB" sz="3100" b="1" dirty="0"/>
          </a:p>
          <a:p>
            <a:r>
              <a:rPr lang="en-GB" sz="3100" b="1" dirty="0" err="1"/>
              <a:t>Othermothering</a:t>
            </a:r>
            <a:r>
              <a:rPr lang="en-GB" sz="3100" b="1" dirty="0"/>
              <a:t> </a:t>
            </a:r>
            <a:r>
              <a:rPr lang="en-GB" sz="3100" dirty="0"/>
              <a:t>emerges from black feminist thought on mothering under slavery where women acted communally to raise children and its community legacy.</a:t>
            </a:r>
          </a:p>
          <a:p>
            <a:r>
              <a:rPr lang="en-GB" sz="3100" dirty="0"/>
              <a:t>Experiences among working poor in white working-class communities in nineteenth/early twentieth centuries (sister-mothers, neighbours, grandmothers)</a:t>
            </a:r>
          </a:p>
          <a:p>
            <a:r>
              <a:rPr lang="en-GB" sz="3100" b="1" dirty="0"/>
              <a:t>Care chains </a:t>
            </a:r>
            <a:r>
              <a:rPr lang="en-GB" sz="3100" dirty="0"/>
              <a:t>or </a:t>
            </a:r>
            <a:r>
              <a:rPr lang="en-GB" sz="3100" b="1" dirty="0"/>
              <a:t>shadow mothering </a:t>
            </a:r>
            <a:r>
              <a:rPr lang="en-GB" sz="3100" dirty="0"/>
              <a:t>substitute ‘mothers’ that satisfy the needs of privileged women at the expense (sometimes exploitation) of their less fortunate counterparts (nanny’s, governesses, etc…) and piecemeal child minders</a:t>
            </a:r>
            <a:endParaRPr lang="en-GB" sz="3100" b="1" dirty="0"/>
          </a:p>
          <a:p>
            <a:r>
              <a:rPr lang="en-GB" sz="3100" b="1" dirty="0"/>
              <a:t>Emotional work</a:t>
            </a:r>
            <a:r>
              <a:rPr lang="en-GB" sz="3100" dirty="0"/>
              <a:t> ‘caring about a child is not the same as caring for a child’ exploring how women shoulder most emotional labour in families</a:t>
            </a:r>
          </a:p>
          <a:p>
            <a:r>
              <a:rPr lang="en-GB" sz="3100" b="1" dirty="0"/>
              <a:t>Black feminism </a:t>
            </a:r>
            <a:r>
              <a:rPr lang="en-GB" sz="3100" dirty="0"/>
              <a:t>shows British state hypocrisy in commitment to ‘family’ ideal while racist immigration laws keep families apart </a:t>
            </a:r>
            <a:endParaRPr lang="en-GB" sz="3100" b="1" dirty="0"/>
          </a:p>
          <a:p>
            <a:pPr marL="0" indent="0">
              <a:buNone/>
            </a:pPr>
            <a:endParaRPr lang="en-GB" b="1" dirty="0"/>
          </a:p>
        </p:txBody>
      </p:sp>
      <p:pic>
        <p:nvPicPr>
          <p:cNvPr id="4" name="Picture 3">
            <a:extLst>
              <a:ext uri="{FF2B5EF4-FFF2-40B4-BE49-F238E27FC236}">
                <a16:creationId xmlns:a16="http://schemas.microsoft.com/office/drawing/2014/main" id="{50723A07-7819-A53E-E53C-88E65F0831C6}"/>
              </a:ext>
            </a:extLst>
          </p:cNvPr>
          <p:cNvPicPr>
            <a:picLocks noChangeAspect="1"/>
          </p:cNvPicPr>
          <p:nvPr/>
        </p:nvPicPr>
        <p:blipFill rotWithShape="1">
          <a:blip r:embed="rId2"/>
          <a:srcRect l="27698" t="20682" r="26656" b="16683"/>
          <a:stretch>
            <a:fillRect/>
          </a:stretch>
        </p:blipFill>
        <p:spPr bwMode="auto">
          <a:xfrm>
            <a:off x="6749143" y="1458686"/>
            <a:ext cx="5442857" cy="41148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806222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1645</TotalTime>
  <Words>565</Words>
  <Application>Microsoft Office PowerPoint</Application>
  <PresentationFormat>Widescreen</PresentationFormat>
  <Paragraphs>35</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Aptos Display</vt:lpstr>
      <vt:lpstr>Arial</vt:lpstr>
      <vt:lpstr>Office Theme</vt:lpstr>
      <vt:lpstr>Smash the family!</vt:lpstr>
      <vt:lpstr>Today we are exploring why WLM feminisms challenged the traditional family &amp; notions of ‘mothering’ at its centre</vt:lpstr>
      <vt:lpstr> Industrialisation Economic &amp; social changes  </vt:lpstr>
      <vt:lpstr>Task in your team – drawing on film viewing &amp; core readings, prepare answers for each question: </vt:lpstr>
      <vt:lpstr>Historical approaches to family &amp; ‘mothering’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Morton, Tara</dc:creator>
  <cp:lastModifiedBy>Morton, Tara</cp:lastModifiedBy>
  <cp:revision>13</cp:revision>
  <dcterms:created xsi:type="dcterms:W3CDTF">2026-02-09T14:38:50Z</dcterms:created>
  <dcterms:modified xsi:type="dcterms:W3CDTF">2026-02-13T09:44:10Z</dcterms:modified>
</cp:coreProperties>
</file>