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1" r:id="rId4"/>
    <p:sldId id="258" r:id="rId5"/>
    <p:sldId id="259" r:id="rId6"/>
    <p:sldId id="276" r:id="rId7"/>
    <p:sldId id="277" r:id="rId8"/>
    <p:sldId id="263" r:id="rId9"/>
    <p:sldId id="262" r:id="rId10"/>
    <p:sldId id="273" r:id="rId11"/>
    <p:sldId id="271" r:id="rId12"/>
    <p:sldId id="270" r:id="rId13"/>
    <p:sldId id="272" r:id="rId14"/>
    <p:sldId id="264" r:id="rId15"/>
    <p:sldId id="267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A8E57-30BA-4B9F-84A2-773C7D0CC7AF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324A2-6C4B-45E5-88AB-F58C8FE01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14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1324A2-6C4B-45E5-88AB-F58C8FE018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01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Source: The National Archives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B71731-225C-4381-88E6-B10822A28C3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790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Evelyn </a:t>
            </a:r>
            <a:r>
              <a:rPr lang="en-GB" dirty="0" err="1"/>
              <a:t>Manesta</a:t>
            </a:r>
            <a:r>
              <a:rPr lang="en-GB" dirty="0"/>
              <a:t>, 1913. Source: The National Archives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B71731-225C-4381-88E6-B10822A28C3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94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4C3FB-2992-6981-C319-31660E7B9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557A7E-C303-BAEF-AA0B-F6C0ACCF4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B0A7F-894A-1562-0065-301760A6F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F2E0F-F36D-2EBC-61D1-B557004C9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1F00D-D453-E036-1E69-3D528B29A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482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139C-06C5-0B48-E9DB-E5C3EB04F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8C5BE7-BA98-E56E-CEFE-0D764DDA8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04285-0C7B-34DF-D746-6DB7511C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FDA12-A084-723E-2405-BE4728359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71264-BC1F-EA11-2A74-F8CE4342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73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10FE82-E643-CA22-36ED-AF372F9629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E43F57-132A-A3F8-4375-F6A9B99BC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770C6-27FF-A82F-C28A-C308EDC4A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6ADA5-56F8-7320-4F6A-FFB3AAD6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BFF55-6074-F22D-1037-FA1E4C671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70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4CB8D-17E2-4190-919D-1AEAB3FE7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ECC75-751C-8F9B-2095-6ED303EF0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86E3E-251F-2783-AF1B-ED7962B1A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FBFB0-29A3-2A69-D9A0-29FE584B0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180B5-8C32-B57B-AA64-74F38DB01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23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AF93-58D4-716B-9DCD-AA6C56FC1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A46ED-9099-728C-8617-A99B1675F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9D148-921F-87B8-85D1-1294D2C7C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D2B36-D6EA-0CB2-A0A1-58077F52B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7FD3-005C-1E44-FB7B-1F0E770C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2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5588-8A17-53C8-491E-C035333A8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4402F-BFF2-7A56-5F6B-3D2CA1AD6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05004F-F3D9-AC79-024F-4222152C7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9B543-B589-7C47-3905-25D624C2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6E674-3DA5-D493-4012-C12EB8D94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8F418-360D-C2A9-7879-1164BDFF7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57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98644-5313-F6AB-D708-73EE33073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BC4E7-7A75-6F3E-6CE3-7CC3CA1A1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64A9A-36D0-35A7-86F8-91EAD22E3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ED8FB2-7D9B-546D-CE6A-E30406A40F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B629C3-317B-DDC6-80C2-E3C0FEBD4D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633D48-E2A4-62A4-03B3-55D79A1D1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DF95D-8864-F928-5FE6-1DCD151AD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C388E3-E7E6-D51A-B626-DF6B644FF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9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5BE94-04CA-B3FD-AF63-97C4988D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3BDBE3-476F-ED20-9142-B313C43D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882AF5-5F07-DCD4-47B7-0BAB8EF92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1A646-F56E-E573-11CD-E46187994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71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FAA32-E7B6-E1E9-C6CD-A9A67638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CEAAEF-EA24-DB7C-5133-F63AED1CE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9BE0A-D7A0-F0FC-BFE1-8E072D02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5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DB462-35BE-F136-BB1C-43AA8F2FA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0CEBD-741D-7957-E718-18E935231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7D4DE9-A4EC-DA20-02CE-7B7260CA5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CC0D8-AA90-6035-2A78-E115540D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ABF41-3C84-37E3-9065-275F588CD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4631C-06CA-7C01-1641-EE0DEF64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26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C0965-76DC-05A5-B2FF-7C9BE955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55379-AAF2-9E90-44FC-6A134FE230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D7833-6E84-8493-5E41-0963CBB92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51F19-D54A-1BCC-207B-A11238A3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B08CBD-21E0-B721-77BB-903505E5D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4DF78-A25E-2077-DB98-8CAEEAB4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72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6B475F-B61D-1EDB-99C1-DE58EA68B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E76C1-C14A-76B5-73E7-6F19AB7AE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6F28A-8B4F-0A54-0E42-E8F981597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98E131-4752-44AD-874C-A6949B2B6DF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46389-A401-5EAB-32F4-25188203BC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96AF9-E899-1933-BB25-C96209DCA4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95DCF8-1D15-4C69-B951-3E425F2A6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68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f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hLIV25PFrw" TargetMode="External"/><Relationship Id="rId2" Type="http://schemas.openxmlformats.org/officeDocument/2006/relationships/hyperlink" Target="http://www.mappingwomenssuffrage.org.uk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people walking on a street&#10;&#10;AI-generated content may be incorrect.">
            <a:extLst>
              <a:ext uri="{FF2B5EF4-FFF2-40B4-BE49-F238E27FC236}">
                <a16:creationId xmlns:a16="http://schemas.microsoft.com/office/drawing/2014/main" id="{34E91F82-1039-71CB-A35D-C41B9AD08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4"/>
          <a:stretch>
            <a:fillRect/>
          </a:stretch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042F6E-0491-E0EC-A1D3-8D6944A06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3446" y="415271"/>
            <a:ext cx="11265505" cy="1762276"/>
          </a:xfrm>
        </p:spPr>
        <p:txBody>
          <a:bodyPr anchor="t">
            <a:normAutofit/>
          </a:bodyPr>
          <a:lstStyle/>
          <a:p>
            <a:pPr algn="l"/>
            <a:r>
              <a:rPr lang="en-GB" sz="5200" dirty="0">
                <a:solidFill>
                  <a:srgbClr val="FFFFFF"/>
                </a:solidFill>
              </a:rPr>
              <a:t>The Suffrage Movement 1893-1918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84399-BB3F-6512-FAF3-7DC49DC444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674" y="4680454"/>
            <a:ext cx="10288840" cy="1578054"/>
          </a:xfrm>
        </p:spPr>
        <p:txBody>
          <a:bodyPr anchor="b">
            <a:normAutofit/>
          </a:bodyPr>
          <a:lstStyle/>
          <a:p>
            <a:pPr algn="l"/>
            <a:r>
              <a:rPr lang="en-GB" sz="3200" dirty="0">
                <a:solidFill>
                  <a:srgbClr val="FFFFFF"/>
                </a:solidFill>
              </a:rPr>
              <a:t>Part 1: Exploring the movement: societies &amp; identities</a:t>
            </a:r>
          </a:p>
          <a:p>
            <a:pPr algn="l"/>
            <a:r>
              <a:rPr lang="en-GB" sz="3200" dirty="0">
                <a:solidFill>
                  <a:srgbClr val="FFFFFF"/>
                </a:solidFill>
              </a:rPr>
              <a:t>Part 2: Militancy, womanhood and the state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40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white photo of a park&#10;&#10;AI-generated content may be incorrect.">
            <a:extLst>
              <a:ext uri="{FF2B5EF4-FFF2-40B4-BE49-F238E27FC236}">
                <a16:creationId xmlns:a16="http://schemas.microsoft.com/office/drawing/2014/main" id="{04F4B7CC-4513-EDE6-A994-954CA3F21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7" r="4" b="4"/>
          <a:stretch/>
        </p:blipFill>
        <p:spPr>
          <a:xfrm>
            <a:off x="641276" y="643467"/>
            <a:ext cx="4013020" cy="2702558"/>
          </a:xfrm>
          <a:prstGeom prst="rect">
            <a:avLst/>
          </a:prstGeom>
        </p:spPr>
      </p:pic>
      <p:pic>
        <p:nvPicPr>
          <p:cNvPr id="7" name="Picture 6" descr="A destroyed building with a large chimney&#10;&#10;AI-generated content may be incorrect.">
            <a:extLst>
              <a:ext uri="{FF2B5EF4-FFF2-40B4-BE49-F238E27FC236}">
                <a16:creationId xmlns:a16="http://schemas.microsoft.com/office/drawing/2014/main" id="{1C210555-EAE2-692D-2969-934B50A13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7" r="-1" b="-1"/>
          <a:stretch/>
        </p:blipFill>
        <p:spPr>
          <a:xfrm>
            <a:off x="643467" y="3509433"/>
            <a:ext cx="4010830" cy="2705099"/>
          </a:xfrm>
          <a:prstGeom prst="rect">
            <a:avLst/>
          </a:prstGeom>
        </p:spPr>
      </p:pic>
      <p:pic>
        <p:nvPicPr>
          <p:cNvPr id="9" name="Picture 8" descr="A group of people standing on a ladder&#10;&#10;AI-generated content may be incorrect.">
            <a:extLst>
              <a:ext uri="{FF2B5EF4-FFF2-40B4-BE49-F238E27FC236}">
                <a16:creationId xmlns:a16="http://schemas.microsoft.com/office/drawing/2014/main" id="{249DDA23-1D46-3E61-7670-0F496A28D6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" b="-1"/>
          <a:stretch/>
        </p:blipFill>
        <p:spPr>
          <a:xfrm>
            <a:off x="4812633" y="643467"/>
            <a:ext cx="673590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16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black and white poster with a group of people&#10;&#10;AI-generated content may be incorrect.">
            <a:extLst>
              <a:ext uri="{FF2B5EF4-FFF2-40B4-BE49-F238E27FC236}">
                <a16:creationId xmlns:a16="http://schemas.microsoft.com/office/drawing/2014/main" id="{308A60FD-88A0-67BE-F44A-67FD17D4A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6" r="4003" b="-3"/>
          <a:stretch>
            <a:fillRect/>
          </a:stretch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3" name="Picture 2" descr="A person wearing a hat and coat&#10;&#10;AI-generated content may be incorrect.">
            <a:extLst>
              <a:ext uri="{FF2B5EF4-FFF2-40B4-BE49-F238E27FC236}">
                <a16:creationId xmlns:a16="http://schemas.microsoft.com/office/drawing/2014/main" id="{C5B66085-0563-ABC1-5031-B96EEEBCBF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" r="1608" b="-3"/>
          <a:stretch>
            <a:fillRect/>
          </a:stretch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5" name="Picture 4" descr="A poster of a political poster&#10;&#10;AI-generated content may be incorrect.">
            <a:extLst>
              <a:ext uri="{FF2B5EF4-FFF2-40B4-BE49-F238E27FC236}">
                <a16:creationId xmlns:a16="http://schemas.microsoft.com/office/drawing/2014/main" id="{230A6B03-7095-735E-88C7-B9B7B8137B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" r="7374" b="-3"/>
          <a:stretch>
            <a:fillRect/>
          </a:stretch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0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women in different poses&#10;&#10;AI-generated content may be incorrect.">
            <a:extLst>
              <a:ext uri="{FF2B5EF4-FFF2-40B4-BE49-F238E27FC236}">
                <a16:creationId xmlns:a16="http://schemas.microsoft.com/office/drawing/2014/main" id="{0AA5644C-7079-167E-F620-267076B53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2577"/>
          <a:stretch/>
        </p:blipFill>
        <p:spPr>
          <a:xfrm>
            <a:off x="662940" y="359985"/>
            <a:ext cx="10961370" cy="618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88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earing a scarf and a coat&#10;&#10;AI-generated content may be incorrect.">
            <a:extLst>
              <a:ext uri="{FF2B5EF4-FFF2-40B4-BE49-F238E27FC236}">
                <a16:creationId xmlns:a16="http://schemas.microsoft.com/office/drawing/2014/main" id="{A7F8412F-E5FC-778C-E715-ADFE5A489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r="-1" b="57207"/>
          <a:stretch/>
        </p:blipFill>
        <p:spPr>
          <a:xfrm>
            <a:off x="6421035" y="643467"/>
            <a:ext cx="5129784" cy="5571066"/>
          </a:xfrm>
          <a:prstGeom prst="rect">
            <a:avLst/>
          </a:prstGeom>
        </p:spPr>
      </p:pic>
      <p:pic>
        <p:nvPicPr>
          <p:cNvPr id="3" name="Picture 2" descr="A person wearing a scarf and a hat&#10;&#10;AI-generated content may be incorrect.">
            <a:extLst>
              <a:ext uri="{FF2B5EF4-FFF2-40B4-BE49-F238E27FC236}">
                <a16:creationId xmlns:a16="http://schemas.microsoft.com/office/drawing/2014/main" id="{ADF77A6B-03FC-2D70-B6F0-1EF9389B6C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7916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6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1A11B-0B58-23CE-11A2-81C0939B7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94" y="389935"/>
            <a:ext cx="7304060" cy="1325563"/>
          </a:xfrm>
        </p:spPr>
        <p:txBody>
          <a:bodyPr>
            <a:normAutofit/>
          </a:bodyPr>
          <a:lstStyle/>
          <a:p>
            <a:r>
              <a:rPr lang="en-GB" dirty="0"/>
              <a:t>Task: Purvis reading and today’s materials/slides: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152AD-5943-10A3-F1CB-CBD428DB4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515" y="1962810"/>
            <a:ext cx="6239424" cy="4351338"/>
          </a:xfrm>
        </p:spPr>
        <p:txBody>
          <a:bodyPr>
            <a:normAutofit/>
          </a:bodyPr>
          <a:lstStyle/>
          <a:p>
            <a:r>
              <a:rPr lang="en-GB" sz="3600" dirty="0"/>
              <a:t>Was militancy an elitist tactic? Discuss.</a:t>
            </a:r>
          </a:p>
          <a:p>
            <a:r>
              <a:rPr lang="en-GB" sz="3600" dirty="0"/>
              <a:t>How great a threat to the </a:t>
            </a:r>
            <a:r>
              <a:rPr lang="en-GB" sz="3600" u="sng" dirty="0"/>
              <a:t>social order </a:t>
            </a:r>
            <a:r>
              <a:rPr lang="en-GB" sz="3600" dirty="0"/>
              <a:t>did the suffragettes represent?</a:t>
            </a:r>
          </a:p>
          <a:p>
            <a:r>
              <a:rPr lang="en-GB" sz="3600" dirty="0"/>
              <a:t>Give reasons</a:t>
            </a:r>
          </a:p>
          <a:p>
            <a:endParaRPr lang="en-GB" dirty="0"/>
          </a:p>
        </p:txBody>
      </p:sp>
      <p:pic>
        <p:nvPicPr>
          <p:cNvPr id="5" name="Picture 4" descr="A poster of a cat with a scarf in its mouth&#10;&#10;AI-generated content may be incorrect.">
            <a:extLst>
              <a:ext uri="{FF2B5EF4-FFF2-40B4-BE49-F238E27FC236}">
                <a16:creationId xmlns:a16="http://schemas.microsoft.com/office/drawing/2014/main" id="{512AC8EB-8E58-BADF-DE14-0B15496C9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54" y="0"/>
            <a:ext cx="46756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22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93FE8-3AF6-9281-FEA7-EA2D5836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0242"/>
            <a:ext cx="10515600" cy="61137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Militancy:</a:t>
            </a:r>
          </a:p>
          <a:p>
            <a:r>
              <a:rPr lang="en-GB" dirty="0"/>
              <a:t>Smashes notions of ‘ideal womanhood’</a:t>
            </a:r>
          </a:p>
          <a:p>
            <a:r>
              <a:rPr lang="en-GB" dirty="0"/>
              <a:t>State (men’s) brutality to women exposed (bogus ‘chivalry’) </a:t>
            </a:r>
          </a:p>
          <a:p>
            <a:pPr marL="0" indent="0">
              <a:buNone/>
            </a:pPr>
            <a:r>
              <a:rPr lang="en-GB" b="1" dirty="0"/>
              <a:t>War:</a:t>
            </a:r>
          </a:p>
          <a:p>
            <a:r>
              <a:rPr lang="en-GB" dirty="0"/>
              <a:t>WSPU joined war effort ceased campaigning</a:t>
            </a:r>
          </a:p>
          <a:p>
            <a:r>
              <a:rPr lang="en-GB" dirty="0"/>
              <a:t>NUWSS (split), WFL, ELFS continued campaigning (anti-war) </a:t>
            </a:r>
          </a:p>
          <a:p>
            <a:r>
              <a:rPr lang="en-GB" b="1" dirty="0"/>
              <a:t>1918 Representation of the Peoples Act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All men over 21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Some women over 30 who were householders  (or wives of); paid more than £5 per annum rent; or graduates of British university</a:t>
            </a:r>
          </a:p>
          <a:p>
            <a:r>
              <a:rPr lang="en-GB" dirty="0"/>
              <a:t>Often sold by politicians/popular history narratives as ‘reward’ for women’s war work. Fallacy as most single, young, munitions' workers not eligible, most working-class women</a:t>
            </a:r>
          </a:p>
          <a:p>
            <a:r>
              <a:rPr lang="en-GB" dirty="0"/>
              <a:t>Post 1918 - NUWSS – NUSEC; WFL suffrage campaign continues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090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FB400-D1BC-C219-F72B-8CB0D6B8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7023"/>
            <a:ext cx="10515600" cy="1325563"/>
          </a:xfrm>
        </p:spPr>
        <p:txBody>
          <a:bodyPr/>
          <a:lstStyle/>
          <a:p>
            <a:r>
              <a:rPr lang="en-GB" dirty="0"/>
              <a:t>Next Week: Sex, Sexuality &amp; Sex Work, 1870-1930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84F5A-E180-1C6E-ADC5-16139D816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75" y="1974480"/>
            <a:ext cx="10515600" cy="4351338"/>
          </a:xfrm>
        </p:spPr>
        <p:txBody>
          <a:bodyPr/>
          <a:lstStyle/>
          <a:p>
            <a:r>
              <a:rPr lang="en-GB" b="1" dirty="0"/>
              <a:t>Group 1</a:t>
            </a:r>
            <a:r>
              <a:rPr lang="en-GB" dirty="0"/>
              <a:t> – Struggles for Sexual Freedom</a:t>
            </a:r>
          </a:p>
          <a:p>
            <a:r>
              <a:rPr lang="en-GB" b="1" dirty="0"/>
              <a:t>Group 2</a:t>
            </a:r>
            <a:r>
              <a:rPr lang="en-GB" dirty="0"/>
              <a:t> – Writing Lesbian/Queer Histories</a:t>
            </a:r>
          </a:p>
          <a:p>
            <a:r>
              <a:rPr lang="en-GB" b="1" dirty="0"/>
              <a:t>Group 3 </a:t>
            </a:r>
            <a:r>
              <a:rPr lang="en-GB" dirty="0"/>
              <a:t>– Campaigns Against Prostitution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20 min presentation </a:t>
            </a:r>
            <a:r>
              <a:rPr lang="en-GB" dirty="0"/>
              <a:t>in groups to the rest of the class</a:t>
            </a:r>
          </a:p>
          <a:p>
            <a:pPr marL="0" indent="0">
              <a:buNone/>
            </a:pPr>
            <a:r>
              <a:rPr lang="en-GB" dirty="0"/>
              <a:t>Give overview of the key historical debates on these themes</a:t>
            </a:r>
          </a:p>
          <a:p>
            <a:pPr marL="0" indent="0">
              <a:buNone/>
            </a:pPr>
            <a:r>
              <a:rPr lang="en-GB" dirty="0"/>
              <a:t>If using, send PPTs by 10am on morning of seminar or bring handouts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12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7D765-2FA3-120D-23B8-E5F049F79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586" y="365125"/>
            <a:ext cx="10705214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highlight>
                  <a:srgbClr val="800080"/>
                </a:highlight>
              </a:rPr>
              <a:t>Suffrage: the right to vote in general (parliamentary) elections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15418-A8CD-1E86-430A-6E8FAA189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1866 petition for women’s amendment to 1867 Second Reform Act allowing some women the parliamentary vote - rejected</a:t>
            </a:r>
          </a:p>
          <a:p>
            <a:r>
              <a:rPr lang="en-GB" dirty="0"/>
              <a:t>1867 National Society for Women’s Suffrage (Lydia Becker, Manchester)</a:t>
            </a:r>
          </a:p>
          <a:p>
            <a:r>
              <a:rPr lang="en-GB" dirty="0"/>
              <a:t>1869 single women able to vote in town elections</a:t>
            </a:r>
          </a:p>
          <a:p>
            <a:r>
              <a:rPr lang="en-GB" dirty="0"/>
              <a:t>1888 single women allowed to vote in county elections</a:t>
            </a:r>
          </a:p>
          <a:p>
            <a:r>
              <a:rPr lang="en-GB" dirty="0"/>
              <a:t>1892 International Women’s Conference (Paris)</a:t>
            </a:r>
          </a:p>
          <a:p>
            <a:r>
              <a:rPr lang="en-GB" dirty="0"/>
              <a:t>1894 married women allowed to vote in local elections</a:t>
            </a:r>
          </a:p>
          <a:p>
            <a:r>
              <a:rPr lang="en-GB" dirty="0"/>
              <a:t>1897 National Union of Women’s Suffrage Societies</a:t>
            </a:r>
          </a:p>
          <a:p>
            <a:r>
              <a:rPr lang="en-GB" dirty="0"/>
              <a:t>1903 Women’s Social and Political Union</a:t>
            </a:r>
          </a:p>
          <a:p>
            <a:r>
              <a:rPr lang="en-GB" dirty="0"/>
              <a:t>1907 all women allowed to vote in local elections</a:t>
            </a:r>
          </a:p>
          <a:p>
            <a:r>
              <a:rPr lang="en-GB" dirty="0"/>
              <a:t>Women gain parliamentary vote Isle of Man 1881, New Zealand 1893, Finland 1906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2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F3120-EE74-A431-5E1F-300D9DD6A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highlight>
                  <a:srgbClr val="800080"/>
                </a:highlight>
              </a:rPr>
              <a:t>Quick task - Why did women want the vote?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A7E2C-E1CB-06F5-C520-DF4D9296E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8288"/>
            <a:ext cx="10515600" cy="4369650"/>
          </a:xfrm>
        </p:spPr>
        <p:txBody>
          <a:bodyPr>
            <a:normAutofit/>
          </a:bodyPr>
          <a:lstStyle/>
          <a:p>
            <a:r>
              <a:rPr lang="en-GB" sz="3200" dirty="0"/>
              <a:t>Can you summarise 2 or 3 arguments put forward for women’s suffrage</a:t>
            </a:r>
          </a:p>
          <a:p>
            <a:r>
              <a:rPr lang="en-GB" sz="3200" dirty="0"/>
              <a:t>Can you summarise 2 or 3 arguments put forward by opponents of women’s suffrage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3200" dirty="0"/>
              <a:t>How useful are these images to historians investigating these questions</a:t>
            </a:r>
            <a:r>
              <a:rPr lang="en-GB" sz="3200"/>
              <a:t>?  </a:t>
            </a:r>
            <a:endParaRPr lang="en-GB" sz="3200" dirty="0"/>
          </a:p>
          <a:p>
            <a:pPr>
              <a:buFont typeface="Wingdings" panose="05000000000000000000" pitchFamily="2" charset="2"/>
              <a:buChar char="Ø"/>
            </a:pPr>
            <a:endParaRPr lang="en-GB" sz="3200" dirty="0"/>
          </a:p>
          <a:p>
            <a:pPr marL="0" indent="0">
              <a:buNone/>
            </a:pPr>
            <a:r>
              <a:rPr lang="en-GB" sz="3200" b="1" dirty="0"/>
              <a:t>Prepare some feedback</a:t>
            </a:r>
          </a:p>
        </p:txBody>
      </p:sp>
    </p:spTree>
    <p:extLst>
      <p:ext uri="{BB962C8B-B14F-4D97-AF65-F5344CB8AC3E}">
        <p14:creationId xmlns:p14="http://schemas.microsoft.com/office/powerpoint/2010/main" val="340037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 descr="A person in a dress&#10;&#10;AI-generated content may be incorrect.">
            <a:extLst>
              <a:ext uri="{FF2B5EF4-FFF2-40B4-BE49-F238E27FC236}">
                <a16:creationId xmlns:a16="http://schemas.microsoft.com/office/drawing/2014/main" id="{2C85B649-E562-03DF-3EDC-509776F8884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4" r="1" b="34384"/>
          <a:stretch>
            <a:fillRect/>
          </a:stretch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92A919-AA07-85F3-ABB0-8DE950C3B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283" y="184260"/>
            <a:ext cx="7666075" cy="10277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FF0000"/>
                </a:highlight>
              </a:rPr>
              <a:t>National Union of Women’s Suffrage Societies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52845-4AC8-477D-0429-464D2ED03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4669" y="1403498"/>
            <a:ext cx="5816010" cy="4749134"/>
          </a:xfrm>
        </p:spPr>
        <p:txBody>
          <a:bodyPr vert="horz" lIns="91440" tIns="45720" rIns="91440" bIns="45720" rtlCol="0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Formed </a:t>
            </a:r>
            <a:r>
              <a:rPr lang="en-US" sz="2200" b="1" dirty="0"/>
              <a:t>1897</a:t>
            </a:r>
            <a:r>
              <a:rPr lang="en-US" sz="2200" dirty="0"/>
              <a:t> (London)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Led by </a:t>
            </a:r>
            <a:r>
              <a:rPr lang="en-US" sz="2200" dirty="0" err="1"/>
              <a:t>Mrs</a:t>
            </a:r>
            <a:r>
              <a:rPr lang="en-US" sz="2200" dirty="0"/>
              <a:t> Millicent Fawcett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Constitutional methods ‘suffragists’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Law abiding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Votes for women on same terms as men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Branches countrywide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Non-political but leadership ties to Liberal Party – aligned with </a:t>
            </a:r>
            <a:r>
              <a:rPr lang="en-US" sz="2200" dirty="0" err="1"/>
              <a:t>Labour</a:t>
            </a:r>
            <a:r>
              <a:rPr lang="en-US" sz="2200" dirty="0"/>
              <a:t> Party in 1912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Socially mixed membership but leadership tended to be middle class (not unusual in political movements)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1914 had 52,000 formal members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Newspaper </a:t>
            </a:r>
            <a:r>
              <a:rPr lang="en-US" sz="2200" i="1" dirty="0"/>
              <a:t>Common Cause</a:t>
            </a:r>
          </a:p>
        </p:txBody>
      </p:sp>
    </p:spTree>
    <p:extLst>
      <p:ext uri="{BB962C8B-B14F-4D97-AF65-F5344CB8AC3E}">
        <p14:creationId xmlns:p14="http://schemas.microsoft.com/office/powerpoint/2010/main" val="346005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 descr="Medium shot of a person&#10;&#10;AI-generated content may be incorrect.">
            <a:extLst>
              <a:ext uri="{FF2B5EF4-FFF2-40B4-BE49-F238E27FC236}">
                <a16:creationId xmlns:a16="http://schemas.microsoft.com/office/drawing/2014/main" id="{B938F7D3-7B18-5DAB-D781-3C9EB8ECBB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0" b="33440"/>
          <a:stretch>
            <a:fillRect/>
          </a:stretch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6B447-0631-FA1D-2DEC-0AA655110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657" y="141840"/>
            <a:ext cx="6439650" cy="9745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800080"/>
                </a:highlight>
              </a:rPr>
              <a:t>Women’s Social and Political Union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929A9-856D-4CCC-1EF6-F708DE5FB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5934" y="914401"/>
            <a:ext cx="5932967" cy="566715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Formed </a:t>
            </a:r>
            <a:r>
              <a:rPr lang="en-US" sz="2200" b="1" dirty="0"/>
              <a:t>1903</a:t>
            </a:r>
            <a:r>
              <a:rPr lang="en-US" sz="2200" dirty="0"/>
              <a:t> (Manchester)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Led by </a:t>
            </a:r>
            <a:r>
              <a:rPr lang="en-US" sz="2200" dirty="0" err="1"/>
              <a:t>Mrs</a:t>
            </a:r>
            <a:r>
              <a:rPr lang="en-US" sz="2200" dirty="0"/>
              <a:t> Emmeline Pankhurst (&amp; daughters Christabel, Sylvia, Adela)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Militant law-breaking ‘suffragettes’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Votes for women on same terms as men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Branches countrywide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Non-party but roots in </a:t>
            </a:r>
            <a:r>
              <a:rPr lang="en-US" sz="2200" dirty="0" err="1"/>
              <a:t>labour</a:t>
            </a:r>
            <a:r>
              <a:rPr lang="en-US" sz="2200" dirty="0"/>
              <a:t> movement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Publicly supported working class causes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Women’s Freedom League 1907 splinter group – Pankhurst’s too ‘autocratic’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1913 socialist Sylvia Pankhurst breaks -East London Federation of Suffragettes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Socially mixed with some high-profile working class ‘leaders’ (Annie Kenney) but also notable elites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dirty="0"/>
              <a:t>Newspaper </a:t>
            </a:r>
            <a:r>
              <a:rPr lang="en-US" sz="2200" i="1" dirty="0"/>
              <a:t>Votes for Women</a:t>
            </a:r>
            <a:endParaRPr lang="en-US" sz="2000" dirty="0"/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8006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B1ADE-E82A-9B09-092D-58246EBA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5543"/>
            <a:ext cx="10515600" cy="5411419"/>
          </a:xfrm>
        </p:spPr>
        <p:txBody>
          <a:bodyPr/>
          <a:lstStyle/>
          <a:p>
            <a:r>
              <a:rPr lang="en-GB" dirty="0"/>
              <a:t> Traditional scholarship dismissive (some written by male historians) presents suffrage campaigners as self-interested middle class</a:t>
            </a:r>
          </a:p>
          <a:p>
            <a:r>
              <a:rPr lang="en-GB" dirty="0"/>
              <a:t>Jill Liddington &amp; Jill Norris ‘One hand tied behind us’ broke this myth demonstrating working class involvement. Also, case studies saw class ‘mix’ and place differences. For instance, Oldham = mostly middle-class/ Clitheroe = mostly working-class </a:t>
            </a:r>
          </a:p>
          <a:p>
            <a:r>
              <a:rPr lang="en-GB" dirty="0"/>
              <a:t>Sumita Mukherjee ‘Indian suffragettes: Female identities and Transnational Networks’ highlights role of Indian women in British Suffrage movement</a:t>
            </a:r>
          </a:p>
          <a:p>
            <a:r>
              <a:rPr lang="en-GB" dirty="0"/>
              <a:t>LGBTQ presence</a:t>
            </a:r>
          </a:p>
          <a:p>
            <a:r>
              <a:rPr lang="en-GB" dirty="0"/>
              <a:t>New research - Mapping Women’s Suffrage project (ongoing)</a:t>
            </a:r>
          </a:p>
        </p:txBody>
      </p:sp>
    </p:spTree>
    <p:extLst>
      <p:ext uri="{BB962C8B-B14F-4D97-AF65-F5344CB8AC3E}">
        <p14:creationId xmlns:p14="http://schemas.microsoft.com/office/powerpoint/2010/main" val="231606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66F81-BC96-8626-B3CA-C3416D905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90" y="500062"/>
            <a:ext cx="11251019" cy="82878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Reflect on: how representative was the suffrage movement?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CD9EA-B8E4-4CEB-A24D-B268266EAD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0490" y="1424764"/>
            <a:ext cx="7006855" cy="51458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Drawing on reading (Hannah Mitchell -Suffrage Days) &amp; explore website/map/links below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highlight>
                  <a:srgbClr val="80008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www.mappingwomenssuffrage.org.uk</a:t>
            </a:r>
            <a:endParaRPr lang="en-GB" dirty="0">
              <a:solidFill>
                <a:schemeClr val="bg1"/>
              </a:solidFill>
              <a:highlight>
                <a:srgbClr val="800080"/>
              </a:highlight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highlight>
                <a:srgbClr val="800080"/>
              </a:highlight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highlight>
                  <a:srgbClr val="800080"/>
                </a:highlight>
              </a:rPr>
              <a:t>For quick how to use guide see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highlight>
                  <a:srgbClr val="800080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https://youtu.be/ZhLIV25PFrw</a:t>
            </a:r>
            <a:endParaRPr lang="en-GB" dirty="0">
              <a:solidFill>
                <a:schemeClr val="bg1"/>
              </a:solidFill>
              <a:highlight>
                <a:srgbClr val="800080"/>
              </a:highlight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highlight>
                <a:srgbClr val="800080"/>
              </a:highlight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highlight>
                  <a:srgbClr val="800080"/>
                </a:highlight>
              </a:rPr>
              <a:t>https://www.womanthology.co.uk/on-the-trail-of-the-indian-suffragettes-dr-sumita-mukherjee-associate-professor-in-modern-history-at-the-university-of-bristol/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D4C0A-8689-6F4A-08FB-7A49A6A34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19237" y="1212113"/>
            <a:ext cx="4081130" cy="49648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Some suggestions to look up on map: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>
                <a:solidFill>
                  <a:srgbClr val="7030A0"/>
                </a:solidFill>
              </a:rPr>
              <a:t>Constance Lytton</a:t>
            </a:r>
          </a:p>
          <a:p>
            <a:r>
              <a:rPr lang="en-GB" b="1" dirty="0">
                <a:solidFill>
                  <a:srgbClr val="7030A0"/>
                </a:solidFill>
              </a:rPr>
              <a:t>Sophia Duleep Singh (Princess)</a:t>
            </a:r>
          </a:p>
          <a:p>
            <a:r>
              <a:rPr lang="en-GB" b="1" dirty="0">
                <a:solidFill>
                  <a:srgbClr val="7030A0"/>
                </a:solidFill>
              </a:rPr>
              <a:t>Annie Kenney</a:t>
            </a:r>
          </a:p>
          <a:p>
            <a:r>
              <a:rPr lang="en-GB" b="1" dirty="0">
                <a:solidFill>
                  <a:srgbClr val="7030A0"/>
                </a:solidFill>
              </a:rPr>
              <a:t>Annie Lettice Floyd</a:t>
            </a:r>
          </a:p>
          <a:p>
            <a:r>
              <a:rPr lang="en-GB" b="1" dirty="0">
                <a:solidFill>
                  <a:srgbClr val="7030A0"/>
                </a:solidFill>
              </a:rPr>
              <a:t>Vera ‘Jack’ Holmes</a:t>
            </a:r>
          </a:p>
          <a:p>
            <a:r>
              <a:rPr lang="en-GB" b="1" dirty="0">
                <a:solidFill>
                  <a:srgbClr val="FF0000"/>
                </a:solidFill>
              </a:rPr>
              <a:t>Sarah </a:t>
            </a:r>
            <a:r>
              <a:rPr lang="en-GB" b="1" dirty="0" err="1">
                <a:solidFill>
                  <a:srgbClr val="FF0000"/>
                </a:solidFill>
              </a:rPr>
              <a:t>Wanley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Eleanor Rathbone</a:t>
            </a:r>
          </a:p>
          <a:p>
            <a:r>
              <a:rPr lang="en-GB" b="1" dirty="0">
                <a:solidFill>
                  <a:srgbClr val="FF0000"/>
                </a:solidFill>
              </a:rPr>
              <a:t>John Howard Bertram Masterman (Rev)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304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7B42F36-B3C1-4247-AF36-090F0134E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2"/>
            <a:ext cx="12188952" cy="68579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F131A2-E574-4D95-A322-C5FF0B64E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800">
                <a:solidFill>
                  <a:srgbClr val="000000"/>
                </a:solidFill>
                <a:latin typeface="Times-Roman"/>
              </a:rPr>
              <a:t>FamilyID=Office_ArchiveTorn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E94ED6-4A04-2308-281A-5E3EB5004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904" y="5193387"/>
            <a:ext cx="8804444" cy="10040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solidFill>
                  <a:schemeClr val="bg1"/>
                </a:solidFill>
                <a:highlight>
                  <a:srgbClr val="800080"/>
                </a:highlight>
                <a:latin typeface="+mj-lt"/>
                <a:ea typeface="+mj-ea"/>
                <a:cs typeface="+mj-cs"/>
              </a:rPr>
              <a:t>Part 2: Militancy, Womanhood and the State</a:t>
            </a:r>
          </a:p>
        </p:txBody>
      </p:sp>
      <p:pic>
        <p:nvPicPr>
          <p:cNvPr id="12" name="Picture 11" descr="A person being carried by police officers&#10;&#10;AI-generated content may be incorrect.">
            <a:extLst>
              <a:ext uri="{FF2B5EF4-FFF2-40B4-BE49-F238E27FC236}">
                <a16:creationId xmlns:a16="http://schemas.microsoft.com/office/drawing/2014/main" id="{8750F56C-9B47-0C74-5BBE-E3E6DF40D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7" b="1983"/>
          <a:stretch>
            <a:fillRect/>
          </a:stretch>
        </p:blipFill>
        <p:spPr>
          <a:xfrm>
            <a:off x="4038601" y="10"/>
            <a:ext cx="4079551" cy="5121732"/>
          </a:xfrm>
          <a:custGeom>
            <a:avLst/>
            <a:gdLst/>
            <a:ahLst/>
            <a:cxnLst/>
            <a:rect l="l" t="t" r="r" b="b"/>
            <a:pathLst>
              <a:path w="4079551" h="5121742">
                <a:moveTo>
                  <a:pt x="0" y="0"/>
                </a:moveTo>
                <a:lnTo>
                  <a:pt x="1995194" y="0"/>
                </a:lnTo>
                <a:lnTo>
                  <a:pt x="2066032" y="17448"/>
                </a:lnTo>
                <a:cubicBezTo>
                  <a:pt x="2128997" y="23966"/>
                  <a:pt x="2110147" y="27214"/>
                  <a:pt x="2159511" y="26888"/>
                </a:cubicBezTo>
                <a:cubicBezTo>
                  <a:pt x="2164432" y="26525"/>
                  <a:pt x="2173850" y="35708"/>
                  <a:pt x="2192911" y="33431"/>
                </a:cubicBezTo>
                <a:cubicBezTo>
                  <a:pt x="2223081" y="37362"/>
                  <a:pt x="2206425" y="48416"/>
                  <a:pt x="2245068" y="52056"/>
                </a:cubicBezTo>
                <a:cubicBezTo>
                  <a:pt x="2241495" y="55478"/>
                  <a:pt x="2279354" y="53783"/>
                  <a:pt x="2283002" y="65933"/>
                </a:cubicBezTo>
                <a:cubicBezTo>
                  <a:pt x="2299420" y="69803"/>
                  <a:pt x="2324641" y="73066"/>
                  <a:pt x="2343575" y="75274"/>
                </a:cubicBezTo>
                <a:cubicBezTo>
                  <a:pt x="2371943" y="81224"/>
                  <a:pt x="2386065" y="87641"/>
                  <a:pt x="2390257" y="91880"/>
                </a:cubicBezTo>
                <a:cubicBezTo>
                  <a:pt x="2418657" y="98611"/>
                  <a:pt x="2415586" y="99822"/>
                  <a:pt x="2452878" y="114104"/>
                </a:cubicBezTo>
                <a:cubicBezTo>
                  <a:pt x="2474763" y="108974"/>
                  <a:pt x="2493568" y="120070"/>
                  <a:pt x="2502728" y="130204"/>
                </a:cubicBezTo>
                <a:cubicBezTo>
                  <a:pt x="2527501" y="139804"/>
                  <a:pt x="2581310" y="162727"/>
                  <a:pt x="2616700" y="165762"/>
                </a:cubicBezTo>
                <a:cubicBezTo>
                  <a:pt x="2670822" y="165032"/>
                  <a:pt x="2655678" y="176304"/>
                  <a:pt x="2679757" y="184874"/>
                </a:cubicBezTo>
                <a:cubicBezTo>
                  <a:pt x="2698501" y="195527"/>
                  <a:pt x="2695893" y="186329"/>
                  <a:pt x="2715454" y="199796"/>
                </a:cubicBezTo>
                <a:lnTo>
                  <a:pt x="2751684" y="215417"/>
                </a:lnTo>
                <a:lnTo>
                  <a:pt x="2795379" y="239878"/>
                </a:lnTo>
                <a:lnTo>
                  <a:pt x="2805381" y="246602"/>
                </a:lnTo>
                <a:cubicBezTo>
                  <a:pt x="2810511" y="246626"/>
                  <a:pt x="2813766" y="247045"/>
                  <a:pt x="2815845" y="247782"/>
                </a:cubicBezTo>
                <a:cubicBezTo>
                  <a:pt x="2815896" y="247881"/>
                  <a:pt x="2815949" y="247980"/>
                  <a:pt x="2816000" y="248079"/>
                </a:cubicBezTo>
                <a:lnTo>
                  <a:pt x="2830764" y="251040"/>
                </a:lnTo>
                <a:cubicBezTo>
                  <a:pt x="2847879" y="251404"/>
                  <a:pt x="2882218" y="277370"/>
                  <a:pt x="2898472" y="276678"/>
                </a:cubicBezTo>
                <a:cubicBezTo>
                  <a:pt x="2905647" y="293133"/>
                  <a:pt x="2902453" y="265766"/>
                  <a:pt x="2929804" y="280704"/>
                </a:cubicBezTo>
                <a:cubicBezTo>
                  <a:pt x="2941996" y="282696"/>
                  <a:pt x="2947122" y="284716"/>
                  <a:pt x="2957338" y="286247"/>
                </a:cubicBezTo>
                <a:cubicBezTo>
                  <a:pt x="2957479" y="286667"/>
                  <a:pt x="2990960" y="289467"/>
                  <a:pt x="2991101" y="289887"/>
                </a:cubicBezTo>
                <a:lnTo>
                  <a:pt x="3015504" y="293980"/>
                </a:lnTo>
                <a:lnTo>
                  <a:pt x="3021078" y="296051"/>
                </a:lnTo>
                <a:lnTo>
                  <a:pt x="3053567" y="292851"/>
                </a:lnTo>
                <a:lnTo>
                  <a:pt x="3069787" y="292672"/>
                </a:lnTo>
                <a:lnTo>
                  <a:pt x="3075539" y="289579"/>
                </a:lnTo>
                <a:cubicBezTo>
                  <a:pt x="3081105" y="287930"/>
                  <a:pt x="3088240" y="287741"/>
                  <a:pt x="3098888" y="290860"/>
                </a:cubicBezTo>
                <a:lnTo>
                  <a:pt x="3101129" y="292153"/>
                </a:lnTo>
                <a:lnTo>
                  <a:pt x="3133932" y="286561"/>
                </a:lnTo>
                <a:cubicBezTo>
                  <a:pt x="3140944" y="284784"/>
                  <a:pt x="3168952" y="294171"/>
                  <a:pt x="3174858" y="290616"/>
                </a:cubicBezTo>
                <a:cubicBezTo>
                  <a:pt x="3230764" y="295457"/>
                  <a:pt x="3264969" y="278925"/>
                  <a:pt x="3333227" y="290351"/>
                </a:cubicBezTo>
                <a:cubicBezTo>
                  <a:pt x="3378919" y="294938"/>
                  <a:pt x="3404596" y="294841"/>
                  <a:pt x="3434083" y="298450"/>
                </a:cubicBezTo>
                <a:cubicBezTo>
                  <a:pt x="3463570" y="302059"/>
                  <a:pt x="3491152" y="308462"/>
                  <a:pt x="3510149" y="312007"/>
                </a:cubicBezTo>
                <a:cubicBezTo>
                  <a:pt x="3529146" y="315552"/>
                  <a:pt x="3524019" y="317217"/>
                  <a:pt x="3548064" y="319723"/>
                </a:cubicBezTo>
                <a:cubicBezTo>
                  <a:pt x="3572109" y="322229"/>
                  <a:pt x="3631075" y="320322"/>
                  <a:pt x="3654421" y="327043"/>
                </a:cubicBezTo>
                <a:cubicBezTo>
                  <a:pt x="3679638" y="326359"/>
                  <a:pt x="3682937" y="337391"/>
                  <a:pt x="3696714" y="336075"/>
                </a:cubicBezTo>
                <a:cubicBezTo>
                  <a:pt x="3767949" y="352546"/>
                  <a:pt x="3827292" y="349618"/>
                  <a:pt x="3913983" y="346950"/>
                </a:cubicBezTo>
                <a:cubicBezTo>
                  <a:pt x="3971130" y="351831"/>
                  <a:pt x="3970098" y="354607"/>
                  <a:pt x="3995145" y="357420"/>
                </a:cubicBezTo>
                <a:cubicBezTo>
                  <a:pt x="4002790" y="360247"/>
                  <a:pt x="4006581" y="350414"/>
                  <a:pt x="4013468" y="354306"/>
                </a:cubicBezTo>
                <a:lnTo>
                  <a:pt x="4048834" y="359505"/>
                </a:lnTo>
                <a:lnTo>
                  <a:pt x="4074799" y="369645"/>
                </a:lnTo>
                <a:lnTo>
                  <a:pt x="4079551" y="370898"/>
                </a:lnTo>
                <a:lnTo>
                  <a:pt x="4079551" y="5121742"/>
                </a:lnTo>
                <a:lnTo>
                  <a:pt x="4068742" y="5113500"/>
                </a:lnTo>
                <a:cubicBezTo>
                  <a:pt x="4063338" y="5107661"/>
                  <a:pt x="4059868" y="5101409"/>
                  <a:pt x="4058894" y="5094665"/>
                </a:cubicBezTo>
                <a:cubicBezTo>
                  <a:pt x="3987852" y="5077156"/>
                  <a:pt x="4047488" y="5077984"/>
                  <a:pt x="3952029" y="5063154"/>
                </a:cubicBezTo>
                <a:cubicBezTo>
                  <a:pt x="3867363" y="5050598"/>
                  <a:pt x="3615061" y="5028910"/>
                  <a:pt x="3557637" y="5010001"/>
                </a:cubicBezTo>
                <a:cubicBezTo>
                  <a:pt x="3479990" y="5000422"/>
                  <a:pt x="3519950" y="4999882"/>
                  <a:pt x="3486145" y="5005680"/>
                </a:cubicBezTo>
                <a:cubicBezTo>
                  <a:pt x="3429218" y="5014226"/>
                  <a:pt x="3425986" y="4996913"/>
                  <a:pt x="3388517" y="4998135"/>
                </a:cubicBezTo>
                <a:cubicBezTo>
                  <a:pt x="3332792" y="4985135"/>
                  <a:pt x="3225211" y="4978839"/>
                  <a:pt x="3151800" y="4964999"/>
                </a:cubicBezTo>
                <a:cubicBezTo>
                  <a:pt x="3089955" y="4955605"/>
                  <a:pt x="3078013" y="4941781"/>
                  <a:pt x="3017820" y="4936923"/>
                </a:cubicBezTo>
                <a:cubicBezTo>
                  <a:pt x="2983861" y="4928606"/>
                  <a:pt x="2965335" y="4947639"/>
                  <a:pt x="2948051" y="4915098"/>
                </a:cubicBezTo>
                <a:cubicBezTo>
                  <a:pt x="2926332" y="4902193"/>
                  <a:pt x="2886343" y="4901643"/>
                  <a:pt x="2850186" y="4894812"/>
                </a:cubicBezTo>
                <a:cubicBezTo>
                  <a:pt x="2832001" y="4893294"/>
                  <a:pt x="2812810" y="4898744"/>
                  <a:pt x="2773357" y="4888477"/>
                </a:cubicBezTo>
                <a:cubicBezTo>
                  <a:pt x="2743350" y="4880689"/>
                  <a:pt x="2708497" y="4865066"/>
                  <a:pt x="2705025" y="4886289"/>
                </a:cubicBezTo>
                <a:cubicBezTo>
                  <a:pt x="2674575" y="4858628"/>
                  <a:pt x="2685763" y="4877642"/>
                  <a:pt x="2646233" y="4877189"/>
                </a:cubicBezTo>
                <a:cubicBezTo>
                  <a:pt x="2543240" y="4848149"/>
                  <a:pt x="2501889" y="4866909"/>
                  <a:pt x="2424169" y="4851885"/>
                </a:cubicBezTo>
                <a:cubicBezTo>
                  <a:pt x="2404486" y="4833480"/>
                  <a:pt x="2400682" y="4878338"/>
                  <a:pt x="2350685" y="4835310"/>
                </a:cubicBezTo>
                <a:cubicBezTo>
                  <a:pt x="2346969" y="4837458"/>
                  <a:pt x="2324430" y="4815003"/>
                  <a:pt x="2309189" y="4809282"/>
                </a:cubicBezTo>
                <a:cubicBezTo>
                  <a:pt x="2293948" y="4803561"/>
                  <a:pt x="2272811" y="4801970"/>
                  <a:pt x="2259235" y="4800986"/>
                </a:cubicBezTo>
                <a:cubicBezTo>
                  <a:pt x="2245658" y="4800001"/>
                  <a:pt x="2243609" y="4803372"/>
                  <a:pt x="2227729" y="4803372"/>
                </a:cubicBezTo>
                <a:cubicBezTo>
                  <a:pt x="2211848" y="4803372"/>
                  <a:pt x="2190174" y="4790407"/>
                  <a:pt x="2160878" y="4813279"/>
                </a:cubicBezTo>
                <a:cubicBezTo>
                  <a:pt x="2146951" y="4811561"/>
                  <a:pt x="2155252" y="4798893"/>
                  <a:pt x="2144167" y="4793069"/>
                </a:cubicBezTo>
                <a:cubicBezTo>
                  <a:pt x="2138625" y="4790157"/>
                  <a:pt x="2130209" y="4787368"/>
                  <a:pt x="2121162" y="4784859"/>
                </a:cubicBezTo>
                <a:lnTo>
                  <a:pt x="2094401" y="4778344"/>
                </a:lnTo>
                <a:lnTo>
                  <a:pt x="2094882" y="4776919"/>
                </a:lnTo>
                <a:cubicBezTo>
                  <a:pt x="2092677" y="4775558"/>
                  <a:pt x="2089097" y="4774323"/>
                  <a:pt x="2087794" y="4774223"/>
                </a:cubicBezTo>
                <a:cubicBezTo>
                  <a:pt x="2086491" y="4774123"/>
                  <a:pt x="2087466" y="4775159"/>
                  <a:pt x="2094371" y="4778337"/>
                </a:cubicBezTo>
                <a:lnTo>
                  <a:pt x="2094401" y="4778344"/>
                </a:lnTo>
                <a:lnTo>
                  <a:pt x="2093715" y="4780377"/>
                </a:lnTo>
                <a:cubicBezTo>
                  <a:pt x="2089515" y="4780985"/>
                  <a:pt x="2080286" y="4780711"/>
                  <a:pt x="2062375" y="4778549"/>
                </a:cubicBezTo>
                <a:cubicBezTo>
                  <a:pt x="2042674" y="4771181"/>
                  <a:pt x="2014477" y="4774492"/>
                  <a:pt x="1994248" y="4768862"/>
                </a:cubicBezTo>
                <a:cubicBezTo>
                  <a:pt x="1974019" y="4763231"/>
                  <a:pt x="1952871" y="4755713"/>
                  <a:pt x="1937256" y="4751678"/>
                </a:cubicBezTo>
                <a:cubicBezTo>
                  <a:pt x="1907785" y="4744300"/>
                  <a:pt x="1899543" y="4740617"/>
                  <a:pt x="1881810" y="4737737"/>
                </a:cubicBezTo>
                <a:cubicBezTo>
                  <a:pt x="1864077" y="4734858"/>
                  <a:pt x="1845240" y="4734501"/>
                  <a:pt x="1830859" y="4734403"/>
                </a:cubicBezTo>
                <a:cubicBezTo>
                  <a:pt x="1816479" y="4734305"/>
                  <a:pt x="1813540" y="4739700"/>
                  <a:pt x="1795527" y="4737148"/>
                </a:cubicBezTo>
                <a:cubicBezTo>
                  <a:pt x="1766274" y="4729435"/>
                  <a:pt x="1769196" y="4730400"/>
                  <a:pt x="1733366" y="4726150"/>
                </a:cubicBezTo>
                <a:lnTo>
                  <a:pt x="1642377" y="4726617"/>
                </a:lnTo>
                <a:lnTo>
                  <a:pt x="1611957" y="4723904"/>
                </a:lnTo>
                <a:cubicBezTo>
                  <a:pt x="1601202" y="4725929"/>
                  <a:pt x="1590447" y="4714121"/>
                  <a:pt x="1579694" y="4716145"/>
                </a:cubicBezTo>
                <a:lnTo>
                  <a:pt x="1529000" y="4712292"/>
                </a:lnTo>
                <a:cubicBezTo>
                  <a:pt x="1506629" y="4692374"/>
                  <a:pt x="1502551" y="4712551"/>
                  <a:pt x="1486695" y="4707303"/>
                </a:cubicBezTo>
                <a:cubicBezTo>
                  <a:pt x="1459462" y="4696523"/>
                  <a:pt x="1453852" y="4697563"/>
                  <a:pt x="1426366" y="4687718"/>
                </a:cubicBezTo>
                <a:cubicBezTo>
                  <a:pt x="1412560" y="4689453"/>
                  <a:pt x="1397512" y="4684365"/>
                  <a:pt x="1384037" y="4687843"/>
                </a:cubicBezTo>
                <a:lnTo>
                  <a:pt x="1346996" y="4686184"/>
                </a:lnTo>
                <a:lnTo>
                  <a:pt x="1308817" y="4690023"/>
                </a:lnTo>
                <a:lnTo>
                  <a:pt x="1268850" y="4701204"/>
                </a:lnTo>
                <a:cubicBezTo>
                  <a:pt x="1253323" y="4701949"/>
                  <a:pt x="1236826" y="4700974"/>
                  <a:pt x="1218909" y="4697243"/>
                </a:cubicBezTo>
                <a:cubicBezTo>
                  <a:pt x="1204883" y="4695263"/>
                  <a:pt x="1183521" y="4694006"/>
                  <a:pt x="1167081" y="4681108"/>
                </a:cubicBezTo>
                <a:cubicBezTo>
                  <a:pt x="1150641" y="4668210"/>
                  <a:pt x="1027982" y="4656956"/>
                  <a:pt x="1028065" y="4656732"/>
                </a:cubicBezTo>
                <a:cubicBezTo>
                  <a:pt x="997413" y="4653433"/>
                  <a:pt x="998916" y="4666066"/>
                  <a:pt x="983167" y="4667463"/>
                </a:cubicBezTo>
                <a:cubicBezTo>
                  <a:pt x="967418" y="4668859"/>
                  <a:pt x="959283" y="4663456"/>
                  <a:pt x="933575" y="4665113"/>
                </a:cubicBezTo>
                <a:cubicBezTo>
                  <a:pt x="907867" y="4666771"/>
                  <a:pt x="856664" y="4676890"/>
                  <a:pt x="828922" y="4677409"/>
                </a:cubicBezTo>
                <a:cubicBezTo>
                  <a:pt x="808598" y="4677652"/>
                  <a:pt x="807933" y="4665718"/>
                  <a:pt x="785859" y="4661311"/>
                </a:cubicBezTo>
                <a:cubicBezTo>
                  <a:pt x="764346" y="4676275"/>
                  <a:pt x="708123" y="4640980"/>
                  <a:pt x="709519" y="4662282"/>
                </a:cubicBezTo>
                <a:cubicBezTo>
                  <a:pt x="657776" y="4649495"/>
                  <a:pt x="666334" y="4651568"/>
                  <a:pt x="642835" y="4656529"/>
                </a:cubicBezTo>
                <a:lnTo>
                  <a:pt x="617041" y="4662947"/>
                </a:lnTo>
                <a:lnTo>
                  <a:pt x="530174" y="4659157"/>
                </a:lnTo>
                <a:lnTo>
                  <a:pt x="522967" y="4664296"/>
                </a:lnTo>
                <a:lnTo>
                  <a:pt x="505439" y="4665425"/>
                </a:lnTo>
                <a:lnTo>
                  <a:pt x="498947" y="4666124"/>
                </a:lnTo>
                <a:lnTo>
                  <a:pt x="494921" y="4663656"/>
                </a:lnTo>
                <a:cubicBezTo>
                  <a:pt x="492531" y="4662547"/>
                  <a:pt x="490756" y="4662473"/>
                  <a:pt x="489479" y="4664277"/>
                </a:cubicBezTo>
                <a:cubicBezTo>
                  <a:pt x="489277" y="4665254"/>
                  <a:pt x="489077" y="4666231"/>
                  <a:pt x="488876" y="4667208"/>
                </a:cubicBezTo>
                <a:lnTo>
                  <a:pt x="454603" y="4670897"/>
                </a:lnTo>
                <a:lnTo>
                  <a:pt x="208211" y="4676399"/>
                </a:lnTo>
                <a:cubicBezTo>
                  <a:pt x="153499" y="4693629"/>
                  <a:pt x="92158" y="4691047"/>
                  <a:pt x="29399" y="4685637"/>
                </a:cubicBezTo>
                <a:lnTo>
                  <a:pt x="0" y="4683114"/>
                </a:lnTo>
                <a:close/>
              </a:path>
            </a:pathLst>
          </a:custGeom>
        </p:spPr>
      </p:pic>
      <p:pic>
        <p:nvPicPr>
          <p:cNvPr id="5" name="Content Placeholder 4" descr="A newspaper with a person lying on the ground&#10;&#10;AI-generated content may be incorrect.">
            <a:extLst>
              <a:ext uri="{FF2B5EF4-FFF2-40B4-BE49-F238E27FC236}">
                <a16:creationId xmlns:a16="http://schemas.microsoft.com/office/drawing/2014/main" id="{E8B96B15-2706-0C6D-6C49-74E244951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63"/>
          <a:stretch>
            <a:fillRect/>
          </a:stretch>
        </p:blipFill>
        <p:spPr>
          <a:xfrm>
            <a:off x="20" y="10"/>
            <a:ext cx="4044282" cy="4706602"/>
          </a:xfrm>
          <a:custGeom>
            <a:avLst/>
            <a:gdLst/>
            <a:ahLst/>
            <a:cxnLst/>
            <a:rect l="l" t="t" r="r" b="b"/>
            <a:pathLst>
              <a:path w="4044302" h="4706612">
                <a:moveTo>
                  <a:pt x="0" y="0"/>
                </a:moveTo>
                <a:lnTo>
                  <a:pt x="4044302" y="0"/>
                </a:lnTo>
                <a:lnTo>
                  <a:pt x="4044302" y="4683603"/>
                </a:lnTo>
                <a:lnTo>
                  <a:pt x="3973451" y="4677522"/>
                </a:lnTo>
                <a:cubicBezTo>
                  <a:pt x="3942015" y="4675526"/>
                  <a:pt x="3910877" y="4674945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96B4F8D-F261-41C2-B0A1-B0899F667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00" y="4774216"/>
            <a:ext cx="7583" cy="4128"/>
          </a:xfrm>
          <a:custGeom>
            <a:avLst/>
            <a:gdLst>
              <a:gd name="connsiteX0" fmla="*/ 495 w 7583"/>
              <a:gd name="connsiteY0" fmla="*/ 7 h 4128"/>
              <a:gd name="connsiteX1" fmla="*/ 7583 w 7583"/>
              <a:gd name="connsiteY1" fmla="*/ 2703 h 4128"/>
              <a:gd name="connsiteX2" fmla="*/ 7102 w 7583"/>
              <a:gd name="connsiteY2" fmla="*/ 4128 h 4128"/>
              <a:gd name="connsiteX3" fmla="*/ 7072 w 7583"/>
              <a:gd name="connsiteY3" fmla="*/ 4121 h 4128"/>
              <a:gd name="connsiteX4" fmla="*/ 495 w 7583"/>
              <a:gd name="connsiteY4" fmla="*/ 7 h 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3" h="4128">
                <a:moveTo>
                  <a:pt x="495" y="7"/>
                </a:moveTo>
                <a:cubicBezTo>
                  <a:pt x="1798" y="107"/>
                  <a:pt x="5378" y="1342"/>
                  <a:pt x="7583" y="2703"/>
                </a:cubicBezTo>
                <a:lnTo>
                  <a:pt x="7102" y="4128"/>
                </a:lnTo>
                <a:lnTo>
                  <a:pt x="7072" y="4121"/>
                </a:lnTo>
                <a:cubicBezTo>
                  <a:pt x="167" y="943"/>
                  <a:pt x="-808" y="-93"/>
                  <a:pt x="495" y="7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3C7563A-4B20-4E0B-8548-374928B55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00" y="4774216"/>
            <a:ext cx="7583" cy="4128"/>
          </a:xfrm>
          <a:custGeom>
            <a:avLst/>
            <a:gdLst>
              <a:gd name="connsiteX0" fmla="*/ 495 w 7583"/>
              <a:gd name="connsiteY0" fmla="*/ 7 h 4128"/>
              <a:gd name="connsiteX1" fmla="*/ 7583 w 7583"/>
              <a:gd name="connsiteY1" fmla="*/ 2703 h 4128"/>
              <a:gd name="connsiteX2" fmla="*/ 7102 w 7583"/>
              <a:gd name="connsiteY2" fmla="*/ 4128 h 4128"/>
              <a:gd name="connsiteX3" fmla="*/ 7072 w 7583"/>
              <a:gd name="connsiteY3" fmla="*/ 4121 h 4128"/>
              <a:gd name="connsiteX4" fmla="*/ 495 w 7583"/>
              <a:gd name="connsiteY4" fmla="*/ 7 h 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3" h="4128">
                <a:moveTo>
                  <a:pt x="495" y="7"/>
                </a:moveTo>
                <a:cubicBezTo>
                  <a:pt x="1798" y="107"/>
                  <a:pt x="5378" y="1342"/>
                  <a:pt x="7583" y="2703"/>
                </a:cubicBezTo>
                <a:lnTo>
                  <a:pt x="7102" y="4128"/>
                </a:lnTo>
                <a:lnTo>
                  <a:pt x="7072" y="4121"/>
                </a:lnTo>
                <a:cubicBezTo>
                  <a:pt x="167" y="943"/>
                  <a:pt x="-808" y="-93"/>
                  <a:pt x="495" y="7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 descr="A crowd of people walking down a street&#10;&#10;AI-generated content may be incorrect.">
            <a:extLst>
              <a:ext uri="{FF2B5EF4-FFF2-40B4-BE49-F238E27FC236}">
                <a16:creationId xmlns:a16="http://schemas.microsoft.com/office/drawing/2014/main" id="{76B512A9-E39A-9BD8-771A-213466DFD7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8" r="-2" b="-2"/>
          <a:stretch>
            <a:fillRect/>
          </a:stretch>
        </p:blipFill>
        <p:spPr>
          <a:xfrm>
            <a:off x="8118152" y="370899"/>
            <a:ext cx="4073848" cy="5097855"/>
          </a:xfrm>
          <a:custGeom>
            <a:avLst/>
            <a:gdLst/>
            <a:ahLst/>
            <a:cxnLst/>
            <a:rect l="l" t="t" r="r" b="b"/>
            <a:pathLst>
              <a:path w="4073848" h="5097855">
                <a:moveTo>
                  <a:pt x="0" y="0"/>
                </a:moveTo>
                <a:lnTo>
                  <a:pt x="19820" y="5180"/>
                </a:lnTo>
                <a:lnTo>
                  <a:pt x="49402" y="7911"/>
                </a:lnTo>
                <a:cubicBezTo>
                  <a:pt x="58464" y="10327"/>
                  <a:pt x="59058" y="18121"/>
                  <a:pt x="71002" y="17994"/>
                </a:cubicBezTo>
                <a:cubicBezTo>
                  <a:pt x="107266" y="23166"/>
                  <a:pt x="172585" y="27649"/>
                  <a:pt x="221893" y="33346"/>
                </a:cubicBezTo>
                <a:cubicBezTo>
                  <a:pt x="246320" y="29951"/>
                  <a:pt x="281352" y="36453"/>
                  <a:pt x="291482" y="46142"/>
                </a:cubicBezTo>
                <a:cubicBezTo>
                  <a:pt x="303579" y="48837"/>
                  <a:pt x="332739" y="48886"/>
                  <a:pt x="344505" y="46978"/>
                </a:cubicBezTo>
                <a:cubicBezTo>
                  <a:pt x="354949" y="47257"/>
                  <a:pt x="356843" y="50945"/>
                  <a:pt x="370719" y="52379"/>
                </a:cubicBezTo>
                <a:cubicBezTo>
                  <a:pt x="385865" y="55758"/>
                  <a:pt x="418717" y="71770"/>
                  <a:pt x="432980" y="76777"/>
                </a:cubicBezTo>
                <a:cubicBezTo>
                  <a:pt x="447242" y="81784"/>
                  <a:pt x="432737" y="76599"/>
                  <a:pt x="456293" y="82419"/>
                </a:cubicBezTo>
                <a:cubicBezTo>
                  <a:pt x="464698" y="84403"/>
                  <a:pt x="462938" y="92138"/>
                  <a:pt x="481008" y="95827"/>
                </a:cubicBezTo>
                <a:cubicBezTo>
                  <a:pt x="499078" y="99517"/>
                  <a:pt x="539553" y="103782"/>
                  <a:pt x="564714" y="104556"/>
                </a:cubicBezTo>
                <a:cubicBezTo>
                  <a:pt x="592824" y="92037"/>
                  <a:pt x="582974" y="109081"/>
                  <a:pt x="634376" y="93326"/>
                </a:cubicBezTo>
                <a:cubicBezTo>
                  <a:pt x="635698" y="95341"/>
                  <a:pt x="656703" y="94474"/>
                  <a:pt x="678233" y="95822"/>
                </a:cubicBezTo>
                <a:cubicBezTo>
                  <a:pt x="699762" y="97170"/>
                  <a:pt x="745607" y="108465"/>
                  <a:pt x="763555" y="101412"/>
                </a:cubicBezTo>
                <a:lnTo>
                  <a:pt x="921892" y="100673"/>
                </a:lnTo>
                <a:lnTo>
                  <a:pt x="1012783" y="112509"/>
                </a:lnTo>
                <a:cubicBezTo>
                  <a:pt x="1044389" y="114404"/>
                  <a:pt x="1049697" y="123044"/>
                  <a:pt x="1070000" y="119654"/>
                </a:cubicBezTo>
                <a:cubicBezTo>
                  <a:pt x="1104224" y="121839"/>
                  <a:pt x="1082556" y="137881"/>
                  <a:pt x="1122043" y="124964"/>
                </a:cubicBezTo>
                <a:cubicBezTo>
                  <a:pt x="1111251" y="138700"/>
                  <a:pt x="1140599" y="121238"/>
                  <a:pt x="1160906" y="132297"/>
                </a:cubicBezTo>
                <a:cubicBezTo>
                  <a:pt x="1189386" y="124143"/>
                  <a:pt x="1218667" y="134414"/>
                  <a:pt x="1235955" y="135610"/>
                </a:cubicBezTo>
                <a:cubicBezTo>
                  <a:pt x="1253243" y="136806"/>
                  <a:pt x="1239866" y="140567"/>
                  <a:pt x="1264634" y="139474"/>
                </a:cubicBezTo>
                <a:lnTo>
                  <a:pt x="1299612" y="145010"/>
                </a:lnTo>
                <a:cubicBezTo>
                  <a:pt x="1297785" y="140439"/>
                  <a:pt x="1302846" y="141786"/>
                  <a:pt x="1316723" y="142501"/>
                </a:cubicBezTo>
                <a:lnTo>
                  <a:pt x="1353994" y="138427"/>
                </a:lnTo>
                <a:lnTo>
                  <a:pt x="1379571" y="142536"/>
                </a:lnTo>
                <a:cubicBezTo>
                  <a:pt x="1382999" y="142397"/>
                  <a:pt x="1407380" y="137923"/>
                  <a:pt x="1406891" y="134412"/>
                </a:cubicBezTo>
                <a:cubicBezTo>
                  <a:pt x="1433565" y="149140"/>
                  <a:pt x="1436234" y="139888"/>
                  <a:pt x="1463587" y="136134"/>
                </a:cubicBezTo>
                <a:cubicBezTo>
                  <a:pt x="1487038" y="137517"/>
                  <a:pt x="1466824" y="137982"/>
                  <a:pt x="1523495" y="139722"/>
                </a:cubicBezTo>
                <a:cubicBezTo>
                  <a:pt x="1545556" y="155891"/>
                  <a:pt x="1529698" y="128003"/>
                  <a:pt x="1573001" y="150645"/>
                </a:cubicBezTo>
                <a:cubicBezTo>
                  <a:pt x="1575121" y="148880"/>
                  <a:pt x="1601855" y="150499"/>
                  <a:pt x="1615848" y="152274"/>
                </a:cubicBezTo>
                <a:cubicBezTo>
                  <a:pt x="1629840" y="154049"/>
                  <a:pt x="1642482" y="151886"/>
                  <a:pt x="1656958" y="161298"/>
                </a:cubicBezTo>
                <a:cubicBezTo>
                  <a:pt x="1667535" y="164193"/>
                  <a:pt x="1648634" y="159956"/>
                  <a:pt x="1681709" y="164883"/>
                </a:cubicBezTo>
                <a:cubicBezTo>
                  <a:pt x="1714785" y="169810"/>
                  <a:pt x="1822594" y="186492"/>
                  <a:pt x="1855413" y="190858"/>
                </a:cubicBezTo>
                <a:cubicBezTo>
                  <a:pt x="1888232" y="195224"/>
                  <a:pt x="1865150" y="197788"/>
                  <a:pt x="1878624" y="198221"/>
                </a:cubicBezTo>
                <a:cubicBezTo>
                  <a:pt x="1892098" y="198654"/>
                  <a:pt x="1921110" y="191588"/>
                  <a:pt x="1936257" y="193458"/>
                </a:cubicBezTo>
                <a:cubicBezTo>
                  <a:pt x="1955273" y="195364"/>
                  <a:pt x="1958093" y="202665"/>
                  <a:pt x="1969506" y="202296"/>
                </a:cubicBezTo>
                <a:cubicBezTo>
                  <a:pt x="1980059" y="192079"/>
                  <a:pt x="1991264" y="192192"/>
                  <a:pt x="2009543" y="198388"/>
                </a:cubicBezTo>
                <a:cubicBezTo>
                  <a:pt x="2043643" y="201172"/>
                  <a:pt x="2043670" y="190662"/>
                  <a:pt x="2076599" y="192177"/>
                </a:cubicBezTo>
                <a:cubicBezTo>
                  <a:pt x="2091049" y="191598"/>
                  <a:pt x="2098780" y="194892"/>
                  <a:pt x="2122888" y="191618"/>
                </a:cubicBezTo>
                <a:cubicBezTo>
                  <a:pt x="2140054" y="192316"/>
                  <a:pt x="2174542" y="194072"/>
                  <a:pt x="2197782" y="183790"/>
                </a:cubicBezTo>
                <a:cubicBezTo>
                  <a:pt x="2222989" y="182481"/>
                  <a:pt x="2204683" y="182017"/>
                  <a:pt x="2232194" y="184607"/>
                </a:cubicBezTo>
                <a:cubicBezTo>
                  <a:pt x="2265802" y="185125"/>
                  <a:pt x="2279792" y="178894"/>
                  <a:pt x="2299212" y="180376"/>
                </a:cubicBezTo>
                <a:cubicBezTo>
                  <a:pt x="2311858" y="176121"/>
                  <a:pt x="2297536" y="181192"/>
                  <a:pt x="2346142" y="175851"/>
                </a:cubicBezTo>
                <a:cubicBezTo>
                  <a:pt x="2365406" y="185310"/>
                  <a:pt x="2381884" y="172374"/>
                  <a:pt x="2398368" y="174412"/>
                </a:cubicBezTo>
                <a:cubicBezTo>
                  <a:pt x="2424509" y="173378"/>
                  <a:pt x="2488760" y="173491"/>
                  <a:pt x="2512594" y="172027"/>
                </a:cubicBezTo>
                <a:cubicBezTo>
                  <a:pt x="2536428" y="170563"/>
                  <a:pt x="2511059" y="168382"/>
                  <a:pt x="2541375" y="165630"/>
                </a:cubicBezTo>
                <a:cubicBezTo>
                  <a:pt x="2597211" y="177879"/>
                  <a:pt x="2628371" y="155834"/>
                  <a:pt x="2684883" y="153136"/>
                </a:cubicBezTo>
                <a:cubicBezTo>
                  <a:pt x="2719188" y="136064"/>
                  <a:pt x="2743499" y="153798"/>
                  <a:pt x="2781009" y="140733"/>
                </a:cubicBezTo>
                <a:cubicBezTo>
                  <a:pt x="2806393" y="136738"/>
                  <a:pt x="2810080" y="140555"/>
                  <a:pt x="2824377" y="138690"/>
                </a:cubicBezTo>
                <a:cubicBezTo>
                  <a:pt x="2838674" y="136825"/>
                  <a:pt x="2854799" y="132329"/>
                  <a:pt x="2866792" y="129542"/>
                </a:cubicBezTo>
                <a:cubicBezTo>
                  <a:pt x="2873210" y="133180"/>
                  <a:pt x="2923100" y="126770"/>
                  <a:pt x="2921948" y="121966"/>
                </a:cubicBezTo>
                <a:cubicBezTo>
                  <a:pt x="2929361" y="123612"/>
                  <a:pt x="2949852" y="129984"/>
                  <a:pt x="2952165" y="122378"/>
                </a:cubicBezTo>
                <a:cubicBezTo>
                  <a:pt x="2990011" y="122297"/>
                  <a:pt x="3011272" y="121230"/>
                  <a:pt x="3044378" y="131368"/>
                </a:cubicBezTo>
                <a:cubicBezTo>
                  <a:pt x="3067906" y="135145"/>
                  <a:pt x="3051474" y="133118"/>
                  <a:pt x="3066117" y="135515"/>
                </a:cubicBezTo>
                <a:cubicBezTo>
                  <a:pt x="3080761" y="137912"/>
                  <a:pt x="3105156" y="133618"/>
                  <a:pt x="3129038" y="133048"/>
                </a:cubicBezTo>
                <a:cubicBezTo>
                  <a:pt x="3153252" y="133180"/>
                  <a:pt x="3181464" y="137262"/>
                  <a:pt x="3199396" y="138690"/>
                </a:cubicBezTo>
                <a:cubicBezTo>
                  <a:pt x="3217327" y="140118"/>
                  <a:pt x="3221605" y="139775"/>
                  <a:pt x="3236626" y="141617"/>
                </a:cubicBezTo>
                <a:cubicBezTo>
                  <a:pt x="3261693" y="138167"/>
                  <a:pt x="3282756" y="139985"/>
                  <a:pt x="3301529" y="147360"/>
                </a:cubicBezTo>
                <a:cubicBezTo>
                  <a:pt x="3316136" y="149253"/>
                  <a:pt x="3308650" y="153562"/>
                  <a:pt x="3319466" y="155359"/>
                </a:cubicBezTo>
                <a:cubicBezTo>
                  <a:pt x="3330283" y="157156"/>
                  <a:pt x="3337180" y="149032"/>
                  <a:pt x="3366431" y="150998"/>
                </a:cubicBezTo>
                <a:cubicBezTo>
                  <a:pt x="3376837" y="151395"/>
                  <a:pt x="3376489" y="159016"/>
                  <a:pt x="3398712" y="160121"/>
                </a:cubicBezTo>
                <a:cubicBezTo>
                  <a:pt x="3420936" y="161226"/>
                  <a:pt x="3510291" y="165983"/>
                  <a:pt x="3542998" y="167155"/>
                </a:cubicBezTo>
                <a:cubicBezTo>
                  <a:pt x="3575704" y="168327"/>
                  <a:pt x="3562463" y="165109"/>
                  <a:pt x="3578141" y="164774"/>
                </a:cubicBezTo>
                <a:cubicBezTo>
                  <a:pt x="3593820" y="164439"/>
                  <a:pt x="3612368" y="156036"/>
                  <a:pt x="3637070" y="165143"/>
                </a:cubicBezTo>
                <a:cubicBezTo>
                  <a:pt x="3655547" y="160298"/>
                  <a:pt x="3656022" y="171417"/>
                  <a:pt x="3676510" y="174285"/>
                </a:cubicBezTo>
                <a:cubicBezTo>
                  <a:pt x="3687814" y="178343"/>
                  <a:pt x="3701962" y="177166"/>
                  <a:pt x="3711295" y="179965"/>
                </a:cubicBezTo>
                <a:cubicBezTo>
                  <a:pt x="3720627" y="182764"/>
                  <a:pt x="3728005" y="183268"/>
                  <a:pt x="3734909" y="186315"/>
                </a:cubicBezTo>
                <a:cubicBezTo>
                  <a:pt x="3741813" y="189362"/>
                  <a:pt x="3743912" y="195469"/>
                  <a:pt x="3752716" y="198247"/>
                </a:cubicBezTo>
                <a:cubicBezTo>
                  <a:pt x="3761521" y="201025"/>
                  <a:pt x="3775291" y="205915"/>
                  <a:pt x="3785338" y="207746"/>
                </a:cubicBezTo>
                <a:cubicBezTo>
                  <a:pt x="3795386" y="209577"/>
                  <a:pt x="3793861" y="206743"/>
                  <a:pt x="3813002" y="209235"/>
                </a:cubicBezTo>
                <a:cubicBezTo>
                  <a:pt x="3844203" y="214556"/>
                  <a:pt x="3872302" y="218411"/>
                  <a:pt x="3907394" y="217935"/>
                </a:cubicBezTo>
                <a:cubicBezTo>
                  <a:pt x="3913972" y="227642"/>
                  <a:pt x="3924446" y="223236"/>
                  <a:pt x="3938455" y="218099"/>
                </a:cubicBezTo>
                <a:cubicBezTo>
                  <a:pt x="3964643" y="225179"/>
                  <a:pt x="4008872" y="230664"/>
                  <a:pt x="4053670" y="246493"/>
                </a:cubicBezTo>
                <a:cubicBezTo>
                  <a:pt x="4060026" y="249727"/>
                  <a:pt x="4064731" y="252068"/>
                  <a:pt x="4068686" y="253851"/>
                </a:cubicBezTo>
                <a:lnTo>
                  <a:pt x="4073848" y="255820"/>
                </a:lnTo>
                <a:lnTo>
                  <a:pt x="4073848" y="5096562"/>
                </a:lnTo>
                <a:lnTo>
                  <a:pt x="4062380" y="5097855"/>
                </a:lnTo>
                <a:cubicBezTo>
                  <a:pt x="4057192" y="5097055"/>
                  <a:pt x="4053199" y="5094472"/>
                  <a:pt x="4049820" y="5089388"/>
                </a:cubicBezTo>
                <a:cubicBezTo>
                  <a:pt x="4009878" y="5087267"/>
                  <a:pt x="3968705" y="5061632"/>
                  <a:pt x="3943125" y="5073727"/>
                </a:cubicBezTo>
                <a:cubicBezTo>
                  <a:pt x="3944749" y="5052314"/>
                  <a:pt x="3930432" y="5060350"/>
                  <a:pt x="3902578" y="5055197"/>
                </a:cubicBezTo>
                <a:cubicBezTo>
                  <a:pt x="3882656" y="5049199"/>
                  <a:pt x="3839627" y="5036588"/>
                  <a:pt x="3823591" y="5030823"/>
                </a:cubicBezTo>
                <a:cubicBezTo>
                  <a:pt x="3807556" y="5025058"/>
                  <a:pt x="3795270" y="5029266"/>
                  <a:pt x="3779178" y="5023718"/>
                </a:cubicBezTo>
                <a:cubicBezTo>
                  <a:pt x="3786402" y="5005404"/>
                  <a:pt x="3690441" y="5017899"/>
                  <a:pt x="3727041" y="5004453"/>
                </a:cubicBezTo>
                <a:cubicBezTo>
                  <a:pt x="3699629" y="4993542"/>
                  <a:pt x="3709708" y="4998999"/>
                  <a:pt x="3695215" y="5003935"/>
                </a:cubicBezTo>
                <a:cubicBezTo>
                  <a:pt x="3660744" y="4999180"/>
                  <a:pt x="3657695" y="4997754"/>
                  <a:pt x="3617918" y="5002257"/>
                </a:cubicBezTo>
                <a:cubicBezTo>
                  <a:pt x="3600258" y="5001551"/>
                  <a:pt x="3594004" y="4999083"/>
                  <a:pt x="3578292" y="4997633"/>
                </a:cubicBezTo>
                <a:cubicBezTo>
                  <a:pt x="3562580" y="4996183"/>
                  <a:pt x="3553912" y="4997238"/>
                  <a:pt x="3523647" y="4993560"/>
                </a:cubicBezTo>
                <a:cubicBezTo>
                  <a:pt x="3499709" y="4988949"/>
                  <a:pt x="3482330" y="4990238"/>
                  <a:pt x="3462999" y="4987582"/>
                </a:cubicBezTo>
                <a:cubicBezTo>
                  <a:pt x="3443667" y="4984927"/>
                  <a:pt x="3431887" y="4980755"/>
                  <a:pt x="3407661" y="4977626"/>
                </a:cubicBezTo>
                <a:cubicBezTo>
                  <a:pt x="3386862" y="4968882"/>
                  <a:pt x="3308417" y="4989840"/>
                  <a:pt x="3292705" y="4963636"/>
                </a:cubicBezTo>
                <a:cubicBezTo>
                  <a:pt x="3235824" y="4968918"/>
                  <a:pt x="3219730" y="4958334"/>
                  <a:pt x="3172975" y="4953691"/>
                </a:cubicBezTo>
                <a:cubicBezTo>
                  <a:pt x="3127763" y="4948837"/>
                  <a:pt x="3122071" y="4951787"/>
                  <a:pt x="3074842" y="4939189"/>
                </a:cubicBezTo>
                <a:cubicBezTo>
                  <a:pt x="3037951" y="4926629"/>
                  <a:pt x="3018156" y="4922664"/>
                  <a:pt x="2975114" y="4919945"/>
                </a:cubicBezTo>
                <a:cubicBezTo>
                  <a:pt x="2971916" y="4927359"/>
                  <a:pt x="2920569" y="4912496"/>
                  <a:pt x="2912264" y="4910306"/>
                </a:cubicBezTo>
                <a:cubicBezTo>
                  <a:pt x="2913215" y="4915182"/>
                  <a:pt x="2886096" y="4917324"/>
                  <a:pt x="2879068" y="4913219"/>
                </a:cubicBezTo>
                <a:cubicBezTo>
                  <a:pt x="2816888" y="4916083"/>
                  <a:pt x="2797908" y="4934735"/>
                  <a:pt x="2751306" y="4924939"/>
                </a:cubicBezTo>
                <a:cubicBezTo>
                  <a:pt x="2714930" y="4924870"/>
                  <a:pt x="2716667" y="4934409"/>
                  <a:pt x="2664406" y="4934300"/>
                </a:cubicBezTo>
                <a:cubicBezTo>
                  <a:pt x="2642420" y="4938458"/>
                  <a:pt x="2649006" y="4930226"/>
                  <a:pt x="2621651" y="4930533"/>
                </a:cubicBezTo>
                <a:cubicBezTo>
                  <a:pt x="2586738" y="4948131"/>
                  <a:pt x="2549613" y="4936664"/>
                  <a:pt x="2500282" y="4936142"/>
                </a:cubicBezTo>
                <a:cubicBezTo>
                  <a:pt x="2439944" y="4934837"/>
                  <a:pt x="2389504" y="4942093"/>
                  <a:pt x="2337000" y="4934320"/>
                </a:cubicBezTo>
                <a:cubicBezTo>
                  <a:pt x="2317698" y="4940567"/>
                  <a:pt x="2291907" y="4948971"/>
                  <a:pt x="2270703" y="4938111"/>
                </a:cubicBezTo>
                <a:cubicBezTo>
                  <a:pt x="2215033" y="4939841"/>
                  <a:pt x="2221532" y="4944790"/>
                  <a:pt x="2200316" y="4938470"/>
                </a:cubicBezTo>
                <a:cubicBezTo>
                  <a:pt x="2158078" y="4940893"/>
                  <a:pt x="2164891" y="4935351"/>
                  <a:pt x="2126710" y="4932347"/>
                </a:cubicBezTo>
                <a:cubicBezTo>
                  <a:pt x="2095620" y="4927728"/>
                  <a:pt x="2111086" y="4928153"/>
                  <a:pt x="2082324" y="4927593"/>
                </a:cubicBezTo>
                <a:cubicBezTo>
                  <a:pt x="2055130" y="4936130"/>
                  <a:pt x="2036508" y="4925578"/>
                  <a:pt x="2029206" y="4923365"/>
                </a:cubicBezTo>
                <a:cubicBezTo>
                  <a:pt x="2003508" y="4924806"/>
                  <a:pt x="1965456" y="4913048"/>
                  <a:pt x="1969765" y="4928228"/>
                </a:cubicBezTo>
                <a:cubicBezTo>
                  <a:pt x="1933670" y="4907655"/>
                  <a:pt x="1935015" y="4928539"/>
                  <a:pt x="1896446" y="4923240"/>
                </a:cubicBezTo>
                <a:cubicBezTo>
                  <a:pt x="1876120" y="4915707"/>
                  <a:pt x="1849790" y="4911657"/>
                  <a:pt x="1837029" y="4921066"/>
                </a:cubicBezTo>
                <a:cubicBezTo>
                  <a:pt x="1759478" y="4909120"/>
                  <a:pt x="1806390" y="4905512"/>
                  <a:pt x="1727326" y="4892968"/>
                </a:cubicBezTo>
                <a:cubicBezTo>
                  <a:pt x="1686312" y="4886651"/>
                  <a:pt x="1625466" y="4884219"/>
                  <a:pt x="1593578" y="4875201"/>
                </a:cubicBezTo>
                <a:cubicBezTo>
                  <a:pt x="1561690" y="4866183"/>
                  <a:pt x="1553872" y="4870257"/>
                  <a:pt x="1529199" y="4863739"/>
                </a:cubicBezTo>
                <a:cubicBezTo>
                  <a:pt x="1504527" y="4857222"/>
                  <a:pt x="1472957" y="4856729"/>
                  <a:pt x="1453102" y="4853389"/>
                </a:cubicBezTo>
                <a:cubicBezTo>
                  <a:pt x="1433246" y="4850048"/>
                  <a:pt x="1412604" y="4842097"/>
                  <a:pt x="1410062" y="4843700"/>
                </a:cubicBezTo>
                <a:cubicBezTo>
                  <a:pt x="1370061" y="4835203"/>
                  <a:pt x="1358114" y="4845698"/>
                  <a:pt x="1334230" y="4827940"/>
                </a:cubicBezTo>
                <a:cubicBezTo>
                  <a:pt x="1313790" y="4825698"/>
                  <a:pt x="1309169" y="4823751"/>
                  <a:pt x="1287424" y="4823328"/>
                </a:cubicBezTo>
                <a:cubicBezTo>
                  <a:pt x="1265680" y="4822905"/>
                  <a:pt x="1234048" y="4825438"/>
                  <a:pt x="1203760" y="4825401"/>
                </a:cubicBezTo>
                <a:cubicBezTo>
                  <a:pt x="1172376" y="4827120"/>
                  <a:pt x="1171591" y="4843575"/>
                  <a:pt x="1142353" y="4826911"/>
                </a:cubicBezTo>
                <a:cubicBezTo>
                  <a:pt x="1142648" y="4830450"/>
                  <a:pt x="1127453" y="4831600"/>
                  <a:pt x="1123543" y="4831484"/>
                </a:cubicBezTo>
                <a:lnTo>
                  <a:pt x="1092581" y="4833192"/>
                </a:lnTo>
                <a:lnTo>
                  <a:pt x="1089970" y="4827604"/>
                </a:lnTo>
                <a:cubicBezTo>
                  <a:pt x="1078405" y="4825299"/>
                  <a:pt x="1058546" y="4830811"/>
                  <a:pt x="1046990" y="4831800"/>
                </a:cubicBezTo>
                <a:lnTo>
                  <a:pt x="1020627" y="4833537"/>
                </a:lnTo>
                <a:lnTo>
                  <a:pt x="1010602" y="4832752"/>
                </a:lnTo>
                <a:lnTo>
                  <a:pt x="1006327" y="4832812"/>
                </a:lnTo>
                <a:lnTo>
                  <a:pt x="995285" y="4828639"/>
                </a:lnTo>
                <a:cubicBezTo>
                  <a:pt x="985016" y="4827594"/>
                  <a:pt x="977337" y="4820880"/>
                  <a:pt x="971197" y="4819859"/>
                </a:cubicBezTo>
                <a:cubicBezTo>
                  <a:pt x="965058" y="4818838"/>
                  <a:pt x="963247" y="4826590"/>
                  <a:pt x="958444" y="4822516"/>
                </a:cubicBezTo>
                <a:cubicBezTo>
                  <a:pt x="964528" y="4819545"/>
                  <a:pt x="954985" y="4817124"/>
                  <a:pt x="950776" y="4814966"/>
                </a:cubicBezTo>
                <a:lnTo>
                  <a:pt x="912589" y="4812307"/>
                </a:lnTo>
                <a:cubicBezTo>
                  <a:pt x="866435" y="4815189"/>
                  <a:pt x="882762" y="4802056"/>
                  <a:pt x="868646" y="4810372"/>
                </a:cubicBezTo>
                <a:cubicBezTo>
                  <a:pt x="833647" y="4816986"/>
                  <a:pt x="825964" y="4816964"/>
                  <a:pt x="813484" y="4815448"/>
                </a:cubicBezTo>
                <a:cubicBezTo>
                  <a:pt x="774068" y="4820782"/>
                  <a:pt x="767891" y="4822976"/>
                  <a:pt x="717218" y="4827378"/>
                </a:cubicBezTo>
                <a:cubicBezTo>
                  <a:pt x="688925" y="4839908"/>
                  <a:pt x="680839" y="4840723"/>
                  <a:pt x="659409" y="4845952"/>
                </a:cubicBezTo>
                <a:cubicBezTo>
                  <a:pt x="633011" y="4854112"/>
                  <a:pt x="639997" y="4860055"/>
                  <a:pt x="607917" y="4863927"/>
                </a:cubicBezTo>
                <a:cubicBezTo>
                  <a:pt x="591636" y="4868226"/>
                  <a:pt x="579429" y="4878384"/>
                  <a:pt x="569284" y="4882117"/>
                </a:cubicBezTo>
                <a:cubicBezTo>
                  <a:pt x="559139" y="4885850"/>
                  <a:pt x="555067" y="4884639"/>
                  <a:pt x="537968" y="4887374"/>
                </a:cubicBezTo>
                <a:cubicBezTo>
                  <a:pt x="526595" y="4886448"/>
                  <a:pt x="489777" y="4886423"/>
                  <a:pt x="482916" y="4888156"/>
                </a:cubicBezTo>
                <a:cubicBezTo>
                  <a:pt x="463365" y="4898273"/>
                  <a:pt x="445824" y="4886936"/>
                  <a:pt x="411637" y="4886771"/>
                </a:cubicBezTo>
                <a:lnTo>
                  <a:pt x="371262" y="4888142"/>
                </a:lnTo>
                <a:cubicBezTo>
                  <a:pt x="363928" y="4882747"/>
                  <a:pt x="306156" y="4880831"/>
                  <a:pt x="302060" y="4873520"/>
                </a:cubicBezTo>
                <a:cubicBezTo>
                  <a:pt x="280888" y="4866176"/>
                  <a:pt x="280811" y="4847663"/>
                  <a:pt x="248012" y="4840618"/>
                </a:cubicBezTo>
                <a:cubicBezTo>
                  <a:pt x="230331" y="4833575"/>
                  <a:pt x="240156" y="4851312"/>
                  <a:pt x="195979" y="4831260"/>
                </a:cubicBezTo>
                <a:cubicBezTo>
                  <a:pt x="165972" y="4807991"/>
                  <a:pt x="63439" y="4789506"/>
                  <a:pt x="10733" y="4758959"/>
                </a:cubicBezTo>
                <a:lnTo>
                  <a:pt x="0" y="47508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528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601D2-BB80-D65C-4FF7-DF4F45187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07" y="404037"/>
            <a:ext cx="5287923" cy="648586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sz="3100" b="1" dirty="0">
                <a:highlight>
                  <a:srgbClr val="800080"/>
                </a:highlight>
              </a:rPr>
              <a:t>‘</a:t>
            </a:r>
            <a:r>
              <a:rPr lang="en-GB" sz="3100" b="1" dirty="0">
                <a:solidFill>
                  <a:schemeClr val="bg1"/>
                </a:solidFill>
                <a:highlight>
                  <a:srgbClr val="800080"/>
                </a:highlight>
              </a:rPr>
              <a:t>Suffragettes’</a:t>
            </a:r>
          </a:p>
          <a:p>
            <a:r>
              <a:rPr lang="en-GB" b="1" dirty="0"/>
              <a:t>1860-1914 </a:t>
            </a:r>
            <a:r>
              <a:rPr lang="en-GB" dirty="0"/>
              <a:t>all societies used peaceful methods throughout campaign</a:t>
            </a:r>
          </a:p>
          <a:p>
            <a:r>
              <a:rPr lang="en-GB" b="1" dirty="0"/>
              <a:t>1905</a:t>
            </a:r>
            <a:r>
              <a:rPr lang="en-GB" dirty="0"/>
              <a:t> Annie Kenney &amp; Christabel Pankhurst arrested for heckling</a:t>
            </a:r>
          </a:p>
          <a:p>
            <a:r>
              <a:rPr lang="en-GB" b="1" dirty="0"/>
              <a:t>1906</a:t>
            </a:r>
            <a:r>
              <a:rPr lang="en-GB" dirty="0"/>
              <a:t> WSPU move HQ to London</a:t>
            </a:r>
          </a:p>
          <a:p>
            <a:r>
              <a:rPr lang="en-GB" b="1" dirty="0"/>
              <a:t>1907</a:t>
            </a:r>
            <a:r>
              <a:rPr lang="en-GB" dirty="0"/>
              <a:t> first large march NUWSS/Artists Suffrage League – kicks of artistic propaganda/ public demos of support</a:t>
            </a:r>
          </a:p>
          <a:p>
            <a:r>
              <a:rPr lang="en-GB" b="1" dirty="0"/>
              <a:t>1908 </a:t>
            </a:r>
            <a:r>
              <a:rPr lang="en-GB" dirty="0"/>
              <a:t>publicity stunts, window smashing, ‘rush’ on House of Commons</a:t>
            </a:r>
          </a:p>
          <a:p>
            <a:r>
              <a:rPr lang="en-GB" b="1" dirty="0"/>
              <a:t>1909</a:t>
            </a:r>
            <a:r>
              <a:rPr lang="en-GB" dirty="0"/>
              <a:t> first hunger strike &amp; first forcible feeding</a:t>
            </a:r>
          </a:p>
          <a:p>
            <a:r>
              <a:rPr lang="en-GB" b="1" dirty="0"/>
              <a:t>1910 </a:t>
            </a:r>
            <a:r>
              <a:rPr lang="en-GB" dirty="0"/>
              <a:t>Black Friday</a:t>
            </a:r>
          </a:p>
          <a:p>
            <a:r>
              <a:rPr lang="en-GB" b="1" dirty="0"/>
              <a:t>1911</a:t>
            </a:r>
            <a:r>
              <a:rPr lang="en-GB" dirty="0"/>
              <a:t> census boycott, first post box destroyed, huge demo Women’s Coronation Procession</a:t>
            </a:r>
          </a:p>
          <a:p>
            <a:r>
              <a:rPr lang="en-GB" b="1" dirty="0"/>
              <a:t>1912-14</a:t>
            </a:r>
            <a:r>
              <a:rPr lang="en-GB" dirty="0"/>
              <a:t> militancy escalates heckling, vandalism, arson, bombings of gov ministers' empty properties, churches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84427A-9161-6964-33AA-5567DFBAFD83}"/>
              </a:ext>
            </a:extLst>
          </p:cNvPr>
          <p:cNvSpPr txBox="1"/>
          <p:nvPr/>
        </p:nvSpPr>
        <p:spPr>
          <a:xfrm>
            <a:off x="6096000" y="212651"/>
            <a:ext cx="5582093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highlight>
                  <a:srgbClr val="FFFF00"/>
                </a:highlight>
              </a:rPr>
              <a:t>Government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1906-1914</a:t>
            </a:r>
            <a:r>
              <a:rPr lang="en-GB" sz="2200" dirty="0"/>
              <a:t> Liberal government </a:t>
            </a:r>
          </a:p>
          <a:p>
            <a:pPr marL="230400" indent="-230400">
              <a:buFont typeface="Arial" panose="020B0604020202020204" pitchFamily="34" charset="0"/>
              <a:buChar char="•"/>
            </a:pPr>
            <a:r>
              <a:rPr lang="en-GB" sz="2200" b="1" dirty="0"/>
              <a:t>1906</a:t>
            </a:r>
            <a:r>
              <a:rPr lang="en-GB" sz="2200" dirty="0"/>
              <a:t> refused plural voting would have given some propertied women the vote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1907 </a:t>
            </a:r>
            <a:r>
              <a:rPr lang="en-GB" sz="2200" dirty="0"/>
              <a:t>suffrage bill rejected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1909</a:t>
            </a:r>
            <a:r>
              <a:rPr lang="en-GB" sz="2200" dirty="0"/>
              <a:t> second reading of suffrage bill failed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1910</a:t>
            </a:r>
            <a:r>
              <a:rPr lang="en-GB" sz="2200" dirty="0"/>
              <a:t> first conciliation bill failed as gov didn’t allow parliamentary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1911</a:t>
            </a:r>
            <a:r>
              <a:rPr lang="en-GB" sz="2200" dirty="0"/>
              <a:t> second conciliation bill fails Asquith announces prefers to extend manhood suffrage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1912</a:t>
            </a:r>
            <a:r>
              <a:rPr lang="en-GB" sz="2200" dirty="0"/>
              <a:t> third conciliation attempt fails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1913</a:t>
            </a:r>
            <a:r>
              <a:rPr lang="en-GB" sz="2200" dirty="0"/>
              <a:t> gov franchise bill introduced universal male suffrage  but amendment to enfranchise women rejected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1913</a:t>
            </a:r>
            <a:r>
              <a:rPr lang="en-GB" sz="2200" dirty="0"/>
              <a:t> Cat and Mouse Act passed &amp; Government Franchise Bill suggested universal suffrage for all </a:t>
            </a:r>
            <a:r>
              <a:rPr lang="en-GB" sz="2200" b="1" dirty="0"/>
              <a:t>men</a:t>
            </a:r>
          </a:p>
        </p:txBody>
      </p:sp>
    </p:spTree>
    <p:extLst>
      <p:ext uri="{BB962C8B-B14F-4D97-AF65-F5344CB8AC3E}">
        <p14:creationId xmlns:p14="http://schemas.microsoft.com/office/powerpoint/2010/main" val="106334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989</Words>
  <Application>Microsoft Office PowerPoint</Application>
  <PresentationFormat>Widescreen</PresentationFormat>
  <Paragraphs>117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Times-Roman</vt:lpstr>
      <vt:lpstr>Wingdings</vt:lpstr>
      <vt:lpstr>Office Theme</vt:lpstr>
      <vt:lpstr>The Suffrage Movement 1893-1918</vt:lpstr>
      <vt:lpstr>Suffrage: the right to vote in general (parliamentary) elections</vt:lpstr>
      <vt:lpstr>Quick task - Why did women want the vote?</vt:lpstr>
      <vt:lpstr>National Union of Women’s Suffrage Societies</vt:lpstr>
      <vt:lpstr>Women’s Social and Political Union</vt:lpstr>
      <vt:lpstr>PowerPoint Presentation</vt:lpstr>
      <vt:lpstr>Reflect on: how representative was the suffrage movement? </vt:lpstr>
      <vt:lpstr>Part 2: Militancy, Womanhood and the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Task: Purvis reading and today’s materials/slides:</vt:lpstr>
      <vt:lpstr>PowerPoint Presentation</vt:lpstr>
      <vt:lpstr>Next Week: Sex, Sexuality &amp; Sex Work, 1870-1930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16</cp:revision>
  <dcterms:created xsi:type="dcterms:W3CDTF">2025-11-14T09:21:06Z</dcterms:created>
  <dcterms:modified xsi:type="dcterms:W3CDTF">2025-11-20T15:34:42Z</dcterms:modified>
</cp:coreProperties>
</file>