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88" r:id="rId3"/>
    <p:sldId id="389" r:id="rId4"/>
    <p:sldId id="258" r:id="rId5"/>
    <p:sldId id="257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402CDD4-E1CD-46E7-8AF5-C84DEDA5AD94}" v="1" dt="2026-05-05T07:36:51.5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88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rton, Tara" userId="6573e1d0-e3d0-4d1e-8c26-1ce38ead32c5" providerId="ADAL" clId="{F0A350C0-48B7-42C8-9498-41FB1118891B}"/>
    <pc:docChg chg="addSld modSld">
      <pc:chgData name="Morton, Tara" userId="6573e1d0-e3d0-4d1e-8c26-1ce38ead32c5" providerId="ADAL" clId="{F0A350C0-48B7-42C8-9498-41FB1118891B}" dt="2026-05-05T07:36:51.503" v="0"/>
      <pc:docMkLst>
        <pc:docMk/>
      </pc:docMkLst>
      <pc:sldChg chg="add">
        <pc:chgData name="Morton, Tara" userId="6573e1d0-e3d0-4d1e-8c26-1ce38ead32c5" providerId="ADAL" clId="{F0A350C0-48B7-42C8-9498-41FB1118891B}" dt="2026-05-05T07:36:51.503" v="0"/>
        <pc:sldMkLst>
          <pc:docMk/>
          <pc:sldMk cId="1620548233" sldId="38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A230E-2797-0D01-55B8-20C71915A8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02345C2-CF9E-34A0-0A02-9F3D0A9EF5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3DB930-D763-5A5B-BF6F-1BAAE6EBB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310E8-D54B-47A4-AB31-18C590FAC943}" type="datetimeFigureOut">
              <a:rPr lang="en-GB" smtClean="0"/>
              <a:t>08/05/2026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4D0A85-6D5A-A7E4-B602-F4DF36790F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D874C4-396B-1354-1EAB-7B367E9F9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1EAC9-AD3F-4F41-9E17-9CE90386A0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412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2D1046-60D4-AEF1-9B90-596ED2185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A1B693-5B30-7178-1DC4-563FF7D793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41D76B-B282-4E6B-A868-51D5885465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310E8-D54B-47A4-AB31-18C590FAC943}" type="datetimeFigureOut">
              <a:rPr lang="en-GB" smtClean="0"/>
              <a:t>08/05/2026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3D1FAC-8BC9-9C9F-AF7F-FD6285F720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121B5F-E02A-6794-EBBA-AD71F39EF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1EAC9-AD3F-4F41-9E17-9CE90386A0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2885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210A5CC-9E91-FCC0-EECB-00B2A1753A0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795CD75-24E4-E1B4-F6CD-823566E006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F9D1D0-A976-5321-4CFB-5CE774F78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310E8-D54B-47A4-AB31-18C590FAC943}" type="datetimeFigureOut">
              <a:rPr lang="en-GB" smtClean="0"/>
              <a:t>08/05/2026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EA03BD-6A39-4D51-0777-8BBEF83A54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F7477F-D3A1-9DDC-C4C2-F3F1FF495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1EAC9-AD3F-4F41-9E17-9CE90386A0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3042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19652F-CED6-D81D-6D02-E567987F43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DB26CB-4C24-C236-94C4-170AD0950C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C15DF6-B21B-27D8-086E-6B63CA915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310E8-D54B-47A4-AB31-18C590FAC943}" type="datetimeFigureOut">
              <a:rPr lang="en-GB" smtClean="0"/>
              <a:t>08/05/2026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C5FD7C-1D78-2BFF-83E1-1AB3F8EEF0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76C0D1-F97C-4B14-F585-20B6D7E4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1EAC9-AD3F-4F41-9E17-9CE90386A0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0043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677CEA-3885-7301-D862-C1ADD07819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7ED380-3B65-2AD2-CAE7-540C9148C4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E4E131-B997-1E8A-F467-92F015947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310E8-D54B-47A4-AB31-18C590FAC943}" type="datetimeFigureOut">
              <a:rPr lang="en-GB" smtClean="0"/>
              <a:t>08/05/2026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02A198-953D-EA34-D357-B05669F6D0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98AED0-4B45-CD8B-ACCC-5F5DD4126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1EAC9-AD3F-4F41-9E17-9CE90386A0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2811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71B323-0EF7-D88E-7EB5-EFCA45987C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347A84-84DC-C8EE-222B-7D925F59AC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D3C75D-7820-618D-59C5-1C9FA73E4D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165616-70CE-6DE7-FF6E-458D7477B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310E8-D54B-47A4-AB31-18C590FAC943}" type="datetimeFigureOut">
              <a:rPr lang="en-GB" smtClean="0"/>
              <a:t>08/05/2026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259D61-EDB6-EEDB-C475-F841533916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3F51A2-D4EA-C56F-EB7C-1EF9FB12B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1EAC9-AD3F-4F41-9E17-9CE90386A0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1054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192D40-9347-824E-0128-0D72910939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F9B875-91D3-A77E-0345-177C1C3830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62584F-556B-7457-60E5-DA59673228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8B21BD-7636-C8CF-A2FA-7A10B94AE6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259901B-3226-6324-D7B5-C82E6B78BF3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60636CA-E732-8AF3-3309-E427A882D4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310E8-D54B-47A4-AB31-18C590FAC943}" type="datetimeFigureOut">
              <a:rPr lang="en-GB" smtClean="0"/>
              <a:t>08/05/2026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43E1AC4-DB27-23C4-0961-2C0D28DFE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A83AD1-51B0-C9C4-3CEC-A11C3ADCE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1EAC9-AD3F-4F41-9E17-9CE90386A0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8801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EB4F1-BE6F-FEB8-496F-5DA710C196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DB25D90-6AE0-1E7E-DE3E-4601DC9CF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310E8-D54B-47A4-AB31-18C590FAC943}" type="datetimeFigureOut">
              <a:rPr lang="en-GB" smtClean="0"/>
              <a:t>08/05/2026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3B43E4-28D3-F30D-1A5A-22CF8F26E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211A0B-1628-7556-6DB9-6A5C21132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1EAC9-AD3F-4F41-9E17-9CE90386A0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4643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37B9BB-C2C2-185E-A798-C67261731B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310E8-D54B-47A4-AB31-18C590FAC943}" type="datetimeFigureOut">
              <a:rPr lang="en-GB" smtClean="0"/>
              <a:t>08/05/2026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C5ECE2C-3533-D779-5642-A5C740609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9D185A-F147-33D0-803F-0C6091800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1EAC9-AD3F-4F41-9E17-9CE90386A0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0210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62B7A0-324D-D01C-141B-8F64C52453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7A4018-1960-1575-0E84-A34972EA45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43A6EB-06D0-0896-57F6-D59A2312D2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0E156C-CA1A-C69B-5E05-81E03E29E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310E8-D54B-47A4-AB31-18C590FAC943}" type="datetimeFigureOut">
              <a:rPr lang="en-GB" smtClean="0"/>
              <a:t>08/05/2026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1107E-AD0B-C2FE-B2D4-12AC5EF45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16BE40-8E01-2D0C-AE0C-071524D05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1EAC9-AD3F-4F41-9E17-9CE90386A0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6997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2E643B-AEC3-A453-67AF-20859AF61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CFBEC7-0026-5FE7-057E-55E3E2CB5F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95C8B5-F0FF-6B93-F880-BE985CDCC0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D48664-B228-9B0B-2691-B86559694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310E8-D54B-47A4-AB31-18C590FAC943}" type="datetimeFigureOut">
              <a:rPr lang="en-GB" smtClean="0"/>
              <a:t>08/05/2026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DE0058-4E1D-A08C-DF56-E5E528D9B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4D351E-6286-C842-9C18-0B4114BAB4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1EAC9-AD3F-4F41-9E17-9CE90386A0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4915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4CFB91-9A1D-625E-6D61-07C55E275C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41E19D-3522-FBF5-17DE-6379D71535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193D0F-492A-0D58-D1D2-6D84B60A8E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9D310E8-D54B-47A4-AB31-18C590FAC943}" type="datetimeFigureOut">
              <a:rPr lang="en-GB" smtClean="0"/>
              <a:t>08/05/2026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E14C84-3E49-058E-5098-CD242BD65A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AC7AFA-4AAF-68F6-EB7F-D0E9B1EDA9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191EAC9-AD3F-4F41-9E17-9CE90386A0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6841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taedc/17175687863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taedc/17175687863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taedc/17175687863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taedc/17175687863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taedc/17175687863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taedc/17175687863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sex-matters.org/" TargetMode="External"/><Relationship Id="rId4" Type="http://schemas.openxmlformats.org/officeDocument/2006/relationships/hyperlink" Target="https://forwomen.sco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3140496-81B3-4D00-F944-6463A18AB5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0" y="14563"/>
            <a:ext cx="12192000" cy="68434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21FA5AB-BAEA-EAE9-6E20-C7FF89B09B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6571" y="14563"/>
            <a:ext cx="11741381" cy="1069958"/>
          </a:xfrm>
        </p:spPr>
        <p:txBody>
          <a:bodyPr>
            <a:normAutofit/>
          </a:bodyPr>
          <a:lstStyle/>
          <a:p>
            <a:r>
              <a:rPr lang="en-GB">
                <a:solidFill>
                  <a:schemeClr val="bg1"/>
                </a:solidFill>
              </a:rPr>
              <a:t>Transfeminism </a:t>
            </a:r>
            <a:r>
              <a:rPr lang="en-GB" dirty="0">
                <a:solidFill>
                  <a:schemeClr val="bg1"/>
                </a:solidFill>
              </a:rPr>
              <a:t>&amp; the TERF wars</a:t>
            </a:r>
          </a:p>
        </p:txBody>
      </p:sp>
    </p:spTree>
    <p:extLst>
      <p:ext uri="{BB962C8B-B14F-4D97-AF65-F5344CB8AC3E}">
        <p14:creationId xmlns:p14="http://schemas.microsoft.com/office/powerpoint/2010/main" val="19004458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74BE6D-749F-CDC2-FB21-8D030C3FB6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6421" y="1814992"/>
            <a:ext cx="10099158" cy="37458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b="1" dirty="0"/>
              <a:t>Historians </a:t>
            </a:r>
            <a:r>
              <a:rPr lang="en-US" sz="4800" b="1" dirty="0" err="1"/>
              <a:t>recognise</a:t>
            </a:r>
            <a:r>
              <a:rPr lang="en-US" sz="4800" b="1" dirty="0"/>
              <a:t> that gender is not natural or inherent but is </a:t>
            </a:r>
            <a:r>
              <a:rPr lang="en-US" sz="4800" b="1" u="sng" dirty="0"/>
              <a:t>socially constructed </a:t>
            </a:r>
            <a:r>
              <a:rPr lang="en-US" sz="4800" b="1" dirty="0"/>
              <a:t>and </a:t>
            </a:r>
            <a:r>
              <a:rPr lang="en-US" sz="4800" b="1" u="sng" dirty="0"/>
              <a:t>historically contingent</a:t>
            </a:r>
            <a:r>
              <a:rPr lang="en-US" sz="4800" b="1" dirty="0"/>
              <a:t>.</a:t>
            </a:r>
            <a:br>
              <a:rPr lang="en-US" sz="4000" b="1" dirty="0"/>
            </a:br>
            <a:endParaRPr lang="en-GB" sz="4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CCD12F-C564-EA61-7949-72A9306A6089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0" y="14563"/>
            <a:ext cx="12192000" cy="684343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458697C-64B5-D7A2-BAA2-CAE958FDD718}"/>
              </a:ext>
            </a:extLst>
          </p:cNvPr>
          <p:cNvSpPr txBox="1"/>
          <p:nvPr/>
        </p:nvSpPr>
        <p:spPr>
          <a:xfrm>
            <a:off x="1786270" y="5326912"/>
            <a:ext cx="89526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Gender is not the same as sex</a:t>
            </a:r>
          </a:p>
        </p:txBody>
      </p:sp>
    </p:spTree>
    <p:extLst>
      <p:ext uri="{BB962C8B-B14F-4D97-AF65-F5344CB8AC3E}">
        <p14:creationId xmlns:p14="http://schemas.microsoft.com/office/powerpoint/2010/main" val="35826277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91C3B71-8E39-60C3-737E-90AA88F4A2A7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2000"/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0" y="14563"/>
            <a:ext cx="12192000" cy="684343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F34ABAE-83D2-D17F-CFA6-DC01207089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920"/>
          <a:stretch>
            <a:fillRect/>
          </a:stretch>
        </p:blipFill>
        <p:spPr>
          <a:xfrm>
            <a:off x="2592671" y="-32635"/>
            <a:ext cx="6404245" cy="687607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559E262-C387-EF78-7A38-88A15D86A72C}"/>
              </a:ext>
            </a:extLst>
          </p:cNvPr>
          <p:cNvSpPr txBox="1"/>
          <p:nvPr/>
        </p:nvSpPr>
        <p:spPr>
          <a:xfrm>
            <a:off x="3072808" y="6358270"/>
            <a:ext cx="57628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</a:rPr>
              <a:t>Vera ‘Jack’ Holme</a:t>
            </a:r>
          </a:p>
        </p:txBody>
      </p:sp>
    </p:spTree>
    <p:extLst>
      <p:ext uri="{BB962C8B-B14F-4D97-AF65-F5344CB8AC3E}">
        <p14:creationId xmlns:p14="http://schemas.microsoft.com/office/powerpoint/2010/main" val="16205482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E32701-6D59-E0E9-66FF-6B8B1AB133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66234"/>
            <a:ext cx="10515600" cy="5496479"/>
          </a:xfrm>
        </p:spPr>
        <p:txBody>
          <a:bodyPr>
            <a:normAutofit/>
          </a:bodyPr>
          <a:lstStyle/>
          <a:p>
            <a:r>
              <a:rPr lang="en-GB" b="1" dirty="0"/>
              <a:t>2004 Gender Recognition Act </a:t>
            </a:r>
            <a:r>
              <a:rPr lang="en-GB" dirty="0"/>
              <a:t>allows for Gender Recognition Certificate for age 18+, gender dysphoria diagnosis, lived full time in acquired gender for 2 years, permanent intent</a:t>
            </a:r>
          </a:p>
          <a:p>
            <a:r>
              <a:rPr lang="en-GB" dirty="0"/>
              <a:t>Differences between England &amp; Scotland</a:t>
            </a:r>
          </a:p>
          <a:p>
            <a:pPr lvl="0"/>
            <a:r>
              <a:rPr lang="en-GB" b="1" dirty="0"/>
              <a:t>2010 Equalities Act </a:t>
            </a:r>
            <a:r>
              <a:rPr lang="en-GB" dirty="0"/>
              <a:t>Trans people are protected from discrimination &amp; harassment in the workplace. The EA requires only that a trans person has </a:t>
            </a:r>
            <a:r>
              <a:rPr lang="en-GB" b="1" dirty="0"/>
              <a:t>proposed</a:t>
            </a:r>
            <a:r>
              <a:rPr lang="en-GB" dirty="0"/>
              <a:t> to undergo gender reassignment, which may be physical (i.e. medical transition) or through changing “other attributes of sex”. </a:t>
            </a:r>
          </a:p>
          <a:p>
            <a:r>
              <a:rPr lang="en-GB" b="1" dirty="0"/>
              <a:t>2025 UK Supreme Court </a:t>
            </a:r>
            <a:r>
              <a:rPr lang="en-GB" dirty="0"/>
              <a:t>rules definition of a woman in equalities law is based on biological sex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A565873-8CD2-EA97-B6C9-7C5CCE83154D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3000"/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0" y="14563"/>
            <a:ext cx="12192000" cy="6843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7521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6BCCE62-C060-593F-D3C0-0D8394A6AF3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4000"/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0" y="14563"/>
            <a:ext cx="12192000" cy="68434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A10DD78-CD94-971A-0FF8-4A88274F1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Task 1 focus on transfeminism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856D87-9716-9991-0AFF-41E17125CB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lvl="0" indent="0">
              <a:buNone/>
            </a:pPr>
            <a:r>
              <a:rPr lang="en-GB" sz="3200" dirty="0"/>
              <a:t>Based on your core reading work through the following questions. Identify and get ready to use specific examples from your reading.</a:t>
            </a:r>
          </a:p>
          <a:p>
            <a:pPr marL="0" lvl="0" indent="0">
              <a:buNone/>
            </a:pPr>
            <a:endParaRPr lang="en-GB" sz="3200" dirty="0"/>
          </a:p>
          <a:p>
            <a:pPr lvl="0"/>
            <a:r>
              <a:rPr lang="en-GB" sz="3200" dirty="0"/>
              <a:t>What do struggles for trans rights and feminism have in common?</a:t>
            </a:r>
          </a:p>
          <a:p>
            <a:pPr lvl="0"/>
            <a:r>
              <a:rPr lang="en-GB" sz="3200" dirty="0"/>
              <a:t>What do transphobia and misogyny have in common?</a:t>
            </a:r>
          </a:p>
          <a:p>
            <a:pPr lvl="0"/>
            <a:r>
              <a:rPr lang="en-GB" sz="3200" dirty="0"/>
              <a:t>Assess and historicise the key themes/arguments of trans feminism.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84046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67613F4-B7AF-E582-AB07-C97BAB97B00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4000"/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0" y="0"/>
            <a:ext cx="12192000" cy="68434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74CCADA-6289-3A2B-23B1-78CD50FB69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Task 2 </a:t>
            </a:r>
            <a:r>
              <a:rPr lang="en-GB" sz="4000" b="1" dirty="0"/>
              <a:t>(Trans-Exclusionary Radical Feminist)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6FDA54-5C73-0365-A5CF-214212CB46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What are the ‘TERF wars’ about? Consider not just the ideological debate but also the wider historical and political context/ motivations.</a:t>
            </a:r>
          </a:p>
          <a:p>
            <a:r>
              <a:rPr lang="en-GB" dirty="0"/>
              <a:t>Some current groups:</a:t>
            </a:r>
          </a:p>
          <a:p>
            <a:pPr marL="0" indent="0">
              <a:buNone/>
            </a:pPr>
            <a:r>
              <a:rPr lang="en-GB" u="sng" dirty="0">
                <a:hlinkClick r:id="rId4"/>
              </a:rPr>
              <a:t>https://forwomen.scot/</a:t>
            </a:r>
            <a:endParaRPr lang="en-GB" dirty="0"/>
          </a:p>
          <a:p>
            <a:pPr marL="0" indent="0">
              <a:buNone/>
            </a:pPr>
            <a:r>
              <a:rPr lang="en-GB" dirty="0">
                <a:hlinkClick r:id="rId5"/>
              </a:rPr>
              <a:t>https://sex-matters.org/</a:t>
            </a:r>
            <a:endParaRPr lang="en-GB" dirty="0"/>
          </a:p>
          <a:p>
            <a:r>
              <a:rPr lang="en-GB" dirty="0"/>
              <a:t>Does transgenderism work towards diminishing or reinforcing gender stereotypes?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71295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257</Words>
  <Application>Microsoft Office PowerPoint</Application>
  <PresentationFormat>Widescreen</PresentationFormat>
  <Paragraphs>20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Office Theme</vt:lpstr>
      <vt:lpstr>Transfeminism &amp; the TERF wars</vt:lpstr>
      <vt:lpstr>PowerPoint Presentation</vt:lpstr>
      <vt:lpstr>PowerPoint Presentation</vt:lpstr>
      <vt:lpstr>PowerPoint Presentation</vt:lpstr>
      <vt:lpstr>Task 1 focus on transfeminism</vt:lpstr>
      <vt:lpstr>Task 2 (Trans-Exclusionary Radical Feminist)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Morton, Tara</dc:creator>
  <cp:lastModifiedBy>Morton, Tara</cp:lastModifiedBy>
  <cp:revision>7</cp:revision>
  <dcterms:created xsi:type="dcterms:W3CDTF">2026-05-04T12:52:37Z</dcterms:created>
  <dcterms:modified xsi:type="dcterms:W3CDTF">2026-05-08T07:38:31Z</dcterms:modified>
</cp:coreProperties>
</file>