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10/5/2020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10/5/2020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10/5/2020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10/5/2020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10/5/2020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10/5/2020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10/5/2020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10/5/2020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10/5/2020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services/library/mrc/studying/docs/feminism/" TargetMode="External"/><Relationship Id="rId2" Type="http://schemas.openxmlformats.org/officeDocument/2006/relationships/hyperlink" Target="https://clas.warwick.ac.uk/Extracts/Index/HI31X"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history.ac.uk/library/collections/online-resources/open-access-resources" TargetMode="External"/><Relationship Id="rId2" Type="http://schemas.openxmlformats.org/officeDocument/2006/relationships/hyperlink" Target="https://www.mappingwomenssuffrage.org.uk/"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arwick.ac.uk/fac/arts/history/students/covid19andstrikeinformation/studentarriva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5400" dirty="0"/>
              <a:t>Feminism, Politics and Social Change in Modern </a:t>
            </a:r>
            <a:r>
              <a:rPr lang="en-GB" sz="5400" dirty="0" smtClean="0"/>
              <a:t>Britain</a:t>
            </a:r>
            <a:endParaRPr lang="en-GB" sz="5400" dirty="0"/>
          </a:p>
        </p:txBody>
      </p:sp>
      <p:sp>
        <p:nvSpPr>
          <p:cNvPr id="3" name="Subtitle 2"/>
          <p:cNvSpPr>
            <a:spLocks noGrp="1"/>
          </p:cNvSpPr>
          <p:nvPr>
            <p:ph type="subTitle" idx="1"/>
          </p:nvPr>
        </p:nvSpPr>
        <p:spPr/>
        <p:txBody>
          <a:bodyPr/>
          <a:lstStyle/>
          <a:p>
            <a:r>
              <a:rPr lang="en-GB" dirty="0"/>
              <a:t>Week 1. 'Bridging Activity'/Introductory Lecture</a:t>
            </a:r>
          </a:p>
        </p:txBody>
      </p:sp>
    </p:spTree>
    <p:extLst>
      <p:ext uri="{BB962C8B-B14F-4D97-AF65-F5344CB8AC3E}">
        <p14:creationId xmlns:p14="http://schemas.microsoft.com/office/powerpoint/2010/main" val="3442960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92300" y="1257300"/>
            <a:ext cx="9601200" cy="1485900"/>
          </a:xfrm>
        </p:spPr>
        <p:txBody>
          <a:bodyPr>
            <a:noAutofit/>
          </a:bodyPr>
          <a:lstStyle/>
          <a:p>
            <a:r>
              <a:rPr lang="en-GB" sz="2800" dirty="0"/>
              <a:t>Types of </a:t>
            </a:r>
            <a:r>
              <a:rPr lang="en-GB" sz="2800" dirty="0" smtClean="0"/>
              <a:t>reading available </a:t>
            </a:r>
            <a:r>
              <a:rPr lang="en-GB" sz="2800" dirty="0"/>
              <a:t>online:</a:t>
            </a:r>
            <a:br>
              <a:rPr lang="en-GB" sz="2800" dirty="0"/>
            </a:br>
            <a:r>
              <a:rPr lang="en-GB" sz="2800" dirty="0"/>
              <a:t>1. All core reading for the module (and a selection of further reading) will be available online – e.g. an e-book or an online journal article that you access in the usual way via the library catalogue.</a:t>
            </a:r>
            <a:br>
              <a:rPr lang="en-GB" sz="2800" dirty="0"/>
            </a:br>
            <a:r>
              <a:rPr lang="en-GB" sz="2800" dirty="0"/>
              <a:t>2. In addition to this, there are some readings that have been scanned by the library and uploaded to this page </a:t>
            </a:r>
            <a:r>
              <a:rPr lang="en-GB" sz="2800" dirty="0">
                <a:hlinkClick r:id="rId2"/>
              </a:rPr>
              <a:t>here</a:t>
            </a:r>
            <a:r>
              <a:rPr lang="en-GB" sz="2800" dirty="0"/>
              <a:t>. These are labelled as "digitised" on the web page reading list.</a:t>
            </a:r>
            <a:br>
              <a:rPr lang="en-GB" sz="2800" dirty="0"/>
            </a:br>
            <a:r>
              <a:rPr lang="en-GB" sz="2800" dirty="0"/>
              <a:t>3. the Modern Records Centre has also digitised range of primary sources specifically relating to this module. They are available </a:t>
            </a:r>
            <a:r>
              <a:rPr lang="en-GB" sz="2800" dirty="0">
                <a:hlinkClick r:id="rId3"/>
              </a:rPr>
              <a:t>here</a:t>
            </a:r>
            <a:r>
              <a:rPr lang="en-GB" sz="2800" dirty="0"/>
              <a:t> and are identified on the web page reading list as "MRC".</a:t>
            </a:r>
          </a:p>
        </p:txBody>
      </p:sp>
    </p:spTree>
    <p:extLst>
      <p:ext uri="{BB962C8B-B14F-4D97-AF65-F5344CB8AC3E}">
        <p14:creationId xmlns:p14="http://schemas.microsoft.com/office/powerpoint/2010/main" val="317390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400" y="1155700"/>
            <a:ext cx="10236200" cy="4801314"/>
          </a:xfrm>
          <a:prstGeom prst="rect">
            <a:avLst/>
          </a:prstGeom>
        </p:spPr>
        <p:txBody>
          <a:bodyPr wrap="square">
            <a:spAutoFit/>
          </a:bodyPr>
          <a:lstStyle/>
          <a:p>
            <a:r>
              <a:rPr lang="en-GB" sz="2400" dirty="0"/>
              <a:t>Other online resources:</a:t>
            </a:r>
          </a:p>
          <a:p>
            <a:pPr marL="285750" indent="-285750">
              <a:buFont typeface="Arial" panose="020B0604020202020204" pitchFamily="34" charset="0"/>
              <a:buChar char="•"/>
            </a:pPr>
            <a:r>
              <a:rPr lang="en-GB" sz="2400" dirty="0"/>
              <a:t>The Warwick Library subscribes to a large range of databases and digitised archives. It's worth having a look on the catalogue, but a few that will be particularly useful are: Archives of sexuality and gender; defining gender19th-century British newspapers; Gender, identity and social change; the bibliography of British and Irish history; mass observation; popular culture in Britain; 20th century digitised newspapers; women in the national archives; women war and society 1914-1918.</a:t>
            </a:r>
          </a:p>
          <a:p>
            <a:pPr marL="285750" indent="-285750">
              <a:buFont typeface="Arial" panose="020B0604020202020204" pitchFamily="34" charset="0"/>
              <a:buChar char="•"/>
            </a:pPr>
            <a:r>
              <a:rPr lang="en-GB" sz="2400" dirty="0"/>
              <a:t>I strongly recommend the brilliant </a:t>
            </a:r>
            <a:r>
              <a:rPr lang="en-GB" sz="2400" dirty="0">
                <a:hlinkClick r:id="rId2"/>
              </a:rPr>
              <a:t>Mapping Women's Suffrage </a:t>
            </a:r>
            <a:r>
              <a:rPr lang="en-GB" sz="2400" dirty="0"/>
              <a:t>resource that our own Professor Richardson produced</a:t>
            </a:r>
            <a:r>
              <a:rPr lang="en-GB" sz="2400" dirty="0" smtClean="0"/>
              <a:t>.</a:t>
            </a:r>
          </a:p>
          <a:p>
            <a:pPr marL="285750" indent="-285750">
              <a:buFont typeface="Arial" panose="020B0604020202020204" pitchFamily="34" charset="0"/>
              <a:buChar char="•"/>
            </a:pPr>
            <a:r>
              <a:rPr lang="en-GB" sz="2400" dirty="0"/>
              <a:t>The list of </a:t>
            </a:r>
            <a:r>
              <a:rPr lang="en-GB" sz="2400" dirty="0">
                <a:hlinkClick r:id="rId3"/>
              </a:rPr>
              <a:t>open access online </a:t>
            </a:r>
            <a:r>
              <a:rPr lang="en-GB" sz="2400" dirty="0"/>
              <a:t>resources compiled by the Institute of Historical Research</a:t>
            </a:r>
            <a:endParaRPr lang="en-GB" sz="2400"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002773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2500" y="482601"/>
            <a:ext cx="10502900" cy="5632311"/>
          </a:xfrm>
          <a:prstGeom prst="rect">
            <a:avLst/>
          </a:prstGeom>
        </p:spPr>
        <p:txBody>
          <a:bodyPr wrap="square">
            <a:spAutoFit/>
          </a:bodyPr>
          <a:lstStyle/>
          <a:p>
            <a:r>
              <a:rPr lang="en-GB" sz="2000" dirty="0"/>
              <a:t>This Module this year will be team taught:</a:t>
            </a:r>
          </a:p>
          <a:p>
            <a:endParaRPr lang="en-GB" sz="2000" dirty="0"/>
          </a:p>
          <a:p>
            <a:r>
              <a:rPr lang="en-GB" sz="2000" b="1" dirty="0"/>
              <a:t>Group 1 </a:t>
            </a:r>
            <a:r>
              <a:rPr lang="en-GB" sz="2000" dirty="0"/>
              <a:t>will be taught </a:t>
            </a:r>
            <a:r>
              <a:rPr lang="en-GB" sz="2000" dirty="0" smtClean="0"/>
              <a:t>by </a:t>
            </a:r>
            <a:r>
              <a:rPr lang="en-GB" sz="2000" b="1" dirty="0"/>
              <a:t>Sarah </a:t>
            </a:r>
            <a:r>
              <a:rPr lang="en-GB" sz="2000" b="1" dirty="0" smtClean="0"/>
              <a:t>Richardson</a:t>
            </a:r>
            <a:r>
              <a:rPr lang="en-GB" sz="2000" dirty="0" smtClean="0"/>
              <a:t>, who </a:t>
            </a:r>
            <a:r>
              <a:rPr lang="en-GB" sz="2000" dirty="0"/>
              <a:t>is a political historian of eighteenth and nineteenth century Britain. She became interested in the role of women in politics when working on an electoral history of the West Riding. She found that in spite of the rhetoric which excluded women from public life, there were a series of powerful female electoral patrons managing constituency politics in the region. She has published a study on the many and varied ways which women could participate in politics before they received the parliamentary franchise and is currently working on a collective biography of the five daughters of Richard Cobden who were active in a number of political, cultural and literary spheres at the end of the nineteenth century</a:t>
            </a:r>
            <a:r>
              <a:rPr lang="en-GB" sz="2000" dirty="0" smtClean="0"/>
              <a:t>.</a:t>
            </a:r>
            <a:endParaRPr lang="en-GB" sz="2000" dirty="0"/>
          </a:p>
          <a:p>
            <a:endParaRPr lang="en-GB" sz="2000" dirty="0" smtClean="0"/>
          </a:p>
          <a:p>
            <a:r>
              <a:rPr lang="en-GB" sz="2000" b="1" dirty="0" smtClean="0"/>
              <a:t>Groups </a:t>
            </a:r>
            <a:r>
              <a:rPr lang="en-GB" sz="2000" b="1" dirty="0"/>
              <a:t>2 and 3 </a:t>
            </a:r>
            <a:r>
              <a:rPr lang="en-GB" sz="2000" dirty="0"/>
              <a:t>will be taught by </a:t>
            </a:r>
            <a:r>
              <a:rPr lang="en-GB" sz="2000" b="1" dirty="0"/>
              <a:t>Laura </a:t>
            </a:r>
            <a:r>
              <a:rPr lang="en-GB" sz="2000" b="1" dirty="0" smtClean="0"/>
              <a:t>Schwartz</a:t>
            </a:r>
            <a:r>
              <a:rPr lang="en-GB" sz="2000" dirty="0" smtClean="0"/>
              <a:t>, who is </a:t>
            </a:r>
            <a:r>
              <a:rPr lang="en-GB" sz="2000" dirty="0"/>
              <a:t>a historian of 19th and early 20th century Britain. She started off focusing on the history of feminism, looking at its relationship to education (especially women's fight to enter the universities); secularism and religion (especially freethinking feminists who attacked Victorian Christianity as inherently patriarchal); and wider </a:t>
            </a:r>
            <a:r>
              <a:rPr lang="en-GB" sz="2000" dirty="0" smtClean="0"/>
              <a:t>working-class </a:t>
            </a:r>
            <a:r>
              <a:rPr lang="en-GB" sz="2000" dirty="0"/>
              <a:t>struggle. Her most recent book was on domestic servants in the suffrage movement. She is now moving to look more closely at other kinds of women workers and how this might prompt us to think differently about narratives of the British working class.</a:t>
            </a:r>
          </a:p>
        </p:txBody>
      </p:sp>
    </p:spTree>
    <p:extLst>
      <p:ext uri="{BB962C8B-B14F-4D97-AF65-F5344CB8AC3E}">
        <p14:creationId xmlns:p14="http://schemas.microsoft.com/office/powerpoint/2010/main" val="3126182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3707" y="889844"/>
            <a:ext cx="10699845" cy="5632311"/>
          </a:xfrm>
          <a:prstGeom prst="rect">
            <a:avLst/>
          </a:prstGeom>
        </p:spPr>
        <p:txBody>
          <a:bodyPr wrap="square">
            <a:spAutoFit/>
          </a:bodyPr>
          <a:lstStyle/>
          <a:p>
            <a:pPr marL="285750" indent="-285750">
              <a:buFont typeface="Arial" panose="020B0604020202020204" pitchFamily="34" charset="0"/>
              <a:buChar char="•"/>
            </a:pPr>
            <a:r>
              <a:rPr lang="en-GB" sz="2400" dirty="0" smtClean="0"/>
              <a:t>This module is taught on ‘rotation’ (</a:t>
            </a:r>
            <a:r>
              <a:rPr lang="en-GB" sz="2400" dirty="0" err="1" smtClean="0"/>
              <a:t>eg</a:t>
            </a:r>
            <a:r>
              <a:rPr lang="en-GB" sz="2400" dirty="0" smtClean="0"/>
              <a:t> one week online, the next week face to face)</a:t>
            </a:r>
          </a:p>
          <a:p>
            <a:pPr marL="285750" indent="-285750">
              <a:buFont typeface="Arial" panose="020B0604020202020204" pitchFamily="34" charset="0"/>
              <a:buChar char="•"/>
            </a:pPr>
            <a:r>
              <a:rPr lang="en-GB" sz="2400" dirty="0" smtClean="0"/>
              <a:t>However, may </a:t>
            </a:r>
            <a:r>
              <a:rPr lang="en-GB" sz="2400" dirty="0"/>
              <a:t>be subject to change from week to week and/or over the course of the term. For example, in response to a local or national lockdown, an outbreak on campus, staff having to quarantine. Please check your email every morning in case a face-to-face class has been moved online for such a reason.</a:t>
            </a:r>
          </a:p>
          <a:p>
            <a:pPr marL="285750" indent="-285750">
              <a:buFont typeface="Arial" panose="020B0604020202020204" pitchFamily="34" charset="0"/>
              <a:buChar char="•"/>
            </a:pPr>
            <a:r>
              <a:rPr lang="en-GB" sz="2400" dirty="0"/>
              <a:t>Face-to-face seminars will be undertaken in well ventilated rooms with enough space for you to stay 2 m apart. Some seminars may be undertaken outside – so wrap up warm! Masks must be worn at all times inside buildings and there will be cleaning equipment available in each classroom.</a:t>
            </a:r>
          </a:p>
          <a:p>
            <a:pPr marL="285750" indent="-285750">
              <a:buFont typeface="Arial" panose="020B0604020202020204" pitchFamily="34" charset="0"/>
              <a:buChar char="•"/>
            </a:pPr>
            <a:r>
              <a:rPr lang="en-GB" sz="2400" dirty="0"/>
              <a:t>If you experience any symptoms that might be </a:t>
            </a:r>
            <a:r>
              <a:rPr lang="en-GB" sz="2400" dirty="0" err="1"/>
              <a:t>Covid</a:t>
            </a:r>
            <a:r>
              <a:rPr lang="en-GB" sz="2400" dirty="0"/>
              <a:t> 19 and/or are informed that you have been in contact with someone who has tested positively, err on the safe side and do not come to campus. Tutors will be available in their office hours to help you catch up and there will often be online tasks that you can still participate in. </a:t>
            </a:r>
            <a:endParaRPr lang="en-GB" sz="2400" dirty="0"/>
          </a:p>
        </p:txBody>
      </p:sp>
      <p:sp>
        <p:nvSpPr>
          <p:cNvPr id="3" name="TextBox 2"/>
          <p:cNvSpPr txBox="1"/>
          <p:nvPr/>
        </p:nvSpPr>
        <p:spPr>
          <a:xfrm>
            <a:off x="1514901" y="409433"/>
            <a:ext cx="9580729" cy="523220"/>
          </a:xfrm>
          <a:prstGeom prst="rect">
            <a:avLst/>
          </a:prstGeom>
          <a:noFill/>
        </p:spPr>
        <p:txBody>
          <a:bodyPr wrap="square" rtlCol="0">
            <a:spAutoFit/>
          </a:bodyPr>
          <a:lstStyle/>
          <a:p>
            <a:r>
              <a:rPr lang="en-GB" sz="2800" b="1" dirty="0"/>
              <a:t>Blended Teaching and Staying Safe</a:t>
            </a:r>
          </a:p>
        </p:txBody>
      </p:sp>
    </p:spTree>
    <p:extLst>
      <p:ext uri="{BB962C8B-B14F-4D97-AF65-F5344CB8AC3E}">
        <p14:creationId xmlns:p14="http://schemas.microsoft.com/office/powerpoint/2010/main" val="2510474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1380" y="1526233"/>
            <a:ext cx="9921922" cy="2923877"/>
          </a:xfrm>
          <a:prstGeom prst="rect">
            <a:avLst/>
          </a:prstGeom>
        </p:spPr>
        <p:txBody>
          <a:bodyPr wrap="square">
            <a:spAutoFit/>
          </a:bodyPr>
          <a:lstStyle/>
          <a:p>
            <a:r>
              <a:rPr lang="en-GB" sz="2800" b="1" dirty="0"/>
              <a:t>Students Who Are </a:t>
            </a:r>
            <a:r>
              <a:rPr lang="en-GB" sz="2800" b="1" dirty="0" smtClean="0"/>
              <a:t>Shielding</a:t>
            </a:r>
          </a:p>
          <a:p>
            <a:endParaRPr lang="en-GB" sz="2000" dirty="0"/>
          </a:p>
          <a:p>
            <a:endParaRPr lang="en-GB" sz="2000" dirty="0" smtClean="0"/>
          </a:p>
          <a:p>
            <a:r>
              <a:rPr lang="en-GB" sz="2000" dirty="0" smtClean="0"/>
              <a:t>If </a:t>
            </a:r>
            <a:r>
              <a:rPr lang="en-GB" sz="2000" dirty="0"/>
              <a:t>you have a medical condition that requires you to effectively shield, then you can apply for permission from the academic registrar to study remotely on a permanent basis (</a:t>
            </a:r>
            <a:r>
              <a:rPr lang="en-GB" sz="2000" dirty="0" err="1"/>
              <a:t>n.b.</a:t>
            </a:r>
            <a:r>
              <a:rPr lang="en-GB" sz="2000" dirty="0"/>
              <a:t> this doesn't apply when you just need to miss a single week due to a one-off health problem).</a:t>
            </a:r>
          </a:p>
          <a:p>
            <a:r>
              <a:rPr lang="en-GB" dirty="0">
                <a:hlinkClick r:id="rId2"/>
              </a:rPr>
              <a:t>https://</a:t>
            </a:r>
            <a:r>
              <a:rPr lang="en-GB" dirty="0" smtClean="0">
                <a:hlinkClick r:id="rId2"/>
              </a:rPr>
              <a:t>warwick.ac.uk/fac/arts/history/students/covid19andstrikeinformation/studentarrival</a:t>
            </a:r>
            <a:endParaRPr lang="en-GB" dirty="0" smtClean="0"/>
          </a:p>
          <a:p>
            <a:endParaRPr lang="en-GB" dirty="0"/>
          </a:p>
        </p:txBody>
      </p:sp>
    </p:spTree>
    <p:extLst>
      <p:ext uri="{BB962C8B-B14F-4D97-AF65-F5344CB8AC3E}">
        <p14:creationId xmlns:p14="http://schemas.microsoft.com/office/powerpoint/2010/main" val="3116692299"/>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4A2318"/>
      </a:dk2>
      <a:lt2>
        <a:srgbClr val="EDECEB"/>
      </a:lt2>
      <a:accent1>
        <a:srgbClr val="F3C82E"/>
      </a:accent1>
      <a:accent2>
        <a:srgbClr val="A26176"/>
      </a:accent2>
      <a:accent3>
        <a:srgbClr val="74A94E"/>
      </a:accent3>
      <a:accent4>
        <a:srgbClr val="188E8D"/>
      </a:accent4>
      <a:accent5>
        <a:srgbClr val="EE913A"/>
      </a:accent5>
      <a:accent6>
        <a:srgbClr val="DF5D4A"/>
      </a:accent6>
      <a:hlink>
        <a:srgbClr val="188E8D"/>
      </a:hlink>
      <a:folHlink>
        <a:srgbClr val="A26176"/>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D7AA1D6E-F3E9-4763-A3BC-84DF2E02F60F}"/>
    </a:ext>
  </a:extLst>
</a:theme>
</file>

<file path=docProps/app.xml><?xml version="1.0" encoding="utf-8"?>
<Properties xmlns="http://schemas.openxmlformats.org/officeDocument/2006/extended-properties" xmlns:vt="http://schemas.openxmlformats.org/officeDocument/2006/docPropsVTypes">
  <Template>TM10001105[[fn=Crop]]</Template>
  <TotalTime>32</TotalTime>
  <Words>657</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Franklin Gothic Book</vt:lpstr>
      <vt:lpstr>Crop</vt:lpstr>
      <vt:lpstr>Feminism, Politics and Social Change in Modern Britain</vt:lpstr>
      <vt:lpstr>Types of reading available online: 1. All core reading for the module (and a selection of further reading) will be available online – e.g. an e-book or an online journal article that you access in the usual way via the library catalogue. 2. In addition to this, there are some readings that have been scanned by the library and uploaded to this page here. These are labelled as "digitised" on the web page reading list. 3. the Modern Records Centre has also digitised range of primary sources specifically relating to this module. They are available here and are identified on the web page reading list as "MRC".</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 Politics and Social Change in Modern Britain</dc:title>
  <dc:creator>Schwartz, Laura</dc:creator>
  <cp:lastModifiedBy>Schwartz, Laura</cp:lastModifiedBy>
  <cp:revision>4</cp:revision>
  <dcterms:created xsi:type="dcterms:W3CDTF">2020-10-02T12:31:47Z</dcterms:created>
  <dcterms:modified xsi:type="dcterms:W3CDTF">2020-10-05T10:02:02Z</dcterms:modified>
</cp:coreProperties>
</file>