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3" r:id="rId3"/>
    <p:sldId id="256" r:id="rId4"/>
    <p:sldId id="257" r:id="rId5"/>
    <p:sldId id="259" r:id="rId6"/>
    <p:sldId id="261" r:id="rId7"/>
    <p:sldId id="260" r:id="rId8"/>
    <p:sldId id="262"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88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9FAA62-5A6F-31AB-C83B-94BB1251F76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306D7B1-E7DD-FBF8-C7FA-6AD3CAE2387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2B9980A-4086-3477-8DF5-21D12E191112}"/>
              </a:ext>
            </a:extLst>
          </p:cNvPr>
          <p:cNvSpPr>
            <a:spLocks noGrp="1"/>
          </p:cNvSpPr>
          <p:nvPr>
            <p:ph type="dt" sz="half" idx="10"/>
          </p:nvPr>
        </p:nvSpPr>
        <p:spPr/>
        <p:txBody>
          <a:bodyPr/>
          <a:lstStyle/>
          <a:p>
            <a:fld id="{B9C4D8E8-5309-4663-B90D-9DBA6F28DCC8}" type="datetimeFigureOut">
              <a:rPr lang="en-GB" smtClean="0"/>
              <a:t>15/01/2026</a:t>
            </a:fld>
            <a:endParaRPr lang="en-GB"/>
          </a:p>
        </p:txBody>
      </p:sp>
      <p:sp>
        <p:nvSpPr>
          <p:cNvPr id="5" name="Footer Placeholder 4">
            <a:extLst>
              <a:ext uri="{FF2B5EF4-FFF2-40B4-BE49-F238E27FC236}">
                <a16:creationId xmlns:a16="http://schemas.microsoft.com/office/drawing/2014/main" id="{01E191E4-BC0E-F001-890A-502ECCC752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3C39DC8-4BA8-D603-F0D8-DF00EF348381}"/>
              </a:ext>
            </a:extLst>
          </p:cNvPr>
          <p:cNvSpPr>
            <a:spLocks noGrp="1"/>
          </p:cNvSpPr>
          <p:nvPr>
            <p:ph type="sldNum" sz="quarter" idx="12"/>
          </p:nvPr>
        </p:nvSpPr>
        <p:spPr/>
        <p:txBody>
          <a:bodyPr/>
          <a:lstStyle/>
          <a:p>
            <a:fld id="{A8BF8537-0E0E-4AFD-9CE2-C15FBF1384C0}" type="slidenum">
              <a:rPr lang="en-GB" smtClean="0"/>
              <a:t>‹#›</a:t>
            </a:fld>
            <a:endParaRPr lang="en-GB"/>
          </a:p>
        </p:txBody>
      </p:sp>
    </p:spTree>
    <p:extLst>
      <p:ext uri="{BB962C8B-B14F-4D97-AF65-F5344CB8AC3E}">
        <p14:creationId xmlns:p14="http://schemas.microsoft.com/office/powerpoint/2010/main" val="12004460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A77C4-6A82-857B-5078-DD896213B33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124DAB9-432A-29A2-E889-4FF039081D5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E6F0B30-98D1-D854-B1CF-76663679B231}"/>
              </a:ext>
            </a:extLst>
          </p:cNvPr>
          <p:cNvSpPr>
            <a:spLocks noGrp="1"/>
          </p:cNvSpPr>
          <p:nvPr>
            <p:ph type="dt" sz="half" idx="10"/>
          </p:nvPr>
        </p:nvSpPr>
        <p:spPr/>
        <p:txBody>
          <a:bodyPr/>
          <a:lstStyle/>
          <a:p>
            <a:fld id="{B9C4D8E8-5309-4663-B90D-9DBA6F28DCC8}" type="datetimeFigureOut">
              <a:rPr lang="en-GB" smtClean="0"/>
              <a:t>15/01/2026</a:t>
            </a:fld>
            <a:endParaRPr lang="en-GB"/>
          </a:p>
        </p:txBody>
      </p:sp>
      <p:sp>
        <p:nvSpPr>
          <p:cNvPr id="5" name="Footer Placeholder 4">
            <a:extLst>
              <a:ext uri="{FF2B5EF4-FFF2-40B4-BE49-F238E27FC236}">
                <a16:creationId xmlns:a16="http://schemas.microsoft.com/office/drawing/2014/main" id="{CE7BB19E-C8A5-1CE0-F8D2-AF88E1C476A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AA147D9-95D2-9910-983B-6403AAAB57B9}"/>
              </a:ext>
            </a:extLst>
          </p:cNvPr>
          <p:cNvSpPr>
            <a:spLocks noGrp="1"/>
          </p:cNvSpPr>
          <p:nvPr>
            <p:ph type="sldNum" sz="quarter" idx="12"/>
          </p:nvPr>
        </p:nvSpPr>
        <p:spPr/>
        <p:txBody>
          <a:bodyPr/>
          <a:lstStyle/>
          <a:p>
            <a:fld id="{A8BF8537-0E0E-4AFD-9CE2-C15FBF1384C0}" type="slidenum">
              <a:rPr lang="en-GB" smtClean="0"/>
              <a:t>‹#›</a:t>
            </a:fld>
            <a:endParaRPr lang="en-GB"/>
          </a:p>
        </p:txBody>
      </p:sp>
    </p:spTree>
    <p:extLst>
      <p:ext uri="{BB962C8B-B14F-4D97-AF65-F5344CB8AC3E}">
        <p14:creationId xmlns:p14="http://schemas.microsoft.com/office/powerpoint/2010/main" val="6467936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A590DF1-0582-9E8D-B38F-C4C23895202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3903299-189B-178A-158C-6BA32F3DED3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582E6FB-D944-76B9-D81A-2CC05B507FA8}"/>
              </a:ext>
            </a:extLst>
          </p:cNvPr>
          <p:cNvSpPr>
            <a:spLocks noGrp="1"/>
          </p:cNvSpPr>
          <p:nvPr>
            <p:ph type="dt" sz="half" idx="10"/>
          </p:nvPr>
        </p:nvSpPr>
        <p:spPr/>
        <p:txBody>
          <a:bodyPr/>
          <a:lstStyle/>
          <a:p>
            <a:fld id="{B9C4D8E8-5309-4663-B90D-9DBA6F28DCC8}" type="datetimeFigureOut">
              <a:rPr lang="en-GB" smtClean="0"/>
              <a:t>15/01/2026</a:t>
            </a:fld>
            <a:endParaRPr lang="en-GB"/>
          </a:p>
        </p:txBody>
      </p:sp>
      <p:sp>
        <p:nvSpPr>
          <p:cNvPr id="5" name="Footer Placeholder 4">
            <a:extLst>
              <a:ext uri="{FF2B5EF4-FFF2-40B4-BE49-F238E27FC236}">
                <a16:creationId xmlns:a16="http://schemas.microsoft.com/office/drawing/2014/main" id="{E44D654F-9018-BED7-8AE0-33677CD280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F905175-842A-A995-EF6D-445906EA4358}"/>
              </a:ext>
            </a:extLst>
          </p:cNvPr>
          <p:cNvSpPr>
            <a:spLocks noGrp="1"/>
          </p:cNvSpPr>
          <p:nvPr>
            <p:ph type="sldNum" sz="quarter" idx="12"/>
          </p:nvPr>
        </p:nvSpPr>
        <p:spPr/>
        <p:txBody>
          <a:bodyPr/>
          <a:lstStyle/>
          <a:p>
            <a:fld id="{A8BF8537-0E0E-4AFD-9CE2-C15FBF1384C0}" type="slidenum">
              <a:rPr lang="en-GB" smtClean="0"/>
              <a:t>‹#›</a:t>
            </a:fld>
            <a:endParaRPr lang="en-GB"/>
          </a:p>
        </p:txBody>
      </p:sp>
    </p:spTree>
    <p:extLst>
      <p:ext uri="{BB962C8B-B14F-4D97-AF65-F5344CB8AC3E}">
        <p14:creationId xmlns:p14="http://schemas.microsoft.com/office/powerpoint/2010/main" val="1142354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2A852-F788-8768-B376-18C96528933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3B4809A-5B04-5A3B-8897-2DA6B04E173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971F09E-35C4-4F50-8B87-31F306FB122D}"/>
              </a:ext>
            </a:extLst>
          </p:cNvPr>
          <p:cNvSpPr>
            <a:spLocks noGrp="1"/>
          </p:cNvSpPr>
          <p:nvPr>
            <p:ph type="dt" sz="half" idx="10"/>
          </p:nvPr>
        </p:nvSpPr>
        <p:spPr/>
        <p:txBody>
          <a:bodyPr/>
          <a:lstStyle/>
          <a:p>
            <a:fld id="{B9C4D8E8-5309-4663-B90D-9DBA6F28DCC8}" type="datetimeFigureOut">
              <a:rPr lang="en-GB" smtClean="0"/>
              <a:t>15/01/2026</a:t>
            </a:fld>
            <a:endParaRPr lang="en-GB"/>
          </a:p>
        </p:txBody>
      </p:sp>
      <p:sp>
        <p:nvSpPr>
          <p:cNvPr id="5" name="Footer Placeholder 4">
            <a:extLst>
              <a:ext uri="{FF2B5EF4-FFF2-40B4-BE49-F238E27FC236}">
                <a16:creationId xmlns:a16="http://schemas.microsoft.com/office/drawing/2014/main" id="{38389C4B-2FAE-F3DB-40D2-21C2B5B523C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6E3357D-0E02-5F38-258D-79D9B66D6686}"/>
              </a:ext>
            </a:extLst>
          </p:cNvPr>
          <p:cNvSpPr>
            <a:spLocks noGrp="1"/>
          </p:cNvSpPr>
          <p:nvPr>
            <p:ph type="sldNum" sz="quarter" idx="12"/>
          </p:nvPr>
        </p:nvSpPr>
        <p:spPr/>
        <p:txBody>
          <a:bodyPr/>
          <a:lstStyle/>
          <a:p>
            <a:fld id="{A8BF8537-0E0E-4AFD-9CE2-C15FBF1384C0}" type="slidenum">
              <a:rPr lang="en-GB" smtClean="0"/>
              <a:t>‹#›</a:t>
            </a:fld>
            <a:endParaRPr lang="en-GB"/>
          </a:p>
        </p:txBody>
      </p:sp>
    </p:spTree>
    <p:extLst>
      <p:ext uri="{BB962C8B-B14F-4D97-AF65-F5344CB8AC3E}">
        <p14:creationId xmlns:p14="http://schemas.microsoft.com/office/powerpoint/2010/main" val="909221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CA23A-38EC-7155-21BF-19E705A2A9A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DE32D74-D198-21E3-1EAA-E224B8F13E2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15A9E17-DB5B-C64D-0D60-D489D7D02374}"/>
              </a:ext>
            </a:extLst>
          </p:cNvPr>
          <p:cNvSpPr>
            <a:spLocks noGrp="1"/>
          </p:cNvSpPr>
          <p:nvPr>
            <p:ph type="dt" sz="half" idx="10"/>
          </p:nvPr>
        </p:nvSpPr>
        <p:spPr/>
        <p:txBody>
          <a:bodyPr/>
          <a:lstStyle/>
          <a:p>
            <a:fld id="{B9C4D8E8-5309-4663-B90D-9DBA6F28DCC8}" type="datetimeFigureOut">
              <a:rPr lang="en-GB" smtClean="0"/>
              <a:t>15/01/2026</a:t>
            </a:fld>
            <a:endParaRPr lang="en-GB"/>
          </a:p>
        </p:txBody>
      </p:sp>
      <p:sp>
        <p:nvSpPr>
          <p:cNvPr id="5" name="Footer Placeholder 4">
            <a:extLst>
              <a:ext uri="{FF2B5EF4-FFF2-40B4-BE49-F238E27FC236}">
                <a16:creationId xmlns:a16="http://schemas.microsoft.com/office/drawing/2014/main" id="{C25AE312-4E64-CC2D-40BF-74CDB637F3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EF0E5BB-FE61-7D0E-4CD3-28F7855951F9}"/>
              </a:ext>
            </a:extLst>
          </p:cNvPr>
          <p:cNvSpPr>
            <a:spLocks noGrp="1"/>
          </p:cNvSpPr>
          <p:nvPr>
            <p:ph type="sldNum" sz="quarter" idx="12"/>
          </p:nvPr>
        </p:nvSpPr>
        <p:spPr/>
        <p:txBody>
          <a:bodyPr/>
          <a:lstStyle/>
          <a:p>
            <a:fld id="{A8BF8537-0E0E-4AFD-9CE2-C15FBF1384C0}" type="slidenum">
              <a:rPr lang="en-GB" smtClean="0"/>
              <a:t>‹#›</a:t>
            </a:fld>
            <a:endParaRPr lang="en-GB"/>
          </a:p>
        </p:txBody>
      </p:sp>
    </p:spTree>
    <p:extLst>
      <p:ext uri="{BB962C8B-B14F-4D97-AF65-F5344CB8AC3E}">
        <p14:creationId xmlns:p14="http://schemas.microsoft.com/office/powerpoint/2010/main" val="5422329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901D2-0774-0472-2D9D-F01766A8956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0FDB41-F017-7882-A4EE-37965D2CE81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DE2FB27-C8B2-1715-DE25-2A531FFF4FF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8D6FC79-6ED4-5E0E-68F1-82AA7A2E6673}"/>
              </a:ext>
            </a:extLst>
          </p:cNvPr>
          <p:cNvSpPr>
            <a:spLocks noGrp="1"/>
          </p:cNvSpPr>
          <p:nvPr>
            <p:ph type="dt" sz="half" idx="10"/>
          </p:nvPr>
        </p:nvSpPr>
        <p:spPr/>
        <p:txBody>
          <a:bodyPr/>
          <a:lstStyle/>
          <a:p>
            <a:fld id="{B9C4D8E8-5309-4663-B90D-9DBA6F28DCC8}" type="datetimeFigureOut">
              <a:rPr lang="en-GB" smtClean="0"/>
              <a:t>15/01/2026</a:t>
            </a:fld>
            <a:endParaRPr lang="en-GB"/>
          </a:p>
        </p:txBody>
      </p:sp>
      <p:sp>
        <p:nvSpPr>
          <p:cNvPr id="6" name="Footer Placeholder 5">
            <a:extLst>
              <a:ext uri="{FF2B5EF4-FFF2-40B4-BE49-F238E27FC236}">
                <a16:creationId xmlns:a16="http://schemas.microsoft.com/office/drawing/2014/main" id="{7B108D65-17D0-E927-55B4-0565CCE132D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AF32E45-29B2-C533-D95B-4DA8809904D7}"/>
              </a:ext>
            </a:extLst>
          </p:cNvPr>
          <p:cNvSpPr>
            <a:spLocks noGrp="1"/>
          </p:cNvSpPr>
          <p:nvPr>
            <p:ph type="sldNum" sz="quarter" idx="12"/>
          </p:nvPr>
        </p:nvSpPr>
        <p:spPr/>
        <p:txBody>
          <a:bodyPr/>
          <a:lstStyle/>
          <a:p>
            <a:fld id="{A8BF8537-0E0E-4AFD-9CE2-C15FBF1384C0}" type="slidenum">
              <a:rPr lang="en-GB" smtClean="0"/>
              <a:t>‹#›</a:t>
            </a:fld>
            <a:endParaRPr lang="en-GB"/>
          </a:p>
        </p:txBody>
      </p:sp>
    </p:spTree>
    <p:extLst>
      <p:ext uri="{BB962C8B-B14F-4D97-AF65-F5344CB8AC3E}">
        <p14:creationId xmlns:p14="http://schemas.microsoft.com/office/powerpoint/2010/main" val="3043220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6904D-0DCA-65D2-C2F9-72D06882532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7013FC5-0464-2664-2945-06133C3A8E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64629B9-6427-2874-FC68-C0DF3E53B46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8D6FAF8-9139-A8F9-85A4-1418DD78A4D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E5DFA90-0607-99BE-433A-BC02CCE8688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E4C05A7-7A9F-08C1-AE3D-13F83D678857}"/>
              </a:ext>
            </a:extLst>
          </p:cNvPr>
          <p:cNvSpPr>
            <a:spLocks noGrp="1"/>
          </p:cNvSpPr>
          <p:nvPr>
            <p:ph type="dt" sz="half" idx="10"/>
          </p:nvPr>
        </p:nvSpPr>
        <p:spPr/>
        <p:txBody>
          <a:bodyPr/>
          <a:lstStyle/>
          <a:p>
            <a:fld id="{B9C4D8E8-5309-4663-B90D-9DBA6F28DCC8}" type="datetimeFigureOut">
              <a:rPr lang="en-GB" smtClean="0"/>
              <a:t>15/01/2026</a:t>
            </a:fld>
            <a:endParaRPr lang="en-GB"/>
          </a:p>
        </p:txBody>
      </p:sp>
      <p:sp>
        <p:nvSpPr>
          <p:cNvPr id="8" name="Footer Placeholder 7">
            <a:extLst>
              <a:ext uri="{FF2B5EF4-FFF2-40B4-BE49-F238E27FC236}">
                <a16:creationId xmlns:a16="http://schemas.microsoft.com/office/drawing/2014/main" id="{B6218C22-3F01-DA3C-E659-BBCB2462EA9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E819622-CD27-6A49-D594-7C78B80C56DC}"/>
              </a:ext>
            </a:extLst>
          </p:cNvPr>
          <p:cNvSpPr>
            <a:spLocks noGrp="1"/>
          </p:cNvSpPr>
          <p:nvPr>
            <p:ph type="sldNum" sz="quarter" idx="12"/>
          </p:nvPr>
        </p:nvSpPr>
        <p:spPr/>
        <p:txBody>
          <a:bodyPr/>
          <a:lstStyle/>
          <a:p>
            <a:fld id="{A8BF8537-0E0E-4AFD-9CE2-C15FBF1384C0}" type="slidenum">
              <a:rPr lang="en-GB" smtClean="0"/>
              <a:t>‹#›</a:t>
            </a:fld>
            <a:endParaRPr lang="en-GB"/>
          </a:p>
        </p:txBody>
      </p:sp>
    </p:spTree>
    <p:extLst>
      <p:ext uri="{BB962C8B-B14F-4D97-AF65-F5344CB8AC3E}">
        <p14:creationId xmlns:p14="http://schemas.microsoft.com/office/powerpoint/2010/main" val="1371431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F053D-9857-42BE-DC28-A3B162DD682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5B4C0AC-D776-833C-4D9A-07C89C3A5C81}"/>
              </a:ext>
            </a:extLst>
          </p:cNvPr>
          <p:cNvSpPr>
            <a:spLocks noGrp="1"/>
          </p:cNvSpPr>
          <p:nvPr>
            <p:ph type="dt" sz="half" idx="10"/>
          </p:nvPr>
        </p:nvSpPr>
        <p:spPr/>
        <p:txBody>
          <a:bodyPr/>
          <a:lstStyle/>
          <a:p>
            <a:fld id="{B9C4D8E8-5309-4663-B90D-9DBA6F28DCC8}" type="datetimeFigureOut">
              <a:rPr lang="en-GB" smtClean="0"/>
              <a:t>15/01/2026</a:t>
            </a:fld>
            <a:endParaRPr lang="en-GB"/>
          </a:p>
        </p:txBody>
      </p:sp>
      <p:sp>
        <p:nvSpPr>
          <p:cNvPr id="4" name="Footer Placeholder 3">
            <a:extLst>
              <a:ext uri="{FF2B5EF4-FFF2-40B4-BE49-F238E27FC236}">
                <a16:creationId xmlns:a16="http://schemas.microsoft.com/office/drawing/2014/main" id="{B263A998-8F07-52D7-E735-831B725512D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52C37B8-6798-A8F4-E886-84951664A037}"/>
              </a:ext>
            </a:extLst>
          </p:cNvPr>
          <p:cNvSpPr>
            <a:spLocks noGrp="1"/>
          </p:cNvSpPr>
          <p:nvPr>
            <p:ph type="sldNum" sz="quarter" idx="12"/>
          </p:nvPr>
        </p:nvSpPr>
        <p:spPr/>
        <p:txBody>
          <a:bodyPr/>
          <a:lstStyle/>
          <a:p>
            <a:fld id="{A8BF8537-0E0E-4AFD-9CE2-C15FBF1384C0}" type="slidenum">
              <a:rPr lang="en-GB" smtClean="0"/>
              <a:t>‹#›</a:t>
            </a:fld>
            <a:endParaRPr lang="en-GB"/>
          </a:p>
        </p:txBody>
      </p:sp>
    </p:spTree>
    <p:extLst>
      <p:ext uri="{BB962C8B-B14F-4D97-AF65-F5344CB8AC3E}">
        <p14:creationId xmlns:p14="http://schemas.microsoft.com/office/powerpoint/2010/main" val="2337464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6B5556B-ABE3-4075-B258-6795B1F8C5CD}"/>
              </a:ext>
            </a:extLst>
          </p:cNvPr>
          <p:cNvSpPr>
            <a:spLocks noGrp="1"/>
          </p:cNvSpPr>
          <p:nvPr>
            <p:ph type="dt" sz="half" idx="10"/>
          </p:nvPr>
        </p:nvSpPr>
        <p:spPr/>
        <p:txBody>
          <a:bodyPr/>
          <a:lstStyle/>
          <a:p>
            <a:fld id="{B9C4D8E8-5309-4663-B90D-9DBA6F28DCC8}" type="datetimeFigureOut">
              <a:rPr lang="en-GB" smtClean="0"/>
              <a:t>15/01/2026</a:t>
            </a:fld>
            <a:endParaRPr lang="en-GB"/>
          </a:p>
        </p:txBody>
      </p:sp>
      <p:sp>
        <p:nvSpPr>
          <p:cNvPr id="3" name="Footer Placeholder 2">
            <a:extLst>
              <a:ext uri="{FF2B5EF4-FFF2-40B4-BE49-F238E27FC236}">
                <a16:creationId xmlns:a16="http://schemas.microsoft.com/office/drawing/2014/main" id="{F1E32BD8-3956-1256-B689-68A949484C8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CAD36E1-7B8C-42D9-7122-31C58C3984A9}"/>
              </a:ext>
            </a:extLst>
          </p:cNvPr>
          <p:cNvSpPr>
            <a:spLocks noGrp="1"/>
          </p:cNvSpPr>
          <p:nvPr>
            <p:ph type="sldNum" sz="quarter" idx="12"/>
          </p:nvPr>
        </p:nvSpPr>
        <p:spPr/>
        <p:txBody>
          <a:bodyPr/>
          <a:lstStyle/>
          <a:p>
            <a:fld id="{A8BF8537-0E0E-4AFD-9CE2-C15FBF1384C0}" type="slidenum">
              <a:rPr lang="en-GB" smtClean="0"/>
              <a:t>‹#›</a:t>
            </a:fld>
            <a:endParaRPr lang="en-GB"/>
          </a:p>
        </p:txBody>
      </p:sp>
    </p:spTree>
    <p:extLst>
      <p:ext uri="{BB962C8B-B14F-4D97-AF65-F5344CB8AC3E}">
        <p14:creationId xmlns:p14="http://schemas.microsoft.com/office/powerpoint/2010/main" val="2375844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93A7F-8757-27D7-91BB-85935EB2E9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F66E4-784D-810F-B4EB-2A865BA50E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BA75C2C-0D27-B47A-3ECE-E895CC8AA6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32C63B0-49FF-67A2-1124-F4E7191F9DDC}"/>
              </a:ext>
            </a:extLst>
          </p:cNvPr>
          <p:cNvSpPr>
            <a:spLocks noGrp="1"/>
          </p:cNvSpPr>
          <p:nvPr>
            <p:ph type="dt" sz="half" idx="10"/>
          </p:nvPr>
        </p:nvSpPr>
        <p:spPr/>
        <p:txBody>
          <a:bodyPr/>
          <a:lstStyle/>
          <a:p>
            <a:fld id="{B9C4D8E8-5309-4663-B90D-9DBA6F28DCC8}" type="datetimeFigureOut">
              <a:rPr lang="en-GB" smtClean="0"/>
              <a:t>15/01/2026</a:t>
            </a:fld>
            <a:endParaRPr lang="en-GB"/>
          </a:p>
        </p:txBody>
      </p:sp>
      <p:sp>
        <p:nvSpPr>
          <p:cNvPr id="6" name="Footer Placeholder 5">
            <a:extLst>
              <a:ext uri="{FF2B5EF4-FFF2-40B4-BE49-F238E27FC236}">
                <a16:creationId xmlns:a16="http://schemas.microsoft.com/office/drawing/2014/main" id="{CE87BE4D-5078-EDC0-5406-AC80B0F79E5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2CD2F8B-1094-F65E-1E3D-CEDAD7330B56}"/>
              </a:ext>
            </a:extLst>
          </p:cNvPr>
          <p:cNvSpPr>
            <a:spLocks noGrp="1"/>
          </p:cNvSpPr>
          <p:nvPr>
            <p:ph type="sldNum" sz="quarter" idx="12"/>
          </p:nvPr>
        </p:nvSpPr>
        <p:spPr/>
        <p:txBody>
          <a:bodyPr/>
          <a:lstStyle/>
          <a:p>
            <a:fld id="{A8BF8537-0E0E-4AFD-9CE2-C15FBF1384C0}" type="slidenum">
              <a:rPr lang="en-GB" smtClean="0"/>
              <a:t>‹#›</a:t>
            </a:fld>
            <a:endParaRPr lang="en-GB"/>
          </a:p>
        </p:txBody>
      </p:sp>
    </p:spTree>
    <p:extLst>
      <p:ext uri="{BB962C8B-B14F-4D97-AF65-F5344CB8AC3E}">
        <p14:creationId xmlns:p14="http://schemas.microsoft.com/office/powerpoint/2010/main" val="291632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5313A-822F-7B23-1FAE-B7BE3391277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A9CE234-6B9E-A1C4-7029-1D2EA12153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6598F7B-DD4F-2E96-3DB3-D1AFD64924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1344028-9B18-196A-7B69-5F5550ED4D0A}"/>
              </a:ext>
            </a:extLst>
          </p:cNvPr>
          <p:cNvSpPr>
            <a:spLocks noGrp="1"/>
          </p:cNvSpPr>
          <p:nvPr>
            <p:ph type="dt" sz="half" idx="10"/>
          </p:nvPr>
        </p:nvSpPr>
        <p:spPr/>
        <p:txBody>
          <a:bodyPr/>
          <a:lstStyle/>
          <a:p>
            <a:fld id="{B9C4D8E8-5309-4663-B90D-9DBA6F28DCC8}" type="datetimeFigureOut">
              <a:rPr lang="en-GB" smtClean="0"/>
              <a:t>15/01/2026</a:t>
            </a:fld>
            <a:endParaRPr lang="en-GB"/>
          </a:p>
        </p:txBody>
      </p:sp>
      <p:sp>
        <p:nvSpPr>
          <p:cNvPr id="6" name="Footer Placeholder 5">
            <a:extLst>
              <a:ext uri="{FF2B5EF4-FFF2-40B4-BE49-F238E27FC236}">
                <a16:creationId xmlns:a16="http://schemas.microsoft.com/office/drawing/2014/main" id="{B77FF68F-82AD-6006-983C-30035E4AB77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9D7FCD0-EA0F-C8E8-781A-0D20FF9B0C1E}"/>
              </a:ext>
            </a:extLst>
          </p:cNvPr>
          <p:cNvSpPr>
            <a:spLocks noGrp="1"/>
          </p:cNvSpPr>
          <p:nvPr>
            <p:ph type="sldNum" sz="quarter" idx="12"/>
          </p:nvPr>
        </p:nvSpPr>
        <p:spPr/>
        <p:txBody>
          <a:bodyPr/>
          <a:lstStyle/>
          <a:p>
            <a:fld id="{A8BF8537-0E0E-4AFD-9CE2-C15FBF1384C0}" type="slidenum">
              <a:rPr lang="en-GB" smtClean="0"/>
              <a:t>‹#›</a:t>
            </a:fld>
            <a:endParaRPr lang="en-GB"/>
          </a:p>
        </p:txBody>
      </p:sp>
    </p:spTree>
    <p:extLst>
      <p:ext uri="{BB962C8B-B14F-4D97-AF65-F5344CB8AC3E}">
        <p14:creationId xmlns:p14="http://schemas.microsoft.com/office/powerpoint/2010/main" val="582981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alpha val="34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8DD2987-7216-C2EF-6B73-0CF949893D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72D9147-6EB3-6BAA-EAC8-B8FEA62CE8D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D091A47-3901-C457-E4BA-924191E484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9C4D8E8-5309-4663-B90D-9DBA6F28DCC8}" type="datetimeFigureOut">
              <a:rPr lang="en-GB" smtClean="0"/>
              <a:t>15/01/2026</a:t>
            </a:fld>
            <a:endParaRPr lang="en-GB"/>
          </a:p>
        </p:txBody>
      </p:sp>
      <p:sp>
        <p:nvSpPr>
          <p:cNvPr id="5" name="Footer Placeholder 4">
            <a:extLst>
              <a:ext uri="{FF2B5EF4-FFF2-40B4-BE49-F238E27FC236}">
                <a16:creationId xmlns:a16="http://schemas.microsoft.com/office/drawing/2014/main" id="{BE5B1D39-E54C-BEC9-16C4-C2037C093B5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A30FFB88-416C-EDD6-E2D7-ED2D3DFE24F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8BF8537-0E0E-4AFD-9CE2-C15FBF1384C0}" type="slidenum">
              <a:rPr lang="en-GB" smtClean="0"/>
              <a:t>‹#›</a:t>
            </a:fld>
            <a:endParaRPr lang="en-GB"/>
          </a:p>
        </p:txBody>
      </p:sp>
    </p:spTree>
    <p:extLst>
      <p:ext uri="{BB962C8B-B14F-4D97-AF65-F5344CB8AC3E}">
        <p14:creationId xmlns:p14="http://schemas.microsoft.com/office/powerpoint/2010/main" val="20942962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lse.ac.uk/library/collection-highlights/womens-liberation-movement" TargetMode="External"/><Relationship Id="rId2" Type="http://schemas.openxmlformats.org/officeDocument/2006/relationships/hyperlink" Target="https://wdc.contentdm.oclc.org/digital/collection/boar/id/1972"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E603D-B9E9-C4B5-67DD-68028F0CC391}"/>
              </a:ext>
            </a:extLst>
          </p:cNvPr>
          <p:cNvSpPr>
            <a:spLocks noGrp="1"/>
          </p:cNvSpPr>
          <p:nvPr>
            <p:ph type="title"/>
          </p:nvPr>
        </p:nvSpPr>
        <p:spPr/>
        <p:txBody>
          <a:bodyPr/>
          <a:lstStyle/>
          <a:p>
            <a:r>
              <a:rPr lang="en-GB" dirty="0"/>
              <a:t>Term 2 </a:t>
            </a:r>
          </a:p>
        </p:txBody>
      </p:sp>
      <p:sp>
        <p:nvSpPr>
          <p:cNvPr id="3" name="Content Placeholder 2">
            <a:extLst>
              <a:ext uri="{FF2B5EF4-FFF2-40B4-BE49-F238E27FC236}">
                <a16:creationId xmlns:a16="http://schemas.microsoft.com/office/drawing/2014/main" id="{12A8A9B6-FE92-0AC2-9916-39C137123D0D}"/>
              </a:ext>
            </a:extLst>
          </p:cNvPr>
          <p:cNvSpPr>
            <a:spLocks noGrp="1"/>
          </p:cNvSpPr>
          <p:nvPr>
            <p:ph idx="1"/>
          </p:nvPr>
        </p:nvSpPr>
        <p:spPr/>
        <p:txBody>
          <a:bodyPr>
            <a:normAutofit lnSpcReduction="10000"/>
          </a:bodyPr>
          <a:lstStyle/>
          <a:p>
            <a:r>
              <a:rPr lang="en-GB" dirty="0"/>
              <a:t>Thank you for your feedback – formal response by the end of the week</a:t>
            </a:r>
          </a:p>
          <a:p>
            <a:r>
              <a:rPr lang="en-GB" dirty="0"/>
              <a:t>Next assignment: </a:t>
            </a:r>
            <a:r>
              <a:rPr lang="en-GB" b="1" dirty="0"/>
              <a:t>3,000 word </a:t>
            </a:r>
            <a:r>
              <a:rPr lang="en-GB" dirty="0"/>
              <a:t>(40%) source-based essay due </a:t>
            </a:r>
            <a:r>
              <a:rPr lang="en-GB" b="1" dirty="0"/>
              <a:t>11</a:t>
            </a:r>
            <a:r>
              <a:rPr lang="en-GB" b="1" baseline="30000" dirty="0"/>
              <a:t>th</a:t>
            </a:r>
            <a:r>
              <a:rPr lang="en-GB" b="1" dirty="0"/>
              <a:t> March 2006</a:t>
            </a:r>
          </a:p>
          <a:p>
            <a:r>
              <a:rPr lang="en-GB" dirty="0"/>
              <a:t>Most of this term focuses on the Women’s Liberation Movement ‘second wave’ encompassing late 1960s, 1970s, 1980s</a:t>
            </a:r>
          </a:p>
          <a:p>
            <a:r>
              <a:rPr lang="en-GB" dirty="0"/>
              <a:t>Today’s session is an </a:t>
            </a:r>
            <a:r>
              <a:rPr lang="en-GB" b="1" dirty="0"/>
              <a:t>overview</a:t>
            </a:r>
            <a:r>
              <a:rPr lang="en-GB" dirty="0"/>
              <a:t> of some of the themes we’ll be examining in detail in the coming weeks</a:t>
            </a:r>
          </a:p>
          <a:p>
            <a:r>
              <a:rPr lang="en-GB" b="1" dirty="0"/>
              <a:t>First task </a:t>
            </a:r>
            <a:r>
              <a:rPr lang="en-GB" dirty="0"/>
              <a:t>– spend a few minutes reflecting on prewar and interwar feminism. Make a quick list of key campaign areas.</a:t>
            </a:r>
          </a:p>
          <a:p>
            <a:endParaRPr lang="en-GB" dirty="0"/>
          </a:p>
        </p:txBody>
      </p:sp>
    </p:spTree>
    <p:extLst>
      <p:ext uri="{BB962C8B-B14F-4D97-AF65-F5344CB8AC3E}">
        <p14:creationId xmlns:p14="http://schemas.microsoft.com/office/powerpoint/2010/main" val="35299846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F2038-69C4-CFB4-13B0-A2E6D628ED80}"/>
              </a:ext>
            </a:extLst>
          </p:cNvPr>
          <p:cNvSpPr>
            <a:spLocks noGrp="1"/>
          </p:cNvSpPr>
          <p:nvPr>
            <p:ph type="title"/>
          </p:nvPr>
        </p:nvSpPr>
        <p:spPr>
          <a:xfrm>
            <a:off x="933893" y="790427"/>
            <a:ext cx="10515600" cy="623703"/>
          </a:xfrm>
        </p:spPr>
        <p:txBody>
          <a:bodyPr>
            <a:normAutofit fontScale="90000"/>
          </a:bodyPr>
          <a:lstStyle/>
          <a:p>
            <a:r>
              <a:rPr lang="en-GB" b="1" dirty="0"/>
              <a:t>3000 word </a:t>
            </a:r>
            <a:r>
              <a:rPr lang="en-GB" b="1" u="sng" dirty="0"/>
              <a:t>source</a:t>
            </a:r>
            <a:r>
              <a:rPr lang="en-GB" b="1" dirty="0"/>
              <a:t> based essay</a:t>
            </a:r>
            <a:r>
              <a:rPr lang="en-GB" dirty="0"/>
              <a:t> (40%)</a:t>
            </a:r>
            <a:br>
              <a:rPr lang="en-GB" dirty="0"/>
            </a:br>
            <a:endParaRPr lang="en-GB" dirty="0"/>
          </a:p>
        </p:txBody>
      </p:sp>
      <p:sp>
        <p:nvSpPr>
          <p:cNvPr id="3" name="Content Placeholder 2">
            <a:extLst>
              <a:ext uri="{FF2B5EF4-FFF2-40B4-BE49-F238E27FC236}">
                <a16:creationId xmlns:a16="http://schemas.microsoft.com/office/drawing/2014/main" id="{140D6374-6C1E-6EE2-A5FB-043F37FC02C1}"/>
              </a:ext>
            </a:extLst>
          </p:cNvPr>
          <p:cNvSpPr>
            <a:spLocks noGrp="1"/>
          </p:cNvSpPr>
          <p:nvPr>
            <p:ph idx="1"/>
          </p:nvPr>
        </p:nvSpPr>
        <p:spPr>
          <a:xfrm>
            <a:off x="838200" y="1414130"/>
            <a:ext cx="10515600" cy="4976037"/>
          </a:xfrm>
        </p:spPr>
        <p:txBody>
          <a:bodyPr>
            <a:normAutofit fontScale="85000" lnSpcReduction="20000"/>
          </a:bodyPr>
          <a:lstStyle/>
          <a:p>
            <a:r>
              <a:rPr lang="en-GB" b="1" dirty="0"/>
              <a:t>Choose a primary source and perform an in-depth analysis</a:t>
            </a:r>
          </a:p>
          <a:p>
            <a:r>
              <a:rPr lang="en-GB" b="1" dirty="0"/>
              <a:t>This can be from the MRC or elsewhere (check with me) but must fit in with the module themes </a:t>
            </a:r>
          </a:p>
          <a:p>
            <a:r>
              <a:rPr lang="en-GB" b="1" dirty="0"/>
              <a:t>No need for a ‘title’. E.g. ‘Leaflet Advertising the </a:t>
            </a:r>
            <a:r>
              <a:rPr lang="en-GB" b="1" i="1" dirty="0"/>
              <a:t>Indian Female Evangelist</a:t>
            </a:r>
            <a:r>
              <a:rPr lang="en-GB" b="1" dirty="0"/>
              <a:t> (1880): A Source Analysis’ is fine</a:t>
            </a:r>
          </a:p>
          <a:p>
            <a:r>
              <a:rPr lang="en-GB" b="1" dirty="0"/>
              <a:t>You are not setting a question to answer or making an argument in the sense of a traditional essay, you are analysing a primary document</a:t>
            </a:r>
          </a:p>
          <a:p>
            <a:r>
              <a:rPr lang="en-GB" b="1" dirty="0"/>
              <a:t>Context of the document </a:t>
            </a:r>
            <a:r>
              <a:rPr lang="en-GB" dirty="0"/>
              <a:t>(authorship, purpose, date, intended audience). </a:t>
            </a:r>
            <a:r>
              <a:rPr lang="en-GB" b="1" dirty="0"/>
              <a:t>Analyse the content </a:t>
            </a:r>
            <a:r>
              <a:rPr lang="en-GB" dirty="0"/>
              <a:t>(explain arguments, bias, subjectivity or views of the document). </a:t>
            </a:r>
            <a:r>
              <a:rPr lang="en-GB" b="1" dirty="0"/>
              <a:t>Is it useful to historians </a:t>
            </a:r>
            <a:r>
              <a:rPr lang="en-GB" dirty="0"/>
              <a:t>(i.e. reliability, does it offer views on discourses of the era). If other historians have commented on it – do you agree or disagree with their opinions on it. </a:t>
            </a:r>
            <a:r>
              <a:rPr lang="en-GB" b="1" dirty="0"/>
              <a:t>How does it fit with/what does it tell us about the social/cultural/political context of the time</a:t>
            </a:r>
          </a:p>
          <a:p>
            <a:r>
              <a:rPr lang="en-GB" b="1" dirty="0"/>
              <a:t>Develop historical understanding from the source you choose</a:t>
            </a:r>
          </a:p>
          <a:p>
            <a:r>
              <a:rPr lang="en-GB" b="1" dirty="0"/>
              <a:t>Due 12 Noon Wednesday 11th March 2026</a:t>
            </a:r>
            <a:endParaRPr lang="en-GB" dirty="0"/>
          </a:p>
        </p:txBody>
      </p:sp>
    </p:spTree>
    <p:extLst>
      <p:ext uri="{BB962C8B-B14F-4D97-AF65-F5344CB8AC3E}">
        <p14:creationId xmlns:p14="http://schemas.microsoft.com/office/powerpoint/2010/main" val="1522578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07871-6E7D-31B2-6C00-15AABC2DBFE4}"/>
              </a:ext>
            </a:extLst>
          </p:cNvPr>
          <p:cNvSpPr>
            <a:spLocks noGrp="1"/>
          </p:cNvSpPr>
          <p:nvPr>
            <p:ph type="ctrTitle"/>
          </p:nvPr>
        </p:nvSpPr>
        <p:spPr/>
        <p:txBody>
          <a:bodyPr/>
          <a:lstStyle/>
          <a:p>
            <a:endParaRPr lang="en-GB" dirty="0"/>
          </a:p>
        </p:txBody>
      </p:sp>
      <p:sp>
        <p:nvSpPr>
          <p:cNvPr id="3" name="Subtitle 2">
            <a:extLst>
              <a:ext uri="{FF2B5EF4-FFF2-40B4-BE49-F238E27FC236}">
                <a16:creationId xmlns:a16="http://schemas.microsoft.com/office/drawing/2014/main" id="{AAE2B85B-8219-0C8B-BD6C-7601A23EA5FD}"/>
              </a:ext>
            </a:extLst>
          </p:cNvPr>
          <p:cNvSpPr>
            <a:spLocks noGrp="1"/>
          </p:cNvSpPr>
          <p:nvPr>
            <p:ph type="subTitle" idx="1"/>
          </p:nvPr>
        </p:nvSpPr>
        <p:spPr/>
        <p:txBody>
          <a:bodyPr/>
          <a:lstStyle/>
          <a:p>
            <a:endParaRPr lang="en-GB"/>
          </a:p>
        </p:txBody>
      </p:sp>
      <p:pic>
        <p:nvPicPr>
          <p:cNvPr id="7" name="Picture 6">
            <a:extLst>
              <a:ext uri="{FF2B5EF4-FFF2-40B4-BE49-F238E27FC236}">
                <a16:creationId xmlns:a16="http://schemas.microsoft.com/office/drawing/2014/main" id="{2FF6336D-52E9-585B-67DE-5FD10E73F7A0}"/>
              </a:ext>
            </a:extLst>
          </p:cNvPr>
          <p:cNvPicPr>
            <a:picLocks noChangeAspect="1"/>
          </p:cNvPicPr>
          <p:nvPr/>
        </p:nvPicPr>
        <p:blipFill>
          <a:blip r:embed="rId2"/>
          <a:stretch>
            <a:fillRect/>
          </a:stretch>
        </p:blipFill>
        <p:spPr>
          <a:xfrm>
            <a:off x="0" y="0"/>
            <a:ext cx="12192000" cy="6857999"/>
          </a:xfrm>
          <a:prstGeom prst="rect">
            <a:avLst/>
          </a:prstGeom>
        </p:spPr>
      </p:pic>
    </p:spTree>
    <p:extLst>
      <p:ext uri="{BB962C8B-B14F-4D97-AF65-F5344CB8AC3E}">
        <p14:creationId xmlns:p14="http://schemas.microsoft.com/office/powerpoint/2010/main" val="10633411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DA57E-EF9A-33C9-1B8F-8D303F3795D6}"/>
              </a:ext>
            </a:extLst>
          </p:cNvPr>
          <p:cNvSpPr>
            <a:spLocks noGrp="1"/>
          </p:cNvSpPr>
          <p:nvPr>
            <p:ph type="title"/>
          </p:nvPr>
        </p:nvSpPr>
        <p:spPr/>
        <p:txBody>
          <a:bodyPr/>
          <a:lstStyle/>
          <a:p>
            <a:pPr algn="ctr"/>
            <a:r>
              <a:rPr lang="en-GB" dirty="0"/>
              <a:t>The Birth of the Women’s Liberation Movement</a:t>
            </a:r>
          </a:p>
        </p:txBody>
      </p:sp>
      <p:sp>
        <p:nvSpPr>
          <p:cNvPr id="3" name="Content Placeholder 2">
            <a:extLst>
              <a:ext uri="{FF2B5EF4-FFF2-40B4-BE49-F238E27FC236}">
                <a16:creationId xmlns:a16="http://schemas.microsoft.com/office/drawing/2014/main" id="{72B9A7CB-6F26-8305-B11A-41C6F73D9C76}"/>
              </a:ext>
            </a:extLst>
          </p:cNvPr>
          <p:cNvSpPr>
            <a:spLocks noGrp="1"/>
          </p:cNvSpPr>
          <p:nvPr>
            <p:ph idx="1"/>
          </p:nvPr>
        </p:nvSpPr>
        <p:spPr/>
        <p:txBody>
          <a:bodyPr>
            <a:normAutofit fontScale="92500" lnSpcReduction="10000"/>
          </a:bodyPr>
          <a:lstStyle/>
          <a:p>
            <a:pPr marL="0" indent="0">
              <a:buNone/>
            </a:pPr>
            <a:r>
              <a:rPr lang="en-GB" dirty="0"/>
              <a:t>First national women’s conference, Ruskin College, Oxford, 1970, four demands were formulated:</a:t>
            </a:r>
          </a:p>
          <a:p>
            <a:pPr marL="0" indent="0">
              <a:buNone/>
            </a:pPr>
            <a:endParaRPr lang="en-GB" dirty="0"/>
          </a:p>
          <a:p>
            <a:pPr marL="0" indent="0">
              <a:buNone/>
            </a:pPr>
            <a:r>
              <a:rPr lang="en-GB" dirty="0"/>
              <a:t>1. Equal Pay</a:t>
            </a:r>
          </a:p>
          <a:p>
            <a:pPr marL="0" indent="0">
              <a:buNone/>
            </a:pPr>
            <a:r>
              <a:rPr lang="en-GB" dirty="0"/>
              <a:t>2. Equal Education &amp; Opportunity</a:t>
            </a:r>
          </a:p>
          <a:p>
            <a:pPr marL="0" indent="0">
              <a:buNone/>
            </a:pPr>
            <a:r>
              <a:rPr lang="en-GB" dirty="0"/>
              <a:t>3. 24 Hour Nurseries</a:t>
            </a:r>
          </a:p>
          <a:p>
            <a:pPr marL="0" indent="0">
              <a:buNone/>
            </a:pPr>
            <a:r>
              <a:rPr lang="en-GB" dirty="0"/>
              <a:t>4. Free Contraception &amp; Abortion on Demand</a:t>
            </a:r>
          </a:p>
          <a:p>
            <a:pPr marL="0" indent="0">
              <a:buNone/>
            </a:pPr>
            <a:endParaRPr lang="en-GB" dirty="0"/>
          </a:p>
          <a:p>
            <a:pPr marL="0" indent="0">
              <a:buNone/>
            </a:pPr>
            <a:r>
              <a:rPr lang="en-GB" dirty="0"/>
              <a:t>The overarching question for today is what factors ‘birthed’ this new ‘second wave’ feminist movement in Britain? And how was it different?</a:t>
            </a:r>
          </a:p>
        </p:txBody>
      </p:sp>
    </p:spTree>
    <p:extLst>
      <p:ext uri="{BB962C8B-B14F-4D97-AF65-F5344CB8AC3E}">
        <p14:creationId xmlns:p14="http://schemas.microsoft.com/office/powerpoint/2010/main" val="4121495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1B785-DC22-74EC-263B-5950C37F629C}"/>
              </a:ext>
            </a:extLst>
          </p:cNvPr>
          <p:cNvSpPr>
            <a:spLocks noGrp="1"/>
          </p:cNvSpPr>
          <p:nvPr>
            <p:ph type="title"/>
          </p:nvPr>
        </p:nvSpPr>
        <p:spPr>
          <a:xfrm>
            <a:off x="306572" y="155869"/>
            <a:ext cx="10515600" cy="1010204"/>
          </a:xfrm>
        </p:spPr>
        <p:txBody>
          <a:bodyPr>
            <a:normAutofit/>
          </a:bodyPr>
          <a:lstStyle/>
          <a:p>
            <a:pPr algn="ctr"/>
            <a:r>
              <a:rPr lang="en-GB" sz="4000" dirty="0"/>
              <a:t>Task – Group discussion of core readings </a:t>
            </a:r>
          </a:p>
        </p:txBody>
      </p:sp>
      <p:sp>
        <p:nvSpPr>
          <p:cNvPr id="3" name="Content Placeholder 2">
            <a:extLst>
              <a:ext uri="{FF2B5EF4-FFF2-40B4-BE49-F238E27FC236}">
                <a16:creationId xmlns:a16="http://schemas.microsoft.com/office/drawing/2014/main" id="{3CB78F8E-76DE-ED9C-9486-4DB26732A146}"/>
              </a:ext>
            </a:extLst>
          </p:cNvPr>
          <p:cNvSpPr>
            <a:spLocks noGrp="1"/>
          </p:cNvSpPr>
          <p:nvPr>
            <p:ph idx="1"/>
          </p:nvPr>
        </p:nvSpPr>
        <p:spPr>
          <a:xfrm>
            <a:off x="4735921" y="1166073"/>
            <a:ext cx="7023688" cy="5458121"/>
          </a:xfrm>
        </p:spPr>
        <p:txBody>
          <a:bodyPr>
            <a:noAutofit/>
          </a:bodyPr>
          <a:lstStyle/>
          <a:p>
            <a:r>
              <a:rPr lang="en-GB" sz="2400" dirty="0"/>
              <a:t>Sheila Rowbotham (now 82)</a:t>
            </a:r>
          </a:p>
          <a:p>
            <a:r>
              <a:rPr lang="en-GB" sz="2400" dirty="0"/>
              <a:t>Pioneer of WLM at Oxford University (originally from lower middle-class family in Hull)</a:t>
            </a:r>
          </a:p>
          <a:p>
            <a:r>
              <a:rPr lang="en-GB" sz="2400" dirty="0"/>
              <a:t>Studied history</a:t>
            </a:r>
          </a:p>
          <a:p>
            <a:r>
              <a:rPr lang="en-GB" sz="2400" dirty="0"/>
              <a:t>1969, published pamphlet </a:t>
            </a:r>
            <a:r>
              <a:rPr lang="en-GB" sz="2400" i="1" dirty="0"/>
              <a:t>Women's Liberation and the New Politics</a:t>
            </a:r>
            <a:r>
              <a:rPr lang="en-GB" sz="2400" dirty="0"/>
              <a:t>, arguing that Socialist theory needed to consider the oppression of women in cultural as well as economic terms.</a:t>
            </a:r>
          </a:p>
          <a:p>
            <a:r>
              <a:rPr lang="en-GB" sz="2400" dirty="0"/>
              <a:t>Editor of feminist/socialist magazines and later lecturer &amp; author</a:t>
            </a:r>
          </a:p>
          <a:p>
            <a:r>
              <a:rPr lang="en-GB" sz="2400" dirty="0"/>
              <a:t>Women and men should stand equally against both capitalism and sexism to achieve radical social reorganisation</a:t>
            </a:r>
          </a:p>
          <a:p>
            <a:r>
              <a:rPr lang="en-GB" sz="2400" dirty="0"/>
              <a:t>Papers at LSE</a:t>
            </a:r>
          </a:p>
        </p:txBody>
      </p:sp>
      <p:pic>
        <p:nvPicPr>
          <p:cNvPr id="6" name="Picture 5">
            <a:extLst>
              <a:ext uri="{FF2B5EF4-FFF2-40B4-BE49-F238E27FC236}">
                <a16:creationId xmlns:a16="http://schemas.microsoft.com/office/drawing/2014/main" id="{86C21E62-B216-192D-86E1-F4F715789B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90688"/>
            <a:ext cx="4621619" cy="4178595"/>
          </a:xfrm>
          <a:prstGeom prst="rect">
            <a:avLst/>
          </a:prstGeom>
        </p:spPr>
      </p:pic>
    </p:spTree>
    <p:extLst>
      <p:ext uri="{BB962C8B-B14F-4D97-AF65-F5344CB8AC3E}">
        <p14:creationId xmlns:p14="http://schemas.microsoft.com/office/powerpoint/2010/main" val="4006715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1F68B-CAC3-BE5D-E94C-56B4A9246116}"/>
              </a:ext>
            </a:extLst>
          </p:cNvPr>
          <p:cNvSpPr>
            <a:spLocks noGrp="1"/>
          </p:cNvSpPr>
          <p:nvPr>
            <p:ph type="title"/>
          </p:nvPr>
        </p:nvSpPr>
        <p:spPr>
          <a:xfrm>
            <a:off x="838200" y="365126"/>
            <a:ext cx="10515600" cy="719396"/>
          </a:xfrm>
        </p:spPr>
        <p:txBody>
          <a:bodyPr>
            <a:normAutofit/>
          </a:bodyPr>
          <a:lstStyle/>
          <a:p>
            <a:pPr algn="ctr"/>
            <a:r>
              <a:rPr lang="en-GB" sz="4000" dirty="0"/>
              <a:t>Task – Group discussion of core readings </a:t>
            </a:r>
          </a:p>
        </p:txBody>
      </p:sp>
      <p:sp>
        <p:nvSpPr>
          <p:cNvPr id="3" name="Content Placeholder 2">
            <a:extLst>
              <a:ext uri="{FF2B5EF4-FFF2-40B4-BE49-F238E27FC236}">
                <a16:creationId xmlns:a16="http://schemas.microsoft.com/office/drawing/2014/main" id="{7144ADD4-00C7-A38B-9A5B-5A9E40AB1191}"/>
              </a:ext>
            </a:extLst>
          </p:cNvPr>
          <p:cNvSpPr>
            <a:spLocks noGrp="1"/>
          </p:cNvSpPr>
          <p:nvPr>
            <p:ph idx="1"/>
          </p:nvPr>
        </p:nvSpPr>
        <p:spPr>
          <a:xfrm>
            <a:off x="4727121" y="1735892"/>
            <a:ext cx="6979326" cy="4465579"/>
          </a:xfrm>
        </p:spPr>
        <p:txBody>
          <a:bodyPr>
            <a:normAutofit fontScale="85000" lnSpcReduction="20000"/>
          </a:bodyPr>
          <a:lstStyle/>
          <a:p>
            <a:r>
              <a:rPr lang="en-GB" dirty="0"/>
              <a:t>Juliet Mitchell (now 85)</a:t>
            </a:r>
          </a:p>
          <a:p>
            <a:r>
              <a:rPr lang="en-GB" dirty="0"/>
              <a:t>Oxford University studied English (later psychoanalysis)</a:t>
            </a:r>
          </a:p>
          <a:p>
            <a:r>
              <a:rPr lang="en-GB" dirty="0"/>
              <a:t>Inspired by black civil rights movement</a:t>
            </a:r>
          </a:p>
          <a:p>
            <a:r>
              <a:rPr lang="en-GB" dirty="0"/>
              <a:t>Active in leftist politics, editing committee of </a:t>
            </a:r>
            <a:r>
              <a:rPr lang="en-GB" i="1" dirty="0"/>
              <a:t>New Left Review</a:t>
            </a:r>
          </a:p>
          <a:p>
            <a:r>
              <a:rPr lang="en-GB" dirty="0"/>
              <a:t>WLM seminal article "Women: The Longest Revolution" (1966) accusing socialism of failing to lead to the emancipation of women, theoretically reproaching socialist ideology for studying the position of women only through their role in economic production</a:t>
            </a:r>
          </a:p>
          <a:p>
            <a:r>
              <a:rPr lang="en-GB" i="1" dirty="0"/>
              <a:t>Book Women's Estate </a:t>
            </a:r>
            <a:r>
              <a:rPr lang="en-GB" dirty="0"/>
              <a:t>(1971)</a:t>
            </a:r>
          </a:p>
          <a:p>
            <a:endParaRPr lang="en-GB" dirty="0"/>
          </a:p>
        </p:txBody>
      </p:sp>
      <p:pic>
        <p:nvPicPr>
          <p:cNvPr id="2050" name="Picture 2" descr="Juliet Mitchell - Alchetron, The Free Social Encyclopedia">
            <a:extLst>
              <a:ext uri="{FF2B5EF4-FFF2-40B4-BE49-F238E27FC236}">
                <a16:creationId xmlns:a16="http://schemas.microsoft.com/office/drawing/2014/main" id="{C9A13B0B-A3B6-4800-9F88-7BE4BEF66A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63109"/>
            <a:ext cx="4412512" cy="49213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3871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62E5CC-A70B-09D6-A3E2-1785CB372999}"/>
              </a:ext>
            </a:extLst>
          </p:cNvPr>
          <p:cNvSpPr>
            <a:spLocks noGrp="1"/>
          </p:cNvSpPr>
          <p:nvPr>
            <p:ph type="title"/>
          </p:nvPr>
        </p:nvSpPr>
        <p:spPr>
          <a:xfrm>
            <a:off x="838200" y="365126"/>
            <a:ext cx="10515600" cy="793824"/>
          </a:xfrm>
        </p:spPr>
        <p:txBody>
          <a:bodyPr/>
          <a:lstStyle/>
          <a:p>
            <a:pPr algn="ctr"/>
            <a:r>
              <a:rPr lang="en-GB" dirty="0"/>
              <a:t>To consider in our discussion…</a:t>
            </a:r>
          </a:p>
        </p:txBody>
      </p:sp>
      <p:sp>
        <p:nvSpPr>
          <p:cNvPr id="3" name="Content Placeholder 2">
            <a:extLst>
              <a:ext uri="{FF2B5EF4-FFF2-40B4-BE49-F238E27FC236}">
                <a16:creationId xmlns:a16="http://schemas.microsoft.com/office/drawing/2014/main" id="{450DE296-C526-C0A6-4961-0C67EC93AE9D}"/>
              </a:ext>
            </a:extLst>
          </p:cNvPr>
          <p:cNvSpPr>
            <a:spLocks noGrp="1"/>
          </p:cNvSpPr>
          <p:nvPr>
            <p:ph idx="1"/>
          </p:nvPr>
        </p:nvSpPr>
        <p:spPr>
          <a:xfrm>
            <a:off x="838200" y="1499191"/>
            <a:ext cx="10515600" cy="4677772"/>
          </a:xfrm>
        </p:spPr>
        <p:txBody>
          <a:bodyPr>
            <a:normAutofit lnSpcReduction="10000"/>
          </a:bodyPr>
          <a:lstStyle/>
          <a:p>
            <a:r>
              <a:rPr lang="en-GB" dirty="0"/>
              <a:t>Discuss the social and cultural context in which the WLM emerged? In other words, what was going on at this time of ‘crisis’ at home and abroad?</a:t>
            </a:r>
          </a:p>
          <a:p>
            <a:r>
              <a:rPr lang="en-GB" dirty="0"/>
              <a:t>Was the sexual revolution an important factor in the rise of the WLM? If so, how?</a:t>
            </a:r>
          </a:p>
          <a:p>
            <a:r>
              <a:rPr lang="en-GB" dirty="0"/>
              <a:t>Was the Left responsible for the emergence of a ‘second wave’ of feminism in the 1970s?</a:t>
            </a:r>
          </a:p>
          <a:p>
            <a:r>
              <a:rPr lang="en-GB" dirty="0"/>
              <a:t>What are the main differences you perceive between ‘first’ and ‘second’ wave feminism? Are these useful labels for the historian?</a:t>
            </a:r>
          </a:p>
          <a:p>
            <a:r>
              <a:rPr lang="en-GB" dirty="0"/>
              <a:t>What obstacles did women face in forming a feminist consciousness in the early days of the WLM?</a:t>
            </a:r>
          </a:p>
          <a:p>
            <a:endParaRPr lang="en-GB" dirty="0"/>
          </a:p>
        </p:txBody>
      </p:sp>
    </p:spTree>
    <p:extLst>
      <p:ext uri="{BB962C8B-B14F-4D97-AF65-F5344CB8AC3E}">
        <p14:creationId xmlns:p14="http://schemas.microsoft.com/office/powerpoint/2010/main" val="2021703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2A809-509D-1BD1-211A-47C1FAF42BB0}"/>
              </a:ext>
            </a:extLst>
          </p:cNvPr>
          <p:cNvSpPr>
            <a:spLocks noGrp="1"/>
          </p:cNvSpPr>
          <p:nvPr>
            <p:ph type="title"/>
          </p:nvPr>
        </p:nvSpPr>
        <p:spPr/>
        <p:txBody>
          <a:bodyPr/>
          <a:lstStyle/>
          <a:p>
            <a:r>
              <a:rPr lang="en-GB" dirty="0"/>
              <a:t>Follow on discussion -</a:t>
            </a:r>
          </a:p>
        </p:txBody>
      </p:sp>
      <p:sp>
        <p:nvSpPr>
          <p:cNvPr id="3" name="Content Placeholder 2">
            <a:extLst>
              <a:ext uri="{FF2B5EF4-FFF2-40B4-BE49-F238E27FC236}">
                <a16:creationId xmlns:a16="http://schemas.microsoft.com/office/drawing/2014/main" id="{D2BA685E-6016-7B9D-C30E-CE3F8B3943FA}"/>
              </a:ext>
            </a:extLst>
          </p:cNvPr>
          <p:cNvSpPr>
            <a:spLocks noGrp="1"/>
          </p:cNvSpPr>
          <p:nvPr>
            <p:ph idx="1"/>
          </p:nvPr>
        </p:nvSpPr>
        <p:spPr/>
        <p:txBody>
          <a:bodyPr>
            <a:normAutofit/>
          </a:bodyPr>
          <a:lstStyle/>
          <a:p>
            <a:r>
              <a:rPr lang="en-GB" dirty="0">
                <a:hlinkClick r:id="rId2"/>
              </a:rPr>
              <a:t>https://wdc.contentdm.oclc.org/digital/collection/boar/id/1972</a:t>
            </a:r>
            <a:endParaRPr lang="en-GB" dirty="0"/>
          </a:p>
          <a:p>
            <a:pPr marL="0" indent="0">
              <a:buNone/>
            </a:pPr>
            <a:r>
              <a:rPr lang="en-GB" dirty="0"/>
              <a:t>MRC, click on module, click on birth of the WLM, Warwick Women’s Liberation? 1969 under ‘Selected Sources’</a:t>
            </a:r>
          </a:p>
          <a:p>
            <a:r>
              <a:rPr lang="en-GB" dirty="0"/>
              <a:t>Read the student article in </a:t>
            </a:r>
            <a:r>
              <a:rPr lang="en-GB" i="1" dirty="0"/>
              <a:t>The Warwick Boar</a:t>
            </a:r>
          </a:p>
          <a:p>
            <a:r>
              <a:rPr lang="en-GB" dirty="0"/>
              <a:t>As young students at Warwick, can you relate to this article? If so how?</a:t>
            </a:r>
          </a:p>
          <a:p>
            <a:r>
              <a:rPr lang="en-GB" dirty="0">
                <a:hlinkClick r:id="rId3"/>
              </a:rPr>
              <a:t>https://www.lse.ac.uk/library/collection-highlights/womens-liberation-movement</a:t>
            </a:r>
            <a:endParaRPr lang="en-GB" dirty="0"/>
          </a:p>
          <a:p>
            <a:pPr marL="0" indent="0">
              <a:buNone/>
            </a:pPr>
            <a:endParaRPr lang="en-GB" dirty="0"/>
          </a:p>
          <a:p>
            <a:endParaRPr lang="en-GB" dirty="0"/>
          </a:p>
          <a:p>
            <a:pPr marL="0" indent="0">
              <a:buNone/>
            </a:pPr>
            <a:endParaRPr lang="en-GB" dirty="0"/>
          </a:p>
        </p:txBody>
      </p:sp>
    </p:spTree>
    <p:extLst>
      <p:ext uri="{BB962C8B-B14F-4D97-AF65-F5344CB8AC3E}">
        <p14:creationId xmlns:p14="http://schemas.microsoft.com/office/powerpoint/2010/main" val="41499002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B46D7-C67E-772F-67B7-2D450A1FED0A}"/>
              </a:ext>
            </a:extLst>
          </p:cNvPr>
          <p:cNvSpPr>
            <a:spLocks noGrp="1"/>
          </p:cNvSpPr>
          <p:nvPr>
            <p:ph type="title"/>
          </p:nvPr>
        </p:nvSpPr>
        <p:spPr/>
        <p:txBody>
          <a:bodyPr/>
          <a:lstStyle/>
          <a:p>
            <a:r>
              <a:rPr lang="en-GB" dirty="0"/>
              <a:t>Summing up…</a:t>
            </a:r>
          </a:p>
        </p:txBody>
      </p:sp>
      <p:sp>
        <p:nvSpPr>
          <p:cNvPr id="3" name="Content Placeholder 2">
            <a:extLst>
              <a:ext uri="{FF2B5EF4-FFF2-40B4-BE49-F238E27FC236}">
                <a16:creationId xmlns:a16="http://schemas.microsoft.com/office/drawing/2014/main" id="{1C2A21B6-905F-AE12-97B4-7ADE1708D731}"/>
              </a:ext>
            </a:extLst>
          </p:cNvPr>
          <p:cNvSpPr>
            <a:spLocks noGrp="1"/>
          </p:cNvSpPr>
          <p:nvPr>
            <p:ph idx="1"/>
          </p:nvPr>
        </p:nvSpPr>
        <p:spPr/>
        <p:txBody>
          <a:bodyPr>
            <a:normAutofit lnSpcReduction="10000"/>
          </a:bodyPr>
          <a:lstStyle/>
          <a:p>
            <a:r>
              <a:rPr lang="en-GB" dirty="0"/>
              <a:t>In the nineteenth century ‘first wave’ feminists fought for equal rights in the public spheres of the workplace, higher education and national politics, culminating in the suffrage campaign and the partial vote in 1918.</a:t>
            </a:r>
          </a:p>
          <a:p>
            <a:r>
              <a:rPr lang="en-GB" dirty="0"/>
              <a:t>In the inter-war years feminists shifted attention to the private sphere of the family, listing among their demands the provision of reliable contraception, state recognition of the value of mothers’ unpaid work at home (later family allowances 1945)</a:t>
            </a:r>
          </a:p>
          <a:p>
            <a:r>
              <a:rPr lang="en-GB"/>
              <a:t>‘Second </a:t>
            </a:r>
            <a:r>
              <a:rPr lang="en-GB" dirty="0"/>
              <a:t>wave’ or WLM feminisms (deliberately plural) in the late sixties shared some of these objectives, but were more ambitious - they aimed at a radical shift in male-female relations</a:t>
            </a:r>
          </a:p>
          <a:p>
            <a:endParaRPr lang="en-GB" dirty="0"/>
          </a:p>
        </p:txBody>
      </p:sp>
    </p:spTree>
    <p:extLst>
      <p:ext uri="{BB962C8B-B14F-4D97-AF65-F5344CB8AC3E}">
        <p14:creationId xmlns:p14="http://schemas.microsoft.com/office/powerpoint/2010/main" val="30080398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7049</TotalTime>
  <Words>870</Words>
  <Application>Microsoft Office PowerPoint</Application>
  <PresentationFormat>Widescreen</PresentationFormat>
  <Paragraphs>55</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Aptos</vt:lpstr>
      <vt:lpstr>Aptos Display</vt:lpstr>
      <vt:lpstr>Arial</vt:lpstr>
      <vt:lpstr>Office Theme</vt:lpstr>
      <vt:lpstr>Term 2 </vt:lpstr>
      <vt:lpstr>3000 word source based essay (40%) </vt:lpstr>
      <vt:lpstr>PowerPoint Presentation</vt:lpstr>
      <vt:lpstr>The Birth of the Women’s Liberation Movement</vt:lpstr>
      <vt:lpstr>Task – Group discussion of core readings </vt:lpstr>
      <vt:lpstr>Task – Group discussion of core readings </vt:lpstr>
      <vt:lpstr>To consider in our discussion…</vt:lpstr>
      <vt:lpstr>Follow on discussion -</vt:lpstr>
      <vt:lpstr>Summing up…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Morton, Tara</dc:creator>
  <cp:lastModifiedBy>Morton, Tara</cp:lastModifiedBy>
  <cp:revision>6</cp:revision>
  <dcterms:created xsi:type="dcterms:W3CDTF">2026-01-08T14:41:21Z</dcterms:created>
  <dcterms:modified xsi:type="dcterms:W3CDTF">2026-01-15T14:31:16Z</dcterms:modified>
</cp:coreProperties>
</file>