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1"/>
  </p:normalViewPr>
  <p:slideViewPr>
    <p:cSldViewPr snapToGrid="0" snapToObjects="1">
      <p:cViewPr varScale="1">
        <p:scale>
          <a:sx n="109" d="100"/>
          <a:sy n="109" d="100"/>
        </p:scale>
        <p:origin x="1720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Tuesday, March 5,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Tuesday, March 5,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Tuesday, March 5,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Emotions in History:</a:t>
            </a:r>
          </a:p>
          <a:p>
            <a:r>
              <a:rPr lang="en-US" dirty="0"/>
              <a:t>A booming field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3000" dirty="0"/>
              <a:t>Research Centers (Berlin, Sydney, Queen Mary, </a:t>
            </a:r>
            <a:r>
              <a:rPr lang="mr-IN" sz="3000" dirty="0"/>
              <a:t>…</a:t>
            </a:r>
            <a:r>
              <a:rPr lang="de-DE" sz="3000" dirty="0"/>
              <a:t>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Book Series </a:t>
            </a:r>
            <a:r>
              <a:rPr lang="de-DE" sz="3000" dirty="0" err="1"/>
              <a:t>with</a:t>
            </a:r>
            <a:r>
              <a:rPr lang="de-DE" sz="3000" dirty="0"/>
              <a:t> Oxford University Press, Palgrave, </a:t>
            </a:r>
            <a:r>
              <a:rPr lang="mr-IN" sz="3000" dirty="0"/>
              <a:t>…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Conferences</a:t>
            </a:r>
            <a:r>
              <a:rPr lang="de-DE" sz="3000" dirty="0"/>
              <a:t>, Journals</a:t>
            </a:r>
            <a:r>
              <a:rPr lang="mr-IN" sz="3000" dirty="0"/>
              <a:t>…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be</a:t>
            </a:r>
            <a:r>
              <a:rPr lang="de-DE" sz="3000" dirty="0"/>
              <a:t> trendy, </a:t>
            </a:r>
            <a:r>
              <a:rPr lang="de-DE" sz="3000" dirty="0" err="1"/>
              <a:t>you</a:t>
            </a:r>
            <a:r>
              <a:rPr lang="de-DE" sz="3000" dirty="0"/>
              <a:t> </a:t>
            </a:r>
            <a:r>
              <a:rPr lang="de-DE" sz="3000" dirty="0" err="1"/>
              <a:t>have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talk</a:t>
            </a:r>
            <a:r>
              <a:rPr lang="de-DE" sz="3000" dirty="0"/>
              <a:t> </a:t>
            </a:r>
            <a:r>
              <a:rPr lang="de-DE" sz="3000" dirty="0" err="1"/>
              <a:t>about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r>
              <a:rPr lang="de-DE" sz="3000" dirty="0"/>
              <a:t> </a:t>
            </a:r>
            <a:r>
              <a:rPr lang="de-DE" sz="3000" dirty="0" err="1"/>
              <a:t>these</a:t>
            </a:r>
            <a:r>
              <a:rPr lang="de-DE" sz="3000" dirty="0"/>
              <a:t> </a:t>
            </a:r>
            <a:r>
              <a:rPr lang="de-DE" sz="3000" dirty="0" err="1"/>
              <a:t>days</a:t>
            </a:r>
            <a:r>
              <a:rPr lang="de-DE" sz="3000" dirty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50839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Emotional Practices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Monique Scheer, </a:t>
            </a:r>
            <a:r>
              <a:rPr lang="de-DE" sz="3000" i="1" dirty="0" err="1"/>
              <a:t>History</a:t>
            </a:r>
            <a:r>
              <a:rPr lang="de-DE" sz="3000" i="1" dirty="0"/>
              <a:t> </a:t>
            </a:r>
            <a:r>
              <a:rPr lang="de-DE" sz="3000" i="1" dirty="0" err="1"/>
              <a:t>and</a:t>
            </a:r>
            <a:r>
              <a:rPr lang="de-DE" sz="3000" i="1" dirty="0"/>
              <a:t> </a:t>
            </a:r>
            <a:r>
              <a:rPr lang="de-DE" sz="3000" i="1" dirty="0" err="1"/>
              <a:t>Theory</a:t>
            </a:r>
            <a:r>
              <a:rPr lang="de-DE" sz="3000" dirty="0"/>
              <a:t> (2013), </a:t>
            </a:r>
            <a:r>
              <a:rPr lang="de-DE" sz="3000" dirty="0" err="1"/>
              <a:t>influential</a:t>
            </a:r>
            <a:r>
              <a:rPr lang="de-DE" sz="3000" dirty="0"/>
              <a:t> </a:t>
            </a:r>
            <a:r>
              <a:rPr lang="de-DE" sz="3000" dirty="0" err="1"/>
              <a:t>article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people</a:t>
            </a:r>
            <a:r>
              <a:rPr lang="de-DE" sz="3000" dirty="0"/>
              <a:t> do in </a:t>
            </a:r>
            <a:r>
              <a:rPr lang="de-DE" sz="3000" dirty="0" err="1"/>
              <a:t>order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have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r>
              <a:rPr lang="de-DE" sz="3000" dirty="0"/>
              <a:t>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There</a:t>
            </a:r>
            <a:r>
              <a:rPr lang="de-DE" sz="3000" dirty="0"/>
              <a:t> </a:t>
            </a:r>
            <a:r>
              <a:rPr lang="de-DE" sz="3000" dirty="0" err="1"/>
              <a:t>are</a:t>
            </a:r>
            <a:r>
              <a:rPr lang="de-DE" sz="3000" dirty="0"/>
              <a:t> </a:t>
            </a:r>
            <a:r>
              <a:rPr lang="de-DE" sz="3000" i="1" dirty="0" err="1"/>
              <a:t>only</a:t>
            </a:r>
            <a:r>
              <a:rPr lang="de-DE" sz="3000" dirty="0"/>
              <a:t>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practices</a:t>
            </a:r>
            <a:r>
              <a:rPr lang="de-DE" sz="3000" dirty="0"/>
              <a:t>, not </a:t>
            </a:r>
            <a:r>
              <a:rPr lang="de-DE" sz="3000" dirty="0" err="1"/>
              <a:t>feelings</a:t>
            </a:r>
            <a:r>
              <a:rPr lang="de-DE" sz="3000" dirty="0"/>
              <a:t> </a:t>
            </a:r>
            <a:r>
              <a:rPr lang="de-DE" sz="3000" dirty="0" err="1"/>
              <a:t>independent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practices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4048711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Emotional Practices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Not just </a:t>
            </a:r>
            <a:r>
              <a:rPr lang="de-DE" sz="3000" dirty="0" err="1"/>
              <a:t>about</a:t>
            </a:r>
            <a:r>
              <a:rPr lang="de-DE" sz="3000" dirty="0"/>
              <a:t> </a:t>
            </a:r>
            <a:r>
              <a:rPr lang="de-DE" sz="3000" dirty="0" err="1"/>
              <a:t>social</a:t>
            </a:r>
            <a:r>
              <a:rPr lang="de-DE" sz="3000" dirty="0"/>
              <a:t> </a:t>
            </a:r>
            <a:r>
              <a:rPr lang="de-DE" sz="3000" dirty="0" err="1"/>
              <a:t>norms</a:t>
            </a:r>
            <a:r>
              <a:rPr lang="de-DE" sz="3000" dirty="0"/>
              <a:t>, but </a:t>
            </a:r>
            <a:r>
              <a:rPr lang="de-DE" sz="3000" dirty="0" err="1"/>
              <a:t>about</a:t>
            </a:r>
            <a:r>
              <a:rPr lang="de-DE" sz="3000" dirty="0"/>
              <a:t> </a:t>
            </a: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people</a:t>
            </a:r>
            <a:r>
              <a:rPr lang="de-DE" sz="3000" dirty="0"/>
              <a:t> </a:t>
            </a:r>
            <a:r>
              <a:rPr lang="de-DE" sz="3000" i="1" dirty="0"/>
              <a:t>do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Directs</a:t>
            </a:r>
            <a:r>
              <a:rPr lang="de-DE" sz="3000" dirty="0"/>
              <a:t> </a:t>
            </a:r>
            <a:r>
              <a:rPr lang="de-DE" sz="3000" dirty="0" err="1"/>
              <a:t>attention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different </a:t>
            </a:r>
            <a:r>
              <a:rPr lang="de-DE" sz="3000" dirty="0" err="1"/>
              <a:t>forms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practices</a:t>
            </a:r>
            <a:r>
              <a:rPr lang="de-DE" sz="3000" dirty="0"/>
              <a:t>, </a:t>
            </a:r>
            <a:r>
              <a:rPr lang="de-DE" sz="3000" dirty="0" err="1"/>
              <a:t>from</a:t>
            </a:r>
            <a:r>
              <a:rPr lang="de-DE" sz="3000" dirty="0"/>
              <a:t> </a:t>
            </a:r>
            <a:r>
              <a:rPr lang="de-DE" sz="3000" dirty="0" err="1"/>
              <a:t>speech</a:t>
            </a:r>
            <a:r>
              <a:rPr lang="de-DE" sz="3000" dirty="0"/>
              <a:t> </a:t>
            </a:r>
            <a:r>
              <a:rPr lang="de-DE" sz="3000" dirty="0" err="1"/>
              <a:t>acts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bodily</a:t>
            </a:r>
            <a:r>
              <a:rPr lang="de-DE" sz="3000" dirty="0"/>
              <a:t> </a:t>
            </a:r>
            <a:r>
              <a:rPr lang="de-DE" sz="3000" dirty="0" err="1"/>
              <a:t>practices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Trying</a:t>
            </a:r>
            <a:r>
              <a:rPr lang="de-DE" sz="3000" dirty="0"/>
              <a:t> out Feelings</a:t>
            </a:r>
          </a:p>
        </p:txBody>
      </p:sp>
    </p:spTree>
    <p:extLst>
      <p:ext uri="{BB962C8B-B14F-4D97-AF65-F5344CB8AC3E}">
        <p14:creationId xmlns:p14="http://schemas.microsoft.com/office/powerpoint/2010/main" val="3869645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/>
              <a:t>Subjetivities</a:t>
            </a:r>
            <a:r>
              <a:rPr lang="en-US" dirty="0"/>
              <a:t> and Emotions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Question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Subjectivity</a:t>
            </a:r>
            <a:r>
              <a:rPr lang="de-DE" sz="3000" dirty="0"/>
              <a:t>: </a:t>
            </a: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is</a:t>
            </a:r>
            <a:r>
              <a:rPr lang="de-DE" sz="3000" dirty="0"/>
              <a:t>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self</a:t>
            </a:r>
            <a:r>
              <a:rPr lang="de-DE" sz="3000" dirty="0"/>
              <a:t>,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how</a:t>
            </a:r>
            <a:r>
              <a:rPr lang="de-DE" sz="3000" dirty="0"/>
              <a:t> </a:t>
            </a:r>
            <a:r>
              <a:rPr lang="de-DE" sz="3000" dirty="0" err="1"/>
              <a:t>is</a:t>
            </a:r>
            <a:r>
              <a:rPr lang="de-DE" sz="3000" dirty="0"/>
              <a:t> </a:t>
            </a:r>
            <a:r>
              <a:rPr lang="de-DE" sz="3000" dirty="0" err="1"/>
              <a:t>it</a:t>
            </a:r>
            <a:r>
              <a:rPr lang="de-DE" sz="3000" dirty="0"/>
              <a:t> </a:t>
            </a:r>
            <a:r>
              <a:rPr lang="de-DE" sz="3000" dirty="0" err="1"/>
              <a:t>historically</a:t>
            </a:r>
            <a:r>
              <a:rPr lang="de-DE" sz="3000" dirty="0"/>
              <a:t> </a:t>
            </a:r>
            <a:r>
              <a:rPr lang="de-DE" sz="3000" dirty="0" err="1"/>
              <a:t>constituted</a:t>
            </a:r>
            <a:r>
              <a:rPr lang="de-DE" sz="3000" dirty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How</a:t>
            </a:r>
            <a:r>
              <a:rPr lang="de-DE" sz="3000" dirty="0"/>
              <a:t> </a:t>
            </a:r>
            <a:r>
              <a:rPr lang="de-DE" sz="3000" dirty="0" err="1"/>
              <a:t>people</a:t>
            </a:r>
            <a:r>
              <a:rPr lang="de-DE" sz="3000" dirty="0"/>
              <a:t> </a:t>
            </a:r>
            <a:r>
              <a:rPr lang="de-DE" sz="3000" dirty="0" err="1"/>
              <a:t>shape</a:t>
            </a:r>
            <a:r>
              <a:rPr lang="de-DE" sz="3000" dirty="0"/>
              <a:t> </a:t>
            </a:r>
            <a:r>
              <a:rPr lang="de-DE" sz="3000" dirty="0" err="1"/>
              <a:t>themselves</a:t>
            </a:r>
            <a:r>
              <a:rPr lang="de-DE" sz="3000" dirty="0"/>
              <a:t> </a:t>
            </a:r>
            <a:r>
              <a:rPr lang="mr-IN" sz="3000" dirty="0"/>
              <a:t>–</a:t>
            </a:r>
            <a:r>
              <a:rPr lang="de-DE" sz="3000" dirty="0"/>
              <a:t> </a:t>
            </a:r>
            <a:r>
              <a:rPr lang="de-DE" sz="3000" dirty="0" err="1"/>
              <a:t>bodily</a:t>
            </a:r>
            <a:r>
              <a:rPr lang="de-DE" sz="3000" dirty="0"/>
              <a:t>, </a:t>
            </a:r>
            <a:r>
              <a:rPr lang="de-DE" sz="3000" dirty="0" err="1"/>
              <a:t>mentally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emotionally</a:t>
            </a:r>
            <a:r>
              <a:rPr lang="de-DE" sz="3000" dirty="0"/>
              <a:t> (e.g. </a:t>
            </a:r>
            <a:r>
              <a:rPr lang="de-DE" sz="3000" dirty="0" err="1"/>
              <a:t>through</a:t>
            </a:r>
            <a:r>
              <a:rPr lang="de-DE" sz="3000" dirty="0"/>
              <a:t> </a:t>
            </a:r>
            <a:r>
              <a:rPr lang="de-DE" sz="3000" dirty="0" err="1"/>
              <a:t>therapies</a:t>
            </a:r>
            <a:r>
              <a:rPr lang="de-DE" sz="3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0925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Fields and 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Histories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a </a:t>
            </a:r>
            <a:r>
              <a:rPr lang="de-DE" sz="3000" dirty="0" err="1"/>
              <a:t>Specific</a:t>
            </a:r>
            <a:r>
              <a:rPr lang="de-DE" sz="3000" dirty="0"/>
              <a:t> Feeling (Love, Fear </a:t>
            </a:r>
            <a:r>
              <a:rPr lang="mr-IN" sz="3000" dirty="0"/>
              <a:t>…</a:t>
            </a:r>
            <a:r>
              <a:rPr lang="de-DE" sz="3000" dirty="0"/>
              <a:t>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How</a:t>
            </a:r>
            <a:r>
              <a:rPr lang="de-DE" sz="3000" dirty="0"/>
              <a:t> </a:t>
            </a:r>
            <a:r>
              <a:rPr lang="de-DE" sz="3000" dirty="0" err="1"/>
              <a:t>have</a:t>
            </a:r>
            <a:r>
              <a:rPr lang="de-DE" sz="3000" dirty="0"/>
              <a:t> </a:t>
            </a:r>
            <a:r>
              <a:rPr lang="de-DE" sz="3000" dirty="0" err="1"/>
              <a:t>cultural</a:t>
            </a:r>
            <a:r>
              <a:rPr lang="de-DE" sz="3000" dirty="0"/>
              <a:t> </a:t>
            </a:r>
            <a:r>
              <a:rPr lang="de-DE" sz="3000" dirty="0" err="1"/>
              <a:t>norms</a:t>
            </a:r>
            <a:r>
              <a:rPr lang="de-DE" sz="3000" dirty="0"/>
              <a:t> </a:t>
            </a:r>
            <a:r>
              <a:rPr lang="de-DE" sz="3000" dirty="0" err="1"/>
              <a:t>regarding</a:t>
            </a:r>
            <a:r>
              <a:rPr lang="de-DE" sz="3000" dirty="0"/>
              <a:t> </a:t>
            </a:r>
            <a:r>
              <a:rPr lang="de-DE" sz="3000" dirty="0" err="1"/>
              <a:t>love</a:t>
            </a:r>
            <a:r>
              <a:rPr lang="de-DE" sz="3000" dirty="0"/>
              <a:t> </a:t>
            </a:r>
            <a:r>
              <a:rPr lang="de-DE" sz="3000" dirty="0" err="1"/>
              <a:t>changed</a:t>
            </a:r>
            <a:r>
              <a:rPr lang="de-DE" sz="3000" dirty="0"/>
              <a:t>? </a:t>
            </a:r>
            <a:r>
              <a:rPr lang="de-DE" sz="3000" dirty="0" err="1"/>
              <a:t>Where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how</a:t>
            </a:r>
            <a:r>
              <a:rPr lang="de-DE" sz="3000" dirty="0"/>
              <a:t> </a:t>
            </a:r>
            <a:r>
              <a:rPr lang="de-DE" sz="3000" dirty="0" err="1"/>
              <a:t>could</a:t>
            </a:r>
            <a:r>
              <a:rPr lang="de-DE" sz="3000" dirty="0"/>
              <a:t> </a:t>
            </a:r>
            <a:r>
              <a:rPr lang="de-DE" sz="3000" dirty="0" err="1"/>
              <a:t>love</a:t>
            </a:r>
            <a:r>
              <a:rPr lang="de-DE" sz="3000" dirty="0"/>
              <a:t> </a:t>
            </a:r>
            <a:r>
              <a:rPr lang="de-DE" sz="3000" dirty="0" err="1"/>
              <a:t>be</a:t>
            </a:r>
            <a:r>
              <a:rPr lang="de-DE" sz="3000" dirty="0"/>
              <a:t> </a:t>
            </a:r>
            <a:r>
              <a:rPr lang="de-DE" sz="3000" dirty="0" err="1"/>
              <a:t>expressed</a:t>
            </a:r>
            <a:r>
              <a:rPr lang="de-DE" sz="3000" dirty="0"/>
              <a:t>? </a:t>
            </a: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did</a:t>
            </a:r>
            <a:r>
              <a:rPr lang="de-DE" sz="3000" dirty="0"/>
              <a:t> </a:t>
            </a:r>
            <a:r>
              <a:rPr lang="de-DE" sz="3000" dirty="0" err="1"/>
              <a:t>people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create</a:t>
            </a:r>
            <a:r>
              <a:rPr lang="de-DE" sz="3000" dirty="0"/>
              <a:t> (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maintain</a:t>
            </a:r>
            <a:r>
              <a:rPr lang="de-DE" sz="3000" dirty="0"/>
              <a:t>) a sense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intimacy</a:t>
            </a:r>
            <a:r>
              <a:rPr lang="de-DE" sz="3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80363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Fields and 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Example</a:t>
            </a:r>
            <a:r>
              <a:rPr lang="de-DE" sz="3000" dirty="0"/>
              <a:t>: </a:t>
            </a:r>
            <a:r>
              <a:rPr lang="de-DE" sz="3000" dirty="0" err="1"/>
              <a:t>History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Fear in </a:t>
            </a:r>
            <a:r>
              <a:rPr lang="de-DE" sz="3000" dirty="0" err="1"/>
              <a:t>the</a:t>
            </a:r>
            <a:r>
              <a:rPr lang="de-DE" sz="3000" dirty="0"/>
              <a:t> Federal </a:t>
            </a:r>
            <a:r>
              <a:rPr lang="de-DE" sz="3000" dirty="0" err="1"/>
              <a:t>Republic</a:t>
            </a:r>
            <a:r>
              <a:rPr lang="de-DE" sz="3000" dirty="0"/>
              <a:t> (Frank </a:t>
            </a:r>
            <a:r>
              <a:rPr lang="de-DE" sz="3000" dirty="0" err="1"/>
              <a:t>Biess</a:t>
            </a:r>
            <a:r>
              <a:rPr lang="de-DE" sz="3000" dirty="0"/>
              <a:t>, German </a:t>
            </a:r>
            <a:r>
              <a:rPr lang="de-DE" sz="3000" dirty="0" err="1"/>
              <a:t>ed</a:t>
            </a:r>
            <a:r>
              <a:rPr lang="de-DE" sz="3000" dirty="0"/>
              <a:t>. 2019, English </a:t>
            </a:r>
            <a:r>
              <a:rPr lang="de-DE" sz="3000" dirty="0" err="1"/>
              <a:t>ed</a:t>
            </a:r>
            <a:r>
              <a:rPr lang="de-DE" sz="3000" dirty="0"/>
              <a:t>. 2020)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Studying</a:t>
            </a:r>
            <a:r>
              <a:rPr lang="de-DE" sz="3000" dirty="0"/>
              <a:t> (</a:t>
            </a:r>
            <a:r>
              <a:rPr lang="de-DE" sz="3000" dirty="0" err="1"/>
              <a:t>political</a:t>
            </a:r>
            <a:r>
              <a:rPr lang="de-DE" sz="3000" dirty="0"/>
              <a:t>, </a:t>
            </a:r>
            <a:r>
              <a:rPr lang="de-DE" sz="3000" dirty="0" err="1"/>
              <a:t>medical</a:t>
            </a:r>
            <a:r>
              <a:rPr lang="de-DE" sz="3000" dirty="0"/>
              <a:t>) </a:t>
            </a:r>
            <a:r>
              <a:rPr lang="de-DE" sz="3000" dirty="0" err="1"/>
              <a:t>fears</a:t>
            </a:r>
            <a:r>
              <a:rPr lang="de-DE" sz="3000" dirty="0"/>
              <a:t> </a:t>
            </a:r>
            <a:r>
              <a:rPr lang="de-DE" sz="3000" dirty="0" err="1"/>
              <a:t>that</a:t>
            </a:r>
            <a:r>
              <a:rPr lang="de-DE" sz="3000" dirty="0"/>
              <a:t> </a:t>
            </a:r>
            <a:r>
              <a:rPr lang="de-DE" sz="3000" dirty="0" err="1"/>
              <a:t>shape</a:t>
            </a:r>
            <a:r>
              <a:rPr lang="de-DE" sz="3000" dirty="0"/>
              <a:t> </a:t>
            </a:r>
            <a:r>
              <a:rPr lang="de-DE" sz="3000" dirty="0" err="1"/>
              <a:t>politics</a:t>
            </a:r>
            <a:r>
              <a:rPr lang="de-DE" sz="3000" dirty="0"/>
              <a:t> in a </a:t>
            </a:r>
            <a:r>
              <a:rPr lang="de-DE" sz="3000" dirty="0" err="1"/>
              <a:t>society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331095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Fields and 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at</a:t>
            </a:r>
            <a:r>
              <a:rPr lang="de-DE" sz="3000" dirty="0"/>
              <a:t> </a:t>
            </a:r>
            <a:r>
              <a:rPr lang="de-DE" sz="3000" dirty="0" err="1"/>
              <a:t>work</a:t>
            </a:r>
            <a:r>
              <a:rPr lang="de-DE" sz="3000" dirty="0"/>
              <a:t>: Do </a:t>
            </a:r>
            <a:r>
              <a:rPr lang="de-DE" sz="3000" dirty="0" err="1"/>
              <a:t>feelings</a:t>
            </a:r>
            <a:r>
              <a:rPr lang="de-DE" sz="3000" dirty="0"/>
              <a:t> </a:t>
            </a:r>
            <a:r>
              <a:rPr lang="de-DE" sz="3000" dirty="0" err="1"/>
              <a:t>at</a:t>
            </a:r>
            <a:r>
              <a:rPr lang="de-DE" sz="3000" dirty="0"/>
              <a:t> </a:t>
            </a:r>
            <a:r>
              <a:rPr lang="de-DE" sz="3000" dirty="0" err="1"/>
              <a:t>work</a:t>
            </a:r>
            <a:r>
              <a:rPr lang="de-DE" sz="3000" dirty="0"/>
              <a:t> </a:t>
            </a:r>
            <a:r>
              <a:rPr lang="de-DE" sz="3000" dirty="0" err="1"/>
              <a:t>play</a:t>
            </a:r>
            <a:r>
              <a:rPr lang="de-DE" sz="3000" dirty="0"/>
              <a:t> a </a:t>
            </a:r>
            <a:r>
              <a:rPr lang="de-DE" sz="3000" dirty="0" err="1"/>
              <a:t>role</a:t>
            </a:r>
            <a:r>
              <a:rPr lang="de-DE" sz="3000" dirty="0"/>
              <a:t>? </a:t>
            </a:r>
            <a:r>
              <a:rPr lang="de-DE" sz="3000" dirty="0" err="1"/>
              <a:t>How</a:t>
            </a:r>
            <a:r>
              <a:rPr lang="de-DE" sz="3000" dirty="0"/>
              <a:t> </a:t>
            </a:r>
            <a:r>
              <a:rPr lang="de-DE" sz="3000" dirty="0" err="1"/>
              <a:t>did</a:t>
            </a:r>
            <a:r>
              <a:rPr lang="de-DE" sz="3000" dirty="0"/>
              <a:t> (</a:t>
            </a:r>
            <a:r>
              <a:rPr lang="de-DE" sz="3000" dirty="0" err="1"/>
              <a:t>and</a:t>
            </a:r>
            <a:r>
              <a:rPr lang="de-DE" sz="3000" dirty="0"/>
              <a:t> do) </a:t>
            </a:r>
            <a:r>
              <a:rPr lang="de-DE" sz="3000" dirty="0" err="1"/>
              <a:t>companies</a:t>
            </a:r>
            <a:r>
              <a:rPr lang="de-DE" sz="3000" dirty="0"/>
              <a:t> </a:t>
            </a:r>
            <a:r>
              <a:rPr lang="de-DE" sz="3000" dirty="0" err="1"/>
              <a:t>try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make</a:t>
            </a:r>
            <a:r>
              <a:rPr lang="de-DE" sz="3000" dirty="0"/>
              <a:t> </a:t>
            </a:r>
            <a:r>
              <a:rPr lang="de-DE" sz="3000" dirty="0" err="1"/>
              <a:t>employees</a:t>
            </a:r>
            <a:r>
              <a:rPr lang="de-DE" sz="3000" dirty="0"/>
              <a:t> </a:t>
            </a:r>
            <a:r>
              <a:rPr lang="de-DE" sz="3000" i="1" dirty="0" err="1"/>
              <a:t>feel</a:t>
            </a:r>
            <a:r>
              <a:rPr lang="de-DE" sz="3000" i="1" dirty="0"/>
              <a:t> </a:t>
            </a:r>
            <a:r>
              <a:rPr lang="de-DE" sz="3000" i="1" dirty="0" err="1"/>
              <a:t>good</a:t>
            </a:r>
            <a:r>
              <a:rPr lang="de-DE" sz="3000" dirty="0"/>
              <a:t> </a:t>
            </a:r>
            <a:r>
              <a:rPr lang="de-DE" sz="3000" dirty="0" err="1"/>
              <a:t>at</a:t>
            </a:r>
            <a:r>
              <a:rPr lang="de-DE" sz="3000" dirty="0"/>
              <a:t> </a:t>
            </a:r>
            <a:r>
              <a:rPr lang="de-DE" sz="3000" dirty="0" err="1"/>
              <a:t>work</a:t>
            </a:r>
            <a:r>
              <a:rPr lang="de-DE" sz="3000" dirty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History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as</a:t>
            </a:r>
            <a:r>
              <a:rPr lang="de-DE" sz="3000" dirty="0"/>
              <a:t> </a:t>
            </a:r>
            <a:r>
              <a:rPr lang="de-DE" sz="3000" dirty="0" err="1"/>
              <a:t>part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a </a:t>
            </a:r>
            <a:r>
              <a:rPr lang="de-DE" sz="3000" dirty="0" err="1"/>
              <a:t>general</a:t>
            </a:r>
            <a:r>
              <a:rPr lang="de-DE" sz="3000" dirty="0"/>
              <a:t> </a:t>
            </a:r>
            <a:r>
              <a:rPr lang="de-DE" sz="3000" dirty="0" err="1"/>
              <a:t>social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political</a:t>
            </a:r>
            <a:r>
              <a:rPr lang="de-DE" sz="3000" dirty="0"/>
              <a:t> </a:t>
            </a:r>
            <a:r>
              <a:rPr lang="de-DE" sz="3000" dirty="0" err="1"/>
              <a:t>history</a:t>
            </a:r>
            <a:endParaRPr lang="de-DE" sz="3000" dirty="0"/>
          </a:p>
          <a:p>
            <a:pPr>
              <a:spcBef>
                <a:spcPts val="1200"/>
              </a:spcBef>
            </a:pP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2337276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Fields and 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Politics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How</a:t>
            </a:r>
            <a:r>
              <a:rPr lang="de-DE" sz="3000" dirty="0"/>
              <a:t> </a:t>
            </a: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i="1" dirty="0" err="1"/>
              <a:t>become</a:t>
            </a:r>
            <a:r>
              <a:rPr lang="de-DE" sz="3000" dirty="0"/>
              <a:t> an </a:t>
            </a:r>
            <a:r>
              <a:rPr lang="de-DE" sz="3000" dirty="0" err="1"/>
              <a:t>object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(</a:t>
            </a:r>
            <a:r>
              <a:rPr lang="de-DE" sz="3000" dirty="0" err="1"/>
              <a:t>critical</a:t>
            </a:r>
            <a:r>
              <a:rPr lang="de-DE" sz="3000" dirty="0"/>
              <a:t>) </a:t>
            </a:r>
            <a:r>
              <a:rPr lang="de-DE" sz="3000" dirty="0" err="1"/>
              <a:t>politics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Example</a:t>
            </a:r>
            <a:r>
              <a:rPr lang="de-DE" sz="3000" dirty="0"/>
              <a:t>: Feelings </a:t>
            </a:r>
            <a:r>
              <a:rPr lang="de-DE" sz="3000" dirty="0" err="1"/>
              <a:t>and</a:t>
            </a:r>
            <a:r>
              <a:rPr lang="de-DE" sz="3000" dirty="0"/>
              <a:t> urban </a:t>
            </a:r>
            <a:r>
              <a:rPr lang="de-DE" sz="3000" dirty="0" err="1"/>
              <a:t>space</a:t>
            </a:r>
            <a:r>
              <a:rPr lang="de-DE" sz="3000" dirty="0"/>
              <a:t>; </a:t>
            </a:r>
            <a:r>
              <a:rPr lang="de-DE" sz="3000" dirty="0" err="1"/>
              <a:t>does</a:t>
            </a:r>
            <a:r>
              <a:rPr lang="de-DE" sz="3000" dirty="0"/>
              <a:t> a </a:t>
            </a:r>
            <a:r>
              <a:rPr lang="de-DE" sz="3000" dirty="0" err="1"/>
              <a:t>particular</a:t>
            </a:r>
            <a:r>
              <a:rPr lang="de-DE" sz="3000" dirty="0"/>
              <a:t> form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urbanity</a:t>
            </a:r>
            <a:r>
              <a:rPr lang="de-DE" sz="3000" dirty="0"/>
              <a:t> </a:t>
            </a:r>
            <a:r>
              <a:rPr lang="de-DE" sz="3000" dirty="0" err="1"/>
              <a:t>create</a:t>
            </a:r>
            <a:r>
              <a:rPr lang="de-DE" sz="3000" dirty="0"/>
              <a:t> </a:t>
            </a:r>
            <a:r>
              <a:rPr lang="de-DE" sz="3000" dirty="0" err="1"/>
              <a:t>certain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r>
              <a:rPr lang="de-DE" sz="3000" dirty="0"/>
              <a:t>?</a:t>
            </a:r>
          </a:p>
          <a:p>
            <a:pPr>
              <a:spcBef>
                <a:spcPts val="1200"/>
              </a:spcBef>
            </a:pP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2201758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Sources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Obvious</a:t>
            </a:r>
            <a:r>
              <a:rPr lang="de-DE" sz="3000" dirty="0"/>
              <a:t> </a:t>
            </a:r>
            <a:r>
              <a:rPr lang="de-DE" sz="3000" dirty="0" err="1"/>
              <a:t>sources</a:t>
            </a:r>
            <a:r>
              <a:rPr lang="de-DE" sz="3000" dirty="0"/>
              <a:t>: </a:t>
            </a:r>
            <a:r>
              <a:rPr lang="de-DE" sz="3000" dirty="0" err="1"/>
              <a:t>guide</a:t>
            </a:r>
            <a:r>
              <a:rPr lang="de-DE" sz="3000" dirty="0"/>
              <a:t> </a:t>
            </a:r>
            <a:r>
              <a:rPr lang="de-DE" sz="3000" dirty="0" err="1"/>
              <a:t>books</a:t>
            </a:r>
            <a:r>
              <a:rPr lang="de-DE" sz="3000" dirty="0"/>
              <a:t> (</a:t>
            </a:r>
            <a:r>
              <a:rPr lang="de-DE" sz="3000" dirty="0" err="1"/>
              <a:t>for</a:t>
            </a:r>
            <a:r>
              <a:rPr lang="de-DE" sz="3000" dirty="0"/>
              <a:t> </a:t>
            </a:r>
            <a:r>
              <a:rPr lang="de-DE" sz="3000" dirty="0" err="1"/>
              <a:t>teenagers</a:t>
            </a:r>
            <a:r>
              <a:rPr lang="de-DE" sz="3000" dirty="0"/>
              <a:t>, e.g.), </a:t>
            </a:r>
            <a:r>
              <a:rPr lang="de-DE" sz="3000" dirty="0" err="1"/>
              <a:t>therapeutical</a:t>
            </a:r>
            <a:r>
              <a:rPr lang="de-DE" sz="3000" dirty="0"/>
              <a:t> </a:t>
            </a:r>
            <a:r>
              <a:rPr lang="de-DE" sz="3000" dirty="0" err="1"/>
              <a:t>literature</a:t>
            </a:r>
            <a:r>
              <a:rPr lang="de-DE" sz="3000" dirty="0"/>
              <a:t>, ego-</a:t>
            </a:r>
            <a:r>
              <a:rPr lang="de-DE" sz="3000" dirty="0" err="1"/>
              <a:t>documents</a:t>
            </a:r>
            <a:r>
              <a:rPr lang="de-DE" sz="3000" dirty="0"/>
              <a:t> (</a:t>
            </a:r>
            <a:r>
              <a:rPr lang="de-DE" sz="3000" dirty="0" err="1"/>
              <a:t>diaries</a:t>
            </a:r>
            <a:r>
              <a:rPr lang="de-DE" sz="3000" dirty="0"/>
              <a:t>, </a:t>
            </a:r>
            <a:r>
              <a:rPr lang="de-DE" sz="3000" dirty="0" err="1"/>
              <a:t>letters</a:t>
            </a:r>
            <a:r>
              <a:rPr lang="de-DE" sz="3000" dirty="0"/>
              <a:t>, etc.)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Visual </a:t>
            </a:r>
            <a:r>
              <a:rPr lang="de-DE" sz="3000" dirty="0" err="1"/>
              <a:t>sources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Not </a:t>
            </a:r>
            <a:r>
              <a:rPr lang="de-DE" sz="3000" dirty="0" err="1"/>
              <a:t>only</a:t>
            </a:r>
            <a:r>
              <a:rPr lang="de-DE" sz="3000" dirty="0"/>
              <a:t> </a:t>
            </a:r>
            <a:r>
              <a:rPr lang="de-DE" sz="3000" dirty="0" err="1"/>
              <a:t>self</a:t>
            </a:r>
            <a:r>
              <a:rPr lang="de-DE" sz="3000" dirty="0"/>
              <a:t>-evident </a:t>
            </a:r>
            <a:r>
              <a:rPr lang="de-DE" sz="3000" dirty="0" err="1"/>
              <a:t>sources</a:t>
            </a:r>
            <a:r>
              <a:rPr lang="de-DE" sz="3000" dirty="0"/>
              <a:t>: </a:t>
            </a:r>
            <a:r>
              <a:rPr lang="de-DE" sz="3000" dirty="0" err="1"/>
              <a:t>court</a:t>
            </a:r>
            <a:r>
              <a:rPr lang="de-DE" sz="3000" dirty="0"/>
              <a:t> </a:t>
            </a:r>
            <a:r>
              <a:rPr lang="de-DE" sz="3000" dirty="0" err="1"/>
              <a:t>documents</a:t>
            </a:r>
            <a:r>
              <a:rPr lang="de-DE" sz="3000" dirty="0"/>
              <a:t>, </a:t>
            </a:r>
            <a:r>
              <a:rPr lang="de-DE" sz="3000" dirty="0" err="1"/>
              <a:t>management</a:t>
            </a:r>
            <a:r>
              <a:rPr lang="de-DE" sz="3000" dirty="0"/>
              <a:t> </a:t>
            </a:r>
            <a:r>
              <a:rPr lang="de-DE" sz="3000" dirty="0" err="1"/>
              <a:t>literature</a:t>
            </a:r>
            <a:r>
              <a:rPr lang="de-DE" sz="3000" dirty="0"/>
              <a:t>, </a:t>
            </a:r>
            <a:r>
              <a:rPr lang="de-DE" sz="3000" dirty="0" err="1"/>
              <a:t>military</a:t>
            </a:r>
            <a:r>
              <a:rPr lang="de-DE" sz="3000" dirty="0"/>
              <a:t> </a:t>
            </a:r>
            <a:r>
              <a:rPr lang="de-DE" sz="3000" dirty="0" err="1"/>
              <a:t>documents</a:t>
            </a:r>
            <a:r>
              <a:rPr lang="de-DE" sz="3000" dirty="0"/>
              <a:t>, </a:t>
            </a:r>
            <a:r>
              <a:rPr lang="mr-IN" sz="3000" dirty="0"/>
              <a:t>…</a:t>
            </a:r>
            <a:endParaRPr lang="de-DE" sz="3000" dirty="0"/>
          </a:p>
          <a:p>
            <a:pPr>
              <a:spcBef>
                <a:spcPts val="1200"/>
              </a:spcBef>
            </a:pP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930883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Challenges?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can</a:t>
            </a:r>
            <a:r>
              <a:rPr lang="de-DE" sz="3000" dirty="0"/>
              <a:t> </a:t>
            </a:r>
            <a:r>
              <a:rPr lang="de-DE" sz="3000" dirty="0" err="1"/>
              <a:t>we</a:t>
            </a:r>
            <a:r>
              <a:rPr lang="de-DE" sz="3000" dirty="0"/>
              <a:t> </a:t>
            </a:r>
            <a:r>
              <a:rPr lang="de-DE" sz="3000" dirty="0" err="1"/>
              <a:t>actually</a:t>
            </a:r>
            <a:r>
              <a:rPr lang="de-DE" sz="3000" dirty="0"/>
              <a:t> </a:t>
            </a:r>
            <a:r>
              <a:rPr lang="de-DE" sz="3000" dirty="0" err="1"/>
              <a:t>know</a:t>
            </a:r>
            <a:r>
              <a:rPr lang="de-DE" sz="3000" dirty="0"/>
              <a:t> </a:t>
            </a:r>
            <a:r>
              <a:rPr lang="de-DE" sz="3000" dirty="0" err="1"/>
              <a:t>about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r>
              <a:rPr lang="de-DE" sz="3000" dirty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can</a:t>
            </a:r>
            <a:r>
              <a:rPr lang="de-DE" sz="3000" dirty="0"/>
              <a:t> a </a:t>
            </a:r>
            <a:r>
              <a:rPr lang="de-DE" sz="3000" dirty="0" err="1"/>
              <a:t>history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conribute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large </a:t>
            </a:r>
            <a:r>
              <a:rPr lang="de-DE" sz="3000" dirty="0" err="1"/>
              <a:t>questions</a:t>
            </a:r>
            <a:r>
              <a:rPr lang="de-DE" sz="3000" dirty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Is</a:t>
            </a:r>
            <a:r>
              <a:rPr lang="de-DE" sz="3000" dirty="0"/>
              <a:t> a </a:t>
            </a:r>
            <a:r>
              <a:rPr lang="de-DE" sz="3000" dirty="0" err="1"/>
              <a:t>question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emotions</a:t>
            </a:r>
            <a:r>
              <a:rPr lang="de-DE" sz="3000" dirty="0"/>
              <a:t> a </a:t>
            </a:r>
            <a:r>
              <a:rPr lang="de-DE" sz="3000" dirty="0" err="1"/>
              <a:t>central</a:t>
            </a:r>
            <a:r>
              <a:rPr lang="de-DE" sz="3000" dirty="0"/>
              <a:t> </a:t>
            </a:r>
            <a:r>
              <a:rPr lang="de-DE" sz="3000" dirty="0" err="1"/>
              <a:t>question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present</a:t>
            </a:r>
            <a:r>
              <a:rPr lang="de-DE" sz="3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7529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Questions to ask: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Do </a:t>
            </a: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have</a:t>
            </a:r>
            <a:r>
              <a:rPr lang="de-DE" sz="3000" dirty="0"/>
              <a:t> a </a:t>
            </a:r>
            <a:r>
              <a:rPr lang="de-DE" sz="3000" dirty="0" err="1"/>
              <a:t>history</a:t>
            </a:r>
            <a:r>
              <a:rPr lang="de-DE" sz="3000" dirty="0"/>
              <a:t>? </a:t>
            </a:r>
            <a:r>
              <a:rPr lang="de-DE" sz="3000" dirty="0" err="1"/>
              <a:t>Is</a:t>
            </a:r>
            <a:r>
              <a:rPr lang="de-DE" sz="3000" dirty="0"/>
              <a:t> </a:t>
            </a:r>
            <a:r>
              <a:rPr lang="de-DE" sz="3000" dirty="0" err="1"/>
              <a:t>there</a:t>
            </a:r>
            <a:r>
              <a:rPr lang="de-DE" sz="3000" dirty="0"/>
              <a:t> a </a:t>
            </a:r>
            <a:r>
              <a:rPr lang="de-DE" sz="3000" dirty="0" err="1"/>
              <a:t>history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love</a:t>
            </a:r>
            <a:r>
              <a:rPr lang="de-DE" sz="3000" dirty="0"/>
              <a:t>,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fear</a:t>
            </a:r>
            <a:r>
              <a:rPr lang="de-DE" sz="3000" dirty="0"/>
              <a:t>,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hatred</a:t>
            </a:r>
            <a:r>
              <a:rPr lang="de-DE" sz="3000" dirty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How</a:t>
            </a:r>
            <a:r>
              <a:rPr lang="de-DE" sz="3000" dirty="0"/>
              <a:t> do </a:t>
            </a: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shape</a:t>
            </a:r>
            <a:r>
              <a:rPr lang="de-DE" sz="3000" dirty="0"/>
              <a:t> </a:t>
            </a:r>
            <a:r>
              <a:rPr lang="de-DE" sz="3000" dirty="0" err="1"/>
              <a:t>history</a:t>
            </a:r>
            <a:r>
              <a:rPr lang="de-DE" sz="3000" dirty="0"/>
              <a:t>? </a:t>
            </a: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role</a:t>
            </a:r>
            <a:r>
              <a:rPr lang="de-DE" sz="3000" dirty="0"/>
              <a:t> do </a:t>
            </a: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play</a:t>
            </a:r>
            <a:r>
              <a:rPr lang="de-DE" sz="3000" dirty="0"/>
              <a:t> </a:t>
            </a:r>
            <a:r>
              <a:rPr lang="de-DE" sz="3000" dirty="0" err="1"/>
              <a:t>for</a:t>
            </a:r>
            <a:r>
              <a:rPr lang="de-DE" sz="3000" dirty="0"/>
              <a:t> </a:t>
            </a:r>
            <a:r>
              <a:rPr lang="de-DE" sz="3000" dirty="0" err="1"/>
              <a:t>social</a:t>
            </a:r>
            <a:r>
              <a:rPr lang="de-DE" sz="3000" dirty="0"/>
              <a:t>, </a:t>
            </a:r>
            <a:r>
              <a:rPr lang="de-DE" sz="3000" dirty="0" err="1"/>
              <a:t>cultural</a:t>
            </a:r>
            <a:r>
              <a:rPr lang="de-DE" sz="3000" dirty="0"/>
              <a:t>, </a:t>
            </a:r>
            <a:r>
              <a:rPr lang="de-DE" sz="3000" dirty="0" err="1"/>
              <a:t>political</a:t>
            </a:r>
            <a:r>
              <a:rPr lang="de-DE" sz="3000" dirty="0"/>
              <a:t> </a:t>
            </a:r>
            <a:r>
              <a:rPr lang="de-DE" sz="3000" dirty="0" err="1"/>
              <a:t>history</a:t>
            </a:r>
            <a:r>
              <a:rPr lang="de-DE" sz="3000"/>
              <a:t> etc.?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2802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Why a History of Emotions now?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Longing</a:t>
            </a:r>
            <a:r>
              <a:rPr lang="de-DE" sz="3000" dirty="0"/>
              <a:t> </a:t>
            </a:r>
            <a:r>
              <a:rPr lang="de-DE" sz="3000" dirty="0" err="1"/>
              <a:t>for</a:t>
            </a:r>
            <a:r>
              <a:rPr lang="de-DE" sz="3000" dirty="0"/>
              <a:t> </a:t>
            </a:r>
            <a:r>
              <a:rPr lang="de-DE" sz="3000" dirty="0" err="1"/>
              <a:t>hard</a:t>
            </a:r>
            <a:r>
              <a:rPr lang="de-DE" sz="3000" dirty="0"/>
              <a:t> </a:t>
            </a:r>
            <a:r>
              <a:rPr lang="de-DE" sz="3000" dirty="0" err="1"/>
              <a:t>facts</a:t>
            </a:r>
            <a:r>
              <a:rPr lang="de-DE" sz="3000" dirty="0"/>
              <a:t> in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post</a:t>
            </a:r>
            <a:r>
              <a:rPr lang="de-DE" sz="3000" dirty="0"/>
              <a:t> 9/11 </a:t>
            </a:r>
            <a:r>
              <a:rPr lang="de-DE" sz="3000" dirty="0" err="1"/>
              <a:t>world</a:t>
            </a:r>
            <a:r>
              <a:rPr lang="de-DE" sz="3000" dirty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Dissatisfaction</a:t>
            </a:r>
            <a:r>
              <a:rPr lang="de-DE" sz="3000" dirty="0"/>
              <a:t> </a:t>
            </a:r>
            <a:r>
              <a:rPr lang="de-DE" sz="3000" dirty="0" err="1"/>
              <a:t>with</a:t>
            </a:r>
            <a:r>
              <a:rPr lang="de-DE" sz="3000" dirty="0"/>
              <a:t> </a:t>
            </a:r>
            <a:r>
              <a:rPr lang="de-DE" sz="3000" dirty="0" err="1"/>
              <a:t>cultural</a:t>
            </a:r>
            <a:r>
              <a:rPr lang="de-DE" sz="3000" dirty="0"/>
              <a:t> </a:t>
            </a:r>
            <a:r>
              <a:rPr lang="de-DE" sz="3000" dirty="0" err="1"/>
              <a:t>relativism</a:t>
            </a:r>
            <a:r>
              <a:rPr lang="de-DE" sz="3000" dirty="0"/>
              <a:t>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Prominence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emotions</a:t>
            </a:r>
            <a:r>
              <a:rPr lang="de-DE" sz="3000" dirty="0"/>
              <a:t> in </a:t>
            </a:r>
            <a:r>
              <a:rPr lang="de-DE" sz="3000" dirty="0" err="1"/>
              <a:t>other</a:t>
            </a:r>
            <a:r>
              <a:rPr lang="de-DE" sz="3000" dirty="0"/>
              <a:t> </a:t>
            </a:r>
            <a:r>
              <a:rPr lang="de-DE" sz="3000" dirty="0" err="1"/>
              <a:t>field</a:t>
            </a:r>
            <a:r>
              <a:rPr lang="de-DE" sz="3000" dirty="0"/>
              <a:t> (</a:t>
            </a:r>
            <a:r>
              <a:rPr lang="de-DE" sz="3000" dirty="0" err="1"/>
              <a:t>neurosciences</a:t>
            </a:r>
            <a:r>
              <a:rPr lang="de-DE" sz="3000" dirty="0"/>
              <a:t>; </a:t>
            </a:r>
            <a:r>
              <a:rPr lang="de-DE" sz="3000" dirty="0" err="1"/>
              <a:t>biology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r>
              <a:rPr lang="de-DE" sz="3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36749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Theoretical Approaches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Numerous</a:t>
            </a:r>
            <a:r>
              <a:rPr lang="de-DE" sz="3000" dirty="0"/>
              <a:t> </a:t>
            </a:r>
            <a:r>
              <a:rPr lang="de-DE" sz="3000" dirty="0" err="1"/>
              <a:t>theoretical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conceptual</a:t>
            </a:r>
            <a:r>
              <a:rPr lang="de-DE" sz="3000" dirty="0"/>
              <a:t> </a:t>
            </a:r>
            <a:r>
              <a:rPr lang="de-DE" sz="3000" dirty="0" err="1"/>
              <a:t>articles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books</a:t>
            </a:r>
            <a:r>
              <a:rPr lang="de-DE" sz="3000" dirty="0"/>
              <a:t>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Fewer</a:t>
            </a:r>
            <a:r>
              <a:rPr lang="de-DE" sz="3000" dirty="0"/>
              <a:t> </a:t>
            </a:r>
            <a:r>
              <a:rPr lang="de-DE" sz="3000" dirty="0" err="1"/>
              <a:t>empirical</a:t>
            </a:r>
            <a:r>
              <a:rPr lang="de-DE" sz="3000" dirty="0"/>
              <a:t> </a:t>
            </a:r>
            <a:r>
              <a:rPr lang="de-DE" sz="3000" dirty="0" err="1"/>
              <a:t>studies</a:t>
            </a:r>
            <a:r>
              <a:rPr lang="de-DE" sz="3000" dirty="0"/>
              <a:t>, </a:t>
            </a:r>
            <a:r>
              <a:rPr lang="de-DE" sz="3000" dirty="0" err="1"/>
              <a:t>though</a:t>
            </a:r>
            <a:r>
              <a:rPr lang="de-DE" sz="3000" dirty="0"/>
              <a:t> </a:t>
            </a:r>
            <a:r>
              <a:rPr lang="de-DE" sz="3000" dirty="0" err="1"/>
              <a:t>they</a:t>
            </a:r>
            <a:r>
              <a:rPr lang="de-DE" sz="3000" dirty="0"/>
              <a:t> </a:t>
            </a:r>
            <a:r>
              <a:rPr lang="de-DE" sz="3000" dirty="0" err="1"/>
              <a:t>begin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appear</a:t>
            </a:r>
            <a:r>
              <a:rPr lang="de-DE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602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Feeling Rules and Emotional Norms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Peter </a:t>
            </a:r>
            <a:r>
              <a:rPr lang="de-DE" sz="3000" dirty="0" err="1"/>
              <a:t>and</a:t>
            </a:r>
            <a:r>
              <a:rPr lang="de-DE" sz="3000" dirty="0"/>
              <a:t> Carol Stearns; </a:t>
            </a:r>
            <a:r>
              <a:rPr lang="de-DE" sz="3000" dirty="0" err="1"/>
              <a:t>Arlie</a:t>
            </a:r>
            <a:r>
              <a:rPr lang="de-DE" sz="3000" dirty="0"/>
              <a:t> </a:t>
            </a:r>
            <a:r>
              <a:rPr lang="de-DE" sz="3000" dirty="0" err="1"/>
              <a:t>Hochschildt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Social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cultural</a:t>
            </a:r>
            <a:r>
              <a:rPr lang="de-DE" sz="3000" dirty="0"/>
              <a:t> </a:t>
            </a:r>
            <a:r>
              <a:rPr lang="de-DE" sz="3000" dirty="0" err="1"/>
              <a:t>expectations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appropriate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r>
              <a:rPr lang="de-DE" sz="3000" dirty="0"/>
              <a:t> (</a:t>
            </a:r>
            <a:r>
              <a:rPr lang="de-DE" sz="3000" dirty="0" err="1"/>
              <a:t>for</a:t>
            </a:r>
            <a:r>
              <a:rPr lang="de-DE" sz="3000" dirty="0"/>
              <a:t> </a:t>
            </a:r>
            <a:r>
              <a:rPr lang="de-DE" sz="3000" dirty="0" err="1"/>
              <a:t>boys</a:t>
            </a:r>
            <a:r>
              <a:rPr lang="de-DE" sz="3000" dirty="0"/>
              <a:t>, </a:t>
            </a:r>
            <a:r>
              <a:rPr lang="de-DE" sz="3000" dirty="0" err="1"/>
              <a:t>girls</a:t>
            </a:r>
            <a:r>
              <a:rPr lang="de-DE" sz="3000" dirty="0"/>
              <a:t>, </a:t>
            </a:r>
            <a:r>
              <a:rPr lang="de-DE" sz="3000" dirty="0" err="1"/>
              <a:t>workers</a:t>
            </a:r>
            <a:r>
              <a:rPr lang="de-DE" sz="3000" dirty="0"/>
              <a:t>, </a:t>
            </a:r>
            <a:r>
              <a:rPr lang="de-DE" sz="3000" dirty="0" err="1"/>
              <a:t>elites</a:t>
            </a:r>
            <a:r>
              <a:rPr lang="de-DE" sz="3000" dirty="0"/>
              <a:t>, etc.)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Only</a:t>
            </a:r>
            <a:r>
              <a:rPr lang="de-DE" sz="3000" dirty="0"/>
              <a:t> </a:t>
            </a:r>
            <a:r>
              <a:rPr lang="de-DE" sz="3000" dirty="0" err="1"/>
              <a:t>social</a:t>
            </a:r>
            <a:r>
              <a:rPr lang="de-DE" sz="3000" dirty="0"/>
              <a:t> </a:t>
            </a:r>
            <a:r>
              <a:rPr lang="de-DE" sz="3000" dirty="0" err="1"/>
              <a:t>norms</a:t>
            </a:r>
            <a:r>
              <a:rPr lang="de-DE" sz="3000" dirty="0"/>
              <a:t>, not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reality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796031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/>
              <a:t>Emotives</a:t>
            </a:r>
            <a:r>
              <a:rPr lang="en-US" dirty="0"/>
              <a:t>, Emotional Regimes, Emotional Liberty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William </a:t>
            </a:r>
            <a:r>
              <a:rPr lang="de-DE" sz="3000" dirty="0" err="1"/>
              <a:t>Reddy</a:t>
            </a:r>
            <a:r>
              <a:rPr lang="de-DE" sz="3000" dirty="0"/>
              <a:t>, </a:t>
            </a:r>
            <a:r>
              <a:rPr lang="de-DE" sz="3000" i="1" dirty="0"/>
              <a:t>The Navigation </a:t>
            </a:r>
            <a:r>
              <a:rPr lang="de-DE" sz="3000" i="1" dirty="0" err="1"/>
              <a:t>of</a:t>
            </a:r>
            <a:r>
              <a:rPr lang="de-DE" sz="3000" i="1" dirty="0"/>
              <a:t> </a:t>
            </a:r>
            <a:r>
              <a:rPr lang="de-DE" sz="3000" i="1" dirty="0" err="1"/>
              <a:t>Felings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Emotives: Speech </a:t>
            </a:r>
            <a:r>
              <a:rPr lang="de-DE" sz="3000" dirty="0" err="1"/>
              <a:t>acts</a:t>
            </a:r>
            <a:r>
              <a:rPr lang="de-DE" sz="3000" dirty="0"/>
              <a:t> </a:t>
            </a:r>
            <a:r>
              <a:rPr lang="de-DE" sz="3000" dirty="0" err="1"/>
              <a:t>that</a:t>
            </a:r>
            <a:r>
              <a:rPr lang="de-DE" sz="3000" dirty="0"/>
              <a:t> </a:t>
            </a:r>
            <a:r>
              <a:rPr lang="de-DE" sz="3000" dirty="0" err="1"/>
              <a:t>verbalize</a:t>
            </a:r>
            <a:r>
              <a:rPr lang="de-DE" sz="3000" dirty="0"/>
              <a:t> </a:t>
            </a:r>
            <a:r>
              <a:rPr lang="de-DE" sz="3000" dirty="0" err="1"/>
              <a:t>emotions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thereby</a:t>
            </a:r>
            <a:r>
              <a:rPr lang="de-DE" sz="3000" dirty="0"/>
              <a:t> </a:t>
            </a:r>
            <a:r>
              <a:rPr lang="de-DE" sz="3000" dirty="0" err="1"/>
              <a:t>shape</a:t>
            </a:r>
            <a:r>
              <a:rPr lang="de-DE" sz="3000" dirty="0"/>
              <a:t> </a:t>
            </a:r>
            <a:r>
              <a:rPr lang="de-DE" sz="3000" dirty="0" err="1"/>
              <a:t>them</a:t>
            </a:r>
            <a:r>
              <a:rPr lang="de-DE" sz="3000" dirty="0"/>
              <a:t>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Emotional Regime: </a:t>
            </a:r>
            <a:r>
              <a:rPr lang="de-DE" sz="3000" dirty="0" err="1"/>
              <a:t>Social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cultural</a:t>
            </a:r>
            <a:r>
              <a:rPr lang="de-DE" sz="3000" dirty="0"/>
              <a:t> </a:t>
            </a:r>
            <a:r>
              <a:rPr lang="de-DE" sz="3000" dirty="0" err="1"/>
              <a:t>norms</a:t>
            </a:r>
            <a:r>
              <a:rPr lang="de-DE" sz="3000" dirty="0"/>
              <a:t> </a:t>
            </a:r>
            <a:r>
              <a:rPr lang="de-DE" sz="3000" dirty="0" err="1"/>
              <a:t>that</a:t>
            </a:r>
            <a:r>
              <a:rPr lang="de-DE" sz="3000" dirty="0"/>
              <a:t> </a:t>
            </a:r>
            <a:r>
              <a:rPr lang="de-DE" sz="3000" dirty="0" err="1"/>
              <a:t>determine</a:t>
            </a:r>
            <a:r>
              <a:rPr lang="de-DE" sz="3000" dirty="0"/>
              <a:t> </a:t>
            </a:r>
            <a:r>
              <a:rPr lang="de-DE" sz="3000" dirty="0" err="1"/>
              <a:t>what</a:t>
            </a:r>
            <a:r>
              <a:rPr lang="de-DE" sz="3000" dirty="0"/>
              <a:t> </a:t>
            </a:r>
            <a:r>
              <a:rPr lang="de-DE" sz="3000" dirty="0" err="1"/>
              <a:t>can</a:t>
            </a:r>
            <a:r>
              <a:rPr lang="de-DE" sz="3000" dirty="0"/>
              <a:t> </a:t>
            </a:r>
            <a:r>
              <a:rPr lang="de-DE" sz="3000" dirty="0" err="1"/>
              <a:t>be</a:t>
            </a:r>
            <a:r>
              <a:rPr lang="de-DE" sz="3000" dirty="0"/>
              <a:t> </a:t>
            </a:r>
            <a:r>
              <a:rPr lang="de-DE" sz="3000" dirty="0" err="1"/>
              <a:t>said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554255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/>
              <a:t>Emotives</a:t>
            </a:r>
            <a:r>
              <a:rPr lang="en-US" dirty="0"/>
              <a:t>, Emotional Regimes, Emotional Liberty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Emotional Regimes (</a:t>
            </a:r>
            <a:r>
              <a:rPr lang="de-DE" sz="3000" dirty="0" err="1"/>
              <a:t>equal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political</a:t>
            </a:r>
            <a:r>
              <a:rPr lang="de-DE" sz="3000" dirty="0"/>
              <a:t> </a:t>
            </a:r>
            <a:r>
              <a:rPr lang="de-DE" sz="3000" dirty="0" err="1"/>
              <a:t>regimes</a:t>
            </a:r>
            <a:r>
              <a:rPr lang="de-DE" sz="3000" dirty="0"/>
              <a:t>) </a:t>
            </a:r>
            <a:r>
              <a:rPr lang="de-DE" sz="3000" dirty="0" err="1"/>
              <a:t>can</a:t>
            </a:r>
            <a:r>
              <a:rPr lang="de-DE" sz="3000" dirty="0"/>
              <a:t> </a:t>
            </a:r>
            <a:r>
              <a:rPr lang="de-DE" sz="3000" dirty="0" err="1"/>
              <a:t>be</a:t>
            </a:r>
            <a:r>
              <a:rPr lang="de-DE" sz="3000" dirty="0"/>
              <a:t> </a:t>
            </a:r>
            <a:r>
              <a:rPr lang="de-DE" sz="3000" dirty="0" err="1"/>
              <a:t>more</a:t>
            </a:r>
            <a:r>
              <a:rPr lang="de-DE" sz="3000" dirty="0"/>
              <a:t> </a:t>
            </a:r>
            <a:r>
              <a:rPr lang="de-DE" sz="3000" dirty="0" err="1"/>
              <a:t>or</a:t>
            </a:r>
            <a:r>
              <a:rPr lang="de-DE" sz="3000" dirty="0"/>
              <a:t> </a:t>
            </a:r>
            <a:r>
              <a:rPr lang="de-DE" sz="3000" dirty="0" err="1"/>
              <a:t>less</a:t>
            </a:r>
            <a:r>
              <a:rPr lang="de-DE" sz="3000" dirty="0"/>
              <a:t> liberal, </a:t>
            </a:r>
            <a:r>
              <a:rPr lang="de-DE" sz="3000" dirty="0" err="1"/>
              <a:t>allowing</a:t>
            </a:r>
            <a:r>
              <a:rPr lang="de-DE" sz="3000" dirty="0"/>
              <a:t> </a:t>
            </a:r>
            <a:r>
              <a:rPr lang="de-DE" sz="3000" dirty="0" err="1"/>
              <a:t>for</a:t>
            </a:r>
            <a:r>
              <a:rPr lang="de-DE" sz="3000" dirty="0"/>
              <a:t> </a:t>
            </a:r>
            <a:r>
              <a:rPr lang="de-DE" sz="3000" dirty="0" err="1"/>
              <a:t>more</a:t>
            </a:r>
            <a:r>
              <a:rPr lang="de-DE" sz="3000" dirty="0"/>
              <a:t> </a:t>
            </a:r>
            <a:r>
              <a:rPr lang="de-DE" sz="3000" dirty="0" err="1"/>
              <a:t>or</a:t>
            </a:r>
            <a:r>
              <a:rPr lang="de-DE" sz="3000" dirty="0"/>
              <a:t> </a:t>
            </a:r>
            <a:r>
              <a:rPr lang="de-DE" sz="3000" dirty="0" err="1"/>
              <a:t>less</a:t>
            </a:r>
            <a:r>
              <a:rPr lang="de-DE" sz="3000" dirty="0"/>
              <a:t> </a:t>
            </a:r>
            <a:r>
              <a:rPr lang="de-DE" sz="3000" dirty="0" err="1"/>
              <a:t>feelings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A </a:t>
            </a:r>
            <a:r>
              <a:rPr lang="de-DE" sz="3000" dirty="0" err="1"/>
              <a:t>way</a:t>
            </a:r>
            <a:r>
              <a:rPr lang="de-DE" sz="3000" dirty="0"/>
              <a:t> </a:t>
            </a:r>
            <a:r>
              <a:rPr lang="de-DE" sz="3000" dirty="0" err="1"/>
              <a:t>to</a:t>
            </a:r>
            <a:r>
              <a:rPr lang="de-DE" sz="3000" dirty="0"/>
              <a:t> </a:t>
            </a:r>
            <a:r>
              <a:rPr lang="de-DE" sz="3000" dirty="0" err="1"/>
              <a:t>politically</a:t>
            </a:r>
            <a:r>
              <a:rPr lang="de-DE" sz="3000" dirty="0"/>
              <a:t> </a:t>
            </a:r>
            <a:r>
              <a:rPr lang="de-DE" sz="3000" dirty="0" err="1"/>
              <a:t>judge</a:t>
            </a:r>
            <a:r>
              <a:rPr lang="de-DE" sz="3000" dirty="0"/>
              <a:t> </a:t>
            </a:r>
            <a:r>
              <a:rPr lang="de-DE" sz="3000" dirty="0" err="1"/>
              <a:t>societies</a:t>
            </a:r>
            <a:r>
              <a:rPr lang="de-DE" sz="3000" dirty="0"/>
              <a:t>: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more</a:t>
            </a:r>
            <a:r>
              <a:rPr lang="de-DE" sz="3000" dirty="0"/>
              <a:t> liberal,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better</a:t>
            </a:r>
            <a:endParaRPr lang="de-DE" sz="30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Not just </a:t>
            </a:r>
            <a:r>
              <a:rPr lang="de-DE" sz="3000" dirty="0" err="1"/>
              <a:t>about</a:t>
            </a:r>
            <a:r>
              <a:rPr lang="de-DE" sz="3000" dirty="0"/>
              <a:t> </a:t>
            </a:r>
            <a:r>
              <a:rPr lang="de-DE" sz="3000" dirty="0" err="1"/>
              <a:t>social</a:t>
            </a:r>
            <a:r>
              <a:rPr lang="de-DE" sz="3000" dirty="0"/>
              <a:t> </a:t>
            </a:r>
            <a:r>
              <a:rPr lang="de-DE" sz="3000" dirty="0" err="1"/>
              <a:t>norms</a:t>
            </a:r>
            <a:r>
              <a:rPr lang="de-DE" sz="3000" dirty="0"/>
              <a:t>, but </a:t>
            </a:r>
            <a:r>
              <a:rPr lang="de-DE" sz="3000" dirty="0" err="1"/>
              <a:t>about</a:t>
            </a:r>
            <a:r>
              <a:rPr lang="de-DE" sz="3000" dirty="0"/>
              <a:t> </a:t>
            </a:r>
            <a:r>
              <a:rPr lang="de-DE" sz="3000" i="1" dirty="0" err="1"/>
              <a:t>how</a:t>
            </a:r>
            <a:r>
              <a:rPr lang="de-DE" sz="3000" i="1" dirty="0"/>
              <a:t> </a:t>
            </a:r>
            <a:r>
              <a:rPr lang="de-DE" sz="3000" i="1" dirty="0" err="1"/>
              <a:t>people</a:t>
            </a:r>
            <a:r>
              <a:rPr lang="de-DE" sz="3000" i="1" dirty="0"/>
              <a:t> </a:t>
            </a:r>
            <a:r>
              <a:rPr lang="de-DE" sz="3000" i="1" dirty="0" err="1"/>
              <a:t>really</a:t>
            </a:r>
            <a:r>
              <a:rPr lang="de-DE" sz="3000" i="1" dirty="0"/>
              <a:t> </a:t>
            </a:r>
            <a:r>
              <a:rPr lang="de-DE" sz="3000" i="1" dirty="0" err="1"/>
              <a:t>feel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538464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Emotional Communities &amp; Emotional Styles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Emotional Communities (Barbara Rosenwein, </a:t>
            </a:r>
            <a:r>
              <a:rPr lang="de-DE" sz="3000" dirty="0" err="1"/>
              <a:t>Medievalists</a:t>
            </a:r>
            <a:r>
              <a:rPr lang="de-DE" sz="3000" dirty="0"/>
              <a:t>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Not just </a:t>
            </a:r>
            <a:r>
              <a:rPr lang="de-DE" sz="3000" dirty="0" err="1"/>
              <a:t>one</a:t>
            </a:r>
            <a:r>
              <a:rPr lang="de-DE" sz="3000" dirty="0"/>
              <a:t> national </a:t>
            </a:r>
            <a:r>
              <a:rPr lang="de-DE" sz="3000" dirty="0" err="1"/>
              <a:t>emotonal</a:t>
            </a:r>
            <a:r>
              <a:rPr lang="de-DE" sz="3000" dirty="0"/>
              <a:t> </a:t>
            </a:r>
            <a:r>
              <a:rPr lang="de-DE" sz="3000" dirty="0" err="1"/>
              <a:t>regime</a:t>
            </a:r>
            <a:r>
              <a:rPr lang="de-DE" sz="3000" dirty="0"/>
              <a:t>, but a </a:t>
            </a:r>
            <a:r>
              <a:rPr lang="de-DE" sz="3000" dirty="0" err="1"/>
              <a:t>community</a:t>
            </a:r>
            <a:r>
              <a:rPr lang="de-DE" sz="3000" dirty="0"/>
              <a:t> (e.g.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monks</a:t>
            </a:r>
            <a:r>
              <a:rPr lang="de-DE" sz="3000" dirty="0"/>
              <a:t>) </a:t>
            </a:r>
            <a:r>
              <a:rPr lang="de-DE" sz="3000" dirty="0" err="1"/>
              <a:t>with</a:t>
            </a:r>
            <a:r>
              <a:rPr lang="de-DE" sz="3000" dirty="0"/>
              <a:t> </a:t>
            </a:r>
            <a:r>
              <a:rPr lang="de-DE" sz="3000" dirty="0" err="1"/>
              <a:t>shared</a:t>
            </a:r>
            <a:r>
              <a:rPr lang="de-DE" sz="3000" dirty="0"/>
              <a:t> emotional </a:t>
            </a:r>
            <a:r>
              <a:rPr lang="de-DE" sz="3000" dirty="0" err="1"/>
              <a:t>standards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4242553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890635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Emotional Communities &amp; Emotional Styles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0" y="2476499"/>
            <a:ext cx="650875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Emotional Styles (Benno </a:t>
            </a:r>
            <a:r>
              <a:rPr lang="de-DE" sz="3000" dirty="0" err="1"/>
              <a:t>Gammerl</a:t>
            </a:r>
            <a:r>
              <a:rPr lang="de-DE" sz="3000" dirty="0"/>
              <a:t>, </a:t>
            </a:r>
            <a:r>
              <a:rPr lang="de-DE" sz="3000" dirty="0" err="1"/>
              <a:t>Historian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Homosexualities</a:t>
            </a:r>
            <a:r>
              <a:rPr lang="de-DE" sz="3000" dirty="0"/>
              <a:t>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/>
              <a:t>Different emotional </a:t>
            </a:r>
            <a:r>
              <a:rPr lang="de-DE" sz="3000" dirty="0" err="1"/>
              <a:t>styles</a:t>
            </a:r>
            <a:r>
              <a:rPr lang="de-DE" sz="3000" dirty="0"/>
              <a:t>, </a:t>
            </a:r>
            <a:r>
              <a:rPr lang="de-DE" sz="3000" dirty="0" err="1"/>
              <a:t>depending</a:t>
            </a:r>
            <a:r>
              <a:rPr lang="de-DE" sz="3000" dirty="0"/>
              <a:t> on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social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</a:t>
            </a:r>
            <a:r>
              <a:rPr lang="de-DE" sz="3000" dirty="0" err="1"/>
              <a:t>spatial</a:t>
            </a:r>
            <a:r>
              <a:rPr lang="de-DE" sz="3000" dirty="0"/>
              <a:t> </a:t>
            </a:r>
            <a:r>
              <a:rPr lang="de-DE" sz="3000" dirty="0" err="1"/>
              <a:t>context</a:t>
            </a:r>
            <a:r>
              <a:rPr lang="de-DE" sz="3000" dirty="0"/>
              <a:t> (different emotional </a:t>
            </a:r>
            <a:r>
              <a:rPr lang="de-DE" sz="3000" dirty="0" err="1"/>
              <a:t>styles</a:t>
            </a:r>
            <a:r>
              <a:rPr lang="de-DE" sz="3000" dirty="0"/>
              <a:t> in a </a:t>
            </a:r>
            <a:r>
              <a:rPr lang="de-DE" sz="3000" dirty="0" err="1"/>
              <a:t>football</a:t>
            </a:r>
            <a:r>
              <a:rPr lang="de-DE" sz="3000" dirty="0"/>
              <a:t> </a:t>
            </a:r>
            <a:r>
              <a:rPr lang="de-DE" sz="3000" dirty="0" err="1"/>
              <a:t>stadium</a:t>
            </a:r>
            <a:r>
              <a:rPr lang="de-DE" sz="3000" dirty="0"/>
              <a:t> </a:t>
            </a:r>
            <a:r>
              <a:rPr lang="de-DE" sz="3000" dirty="0" err="1"/>
              <a:t>and</a:t>
            </a:r>
            <a:r>
              <a:rPr lang="de-DE" sz="3000" dirty="0"/>
              <a:t> in a </a:t>
            </a:r>
            <a:r>
              <a:rPr lang="de-DE" sz="3000" dirty="0" err="1"/>
              <a:t>lecture</a:t>
            </a:r>
            <a:r>
              <a:rPr lang="de-DE" sz="3000" dirty="0"/>
              <a:t> hall)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de-DE" sz="3000" dirty="0" err="1"/>
              <a:t>Importance</a:t>
            </a:r>
            <a:r>
              <a:rPr lang="de-DE" sz="3000" dirty="0"/>
              <a:t> </a:t>
            </a:r>
            <a:r>
              <a:rPr lang="de-DE" sz="3000" dirty="0" err="1"/>
              <a:t>of</a:t>
            </a:r>
            <a:r>
              <a:rPr lang="de-DE" sz="3000" dirty="0"/>
              <a:t> </a:t>
            </a:r>
            <a:r>
              <a:rPr lang="de-DE" sz="3000" dirty="0" err="1"/>
              <a:t>space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658918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554</TotalTime>
  <Words>688</Words>
  <Application>Microsoft Macintosh PowerPoint</Application>
  <PresentationFormat>On-screen Show (4:3)</PresentationFormat>
  <Paragraphs>66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Mangal</vt:lpstr>
      <vt:lpstr>Palatino Linotype</vt:lpstr>
      <vt:lpstr>Wingdings</vt:lpstr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Emotions in History: A booming field</dc:title>
  <dc:creator>Joachim</dc:creator>
  <cp:lastModifiedBy>Stein, Claudia</cp:lastModifiedBy>
  <cp:revision>9</cp:revision>
  <dcterms:created xsi:type="dcterms:W3CDTF">2019-03-04T20:35:02Z</dcterms:created>
  <dcterms:modified xsi:type="dcterms:W3CDTF">2019-03-05T08:47:51Z</dcterms:modified>
</cp:coreProperties>
</file>