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3" r:id="rId1"/>
  </p:sldMasterIdLst>
  <p:notesMasterIdLst>
    <p:notesMasterId r:id="rId23"/>
  </p:notesMasterIdLst>
  <p:sldIdLst>
    <p:sldId id="256" r:id="rId2"/>
    <p:sldId id="270" r:id="rId3"/>
    <p:sldId id="258" r:id="rId4"/>
    <p:sldId id="257" r:id="rId5"/>
    <p:sldId id="260" r:id="rId6"/>
    <p:sldId id="261" r:id="rId7"/>
    <p:sldId id="262" r:id="rId8"/>
    <p:sldId id="263" r:id="rId9"/>
    <p:sldId id="264" r:id="rId10"/>
    <p:sldId id="265" r:id="rId11"/>
    <p:sldId id="266" r:id="rId12"/>
    <p:sldId id="271" r:id="rId13"/>
    <p:sldId id="267" r:id="rId14"/>
    <p:sldId id="292" r:id="rId15"/>
    <p:sldId id="293" r:id="rId16"/>
    <p:sldId id="294" r:id="rId17"/>
    <p:sldId id="291" r:id="rId18"/>
    <p:sldId id="268" r:id="rId19"/>
    <p:sldId id="289" r:id="rId20"/>
    <p:sldId id="290" r:id="rId21"/>
    <p:sldId id="295"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21"/>
    <p:restoredTop sz="94611"/>
  </p:normalViewPr>
  <p:slideViewPr>
    <p:cSldViewPr snapToGrid="0" snapToObjects="1">
      <p:cViewPr varScale="1">
        <p:scale>
          <a:sx n="109" d="100"/>
          <a:sy n="109" d="100"/>
        </p:scale>
        <p:origin x="1488"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C81C27-13F3-1340-AAE0-80A55DA7FECE}" type="datetimeFigureOut">
              <a:rPr lang="en-US" smtClean="0"/>
              <a:t>10/23/18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D3C2FC-A0E6-CE49-B886-6F8B1F5AB0FD}" type="slidenum">
              <a:rPr lang="en-US" smtClean="0"/>
              <a:t>‹#›</a:t>
            </a:fld>
            <a:endParaRPr lang="en-US"/>
          </a:p>
        </p:txBody>
      </p:sp>
    </p:spTree>
    <p:extLst>
      <p:ext uri="{BB962C8B-B14F-4D97-AF65-F5344CB8AC3E}">
        <p14:creationId xmlns:p14="http://schemas.microsoft.com/office/powerpoint/2010/main" val="17991279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7D3C2FC-A0E6-CE49-B886-6F8B1F5AB0FD}" type="slidenum">
              <a:rPr lang="en-US" smtClean="0"/>
              <a:t>18</a:t>
            </a:fld>
            <a:endParaRPr lang="en-US"/>
          </a:p>
        </p:txBody>
      </p:sp>
    </p:spTree>
    <p:extLst>
      <p:ext uri="{BB962C8B-B14F-4D97-AF65-F5344CB8AC3E}">
        <p14:creationId xmlns:p14="http://schemas.microsoft.com/office/powerpoint/2010/main" val="29069138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GB"/>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7" name="Date Placeholder 6"/>
          <p:cNvSpPr>
            <a:spLocks noGrp="1"/>
          </p:cNvSpPr>
          <p:nvPr>
            <p:ph type="dt" sz="half" idx="10"/>
          </p:nvPr>
        </p:nvSpPr>
        <p:spPr/>
        <p:txBody>
          <a:bodyPr/>
          <a:lstStyle/>
          <a:p>
            <a:fld id="{957F864E-AD73-0A4C-9635-502DBF11ABCE}" type="datetimeFigureOut">
              <a:rPr lang="en-US" smtClean="0"/>
              <a:t>10/23/18</a:t>
            </a:fld>
            <a:endParaRPr lang="en-US"/>
          </a:p>
        </p:txBody>
      </p:sp>
      <p:sp>
        <p:nvSpPr>
          <p:cNvPr id="8" name="Slide Number Placeholder 7"/>
          <p:cNvSpPr>
            <a:spLocks noGrp="1"/>
          </p:cNvSpPr>
          <p:nvPr>
            <p:ph type="sldNum" sz="quarter" idx="11"/>
          </p:nvPr>
        </p:nvSpPr>
        <p:spPr/>
        <p:txBody>
          <a:bodyPr/>
          <a:lstStyle/>
          <a:p>
            <a:pPr algn="r" eaLnBrk="1" latinLnBrk="0" hangingPunct="1"/>
            <a:fld id="{8C592886-E571-45D5-8B56-343DC94F8FA6}" type="slidenum">
              <a:rPr kumimoji="0" lang="en-US" smtClean="0"/>
              <a:t>‹#›</a:t>
            </a:fld>
            <a:endParaRPr kumimoji="0" lang="en-US" dirty="0">
              <a:solidFill>
                <a:schemeClr val="tx2">
                  <a:shade val="90000"/>
                </a:schemeClr>
              </a:solidFill>
            </a:endParaRPr>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57F864E-AD73-0A4C-9635-502DBF11ABCE}" type="datetimeFigureOut">
              <a:rPr lang="en-US" smtClean="0"/>
              <a:t>10/23/18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143FE6-23E0-9D49-9C59-371D9D00B57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57F864E-AD73-0A4C-9635-502DBF11ABCE}" type="datetimeFigureOut">
              <a:rPr lang="en-US" smtClean="0"/>
              <a:t>10/23/18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143FE6-23E0-9D49-9C59-371D9D00B57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57F864E-AD73-0A4C-9635-502DBF11ABCE}" type="datetimeFigureOut">
              <a:rPr lang="en-US" smtClean="0"/>
              <a:t>10/23/18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143FE6-23E0-9D49-9C59-371D9D00B57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GB"/>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57F864E-AD73-0A4C-9635-502DBF11ABCE}" type="datetimeFigureOut">
              <a:rPr lang="en-US" smtClean="0"/>
              <a:t>10/23/18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143FE6-23E0-9D49-9C59-371D9D00B57D}" type="slidenum">
              <a:rPr lang="en-US" smtClean="0"/>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957F864E-AD73-0A4C-9635-502DBF11ABCE}" type="datetimeFigureOut">
              <a:rPr lang="en-US" smtClean="0"/>
              <a:t>10/23/18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143FE6-23E0-9D49-9C59-371D9D00B57D}" type="slidenum">
              <a:rPr lang="en-US" smtClean="0"/>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7" name="Date Placeholder 6"/>
          <p:cNvSpPr>
            <a:spLocks noGrp="1"/>
          </p:cNvSpPr>
          <p:nvPr>
            <p:ph type="dt" sz="half" idx="10"/>
          </p:nvPr>
        </p:nvSpPr>
        <p:spPr/>
        <p:txBody>
          <a:bodyPr/>
          <a:lstStyle/>
          <a:p>
            <a:fld id="{957F864E-AD73-0A4C-9635-502DBF11ABCE}" type="datetimeFigureOut">
              <a:rPr lang="en-US" smtClean="0"/>
              <a:t>10/23/18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143FE6-23E0-9D49-9C59-371D9D00B57D}" type="slidenum">
              <a:rPr lang="en-US" smtClean="0"/>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957F864E-AD73-0A4C-9635-502DBF11ABCE}" type="datetimeFigureOut">
              <a:rPr lang="en-US" smtClean="0"/>
              <a:t>10/23/18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143FE6-23E0-9D49-9C59-371D9D00B57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7F864E-AD73-0A4C-9635-502DBF11ABCE}" type="datetimeFigureOut">
              <a:rPr lang="en-US" smtClean="0"/>
              <a:t>10/23/18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143FE6-23E0-9D49-9C59-371D9D00B57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GB"/>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57F864E-AD73-0A4C-9635-502DBF11ABCE}" type="datetimeFigureOut">
              <a:rPr lang="en-US" smtClean="0"/>
              <a:t>10/23/18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143FE6-23E0-9D49-9C59-371D9D00B57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GB"/>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57F864E-AD73-0A4C-9635-502DBF11ABCE}" type="datetimeFigureOut">
              <a:rPr lang="en-US" smtClean="0"/>
              <a:t>10/23/18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143FE6-23E0-9D49-9C59-371D9D00B57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GB"/>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957F864E-AD73-0A4C-9635-502DBF11ABCE}" type="datetimeFigureOut">
              <a:rPr lang="en-US" smtClean="0"/>
              <a:t>10/23/18</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43143FE6-23E0-9D49-9C59-371D9D00B57D}" type="slidenum">
              <a:rPr lang="en-US" smtClean="0"/>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71510" y="2212588"/>
            <a:ext cx="6285823" cy="461665"/>
          </a:xfrm>
          <a:prstGeom prst="rect">
            <a:avLst/>
          </a:prstGeom>
          <a:noFill/>
        </p:spPr>
        <p:txBody>
          <a:bodyPr wrap="none" rtlCol="0">
            <a:spAutoFit/>
          </a:bodyPr>
          <a:lstStyle/>
          <a:p>
            <a:r>
              <a:rPr lang="en-US" sz="2400" dirty="0"/>
              <a:t>Enlightenment and History: An Introduction</a:t>
            </a:r>
          </a:p>
        </p:txBody>
      </p:sp>
      <p:sp>
        <p:nvSpPr>
          <p:cNvPr id="6" name="TextBox 5"/>
          <p:cNvSpPr txBox="1"/>
          <p:nvPr/>
        </p:nvSpPr>
        <p:spPr>
          <a:xfrm>
            <a:off x="3906213" y="1434085"/>
            <a:ext cx="1119041" cy="369332"/>
          </a:xfrm>
          <a:prstGeom prst="rect">
            <a:avLst/>
          </a:prstGeom>
          <a:noFill/>
        </p:spPr>
        <p:txBody>
          <a:bodyPr wrap="none" rtlCol="0">
            <a:spAutoFit/>
          </a:bodyPr>
          <a:lstStyle/>
          <a:p>
            <a:r>
              <a:rPr lang="en-US" dirty="0"/>
              <a:t>Lecture 2: </a:t>
            </a:r>
          </a:p>
        </p:txBody>
      </p:sp>
      <p:sp>
        <p:nvSpPr>
          <p:cNvPr id="2" name="TextBox 1"/>
          <p:cNvSpPr txBox="1"/>
          <p:nvPr/>
        </p:nvSpPr>
        <p:spPr>
          <a:xfrm>
            <a:off x="3195664" y="3831056"/>
            <a:ext cx="2590774" cy="369332"/>
          </a:xfrm>
          <a:prstGeom prst="rect">
            <a:avLst/>
          </a:prstGeom>
          <a:noFill/>
        </p:spPr>
        <p:txBody>
          <a:bodyPr wrap="none" rtlCol="0">
            <a:spAutoFit/>
          </a:bodyPr>
          <a:lstStyle/>
          <a:p>
            <a:r>
              <a:rPr lang="en-US" dirty="0"/>
              <a:t>Historiography 2018/19</a:t>
            </a:r>
          </a:p>
        </p:txBody>
      </p:sp>
    </p:spTree>
    <p:extLst>
      <p:ext uri="{BB962C8B-B14F-4D97-AF65-F5344CB8AC3E}">
        <p14:creationId xmlns:p14="http://schemas.microsoft.com/office/powerpoint/2010/main" val="40102366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dam_Smith_The_Muir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79" y="0"/>
            <a:ext cx="4068000" cy="5228123"/>
          </a:xfrm>
          <a:prstGeom prst="rect">
            <a:avLst/>
          </a:prstGeom>
        </p:spPr>
      </p:pic>
      <p:sp>
        <p:nvSpPr>
          <p:cNvPr id="3" name="TextBox 2"/>
          <p:cNvSpPr txBox="1"/>
          <p:nvPr/>
        </p:nvSpPr>
        <p:spPr>
          <a:xfrm>
            <a:off x="515814" y="5427785"/>
            <a:ext cx="2548341" cy="646331"/>
          </a:xfrm>
          <a:prstGeom prst="rect">
            <a:avLst/>
          </a:prstGeom>
          <a:noFill/>
        </p:spPr>
        <p:txBody>
          <a:bodyPr wrap="square" rtlCol="0">
            <a:spAutoFit/>
          </a:bodyPr>
          <a:lstStyle/>
          <a:p>
            <a:r>
              <a:rPr lang="en-US" dirty="0"/>
              <a:t>Adam Smith, 1723-1790 </a:t>
            </a:r>
          </a:p>
        </p:txBody>
      </p:sp>
      <p:sp>
        <p:nvSpPr>
          <p:cNvPr id="4" name="TextBox 3"/>
          <p:cNvSpPr txBox="1"/>
          <p:nvPr/>
        </p:nvSpPr>
        <p:spPr>
          <a:xfrm>
            <a:off x="4646538" y="356260"/>
            <a:ext cx="184731" cy="646331"/>
          </a:xfrm>
          <a:prstGeom prst="rect">
            <a:avLst/>
          </a:prstGeom>
          <a:noFill/>
        </p:spPr>
        <p:txBody>
          <a:bodyPr wrap="none" rtlCol="0">
            <a:spAutoFit/>
          </a:bodyPr>
          <a:lstStyle/>
          <a:p>
            <a:endParaRPr lang="en-GB" dirty="0"/>
          </a:p>
          <a:p>
            <a:endParaRPr lang="en-US" dirty="0"/>
          </a:p>
        </p:txBody>
      </p:sp>
      <p:sp>
        <p:nvSpPr>
          <p:cNvPr id="5" name="TextBox 4"/>
          <p:cNvSpPr txBox="1"/>
          <p:nvPr/>
        </p:nvSpPr>
        <p:spPr>
          <a:xfrm>
            <a:off x="4246592" y="1353958"/>
            <a:ext cx="4897409" cy="2585323"/>
          </a:xfrm>
          <a:prstGeom prst="rect">
            <a:avLst/>
          </a:prstGeom>
          <a:noFill/>
        </p:spPr>
        <p:txBody>
          <a:bodyPr wrap="square" rtlCol="0">
            <a:spAutoFit/>
          </a:bodyPr>
          <a:lstStyle/>
          <a:p>
            <a:r>
              <a:rPr lang="en-GB" sz="1600" dirty="0"/>
              <a:t>“The accidents…which affect the human </a:t>
            </a:r>
          </a:p>
          <a:p>
            <a:r>
              <a:rPr lang="en-GB" sz="1600" dirty="0"/>
              <a:t>Species interest us greatly by the </a:t>
            </a:r>
          </a:p>
          <a:p>
            <a:r>
              <a:rPr lang="en-GB" sz="1600" dirty="0" err="1"/>
              <a:t>sympatheticall</a:t>
            </a:r>
            <a:r>
              <a:rPr lang="en-GB" sz="1600" dirty="0"/>
              <a:t> affections they raise in us. </a:t>
            </a:r>
          </a:p>
          <a:p>
            <a:r>
              <a:rPr lang="en-GB" sz="1600" dirty="0"/>
              <a:t>We enter into their misfortunes, grieve </a:t>
            </a:r>
          </a:p>
          <a:p>
            <a:r>
              <a:rPr lang="en-GB" sz="1600" dirty="0"/>
              <a:t>when they grieve, rejoice when they rejoice,</a:t>
            </a:r>
          </a:p>
          <a:p>
            <a:r>
              <a:rPr lang="en-GB" sz="1600" dirty="0"/>
              <a:t>and in a word feel for them in some respect</a:t>
            </a:r>
          </a:p>
          <a:p>
            <a:r>
              <a:rPr lang="en-GB" sz="1600" dirty="0"/>
              <a:t>as if we ourselves were in the same </a:t>
            </a:r>
          </a:p>
          <a:p>
            <a:r>
              <a:rPr lang="en-GB" sz="1600" dirty="0"/>
              <a:t>condition.”</a:t>
            </a:r>
          </a:p>
          <a:p>
            <a:r>
              <a:rPr lang="en-GB" sz="1600" dirty="0"/>
              <a:t>(</a:t>
            </a:r>
            <a:r>
              <a:rPr lang="en-GB" sz="1600" i="1" dirty="0"/>
              <a:t>Lectures on Rhetoric and Belles </a:t>
            </a:r>
            <a:r>
              <a:rPr lang="en-GB" sz="1600" i="1" dirty="0" err="1"/>
              <a:t>Lettres</a:t>
            </a:r>
            <a:r>
              <a:rPr lang="en-GB" sz="1600" dirty="0"/>
              <a:t>, 1762, p. 90)</a:t>
            </a:r>
          </a:p>
          <a:p>
            <a:endParaRPr lang="en-US" dirty="0"/>
          </a:p>
        </p:txBody>
      </p:sp>
      <p:sp>
        <p:nvSpPr>
          <p:cNvPr id="7" name="TextBox 6">
            <a:extLst>
              <a:ext uri="{FF2B5EF4-FFF2-40B4-BE49-F238E27FC236}">
                <a16:creationId xmlns:a16="http://schemas.microsoft.com/office/drawing/2014/main" id="{63FD5F75-66B9-F54C-9AAF-395835FC9CC4}"/>
              </a:ext>
            </a:extLst>
          </p:cNvPr>
          <p:cNvSpPr txBox="1"/>
          <p:nvPr/>
        </p:nvSpPr>
        <p:spPr>
          <a:xfrm>
            <a:off x="4431323" y="339969"/>
            <a:ext cx="4788490" cy="369332"/>
          </a:xfrm>
          <a:prstGeom prst="rect">
            <a:avLst/>
          </a:prstGeom>
          <a:noFill/>
        </p:spPr>
        <p:txBody>
          <a:bodyPr wrap="none" rtlCol="0">
            <a:spAutoFit/>
          </a:bodyPr>
          <a:lstStyle/>
          <a:p>
            <a:r>
              <a:rPr lang="en-US" b="1" dirty="0"/>
              <a:t>Understanding the past through ‘sympathy’</a:t>
            </a:r>
          </a:p>
        </p:txBody>
      </p:sp>
      <p:sp>
        <p:nvSpPr>
          <p:cNvPr id="9" name="TextBox 8">
            <a:extLst>
              <a:ext uri="{FF2B5EF4-FFF2-40B4-BE49-F238E27FC236}">
                <a16:creationId xmlns:a16="http://schemas.microsoft.com/office/drawing/2014/main" id="{316BD09C-9134-8445-99C6-E16C39E3B970}"/>
              </a:ext>
            </a:extLst>
          </p:cNvPr>
          <p:cNvSpPr txBox="1"/>
          <p:nvPr/>
        </p:nvSpPr>
        <p:spPr>
          <a:xfrm>
            <a:off x="4246592" y="846963"/>
            <a:ext cx="4428485" cy="369332"/>
          </a:xfrm>
          <a:prstGeom prst="rect">
            <a:avLst/>
          </a:prstGeom>
          <a:noFill/>
        </p:spPr>
        <p:txBody>
          <a:bodyPr wrap="square" rtlCol="0">
            <a:spAutoFit/>
          </a:bodyPr>
          <a:lstStyle/>
          <a:p>
            <a:endParaRPr lang="en-GB" dirty="0"/>
          </a:p>
        </p:txBody>
      </p:sp>
      <p:sp>
        <p:nvSpPr>
          <p:cNvPr id="13" name="TextBox 12">
            <a:extLst>
              <a:ext uri="{FF2B5EF4-FFF2-40B4-BE49-F238E27FC236}">
                <a16:creationId xmlns:a16="http://schemas.microsoft.com/office/drawing/2014/main" id="{4C5B2B68-EF15-2940-95E6-397B7DF31F62}"/>
              </a:ext>
            </a:extLst>
          </p:cNvPr>
          <p:cNvSpPr txBox="1"/>
          <p:nvPr/>
        </p:nvSpPr>
        <p:spPr>
          <a:xfrm>
            <a:off x="4431323" y="4970585"/>
            <a:ext cx="3845169" cy="1754326"/>
          </a:xfrm>
          <a:prstGeom prst="rect">
            <a:avLst/>
          </a:prstGeom>
          <a:noFill/>
        </p:spPr>
        <p:txBody>
          <a:bodyPr wrap="square" rtlCol="0">
            <a:spAutoFit/>
          </a:bodyPr>
          <a:lstStyle/>
          <a:p>
            <a:r>
              <a:rPr lang="en-GB" dirty="0"/>
              <a:t>Human experience, or the experience of </a:t>
            </a:r>
            <a:r>
              <a:rPr lang="en-GB" i="1" dirty="0"/>
              <a:t>reading about past experiences</a:t>
            </a:r>
            <a:r>
              <a:rPr lang="en-GB" dirty="0"/>
              <a:t>,</a:t>
            </a:r>
            <a:r>
              <a:rPr lang="en-GB" i="1" dirty="0"/>
              <a:t> </a:t>
            </a:r>
            <a:r>
              <a:rPr lang="en-GB" dirty="0"/>
              <a:t>makes one virtually ‘feel’ history, empathise with others, absorb moral lessons, and become more virtuous.</a:t>
            </a:r>
          </a:p>
        </p:txBody>
      </p:sp>
    </p:spTree>
    <p:extLst>
      <p:ext uri="{BB962C8B-B14F-4D97-AF65-F5344CB8AC3E}">
        <p14:creationId xmlns:p14="http://schemas.microsoft.com/office/powerpoint/2010/main" val="20483594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illiamRobertsonColou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781" y="442657"/>
            <a:ext cx="3810000" cy="4876800"/>
          </a:xfrm>
          <a:prstGeom prst="rect">
            <a:avLst/>
          </a:prstGeom>
        </p:spPr>
      </p:pic>
      <p:sp>
        <p:nvSpPr>
          <p:cNvPr id="3" name="TextBox 2"/>
          <p:cNvSpPr txBox="1"/>
          <p:nvPr/>
        </p:nvSpPr>
        <p:spPr>
          <a:xfrm>
            <a:off x="820888" y="6009947"/>
            <a:ext cx="3214229" cy="369332"/>
          </a:xfrm>
          <a:prstGeom prst="rect">
            <a:avLst/>
          </a:prstGeom>
          <a:noFill/>
        </p:spPr>
        <p:txBody>
          <a:bodyPr wrap="none" rtlCol="0">
            <a:spAutoFit/>
          </a:bodyPr>
          <a:lstStyle/>
          <a:p>
            <a:r>
              <a:rPr lang="en-US" dirty="0"/>
              <a:t>William Robertson, 1721-1793</a:t>
            </a:r>
          </a:p>
        </p:txBody>
      </p:sp>
      <p:sp>
        <p:nvSpPr>
          <p:cNvPr id="4" name="TextBox 3"/>
          <p:cNvSpPr txBox="1"/>
          <p:nvPr/>
        </p:nvSpPr>
        <p:spPr>
          <a:xfrm>
            <a:off x="4460677" y="1827767"/>
            <a:ext cx="13659943" cy="2308324"/>
          </a:xfrm>
          <a:prstGeom prst="rect">
            <a:avLst/>
          </a:prstGeom>
          <a:noFill/>
        </p:spPr>
        <p:txBody>
          <a:bodyPr wrap="square" rtlCol="0">
            <a:spAutoFit/>
          </a:bodyPr>
          <a:lstStyle/>
          <a:p>
            <a:endParaRPr lang="en-GB" dirty="0"/>
          </a:p>
          <a:p>
            <a:r>
              <a:rPr lang="en-GB" dirty="0"/>
              <a:t>‘The Queen, worn out with fatigue, </a:t>
            </a:r>
          </a:p>
          <a:p>
            <a:r>
              <a:rPr lang="en-GB" dirty="0"/>
              <a:t>covered with dust, and bedewed with tears, </a:t>
            </a:r>
          </a:p>
          <a:p>
            <a:r>
              <a:rPr lang="en-GB" dirty="0"/>
              <a:t>was exposed as a spectacle to her own</a:t>
            </a:r>
          </a:p>
          <a:p>
            <a:r>
              <a:rPr lang="en-GB" dirty="0"/>
              <a:t>Subjects.’</a:t>
            </a:r>
          </a:p>
          <a:p>
            <a:endParaRPr lang="en-GB" dirty="0"/>
          </a:p>
          <a:p>
            <a:r>
              <a:rPr lang="en-GB" dirty="0"/>
              <a:t>(History of Scotland, 1759, vol. 1, p. 367)</a:t>
            </a:r>
          </a:p>
          <a:p>
            <a:endParaRPr lang="en-US" dirty="0"/>
          </a:p>
        </p:txBody>
      </p:sp>
      <p:sp>
        <p:nvSpPr>
          <p:cNvPr id="5" name="TextBox 4">
            <a:extLst>
              <a:ext uri="{FF2B5EF4-FFF2-40B4-BE49-F238E27FC236}">
                <a16:creationId xmlns:a16="http://schemas.microsoft.com/office/drawing/2014/main" id="{2AFD8FAE-A2EE-FE46-9E19-607F3495ABD8}"/>
              </a:ext>
            </a:extLst>
          </p:cNvPr>
          <p:cNvSpPr txBox="1"/>
          <p:nvPr/>
        </p:nvSpPr>
        <p:spPr>
          <a:xfrm>
            <a:off x="4747846" y="762000"/>
            <a:ext cx="4067908" cy="1200329"/>
          </a:xfrm>
          <a:prstGeom prst="rect">
            <a:avLst/>
          </a:prstGeom>
          <a:noFill/>
        </p:spPr>
        <p:txBody>
          <a:bodyPr wrap="square" rtlCol="0">
            <a:spAutoFit/>
          </a:bodyPr>
          <a:lstStyle/>
          <a:p>
            <a:r>
              <a:rPr lang="en-US" b="1" dirty="0"/>
              <a:t>‘Transhistorical’ sympathy between humans in the present and those of the past as a way to understand the past</a:t>
            </a:r>
          </a:p>
        </p:txBody>
      </p:sp>
    </p:spTree>
    <p:extLst>
      <p:ext uri="{BB962C8B-B14F-4D97-AF65-F5344CB8AC3E}">
        <p14:creationId xmlns:p14="http://schemas.microsoft.com/office/powerpoint/2010/main" val="10006733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dam_Smith_The_Muir_portrai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 y="100556"/>
            <a:ext cx="4499994" cy="5783319"/>
          </a:xfrm>
          <a:prstGeom prst="rect">
            <a:avLst/>
          </a:prstGeom>
        </p:spPr>
      </p:pic>
      <p:sp>
        <p:nvSpPr>
          <p:cNvPr id="3" name="TextBox 2"/>
          <p:cNvSpPr txBox="1"/>
          <p:nvPr/>
        </p:nvSpPr>
        <p:spPr>
          <a:xfrm>
            <a:off x="464654" y="6319738"/>
            <a:ext cx="2599502" cy="369332"/>
          </a:xfrm>
          <a:prstGeom prst="rect">
            <a:avLst/>
          </a:prstGeom>
          <a:noFill/>
        </p:spPr>
        <p:txBody>
          <a:bodyPr wrap="none" rtlCol="0">
            <a:spAutoFit/>
          </a:bodyPr>
          <a:lstStyle/>
          <a:p>
            <a:r>
              <a:rPr lang="en-US" dirty="0"/>
              <a:t>Adam Smith, 1723-1790 </a:t>
            </a:r>
          </a:p>
        </p:txBody>
      </p:sp>
      <p:sp>
        <p:nvSpPr>
          <p:cNvPr id="6" name="TextBox 5"/>
          <p:cNvSpPr txBox="1"/>
          <p:nvPr/>
        </p:nvSpPr>
        <p:spPr>
          <a:xfrm>
            <a:off x="4499998" y="1221258"/>
            <a:ext cx="4499994" cy="2862322"/>
          </a:xfrm>
          <a:prstGeom prst="rect">
            <a:avLst/>
          </a:prstGeom>
          <a:noFill/>
        </p:spPr>
        <p:txBody>
          <a:bodyPr wrap="square" rtlCol="0">
            <a:spAutoFit/>
          </a:bodyPr>
          <a:lstStyle/>
          <a:p>
            <a:r>
              <a:rPr lang="en-GB" dirty="0"/>
              <a:t>“The facts must be real otherwise they will not assist us in our future conduct, by pointing us the means to avoid or produce any event. Feigned Event and the Causes contrived from them, as they did not exist, can not inform us of what happened in former times, nor of consequences assist us in a plan of future conduct.”</a:t>
            </a:r>
          </a:p>
          <a:p>
            <a:r>
              <a:rPr lang="en-GB" dirty="0"/>
              <a:t>(p. 91)</a:t>
            </a:r>
          </a:p>
          <a:p>
            <a:endParaRPr lang="en-US" dirty="0"/>
          </a:p>
        </p:txBody>
      </p:sp>
    </p:spTree>
    <p:extLst>
      <p:ext uri="{BB962C8B-B14F-4D97-AF65-F5344CB8AC3E}">
        <p14:creationId xmlns:p14="http://schemas.microsoft.com/office/powerpoint/2010/main" val="2118893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odfreyKneller-IsaacNewton-168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50" y="0"/>
            <a:ext cx="4283994" cy="5883910"/>
          </a:xfrm>
          <a:prstGeom prst="rect">
            <a:avLst/>
          </a:prstGeom>
        </p:spPr>
      </p:pic>
      <p:sp>
        <p:nvSpPr>
          <p:cNvPr id="3" name="TextBox 2"/>
          <p:cNvSpPr txBox="1"/>
          <p:nvPr/>
        </p:nvSpPr>
        <p:spPr>
          <a:xfrm>
            <a:off x="356235" y="6319738"/>
            <a:ext cx="2697448" cy="369332"/>
          </a:xfrm>
          <a:prstGeom prst="rect">
            <a:avLst/>
          </a:prstGeom>
          <a:noFill/>
        </p:spPr>
        <p:txBody>
          <a:bodyPr wrap="none" rtlCol="0">
            <a:spAutoFit/>
          </a:bodyPr>
          <a:lstStyle/>
          <a:p>
            <a:r>
              <a:rPr lang="en-US" dirty="0"/>
              <a:t>Isaac Newton, 1642-1726</a:t>
            </a:r>
          </a:p>
        </p:txBody>
      </p:sp>
      <p:sp>
        <p:nvSpPr>
          <p:cNvPr id="4" name="TextBox 3"/>
          <p:cNvSpPr txBox="1"/>
          <p:nvPr/>
        </p:nvSpPr>
        <p:spPr>
          <a:xfrm>
            <a:off x="4356848" y="175846"/>
            <a:ext cx="4787151" cy="1569660"/>
          </a:xfrm>
          <a:prstGeom prst="rect">
            <a:avLst/>
          </a:prstGeom>
          <a:noFill/>
        </p:spPr>
        <p:txBody>
          <a:bodyPr wrap="square" rtlCol="0">
            <a:spAutoFit/>
          </a:bodyPr>
          <a:lstStyle/>
          <a:p>
            <a:r>
              <a:rPr lang="en-GB" sz="2800" b="1" dirty="0"/>
              <a:t>How does change in history happen? </a:t>
            </a:r>
          </a:p>
          <a:p>
            <a:endParaRPr lang="en-GB" sz="2000" b="1" dirty="0"/>
          </a:p>
          <a:p>
            <a:r>
              <a:rPr lang="en-GB" sz="2000" b="1" dirty="0"/>
              <a:t>Laws or Principles </a:t>
            </a:r>
            <a:endParaRPr lang="en-US" sz="2000" dirty="0"/>
          </a:p>
        </p:txBody>
      </p:sp>
      <p:sp>
        <p:nvSpPr>
          <p:cNvPr id="5" name="TextBox 4"/>
          <p:cNvSpPr txBox="1"/>
          <p:nvPr/>
        </p:nvSpPr>
        <p:spPr>
          <a:xfrm>
            <a:off x="4591079" y="1552813"/>
            <a:ext cx="4318687" cy="2308324"/>
          </a:xfrm>
          <a:prstGeom prst="rect">
            <a:avLst/>
          </a:prstGeom>
          <a:noFill/>
        </p:spPr>
        <p:txBody>
          <a:bodyPr wrap="square" rtlCol="0">
            <a:spAutoFit/>
          </a:bodyPr>
          <a:lstStyle/>
          <a:p>
            <a:endParaRPr lang="en-GB" dirty="0"/>
          </a:p>
          <a:p>
            <a:endParaRPr lang="en-GB" dirty="0"/>
          </a:p>
          <a:p>
            <a:r>
              <a:rPr lang="en-GB" dirty="0"/>
              <a:t>David Hume:</a:t>
            </a:r>
          </a:p>
          <a:p>
            <a:r>
              <a:rPr lang="en-GB" dirty="0"/>
              <a:t>Experimental method of reasoning:</a:t>
            </a:r>
          </a:p>
          <a:p>
            <a:r>
              <a:rPr lang="en-GB" dirty="0"/>
              <a:t>‘the empirical observation of human </a:t>
            </a:r>
          </a:p>
          <a:p>
            <a:r>
              <a:rPr lang="en-GB" dirty="0"/>
              <a:t>activities in the present and past. </a:t>
            </a:r>
          </a:p>
          <a:p>
            <a:r>
              <a:rPr lang="en-GB" dirty="0"/>
              <a:t> </a:t>
            </a:r>
          </a:p>
          <a:p>
            <a:endParaRPr lang="en-US" dirty="0"/>
          </a:p>
        </p:txBody>
      </p:sp>
      <p:sp>
        <p:nvSpPr>
          <p:cNvPr id="6" name="TextBox 5"/>
          <p:cNvSpPr txBox="1"/>
          <p:nvPr/>
        </p:nvSpPr>
        <p:spPr>
          <a:xfrm>
            <a:off x="4283996" y="2118644"/>
            <a:ext cx="82905264" cy="5078313"/>
          </a:xfrm>
          <a:prstGeom prst="rect">
            <a:avLst/>
          </a:prstGeom>
          <a:noFill/>
        </p:spPr>
        <p:txBody>
          <a:bodyPr wrap="square" rtlCol="0">
            <a:spAutoFit/>
          </a:bodyPr>
          <a:lstStyle/>
          <a:p>
            <a:endParaRPr lang="en-GB" dirty="0"/>
          </a:p>
          <a:p>
            <a:endParaRPr lang="en-GB" dirty="0"/>
          </a:p>
          <a:p>
            <a:endParaRPr lang="en-GB" dirty="0"/>
          </a:p>
          <a:p>
            <a:endParaRPr lang="en-GB" dirty="0"/>
          </a:p>
          <a:p>
            <a:endParaRPr lang="en-GB" dirty="0"/>
          </a:p>
          <a:p>
            <a:r>
              <a:rPr lang="en-GB" dirty="0"/>
              <a:t>‘Mankind are so much the same, in all times </a:t>
            </a:r>
          </a:p>
          <a:p>
            <a:r>
              <a:rPr lang="en-GB" dirty="0"/>
              <a:t>and places, that history informs us of nothing </a:t>
            </a:r>
          </a:p>
          <a:p>
            <a:r>
              <a:rPr lang="en-GB" dirty="0"/>
              <a:t>new or strange in this particular. Its chief use is</a:t>
            </a:r>
          </a:p>
          <a:p>
            <a:r>
              <a:rPr lang="en-GB" dirty="0"/>
              <a:t> only to discover the constant and universal </a:t>
            </a:r>
          </a:p>
          <a:p>
            <a:r>
              <a:rPr lang="en-GB" dirty="0"/>
              <a:t>principles of human nature, by showing mean</a:t>
            </a:r>
          </a:p>
          <a:p>
            <a:r>
              <a:rPr lang="en-GB" dirty="0"/>
              <a:t> in all varieties of circumstances and situations</a:t>
            </a:r>
          </a:p>
          <a:p>
            <a:r>
              <a:rPr lang="en-GB" dirty="0"/>
              <a:t>and furnishing us with materials from which </a:t>
            </a:r>
          </a:p>
          <a:p>
            <a:r>
              <a:rPr lang="en-GB" dirty="0"/>
              <a:t>we may form our observations and become </a:t>
            </a:r>
          </a:p>
          <a:p>
            <a:r>
              <a:rPr lang="en-GB" dirty="0"/>
              <a:t>acquainted with the regular spring of human </a:t>
            </a:r>
          </a:p>
          <a:p>
            <a:r>
              <a:rPr lang="en-GB" dirty="0"/>
              <a:t>action and behaviour…’</a:t>
            </a:r>
          </a:p>
          <a:p>
            <a:r>
              <a:rPr lang="en-GB" dirty="0"/>
              <a:t>(Hume, </a:t>
            </a:r>
            <a:r>
              <a:rPr lang="en-GB" i="1" dirty="0"/>
              <a:t>Enquiry Concerning Human </a:t>
            </a:r>
          </a:p>
          <a:p>
            <a:r>
              <a:rPr lang="en-GB" i="1" dirty="0"/>
              <a:t>Understanding, 1748</a:t>
            </a:r>
            <a:r>
              <a:rPr lang="en-GB" dirty="0"/>
              <a:t>, pp. 83-4)</a:t>
            </a:r>
          </a:p>
          <a:p>
            <a:endParaRPr lang="en-US" dirty="0"/>
          </a:p>
        </p:txBody>
      </p:sp>
    </p:spTree>
    <p:extLst>
      <p:ext uri="{BB962C8B-B14F-4D97-AF65-F5344CB8AC3E}">
        <p14:creationId xmlns:p14="http://schemas.microsoft.com/office/powerpoint/2010/main" val="34701047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22764A7-7453-0D49-B6A7-D1A11EE80B0D}"/>
              </a:ext>
            </a:extLst>
          </p:cNvPr>
          <p:cNvSpPr txBox="1"/>
          <p:nvPr/>
        </p:nvSpPr>
        <p:spPr>
          <a:xfrm>
            <a:off x="750277" y="1863969"/>
            <a:ext cx="184731" cy="369332"/>
          </a:xfrm>
          <a:prstGeom prst="rect">
            <a:avLst/>
          </a:prstGeom>
          <a:noFill/>
        </p:spPr>
        <p:txBody>
          <a:bodyPr wrap="none" rtlCol="0">
            <a:spAutoFit/>
          </a:bodyPr>
          <a:lstStyle/>
          <a:p>
            <a:endParaRPr lang="en-US" dirty="0"/>
          </a:p>
        </p:txBody>
      </p:sp>
      <p:pic>
        <p:nvPicPr>
          <p:cNvPr id="4" name="Picture 3">
            <a:extLst>
              <a:ext uri="{FF2B5EF4-FFF2-40B4-BE49-F238E27FC236}">
                <a16:creationId xmlns:a16="http://schemas.microsoft.com/office/drawing/2014/main" id="{9EA73463-23E8-0E4B-BBF3-482593B2A480}"/>
              </a:ext>
            </a:extLst>
          </p:cNvPr>
          <p:cNvPicPr>
            <a:picLocks noChangeAspect="1"/>
          </p:cNvPicPr>
          <p:nvPr/>
        </p:nvPicPr>
        <p:blipFill>
          <a:blip r:embed="rId2"/>
          <a:stretch>
            <a:fillRect/>
          </a:stretch>
        </p:blipFill>
        <p:spPr>
          <a:xfrm>
            <a:off x="0" y="306291"/>
            <a:ext cx="4655935" cy="5724000"/>
          </a:xfrm>
          <a:prstGeom prst="rect">
            <a:avLst/>
          </a:prstGeom>
        </p:spPr>
      </p:pic>
      <p:sp>
        <p:nvSpPr>
          <p:cNvPr id="6" name="TextBox 5">
            <a:extLst>
              <a:ext uri="{FF2B5EF4-FFF2-40B4-BE49-F238E27FC236}">
                <a16:creationId xmlns:a16="http://schemas.microsoft.com/office/drawing/2014/main" id="{4F35E8EA-AB48-1D4D-BBE5-A4D71DC7020B}"/>
              </a:ext>
            </a:extLst>
          </p:cNvPr>
          <p:cNvSpPr txBox="1"/>
          <p:nvPr/>
        </p:nvSpPr>
        <p:spPr>
          <a:xfrm>
            <a:off x="187569" y="6271846"/>
            <a:ext cx="8414907" cy="369332"/>
          </a:xfrm>
          <a:prstGeom prst="rect">
            <a:avLst/>
          </a:prstGeom>
          <a:noFill/>
        </p:spPr>
        <p:txBody>
          <a:bodyPr wrap="square" rtlCol="0">
            <a:spAutoFit/>
          </a:bodyPr>
          <a:lstStyle/>
          <a:p>
            <a:r>
              <a:rPr lang="en-GB" b="1" dirty="0"/>
              <a:t>Charles-Louis de </a:t>
            </a:r>
            <a:r>
              <a:rPr lang="en-GB" b="1" dirty="0" err="1"/>
              <a:t>Secondat</a:t>
            </a:r>
            <a:r>
              <a:rPr lang="en-GB" b="1" dirty="0"/>
              <a:t>, Baron de La </a:t>
            </a:r>
            <a:r>
              <a:rPr lang="en-GB" b="1" dirty="0" err="1"/>
              <a:t>Brède</a:t>
            </a:r>
            <a:r>
              <a:rPr lang="en-GB" b="1" dirty="0"/>
              <a:t> et de Montesquieu, 1689-1755</a:t>
            </a:r>
            <a:endParaRPr lang="en-US" dirty="0"/>
          </a:p>
        </p:txBody>
      </p:sp>
      <p:sp>
        <p:nvSpPr>
          <p:cNvPr id="7" name="TextBox 6">
            <a:extLst>
              <a:ext uri="{FF2B5EF4-FFF2-40B4-BE49-F238E27FC236}">
                <a16:creationId xmlns:a16="http://schemas.microsoft.com/office/drawing/2014/main" id="{34EDB27C-2113-F24D-BA8C-B6476758D238}"/>
              </a:ext>
            </a:extLst>
          </p:cNvPr>
          <p:cNvSpPr txBox="1"/>
          <p:nvPr/>
        </p:nvSpPr>
        <p:spPr>
          <a:xfrm>
            <a:off x="4888523" y="1066799"/>
            <a:ext cx="3480203" cy="1477328"/>
          </a:xfrm>
          <a:prstGeom prst="rect">
            <a:avLst/>
          </a:prstGeom>
          <a:noFill/>
        </p:spPr>
        <p:txBody>
          <a:bodyPr wrap="square" rtlCol="0">
            <a:spAutoFit/>
          </a:bodyPr>
          <a:lstStyle/>
          <a:p>
            <a:r>
              <a:rPr lang="en-GB" b="1" i="1" dirty="0"/>
              <a:t>Considerations on the Causes of the Greatness of the Romans and their Decline</a:t>
            </a:r>
            <a:r>
              <a:rPr lang="en-GB" dirty="0"/>
              <a:t>, 1734</a:t>
            </a:r>
            <a:endParaRPr lang="en-US" b="1" dirty="0"/>
          </a:p>
          <a:p>
            <a:endParaRPr lang="en-US" b="1" dirty="0"/>
          </a:p>
          <a:p>
            <a:r>
              <a:rPr lang="en-US" b="1" dirty="0"/>
              <a:t>The Spirit of Laws </a:t>
            </a:r>
            <a:r>
              <a:rPr lang="en-US" dirty="0"/>
              <a:t>(1748)</a:t>
            </a:r>
          </a:p>
        </p:txBody>
      </p:sp>
      <p:sp>
        <p:nvSpPr>
          <p:cNvPr id="8" name="TextBox 7">
            <a:extLst>
              <a:ext uri="{FF2B5EF4-FFF2-40B4-BE49-F238E27FC236}">
                <a16:creationId xmlns:a16="http://schemas.microsoft.com/office/drawing/2014/main" id="{FDE52D32-22FE-8D49-A608-161ECD6C12F5}"/>
              </a:ext>
            </a:extLst>
          </p:cNvPr>
          <p:cNvSpPr txBox="1"/>
          <p:nvPr/>
        </p:nvSpPr>
        <p:spPr>
          <a:xfrm>
            <a:off x="4759568" y="2649415"/>
            <a:ext cx="4384431" cy="3139321"/>
          </a:xfrm>
          <a:prstGeom prst="rect">
            <a:avLst/>
          </a:prstGeom>
          <a:noFill/>
        </p:spPr>
        <p:txBody>
          <a:bodyPr wrap="square" rtlCol="0">
            <a:spAutoFit/>
          </a:bodyPr>
          <a:lstStyle/>
          <a:p>
            <a:pPr marL="285750" indent="-285750">
              <a:buFont typeface="Arial" panose="020B0604020202020204" pitchFamily="34" charset="0"/>
              <a:buChar char="•"/>
            </a:pPr>
            <a:r>
              <a:rPr lang="en-US" dirty="0"/>
              <a:t>Famous for theory of the separation of powers which is implemented in many constitutions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GB" dirty="0"/>
              <a:t>the first consistent attempt to survey the varieties of human society, and to classify and compare them and, within society, to study the inter-functioning of institutions.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US" dirty="0"/>
          </a:p>
        </p:txBody>
      </p:sp>
      <p:sp>
        <p:nvSpPr>
          <p:cNvPr id="10" name="TextBox 9">
            <a:extLst>
              <a:ext uri="{FF2B5EF4-FFF2-40B4-BE49-F238E27FC236}">
                <a16:creationId xmlns:a16="http://schemas.microsoft.com/office/drawing/2014/main" id="{E99B90A7-EB6A-E840-AAA6-EAE5109F0EF9}"/>
              </a:ext>
            </a:extLst>
          </p:cNvPr>
          <p:cNvSpPr txBox="1"/>
          <p:nvPr/>
        </p:nvSpPr>
        <p:spPr>
          <a:xfrm>
            <a:off x="4396154" y="351691"/>
            <a:ext cx="4747845" cy="400110"/>
          </a:xfrm>
          <a:prstGeom prst="rect">
            <a:avLst/>
          </a:prstGeom>
          <a:noFill/>
        </p:spPr>
        <p:txBody>
          <a:bodyPr wrap="square" rtlCol="0">
            <a:spAutoFit/>
          </a:bodyPr>
          <a:lstStyle/>
          <a:p>
            <a:r>
              <a:rPr lang="en-US" sz="2000" b="1" dirty="0"/>
              <a:t>How does change in history happen? </a:t>
            </a:r>
          </a:p>
        </p:txBody>
      </p:sp>
    </p:spTree>
    <p:extLst>
      <p:ext uri="{BB962C8B-B14F-4D97-AF65-F5344CB8AC3E}">
        <p14:creationId xmlns:p14="http://schemas.microsoft.com/office/powerpoint/2010/main" val="35255541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22764A7-7453-0D49-B6A7-D1A11EE80B0D}"/>
              </a:ext>
            </a:extLst>
          </p:cNvPr>
          <p:cNvSpPr txBox="1"/>
          <p:nvPr/>
        </p:nvSpPr>
        <p:spPr>
          <a:xfrm>
            <a:off x="750277" y="1863969"/>
            <a:ext cx="184731" cy="369332"/>
          </a:xfrm>
          <a:prstGeom prst="rect">
            <a:avLst/>
          </a:prstGeom>
          <a:noFill/>
        </p:spPr>
        <p:txBody>
          <a:bodyPr wrap="none" rtlCol="0">
            <a:spAutoFit/>
          </a:bodyPr>
          <a:lstStyle/>
          <a:p>
            <a:endParaRPr lang="en-US" dirty="0"/>
          </a:p>
        </p:txBody>
      </p:sp>
      <p:pic>
        <p:nvPicPr>
          <p:cNvPr id="4" name="Picture 3">
            <a:extLst>
              <a:ext uri="{FF2B5EF4-FFF2-40B4-BE49-F238E27FC236}">
                <a16:creationId xmlns:a16="http://schemas.microsoft.com/office/drawing/2014/main" id="{9EA73463-23E8-0E4B-BBF3-482593B2A480}"/>
              </a:ext>
            </a:extLst>
          </p:cNvPr>
          <p:cNvPicPr>
            <a:picLocks noChangeAspect="1"/>
          </p:cNvPicPr>
          <p:nvPr/>
        </p:nvPicPr>
        <p:blipFill>
          <a:blip r:embed="rId2"/>
          <a:stretch>
            <a:fillRect/>
          </a:stretch>
        </p:blipFill>
        <p:spPr>
          <a:xfrm>
            <a:off x="-316523" y="0"/>
            <a:ext cx="4932000" cy="6063389"/>
          </a:xfrm>
          <a:prstGeom prst="rect">
            <a:avLst/>
          </a:prstGeom>
        </p:spPr>
      </p:pic>
      <p:sp>
        <p:nvSpPr>
          <p:cNvPr id="6" name="TextBox 5">
            <a:extLst>
              <a:ext uri="{FF2B5EF4-FFF2-40B4-BE49-F238E27FC236}">
                <a16:creationId xmlns:a16="http://schemas.microsoft.com/office/drawing/2014/main" id="{4F35E8EA-AB48-1D4D-BBE5-A4D71DC7020B}"/>
              </a:ext>
            </a:extLst>
          </p:cNvPr>
          <p:cNvSpPr txBox="1"/>
          <p:nvPr/>
        </p:nvSpPr>
        <p:spPr>
          <a:xfrm>
            <a:off x="-410307" y="6236677"/>
            <a:ext cx="4536830" cy="646331"/>
          </a:xfrm>
          <a:prstGeom prst="rect">
            <a:avLst/>
          </a:prstGeom>
          <a:noFill/>
        </p:spPr>
        <p:txBody>
          <a:bodyPr wrap="square" rtlCol="0">
            <a:spAutoFit/>
          </a:bodyPr>
          <a:lstStyle/>
          <a:p>
            <a:r>
              <a:rPr lang="en-GB" b="1" dirty="0"/>
              <a:t>Charles-Louis de </a:t>
            </a:r>
            <a:r>
              <a:rPr lang="en-GB" b="1" dirty="0" err="1"/>
              <a:t>Secondat</a:t>
            </a:r>
            <a:r>
              <a:rPr lang="en-GB" b="1" dirty="0"/>
              <a:t>, Baron de La </a:t>
            </a:r>
            <a:r>
              <a:rPr lang="en-GB" b="1" dirty="0" err="1"/>
              <a:t>Brède</a:t>
            </a:r>
            <a:r>
              <a:rPr lang="en-GB" b="1" dirty="0"/>
              <a:t> et de Montesquieu, 1689-1755</a:t>
            </a:r>
            <a:endParaRPr lang="en-US" dirty="0"/>
          </a:p>
        </p:txBody>
      </p:sp>
      <p:sp>
        <p:nvSpPr>
          <p:cNvPr id="7" name="TextBox 6">
            <a:extLst>
              <a:ext uri="{FF2B5EF4-FFF2-40B4-BE49-F238E27FC236}">
                <a16:creationId xmlns:a16="http://schemas.microsoft.com/office/drawing/2014/main" id="{34EDB27C-2113-F24D-BA8C-B6476758D238}"/>
              </a:ext>
            </a:extLst>
          </p:cNvPr>
          <p:cNvSpPr txBox="1"/>
          <p:nvPr/>
        </p:nvSpPr>
        <p:spPr>
          <a:xfrm>
            <a:off x="4759570" y="1"/>
            <a:ext cx="3609156" cy="1107996"/>
          </a:xfrm>
          <a:prstGeom prst="rect">
            <a:avLst/>
          </a:prstGeom>
          <a:noFill/>
        </p:spPr>
        <p:txBody>
          <a:bodyPr wrap="square" rtlCol="0">
            <a:spAutoFit/>
          </a:bodyPr>
          <a:lstStyle/>
          <a:p>
            <a:r>
              <a:rPr lang="en-GB" sz="1600" b="1" i="1" dirty="0"/>
              <a:t>Considerations on the Causes of the Greatness of the Romans and their Decline</a:t>
            </a:r>
            <a:r>
              <a:rPr lang="en-GB" sz="1600" dirty="0"/>
              <a:t>, 1734</a:t>
            </a:r>
            <a:endParaRPr lang="en-US" sz="1600" b="1" dirty="0"/>
          </a:p>
          <a:p>
            <a:endParaRPr lang="en-US" b="1" dirty="0"/>
          </a:p>
        </p:txBody>
      </p:sp>
      <p:sp>
        <p:nvSpPr>
          <p:cNvPr id="8" name="TextBox 7">
            <a:extLst>
              <a:ext uri="{FF2B5EF4-FFF2-40B4-BE49-F238E27FC236}">
                <a16:creationId xmlns:a16="http://schemas.microsoft.com/office/drawing/2014/main" id="{FDE52D32-22FE-8D49-A608-161ECD6C12F5}"/>
              </a:ext>
            </a:extLst>
          </p:cNvPr>
          <p:cNvSpPr txBox="1"/>
          <p:nvPr/>
        </p:nvSpPr>
        <p:spPr>
          <a:xfrm>
            <a:off x="4865077" y="1277815"/>
            <a:ext cx="4278922" cy="1077218"/>
          </a:xfrm>
          <a:prstGeom prst="rect">
            <a:avLst/>
          </a:prstGeom>
          <a:noFill/>
        </p:spPr>
        <p:txBody>
          <a:bodyPr wrap="square" rtlCol="0">
            <a:spAutoFit/>
          </a:bodyPr>
          <a:lstStyle/>
          <a:p>
            <a:r>
              <a:rPr lang="en-GB" sz="1600" dirty="0"/>
              <a:t>His philosophy of history minimized the role of individual persons and events.</a:t>
            </a:r>
          </a:p>
          <a:p>
            <a:r>
              <a:rPr lang="en-GB" sz="1600" dirty="0"/>
              <a:t>Each historical event (accident) was by a principal causal movement: </a:t>
            </a:r>
            <a:endParaRPr lang="en-US" sz="1600" dirty="0"/>
          </a:p>
        </p:txBody>
      </p:sp>
      <p:sp>
        <p:nvSpPr>
          <p:cNvPr id="3" name="TextBox 2">
            <a:extLst>
              <a:ext uri="{FF2B5EF4-FFF2-40B4-BE49-F238E27FC236}">
                <a16:creationId xmlns:a16="http://schemas.microsoft.com/office/drawing/2014/main" id="{4156CA75-6396-0346-825F-A44CDF09D94C}"/>
              </a:ext>
            </a:extLst>
          </p:cNvPr>
          <p:cNvSpPr txBox="1"/>
          <p:nvPr/>
        </p:nvSpPr>
        <p:spPr>
          <a:xfrm>
            <a:off x="4759570" y="2454699"/>
            <a:ext cx="4220308" cy="4278094"/>
          </a:xfrm>
          <a:prstGeom prst="rect">
            <a:avLst/>
          </a:prstGeom>
          <a:noFill/>
        </p:spPr>
        <p:txBody>
          <a:bodyPr wrap="square" rtlCol="0">
            <a:spAutoFit/>
          </a:bodyPr>
          <a:lstStyle/>
          <a:p>
            <a:endParaRPr lang="en-GB" sz="1600" dirty="0"/>
          </a:p>
          <a:p>
            <a:r>
              <a:rPr lang="en-GB" sz="1600" dirty="0"/>
              <a:t>“It is </a:t>
            </a:r>
            <a:r>
              <a:rPr lang="en-GB" sz="1600" u="sng" dirty="0"/>
              <a:t>not chance </a:t>
            </a:r>
            <a:r>
              <a:rPr lang="en-GB" sz="1600" dirty="0"/>
              <a:t>that rules the world. Ask the Romans, who had a continuous sequence of successes when they were guided by a certain plan, and an uninterrupted sequence of reverses when they followed another. </a:t>
            </a:r>
            <a:r>
              <a:rPr lang="en-GB" sz="1600" u="sng" dirty="0"/>
              <a:t>There are general causes, moral and physical, </a:t>
            </a:r>
            <a:r>
              <a:rPr lang="en-GB" sz="1600" dirty="0"/>
              <a:t>which act in every monarchy, elevating it, maintaining it, or hurling it to the ground. </a:t>
            </a:r>
            <a:r>
              <a:rPr lang="en-GB" sz="1600" u="sng" dirty="0"/>
              <a:t>All accidents are controlled by these causes. </a:t>
            </a:r>
            <a:r>
              <a:rPr lang="en-GB" sz="1600" dirty="0"/>
              <a:t>And if the chance of one battle—that is, a particular cause—has brought a state to ruin, some general cause made it necessary for that state to perish from a single battle. In a word, the main trend draws with it all particular accidents.”</a:t>
            </a:r>
            <a:endParaRPr lang="en-US" sz="1600" dirty="0"/>
          </a:p>
        </p:txBody>
      </p:sp>
    </p:spTree>
    <p:extLst>
      <p:ext uri="{BB962C8B-B14F-4D97-AF65-F5344CB8AC3E}">
        <p14:creationId xmlns:p14="http://schemas.microsoft.com/office/powerpoint/2010/main" val="38911497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22764A7-7453-0D49-B6A7-D1A11EE80B0D}"/>
              </a:ext>
            </a:extLst>
          </p:cNvPr>
          <p:cNvSpPr txBox="1"/>
          <p:nvPr/>
        </p:nvSpPr>
        <p:spPr>
          <a:xfrm>
            <a:off x="750277" y="1863969"/>
            <a:ext cx="184731" cy="369332"/>
          </a:xfrm>
          <a:prstGeom prst="rect">
            <a:avLst/>
          </a:prstGeom>
          <a:noFill/>
        </p:spPr>
        <p:txBody>
          <a:bodyPr wrap="none" rtlCol="0">
            <a:spAutoFit/>
          </a:bodyPr>
          <a:lstStyle/>
          <a:p>
            <a:endParaRPr lang="en-US" dirty="0"/>
          </a:p>
        </p:txBody>
      </p:sp>
      <p:pic>
        <p:nvPicPr>
          <p:cNvPr id="4" name="Picture 3">
            <a:extLst>
              <a:ext uri="{FF2B5EF4-FFF2-40B4-BE49-F238E27FC236}">
                <a16:creationId xmlns:a16="http://schemas.microsoft.com/office/drawing/2014/main" id="{9EA73463-23E8-0E4B-BBF3-482593B2A480}"/>
              </a:ext>
            </a:extLst>
          </p:cNvPr>
          <p:cNvPicPr>
            <a:picLocks noChangeAspect="1"/>
          </p:cNvPicPr>
          <p:nvPr/>
        </p:nvPicPr>
        <p:blipFill>
          <a:blip r:embed="rId2"/>
          <a:stretch>
            <a:fillRect/>
          </a:stretch>
        </p:blipFill>
        <p:spPr>
          <a:xfrm>
            <a:off x="-316523" y="0"/>
            <a:ext cx="4932000" cy="6063389"/>
          </a:xfrm>
          <a:prstGeom prst="rect">
            <a:avLst/>
          </a:prstGeom>
        </p:spPr>
      </p:pic>
      <p:sp>
        <p:nvSpPr>
          <p:cNvPr id="6" name="TextBox 5">
            <a:extLst>
              <a:ext uri="{FF2B5EF4-FFF2-40B4-BE49-F238E27FC236}">
                <a16:creationId xmlns:a16="http://schemas.microsoft.com/office/drawing/2014/main" id="{4F35E8EA-AB48-1D4D-BBE5-A4D71DC7020B}"/>
              </a:ext>
            </a:extLst>
          </p:cNvPr>
          <p:cNvSpPr txBox="1"/>
          <p:nvPr/>
        </p:nvSpPr>
        <p:spPr>
          <a:xfrm>
            <a:off x="-410307" y="6236677"/>
            <a:ext cx="4536830" cy="646331"/>
          </a:xfrm>
          <a:prstGeom prst="rect">
            <a:avLst/>
          </a:prstGeom>
          <a:noFill/>
        </p:spPr>
        <p:txBody>
          <a:bodyPr wrap="square" rtlCol="0">
            <a:spAutoFit/>
          </a:bodyPr>
          <a:lstStyle/>
          <a:p>
            <a:r>
              <a:rPr lang="en-GB" b="1" dirty="0"/>
              <a:t>Charles-Louis de </a:t>
            </a:r>
            <a:r>
              <a:rPr lang="en-GB" b="1" dirty="0" err="1"/>
              <a:t>Secondat</a:t>
            </a:r>
            <a:r>
              <a:rPr lang="en-GB" b="1" dirty="0"/>
              <a:t>, Baron de La </a:t>
            </a:r>
            <a:r>
              <a:rPr lang="en-GB" b="1" dirty="0" err="1"/>
              <a:t>Brède</a:t>
            </a:r>
            <a:r>
              <a:rPr lang="en-GB" b="1" dirty="0"/>
              <a:t> et de Montesquieu, 1689-1755</a:t>
            </a:r>
            <a:endParaRPr lang="en-US" dirty="0"/>
          </a:p>
        </p:txBody>
      </p:sp>
      <p:sp>
        <p:nvSpPr>
          <p:cNvPr id="5" name="TextBox 4">
            <a:extLst>
              <a:ext uri="{FF2B5EF4-FFF2-40B4-BE49-F238E27FC236}">
                <a16:creationId xmlns:a16="http://schemas.microsoft.com/office/drawing/2014/main" id="{DB19FCF9-7997-8D4A-AD75-D875CADF67C1}"/>
              </a:ext>
            </a:extLst>
          </p:cNvPr>
          <p:cNvSpPr txBox="1"/>
          <p:nvPr/>
        </p:nvSpPr>
        <p:spPr>
          <a:xfrm>
            <a:off x="5017477" y="1101969"/>
            <a:ext cx="3552092" cy="4524315"/>
          </a:xfrm>
          <a:prstGeom prst="rect">
            <a:avLst/>
          </a:prstGeom>
          <a:noFill/>
        </p:spPr>
        <p:txBody>
          <a:bodyPr wrap="square" rtlCol="0">
            <a:spAutoFit/>
          </a:bodyPr>
          <a:lstStyle/>
          <a:p>
            <a:r>
              <a:rPr lang="en-US" dirty="0"/>
              <a:t>One of the physical cause of historical change is climate and geography:</a:t>
            </a:r>
          </a:p>
          <a:p>
            <a:endParaRPr lang="en-US" dirty="0"/>
          </a:p>
          <a:p>
            <a:r>
              <a:rPr lang="en-GB" dirty="0"/>
              <a:t>Environment shapes human character and the character of society and its political system. </a:t>
            </a:r>
          </a:p>
          <a:p>
            <a:endParaRPr lang="en-GB" dirty="0"/>
          </a:p>
          <a:p>
            <a:endParaRPr lang="en-GB" dirty="0"/>
          </a:p>
          <a:p>
            <a:r>
              <a:rPr lang="en-US" dirty="0"/>
              <a:t>Claim: climate drove Europe from classical world of virtuous republics to commercial monarchies</a:t>
            </a:r>
          </a:p>
          <a:p>
            <a:endParaRPr lang="en-US" dirty="0"/>
          </a:p>
          <a:p>
            <a:r>
              <a:rPr lang="en-US" dirty="0"/>
              <a:t>Suggestions of a linear move of history</a:t>
            </a:r>
          </a:p>
        </p:txBody>
      </p:sp>
    </p:spTree>
    <p:extLst>
      <p:ext uri="{BB962C8B-B14F-4D97-AF65-F5344CB8AC3E}">
        <p14:creationId xmlns:p14="http://schemas.microsoft.com/office/powerpoint/2010/main" val="32680401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illiamRobertsonColou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54380"/>
            <a:ext cx="3810000" cy="4876800"/>
          </a:xfrm>
          <a:prstGeom prst="rect">
            <a:avLst/>
          </a:prstGeom>
        </p:spPr>
      </p:pic>
      <p:sp>
        <p:nvSpPr>
          <p:cNvPr id="3" name="TextBox 2"/>
          <p:cNvSpPr txBox="1"/>
          <p:nvPr/>
        </p:nvSpPr>
        <p:spPr>
          <a:xfrm>
            <a:off x="820888" y="6009947"/>
            <a:ext cx="3214229" cy="369332"/>
          </a:xfrm>
          <a:prstGeom prst="rect">
            <a:avLst/>
          </a:prstGeom>
          <a:noFill/>
        </p:spPr>
        <p:txBody>
          <a:bodyPr wrap="none" rtlCol="0">
            <a:spAutoFit/>
          </a:bodyPr>
          <a:lstStyle/>
          <a:p>
            <a:r>
              <a:rPr lang="en-US" dirty="0"/>
              <a:t>William Robertson, 1721-1793</a:t>
            </a:r>
          </a:p>
        </p:txBody>
      </p:sp>
      <p:sp>
        <p:nvSpPr>
          <p:cNvPr id="7" name="TextBox 6">
            <a:extLst>
              <a:ext uri="{FF2B5EF4-FFF2-40B4-BE49-F238E27FC236}">
                <a16:creationId xmlns:a16="http://schemas.microsoft.com/office/drawing/2014/main" id="{7B1F12BA-8837-AF4F-9E3F-8D4B8B6C4769}"/>
              </a:ext>
            </a:extLst>
          </p:cNvPr>
          <p:cNvSpPr txBox="1"/>
          <p:nvPr/>
        </p:nvSpPr>
        <p:spPr>
          <a:xfrm>
            <a:off x="4243755" y="1910862"/>
            <a:ext cx="3950676" cy="1508105"/>
          </a:xfrm>
          <a:prstGeom prst="rect">
            <a:avLst/>
          </a:prstGeom>
          <a:noFill/>
        </p:spPr>
        <p:txBody>
          <a:bodyPr wrap="square" rtlCol="0">
            <a:spAutoFit/>
          </a:bodyPr>
          <a:lstStyle/>
          <a:p>
            <a:r>
              <a:rPr lang="en-US" sz="2000" b="1" dirty="0"/>
              <a:t>Providence: </a:t>
            </a:r>
          </a:p>
          <a:p>
            <a:endParaRPr lang="en-US" b="1" dirty="0"/>
          </a:p>
          <a:p>
            <a:r>
              <a:rPr lang="en-GB" dirty="0"/>
              <a:t>the idea that human history is a gradual unfolding of a divinely ordained plan.</a:t>
            </a:r>
            <a:endParaRPr lang="en-US" b="1" dirty="0"/>
          </a:p>
        </p:txBody>
      </p:sp>
      <p:sp>
        <p:nvSpPr>
          <p:cNvPr id="8" name="TextBox 7">
            <a:extLst>
              <a:ext uri="{FF2B5EF4-FFF2-40B4-BE49-F238E27FC236}">
                <a16:creationId xmlns:a16="http://schemas.microsoft.com/office/drawing/2014/main" id="{5C2FFF5D-3F59-2946-96D9-408E4E2EA487}"/>
              </a:ext>
            </a:extLst>
          </p:cNvPr>
          <p:cNvSpPr txBox="1"/>
          <p:nvPr/>
        </p:nvSpPr>
        <p:spPr>
          <a:xfrm>
            <a:off x="4428595" y="281354"/>
            <a:ext cx="4715405" cy="1107996"/>
          </a:xfrm>
          <a:prstGeom prst="rect">
            <a:avLst/>
          </a:prstGeom>
          <a:noFill/>
        </p:spPr>
        <p:txBody>
          <a:bodyPr wrap="square" rtlCol="0">
            <a:spAutoFit/>
          </a:bodyPr>
          <a:lstStyle/>
          <a:p>
            <a:endParaRPr lang="en-US" b="1" dirty="0"/>
          </a:p>
          <a:p>
            <a:r>
              <a:rPr lang="en-US" sz="2400" b="1" dirty="0"/>
              <a:t>How does change in history </a:t>
            </a:r>
          </a:p>
          <a:p>
            <a:r>
              <a:rPr lang="en-US" sz="2400" b="1" dirty="0"/>
              <a:t>happen? </a:t>
            </a:r>
          </a:p>
        </p:txBody>
      </p:sp>
      <p:sp>
        <p:nvSpPr>
          <p:cNvPr id="9" name="TextBox 8">
            <a:extLst>
              <a:ext uri="{FF2B5EF4-FFF2-40B4-BE49-F238E27FC236}">
                <a16:creationId xmlns:a16="http://schemas.microsoft.com/office/drawing/2014/main" id="{63F10EAC-95D8-7E4A-BE85-B259D10C7F17}"/>
              </a:ext>
            </a:extLst>
          </p:cNvPr>
          <p:cNvSpPr txBox="1"/>
          <p:nvPr/>
        </p:nvSpPr>
        <p:spPr>
          <a:xfrm>
            <a:off x="4035117" y="4290646"/>
            <a:ext cx="7261846" cy="646331"/>
          </a:xfrm>
          <a:prstGeom prst="rect">
            <a:avLst/>
          </a:prstGeom>
          <a:noFill/>
        </p:spPr>
        <p:txBody>
          <a:bodyPr wrap="square" rtlCol="0">
            <a:spAutoFit/>
          </a:bodyPr>
          <a:lstStyle/>
          <a:p>
            <a:r>
              <a:rPr lang="en-US" b="1" dirty="0"/>
              <a:t>Note</a:t>
            </a:r>
            <a:r>
              <a:rPr lang="en-US" dirty="0"/>
              <a:t>: to be ‘enlightened’ did not mean to be an </a:t>
            </a:r>
          </a:p>
          <a:p>
            <a:r>
              <a:rPr lang="en-US" dirty="0"/>
              <a:t>atheist</a:t>
            </a:r>
          </a:p>
        </p:txBody>
      </p:sp>
    </p:spTree>
    <p:extLst>
      <p:ext uri="{BB962C8B-B14F-4D97-AF65-F5344CB8AC3E}">
        <p14:creationId xmlns:p14="http://schemas.microsoft.com/office/powerpoint/2010/main" val="39132240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rofAdamFerguso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522963"/>
            <a:ext cx="4213643" cy="5040752"/>
          </a:xfrm>
          <a:prstGeom prst="rect">
            <a:avLst/>
          </a:prstGeom>
        </p:spPr>
      </p:pic>
      <p:sp>
        <p:nvSpPr>
          <p:cNvPr id="3" name="TextBox 2"/>
          <p:cNvSpPr txBox="1"/>
          <p:nvPr/>
        </p:nvSpPr>
        <p:spPr>
          <a:xfrm>
            <a:off x="246185" y="6506308"/>
            <a:ext cx="3017225" cy="369332"/>
          </a:xfrm>
          <a:prstGeom prst="rect">
            <a:avLst/>
          </a:prstGeom>
          <a:noFill/>
        </p:spPr>
        <p:txBody>
          <a:bodyPr wrap="square" rtlCol="0">
            <a:spAutoFit/>
          </a:bodyPr>
          <a:lstStyle/>
          <a:p>
            <a:r>
              <a:rPr lang="en-US" dirty="0"/>
              <a:t>Adam Ferguson, 1723-1816</a:t>
            </a:r>
          </a:p>
        </p:txBody>
      </p:sp>
      <p:sp>
        <p:nvSpPr>
          <p:cNvPr id="4" name="TextBox 3"/>
          <p:cNvSpPr txBox="1"/>
          <p:nvPr/>
        </p:nvSpPr>
        <p:spPr>
          <a:xfrm>
            <a:off x="4378979" y="480176"/>
            <a:ext cx="184731" cy="646331"/>
          </a:xfrm>
          <a:prstGeom prst="rect">
            <a:avLst/>
          </a:prstGeom>
          <a:noFill/>
        </p:spPr>
        <p:txBody>
          <a:bodyPr wrap="none" rtlCol="0">
            <a:spAutoFit/>
          </a:bodyPr>
          <a:lstStyle/>
          <a:p>
            <a:endParaRPr lang="en-US" dirty="0"/>
          </a:p>
          <a:p>
            <a:endParaRPr lang="en-US" dirty="0"/>
          </a:p>
        </p:txBody>
      </p:sp>
      <p:sp>
        <p:nvSpPr>
          <p:cNvPr id="6" name="Rectangle 5"/>
          <p:cNvSpPr/>
          <p:nvPr/>
        </p:nvSpPr>
        <p:spPr>
          <a:xfrm>
            <a:off x="4478213" y="1735015"/>
            <a:ext cx="4381185" cy="2308324"/>
          </a:xfrm>
          <a:prstGeom prst="rect">
            <a:avLst/>
          </a:prstGeom>
        </p:spPr>
        <p:txBody>
          <a:bodyPr wrap="square">
            <a:spAutoFit/>
          </a:bodyPr>
          <a:lstStyle/>
          <a:p>
            <a:endParaRPr lang="en-US" dirty="0"/>
          </a:p>
          <a:p>
            <a:r>
              <a:rPr lang="en-US" sz="1600" dirty="0"/>
              <a:t>‘Mankind are to be taken in groups, as they have always subsisted. The history of the individual is but a detail of the sentiments and thoughts he has entertained in the view of his species: and every experiment relative to this subject should be made with entire  societies, not with single men.’</a:t>
            </a:r>
          </a:p>
          <a:p>
            <a:r>
              <a:rPr lang="en-US" sz="1400" dirty="0"/>
              <a:t>(Ferguson, Essay on the History of Civil Society, p. 6)</a:t>
            </a:r>
            <a:endParaRPr lang="en-GB" sz="1400" dirty="0"/>
          </a:p>
        </p:txBody>
      </p:sp>
      <p:sp>
        <p:nvSpPr>
          <p:cNvPr id="8" name="Rectangle 7"/>
          <p:cNvSpPr/>
          <p:nvPr/>
        </p:nvSpPr>
        <p:spPr>
          <a:xfrm>
            <a:off x="4478214" y="4202566"/>
            <a:ext cx="4501663" cy="2800767"/>
          </a:xfrm>
          <a:prstGeom prst="rect">
            <a:avLst/>
          </a:prstGeom>
        </p:spPr>
        <p:txBody>
          <a:bodyPr wrap="square">
            <a:spAutoFit/>
          </a:bodyPr>
          <a:lstStyle/>
          <a:p>
            <a:r>
              <a:rPr lang="en-US" sz="1600" dirty="0"/>
              <a:t>‘…if we are asked therefore, Where the state of nature is to be found? we may answer, It is here; and it matters not whether we are understood to speak in the island of Great Britain, at the Cape of Good Hope, or the Straits of Magellan. While this active being is in the train of employing his talents, and of operating on the subjects around him, all situations are equally natural.’</a:t>
            </a:r>
            <a:endParaRPr lang="en-GB" sz="1600" dirty="0"/>
          </a:p>
          <a:p>
            <a:r>
              <a:rPr lang="en-US" sz="1600" dirty="0"/>
              <a:t>(Ferguson, Essay on the History of Civil Society, pp. 11–12)</a:t>
            </a:r>
            <a:endParaRPr lang="en-GB" sz="1600" dirty="0"/>
          </a:p>
        </p:txBody>
      </p:sp>
      <p:sp>
        <p:nvSpPr>
          <p:cNvPr id="5" name="TextBox 4">
            <a:extLst>
              <a:ext uri="{FF2B5EF4-FFF2-40B4-BE49-F238E27FC236}">
                <a16:creationId xmlns:a16="http://schemas.microsoft.com/office/drawing/2014/main" id="{3081D2E1-A1C8-8D4A-A5F3-372FF87AE380}"/>
              </a:ext>
            </a:extLst>
          </p:cNvPr>
          <p:cNvSpPr txBox="1"/>
          <p:nvPr/>
        </p:nvSpPr>
        <p:spPr>
          <a:xfrm>
            <a:off x="0" y="316523"/>
            <a:ext cx="4876799" cy="954107"/>
          </a:xfrm>
          <a:prstGeom prst="rect">
            <a:avLst/>
          </a:prstGeom>
          <a:noFill/>
        </p:spPr>
        <p:txBody>
          <a:bodyPr wrap="square" rtlCol="0">
            <a:spAutoFit/>
          </a:bodyPr>
          <a:lstStyle/>
          <a:p>
            <a:r>
              <a:rPr lang="en-US" sz="2800" b="1" dirty="0"/>
              <a:t>The story of Humankind:</a:t>
            </a:r>
          </a:p>
          <a:p>
            <a:r>
              <a:rPr lang="en-US" sz="2800" b="1" dirty="0"/>
              <a:t>		</a:t>
            </a:r>
            <a:r>
              <a:rPr lang="en-US" sz="2400" b="1" dirty="0"/>
              <a:t>Conjectural History</a:t>
            </a:r>
          </a:p>
        </p:txBody>
      </p:sp>
      <p:sp>
        <p:nvSpPr>
          <p:cNvPr id="7" name="TextBox 6">
            <a:extLst>
              <a:ext uri="{FF2B5EF4-FFF2-40B4-BE49-F238E27FC236}">
                <a16:creationId xmlns:a16="http://schemas.microsoft.com/office/drawing/2014/main" id="{1102C0D8-4728-984C-85A3-A08EE0F2544C}"/>
              </a:ext>
            </a:extLst>
          </p:cNvPr>
          <p:cNvSpPr txBox="1"/>
          <p:nvPr/>
        </p:nvSpPr>
        <p:spPr>
          <a:xfrm>
            <a:off x="4357734" y="187569"/>
            <a:ext cx="4317343" cy="1754326"/>
          </a:xfrm>
          <a:prstGeom prst="rect">
            <a:avLst/>
          </a:prstGeom>
          <a:noFill/>
        </p:spPr>
        <p:txBody>
          <a:bodyPr wrap="square" rtlCol="0">
            <a:spAutoFit/>
          </a:bodyPr>
          <a:lstStyle/>
          <a:p>
            <a:r>
              <a:rPr lang="en-US" dirty="0"/>
              <a:t>Def.: A rational reconstruction or speculation of what </a:t>
            </a:r>
            <a:r>
              <a:rPr lang="en-US" i="1" dirty="0"/>
              <a:t>must have </a:t>
            </a:r>
            <a:r>
              <a:rPr lang="en-US" dirty="0"/>
              <a:t>happened to mankind in the past, even if it can’t be empirically shown</a:t>
            </a:r>
            <a:r>
              <a:rPr lang="en-US" b="1" dirty="0"/>
              <a:t> Note: </a:t>
            </a:r>
            <a:r>
              <a:rPr lang="en-GB" u="sng" dirty="0"/>
              <a:t>a hypothetical state of human nature is taken as a normative guide</a:t>
            </a:r>
            <a:endParaRPr lang="en-US" u="sng" dirty="0"/>
          </a:p>
        </p:txBody>
      </p:sp>
    </p:spTree>
    <p:extLst>
      <p:ext uri="{BB962C8B-B14F-4D97-AF65-F5344CB8AC3E}">
        <p14:creationId xmlns:p14="http://schemas.microsoft.com/office/powerpoint/2010/main" val="33561964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t>Conjectural History as a story of ‘decline’</a:t>
            </a:r>
            <a:br>
              <a:rPr lang="en-GB" sz="3200" dirty="0"/>
            </a:br>
            <a:endParaRPr lang="en-GB" sz="3200" dirty="0"/>
          </a:p>
        </p:txBody>
      </p:sp>
      <p:sp>
        <p:nvSpPr>
          <p:cNvPr id="4" name="Content Placeholder 3"/>
          <p:cNvSpPr>
            <a:spLocks noGrp="1"/>
          </p:cNvSpPr>
          <p:nvPr>
            <p:ph sz="half" idx="2"/>
          </p:nvPr>
        </p:nvSpPr>
        <p:spPr/>
        <p:txBody>
          <a:bodyPr>
            <a:normAutofit/>
          </a:bodyPr>
          <a:lstStyle/>
          <a:p>
            <a:endParaRPr lang="en-US" dirty="0"/>
          </a:p>
          <a:p>
            <a:r>
              <a:rPr lang="en-US" dirty="0"/>
              <a:t>Humans were born free and moral (or at least morally neutral) but </a:t>
            </a:r>
            <a:r>
              <a:rPr lang="en-US" dirty="0" err="1"/>
              <a:t>civilisation</a:t>
            </a:r>
            <a:r>
              <a:rPr lang="en-US" dirty="0"/>
              <a:t> corrupted them. (</a:t>
            </a:r>
            <a:r>
              <a:rPr lang="en-US" i="1" dirty="0"/>
              <a:t>Discourse on the Origins of Inequality</a:t>
            </a:r>
            <a:r>
              <a:rPr lang="en-US" dirty="0"/>
              <a:t>)</a:t>
            </a:r>
          </a:p>
          <a:p>
            <a:pPr lvl="1"/>
            <a:r>
              <a:rPr lang="en-US" dirty="0"/>
              <a:t>Attack on Hobbes’s idea of human inherent wickedness</a:t>
            </a:r>
          </a:p>
          <a:p>
            <a:endParaRPr lang="en-US" dirty="0"/>
          </a:p>
          <a:p>
            <a:r>
              <a:rPr lang="en-US" dirty="0"/>
              <a:t> Scottish historians would refute this.</a:t>
            </a:r>
          </a:p>
          <a:p>
            <a:endParaRPr lang="en-GB" dirty="0"/>
          </a:p>
        </p:txBody>
      </p:sp>
      <p:pic>
        <p:nvPicPr>
          <p:cNvPr id="8" name="Content Placeholder 7" descr="download.jpg"/>
          <p:cNvPicPr>
            <a:picLocks noGrp="1" noChangeAspect="1"/>
          </p:cNvPicPr>
          <p:nvPr>
            <p:ph sz="quarter" idx="13"/>
          </p:nvPr>
        </p:nvPicPr>
        <p:blipFill>
          <a:blip r:embed="rId2">
            <a:extLst>
              <a:ext uri="{28A0092B-C50C-407E-A947-70E740481C1C}">
                <a14:useLocalDpi xmlns:a14="http://schemas.microsoft.com/office/drawing/2010/main" val="0"/>
              </a:ext>
            </a:extLst>
          </a:blip>
          <a:srcRect l="5349" r="5349"/>
          <a:stretch>
            <a:fillRect/>
          </a:stretch>
        </p:blipFill>
        <p:spPr>
          <a:xfrm>
            <a:off x="307480" y="1201615"/>
            <a:ext cx="4041648" cy="4526280"/>
          </a:xfrm>
        </p:spPr>
      </p:pic>
      <p:sp>
        <p:nvSpPr>
          <p:cNvPr id="3" name="TextBox 2">
            <a:extLst>
              <a:ext uri="{FF2B5EF4-FFF2-40B4-BE49-F238E27FC236}">
                <a16:creationId xmlns:a16="http://schemas.microsoft.com/office/drawing/2014/main" id="{BB4D7513-310C-5644-AC85-A41C43E15DD1}"/>
              </a:ext>
            </a:extLst>
          </p:cNvPr>
          <p:cNvSpPr txBox="1"/>
          <p:nvPr/>
        </p:nvSpPr>
        <p:spPr>
          <a:xfrm>
            <a:off x="633046" y="6518031"/>
            <a:ext cx="3716082" cy="369332"/>
          </a:xfrm>
          <a:prstGeom prst="rect">
            <a:avLst/>
          </a:prstGeom>
          <a:noFill/>
        </p:spPr>
        <p:txBody>
          <a:bodyPr wrap="none" rtlCol="0">
            <a:spAutoFit/>
          </a:bodyPr>
          <a:lstStyle/>
          <a:p>
            <a:r>
              <a:rPr lang="en-GB" b="1" dirty="0"/>
              <a:t>Jean-Jacques Rousseau, </a:t>
            </a:r>
            <a:r>
              <a:rPr lang="en-US" b="1" dirty="0"/>
              <a:t>1712-1778</a:t>
            </a:r>
          </a:p>
        </p:txBody>
      </p:sp>
    </p:spTree>
    <p:extLst>
      <p:ext uri="{BB962C8B-B14F-4D97-AF65-F5344CB8AC3E}">
        <p14:creationId xmlns:p14="http://schemas.microsoft.com/office/powerpoint/2010/main" val="24419240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34911" y="2514226"/>
            <a:ext cx="184666" cy="369332"/>
          </a:xfrm>
          <a:prstGeom prst="rect">
            <a:avLst/>
          </a:prstGeom>
          <a:noFill/>
        </p:spPr>
        <p:txBody>
          <a:bodyPr wrap="none" rtlCol="0">
            <a:spAutoFit/>
          </a:bodyPr>
          <a:lstStyle/>
          <a:p>
            <a:endParaRPr lang="en-US" dirty="0"/>
          </a:p>
        </p:txBody>
      </p:sp>
      <p:sp>
        <p:nvSpPr>
          <p:cNvPr id="9" name="Rectangle 8"/>
          <p:cNvSpPr/>
          <p:nvPr/>
        </p:nvSpPr>
        <p:spPr>
          <a:xfrm>
            <a:off x="1931320" y="171986"/>
            <a:ext cx="5419802" cy="6186309"/>
          </a:xfrm>
          <a:prstGeom prst="rect">
            <a:avLst/>
          </a:prstGeom>
        </p:spPr>
        <p:txBody>
          <a:bodyPr wrap="square">
            <a:spAutoFit/>
          </a:bodyPr>
          <a:lstStyle/>
          <a:p>
            <a:pPr marL="285750" lvl="0" indent="-285750">
              <a:buFont typeface="Arial"/>
              <a:buChar char="•"/>
            </a:pPr>
            <a:r>
              <a:rPr lang="en-US" dirty="0"/>
              <a:t>The question of human agency and human experience? </a:t>
            </a:r>
          </a:p>
          <a:p>
            <a:pPr marL="285750" lvl="0" indent="-285750">
              <a:buFont typeface="Arial"/>
              <a:buChar char="•"/>
            </a:pPr>
            <a:endParaRPr lang="en-GB" dirty="0"/>
          </a:p>
          <a:p>
            <a:pPr marL="285750" lvl="0" indent="-285750">
              <a:buFont typeface="Arial"/>
              <a:buChar char="•"/>
            </a:pPr>
            <a:r>
              <a:rPr lang="en-US" dirty="0"/>
              <a:t>The question of historical change and what causes change?</a:t>
            </a:r>
          </a:p>
          <a:p>
            <a:pPr marL="285750" lvl="0" indent="-285750">
              <a:buFont typeface="Arial"/>
              <a:buChar char="•"/>
            </a:pPr>
            <a:endParaRPr lang="en-GB" dirty="0"/>
          </a:p>
          <a:p>
            <a:pPr marL="285750" lvl="0" indent="-285750">
              <a:buFont typeface="Arial"/>
              <a:buChar char="•"/>
            </a:pPr>
            <a:r>
              <a:rPr lang="en-US" dirty="0"/>
              <a:t> The question of scale. The relationship between ‘particulars’ and ‘universals’ or, to frame it otherwise, between historical ‘facts’ and their wider meaning. </a:t>
            </a:r>
          </a:p>
          <a:p>
            <a:pPr marL="285750" lvl="0" indent="-285750">
              <a:buFont typeface="Arial"/>
              <a:buChar char="•"/>
            </a:pPr>
            <a:endParaRPr lang="en-GB" dirty="0"/>
          </a:p>
          <a:p>
            <a:pPr marL="285750" lvl="0" indent="-285750">
              <a:buFont typeface="Arial"/>
              <a:buChar char="•"/>
            </a:pPr>
            <a:r>
              <a:rPr lang="en-US" dirty="0"/>
              <a:t>What are historical ‘facts’? Is there such a thing?</a:t>
            </a:r>
          </a:p>
          <a:p>
            <a:pPr marL="285750" lvl="0" indent="-285750">
              <a:buFont typeface="Arial"/>
              <a:buChar char="•"/>
            </a:pPr>
            <a:endParaRPr lang="en-GB" dirty="0"/>
          </a:p>
          <a:p>
            <a:pPr marL="285750" lvl="0" indent="-285750">
              <a:buFont typeface="Arial"/>
              <a:buChar char="•"/>
            </a:pPr>
            <a:r>
              <a:rPr lang="en-US" dirty="0"/>
              <a:t>The nature of historical work and the persona of the historian? Can s/he be neutral and objective? Is objectivity in history writing a value, or not? Can it be achieved or is it a convenient myth? </a:t>
            </a:r>
          </a:p>
          <a:p>
            <a:pPr marL="285750" lvl="0" indent="-285750">
              <a:buFont typeface="Arial"/>
              <a:buChar char="•"/>
            </a:pPr>
            <a:endParaRPr lang="en-GB" dirty="0"/>
          </a:p>
          <a:p>
            <a:pPr marL="285750" lvl="0" indent="-285750">
              <a:buFont typeface="Arial"/>
              <a:buChar char="•"/>
            </a:pPr>
            <a:r>
              <a:rPr lang="en-US" dirty="0"/>
              <a:t>What is history? A science (in the sense of a  natural science) or an art? Is it simply  fiction?</a:t>
            </a:r>
          </a:p>
          <a:p>
            <a:pPr marL="285750" lvl="0" indent="-285750">
              <a:buFont typeface="Arial"/>
              <a:buChar char="•"/>
            </a:pPr>
            <a:endParaRPr lang="en-US" dirty="0"/>
          </a:p>
          <a:p>
            <a:pPr marL="285750" lvl="0" indent="-285750">
              <a:buFont typeface="Arial"/>
              <a:buChar char="•"/>
            </a:pPr>
            <a:r>
              <a:rPr lang="en-US" dirty="0"/>
              <a:t>To what end does </a:t>
            </a:r>
            <a:r>
              <a:rPr lang="en-US"/>
              <a:t>history writing serve</a:t>
            </a:r>
            <a:r>
              <a:rPr lang="en-US" dirty="0"/>
              <a:t>? </a:t>
            </a:r>
            <a:endParaRPr lang="en-GB" dirty="0"/>
          </a:p>
        </p:txBody>
      </p:sp>
    </p:spTree>
    <p:extLst>
      <p:ext uri="{BB962C8B-B14F-4D97-AF65-F5344CB8AC3E}">
        <p14:creationId xmlns:p14="http://schemas.microsoft.com/office/powerpoint/2010/main" val="1184615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t>stage/stadial history as a story of ‘progress’</a:t>
            </a:r>
            <a:br>
              <a:rPr lang="en-GB" dirty="0"/>
            </a:br>
            <a:endParaRPr lang="en-GB" dirty="0"/>
          </a:p>
        </p:txBody>
      </p:sp>
      <p:sp>
        <p:nvSpPr>
          <p:cNvPr id="4" name="Content Placeholder 3"/>
          <p:cNvSpPr>
            <a:spLocks noGrp="1"/>
          </p:cNvSpPr>
          <p:nvPr>
            <p:ph sz="half" idx="2"/>
          </p:nvPr>
        </p:nvSpPr>
        <p:spPr/>
        <p:txBody>
          <a:bodyPr>
            <a:normAutofit fontScale="62500" lnSpcReduction="20000"/>
          </a:bodyPr>
          <a:lstStyle/>
          <a:p>
            <a:pPr marL="0" indent="0">
              <a:buNone/>
            </a:pPr>
            <a:endParaRPr lang="en-US" sz="3200" b="1" dirty="0"/>
          </a:p>
          <a:p>
            <a:r>
              <a:rPr lang="en-US" dirty="0" err="1">
                <a:solidFill>
                  <a:srgbClr val="FF0000"/>
                </a:solidFill>
              </a:rPr>
              <a:t>Stadial</a:t>
            </a:r>
            <a:r>
              <a:rPr lang="en-US" dirty="0">
                <a:solidFill>
                  <a:srgbClr val="FF0000"/>
                </a:solidFill>
              </a:rPr>
              <a:t> History (stages</a:t>
            </a:r>
            <a:r>
              <a:rPr lang="en-US" dirty="0"/>
              <a:t>)</a:t>
            </a:r>
          </a:p>
          <a:p>
            <a:endParaRPr lang="en-US" dirty="0"/>
          </a:p>
          <a:p>
            <a:r>
              <a:rPr lang="en-GB" dirty="0"/>
              <a:t>1. </a:t>
            </a:r>
            <a:r>
              <a:rPr lang="en-GB" u="sng" dirty="0"/>
              <a:t>Hunting</a:t>
            </a:r>
            <a:r>
              <a:rPr lang="en-GB" dirty="0"/>
              <a:t> – no property, no wealth to accumulate, stage of savagery’ </a:t>
            </a:r>
          </a:p>
          <a:p>
            <a:endParaRPr lang="en-GB" dirty="0"/>
          </a:p>
          <a:p>
            <a:r>
              <a:rPr lang="en-GB" dirty="0"/>
              <a:t>2. </a:t>
            </a:r>
            <a:r>
              <a:rPr lang="en-GB" u="sng" dirty="0"/>
              <a:t>Pasturage</a:t>
            </a:r>
            <a:r>
              <a:rPr lang="en-GB" dirty="0"/>
              <a:t> – less mobile but still nomadic, wealth can be accumulated</a:t>
            </a:r>
          </a:p>
          <a:p>
            <a:endParaRPr lang="en-GB" dirty="0"/>
          </a:p>
          <a:p>
            <a:r>
              <a:rPr lang="en-GB" dirty="0"/>
              <a:t>3. </a:t>
            </a:r>
            <a:r>
              <a:rPr lang="en-GB" u="sng" dirty="0"/>
              <a:t>Agriculture</a:t>
            </a:r>
            <a:r>
              <a:rPr lang="en-GB" dirty="0"/>
              <a:t>  -- even less mobile, farmer live on land in own houses, </a:t>
            </a:r>
          </a:p>
          <a:p>
            <a:r>
              <a:rPr lang="en-GB" dirty="0"/>
              <a:t>more wealth and greater inequality </a:t>
            </a:r>
          </a:p>
          <a:p>
            <a:endParaRPr lang="en-GB" dirty="0"/>
          </a:p>
          <a:p>
            <a:r>
              <a:rPr lang="en-GB" dirty="0"/>
              <a:t>4. </a:t>
            </a:r>
            <a:r>
              <a:rPr lang="en-GB" u="sng" dirty="0"/>
              <a:t>Commerce</a:t>
            </a:r>
            <a:r>
              <a:rPr lang="en-GB" dirty="0"/>
              <a:t> – property ownership, laws governing property, complex societies</a:t>
            </a:r>
          </a:p>
          <a:p>
            <a:endParaRPr lang="en-GB" dirty="0"/>
          </a:p>
        </p:txBody>
      </p:sp>
      <p:pic>
        <p:nvPicPr>
          <p:cNvPr id="5" name="Content Placeholder 4" descr="EDI_UNI_EU_0012.jpg"/>
          <p:cNvPicPr>
            <a:picLocks noGrp="1" noChangeAspect="1"/>
          </p:cNvPicPr>
          <p:nvPr>
            <p:ph sz="quarter" idx="13"/>
          </p:nvPr>
        </p:nvPicPr>
        <p:blipFill>
          <a:blip r:embed="rId2">
            <a:extLst>
              <a:ext uri="{28A0092B-C50C-407E-A947-70E740481C1C}">
                <a14:useLocalDpi xmlns:a14="http://schemas.microsoft.com/office/drawing/2010/main" val="0"/>
              </a:ext>
            </a:extLst>
          </a:blip>
          <a:srcRect t="7074" b="7074"/>
          <a:stretch>
            <a:fillRect/>
          </a:stretch>
        </p:blipFill>
        <p:spPr/>
      </p:pic>
      <p:sp>
        <p:nvSpPr>
          <p:cNvPr id="6" name="TextBox 5">
            <a:extLst>
              <a:ext uri="{FF2B5EF4-FFF2-40B4-BE49-F238E27FC236}">
                <a16:creationId xmlns:a16="http://schemas.microsoft.com/office/drawing/2014/main" id="{7F33CC77-1E0A-E845-B8B6-550C3135A6F0}"/>
              </a:ext>
            </a:extLst>
          </p:cNvPr>
          <p:cNvSpPr txBox="1"/>
          <p:nvPr/>
        </p:nvSpPr>
        <p:spPr>
          <a:xfrm>
            <a:off x="1031631" y="6471138"/>
            <a:ext cx="1838965" cy="369332"/>
          </a:xfrm>
          <a:prstGeom prst="rect">
            <a:avLst/>
          </a:prstGeom>
          <a:noFill/>
        </p:spPr>
        <p:txBody>
          <a:bodyPr wrap="none" rtlCol="0">
            <a:spAutoFit/>
          </a:bodyPr>
          <a:lstStyle/>
          <a:p>
            <a:r>
              <a:rPr lang="en-US" dirty="0"/>
              <a:t>Adam Ferguson</a:t>
            </a:r>
          </a:p>
        </p:txBody>
      </p:sp>
    </p:spTree>
    <p:extLst>
      <p:ext uri="{BB962C8B-B14F-4D97-AF65-F5344CB8AC3E}">
        <p14:creationId xmlns:p14="http://schemas.microsoft.com/office/powerpoint/2010/main" val="4938104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A44D00A-433D-7E4A-BFFB-887A9FD3E9BF}"/>
              </a:ext>
            </a:extLst>
          </p:cNvPr>
          <p:cNvSpPr/>
          <p:nvPr/>
        </p:nvSpPr>
        <p:spPr>
          <a:xfrm>
            <a:off x="4865078" y="0"/>
            <a:ext cx="3985846" cy="6524863"/>
          </a:xfrm>
          <a:prstGeom prst="rect">
            <a:avLst/>
          </a:prstGeom>
        </p:spPr>
        <p:txBody>
          <a:bodyPr wrap="square">
            <a:spAutoFit/>
          </a:bodyPr>
          <a:lstStyle/>
          <a:p>
            <a:r>
              <a:rPr lang="en-GB" i="1" dirty="0"/>
              <a:t>Sketch for a Historical Picture of the Progress of the Human Spirit</a:t>
            </a:r>
            <a:r>
              <a:rPr lang="en-GB" dirty="0"/>
              <a:t> (1795) </a:t>
            </a:r>
          </a:p>
          <a:p>
            <a:endParaRPr lang="en-GB" dirty="0"/>
          </a:p>
          <a:p>
            <a:pPr marL="285750" indent="-285750">
              <a:buFont typeface="Arial" panose="020B0604020202020204" pitchFamily="34" charset="0"/>
              <a:buChar char="•"/>
            </a:pPr>
            <a:r>
              <a:rPr lang="en-GB" sz="1400" dirty="0"/>
              <a:t>One of the most influential formulation of </a:t>
            </a:r>
            <a:r>
              <a:rPr lang="en-GB" sz="1400" u="sng" dirty="0"/>
              <a:t>the idea of progress </a:t>
            </a:r>
            <a:r>
              <a:rPr lang="en-GB" sz="1400" dirty="0"/>
              <a:t>ever written. It made the idea of progress a central concern of Enlightenment thought. </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b="1" dirty="0"/>
              <a:t>Claim:</a:t>
            </a:r>
            <a:r>
              <a:rPr lang="en-GB" sz="1400" dirty="0"/>
              <a:t> expanding knowledge in the natural and social sciences would lead to an ever more just world of individual freedom, material affluence, and moral compassion.</a:t>
            </a:r>
          </a:p>
          <a:p>
            <a:r>
              <a:rPr lang="en-GB" sz="1400" dirty="0"/>
              <a:t> </a:t>
            </a:r>
          </a:p>
          <a:p>
            <a:endParaRPr lang="en-GB" sz="1400" dirty="0"/>
          </a:p>
          <a:p>
            <a:pPr marL="285750" indent="-285750">
              <a:buFont typeface="Arial" panose="020B0604020202020204" pitchFamily="34" charset="0"/>
              <a:buChar char="•"/>
            </a:pPr>
            <a:r>
              <a:rPr lang="en-GB" sz="1400" u="sng" dirty="0"/>
              <a:t>Three general propositions: </a:t>
            </a:r>
          </a:p>
          <a:p>
            <a:pPr marL="742950" lvl="1" indent="-285750">
              <a:buFont typeface="Arial" panose="020B0604020202020204" pitchFamily="34" charset="0"/>
              <a:buChar char="•"/>
            </a:pPr>
            <a:r>
              <a:rPr lang="en-GB" sz="1400" dirty="0"/>
              <a:t>that the past revealed an order that could be understood in terms of the progressive development of human capabilities</a:t>
            </a:r>
          </a:p>
          <a:p>
            <a:pPr marL="742950" lvl="1" indent="-285750">
              <a:buFont typeface="Arial" panose="020B0604020202020204" pitchFamily="34" charset="0"/>
              <a:buChar char="•"/>
            </a:pPr>
            <a:endParaRPr lang="en-GB" sz="1400" dirty="0"/>
          </a:p>
          <a:p>
            <a:pPr marL="742950" lvl="1" indent="-285750">
              <a:buFont typeface="Arial" panose="020B0604020202020204" pitchFamily="34" charset="0"/>
              <a:buChar char="•"/>
            </a:pPr>
            <a:r>
              <a:rPr lang="en-GB" sz="1400" dirty="0"/>
              <a:t>that the progress of the natural sciences </a:t>
            </a:r>
            <a:r>
              <a:rPr lang="en-GB" sz="1400" u="sng" dirty="0"/>
              <a:t>must be followed </a:t>
            </a:r>
            <a:r>
              <a:rPr lang="en-GB" sz="1400" dirty="0"/>
              <a:t>by progress in the moral and political sciences</a:t>
            </a:r>
          </a:p>
          <a:p>
            <a:pPr lvl="1"/>
            <a:r>
              <a:rPr lang="en-GB" sz="1400" dirty="0"/>
              <a:t> </a:t>
            </a:r>
          </a:p>
          <a:p>
            <a:pPr marL="742950" lvl="1" indent="-285750">
              <a:buFont typeface="Arial" panose="020B0604020202020204" pitchFamily="34" charset="0"/>
              <a:buChar char="•"/>
            </a:pPr>
            <a:r>
              <a:rPr lang="en-GB" sz="1400" dirty="0"/>
              <a:t>that social evils are the result of ignorance and error rather than an inevitable consequence of human nature.</a:t>
            </a:r>
            <a:endParaRPr lang="en-US" sz="1400" dirty="0"/>
          </a:p>
        </p:txBody>
      </p:sp>
      <p:sp>
        <p:nvSpPr>
          <p:cNvPr id="6" name="TextBox 5">
            <a:extLst>
              <a:ext uri="{FF2B5EF4-FFF2-40B4-BE49-F238E27FC236}">
                <a16:creationId xmlns:a16="http://schemas.microsoft.com/office/drawing/2014/main" id="{16F099C7-1B8F-F744-AB75-A529EA5B090B}"/>
              </a:ext>
            </a:extLst>
          </p:cNvPr>
          <p:cNvSpPr txBox="1"/>
          <p:nvPr/>
        </p:nvSpPr>
        <p:spPr>
          <a:xfrm>
            <a:off x="0" y="5967046"/>
            <a:ext cx="4607169" cy="596497"/>
          </a:xfrm>
          <a:prstGeom prst="rect">
            <a:avLst/>
          </a:prstGeom>
          <a:noFill/>
        </p:spPr>
        <p:txBody>
          <a:bodyPr wrap="square" rtlCol="0">
            <a:spAutoFit/>
          </a:bodyPr>
          <a:lstStyle/>
          <a:p>
            <a:r>
              <a:rPr lang="en-GB" sz="1600" dirty="0"/>
              <a:t>Marie Jean Antoine Nicolas de </a:t>
            </a:r>
            <a:r>
              <a:rPr lang="en-GB" sz="1600" dirty="0" err="1"/>
              <a:t>Caritat</a:t>
            </a:r>
            <a:r>
              <a:rPr lang="en-GB" sz="1600" dirty="0"/>
              <a:t>, Marquis of Condorcet, 1743- 1794</a:t>
            </a:r>
            <a:endParaRPr lang="en-US" sz="1600" dirty="0"/>
          </a:p>
        </p:txBody>
      </p:sp>
      <p:pic>
        <p:nvPicPr>
          <p:cNvPr id="8" name="Picture 7">
            <a:extLst>
              <a:ext uri="{FF2B5EF4-FFF2-40B4-BE49-F238E27FC236}">
                <a16:creationId xmlns:a16="http://schemas.microsoft.com/office/drawing/2014/main" id="{F18D6880-F9CD-A34E-9CF0-1BFC921E52E1}"/>
              </a:ext>
            </a:extLst>
          </p:cNvPr>
          <p:cNvPicPr>
            <a:picLocks noChangeAspect="1"/>
          </p:cNvPicPr>
          <p:nvPr/>
        </p:nvPicPr>
        <p:blipFill>
          <a:blip r:embed="rId2"/>
          <a:stretch>
            <a:fillRect/>
          </a:stretch>
        </p:blipFill>
        <p:spPr>
          <a:xfrm>
            <a:off x="1508" y="0"/>
            <a:ext cx="4605661" cy="5688000"/>
          </a:xfrm>
          <a:prstGeom prst="rect">
            <a:avLst/>
          </a:prstGeom>
        </p:spPr>
      </p:pic>
    </p:spTree>
    <p:extLst>
      <p:ext uri="{BB962C8B-B14F-4D97-AF65-F5344CB8AC3E}">
        <p14:creationId xmlns:p14="http://schemas.microsoft.com/office/powerpoint/2010/main" val="2915330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kan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6524" y="1471075"/>
            <a:ext cx="3164828" cy="3995996"/>
          </a:xfrm>
          <a:prstGeom prst="rect">
            <a:avLst/>
          </a:prstGeom>
        </p:spPr>
      </p:pic>
      <p:sp>
        <p:nvSpPr>
          <p:cNvPr id="3" name="TextBox 2"/>
          <p:cNvSpPr txBox="1"/>
          <p:nvPr/>
        </p:nvSpPr>
        <p:spPr>
          <a:xfrm>
            <a:off x="3031783" y="5920723"/>
            <a:ext cx="2903359" cy="369332"/>
          </a:xfrm>
          <a:prstGeom prst="rect">
            <a:avLst/>
          </a:prstGeom>
          <a:noFill/>
        </p:spPr>
        <p:txBody>
          <a:bodyPr wrap="none" rtlCol="0">
            <a:spAutoFit/>
          </a:bodyPr>
          <a:lstStyle/>
          <a:p>
            <a:r>
              <a:rPr lang="en-US" dirty="0"/>
              <a:t>Immanuel Kant, 1724-1804 </a:t>
            </a:r>
          </a:p>
        </p:txBody>
      </p:sp>
    </p:spTree>
    <p:extLst>
      <p:ext uri="{BB962C8B-B14F-4D97-AF65-F5344CB8AC3E}">
        <p14:creationId xmlns:p14="http://schemas.microsoft.com/office/powerpoint/2010/main" val="7877645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6000" y="1166842"/>
            <a:ext cx="4572000" cy="4524316"/>
          </a:xfrm>
          <a:prstGeom prst="rect">
            <a:avLst/>
          </a:prstGeom>
        </p:spPr>
        <p:txBody>
          <a:bodyPr>
            <a:spAutoFit/>
          </a:bodyPr>
          <a:lstStyle/>
          <a:p>
            <a:r>
              <a:rPr lang="en-GB" dirty="0"/>
              <a:t>‘</a:t>
            </a:r>
            <a:r>
              <a:rPr lang="en-GB" i="1" dirty="0"/>
              <a:t>Enlightenment is mankind’s exit from self-incurred immaturity</a:t>
            </a:r>
            <a:r>
              <a:rPr lang="en-GB" dirty="0"/>
              <a:t>. </a:t>
            </a:r>
            <a:r>
              <a:rPr lang="en-GB" i="1" dirty="0"/>
              <a:t>Immaturity</a:t>
            </a:r>
            <a:r>
              <a:rPr lang="en-GB" dirty="0"/>
              <a:t> is the inability to make use of one’s own understanding without the guidance of another. Self-incurred is the inability if its cause lies not in the lack of understanding but rather in the lack of the resolution and the courage to use it without the guidance of another. </a:t>
            </a:r>
            <a:r>
              <a:rPr lang="en-GB" i="1" dirty="0" err="1"/>
              <a:t>Sapere</a:t>
            </a:r>
            <a:r>
              <a:rPr lang="en-GB" i="1" dirty="0"/>
              <a:t> </a:t>
            </a:r>
            <a:r>
              <a:rPr lang="en-GB" i="1" dirty="0" err="1"/>
              <a:t>aude</a:t>
            </a:r>
            <a:r>
              <a:rPr lang="en-GB" dirty="0"/>
              <a:t>! Have the courage to use your own understanding! It is thus the motto of the enlightenment.’</a:t>
            </a:r>
          </a:p>
          <a:p>
            <a:r>
              <a:rPr lang="en-GB" dirty="0"/>
              <a:t> </a:t>
            </a:r>
          </a:p>
          <a:p>
            <a:r>
              <a:rPr lang="en-GB" dirty="0"/>
              <a:t>(From: Immanuel Kant, ‘An Answer to the Question: What is Enlightenment?’ </a:t>
            </a:r>
            <a:r>
              <a:rPr lang="en-GB" i="1" dirty="0" err="1"/>
              <a:t>Berlinerische</a:t>
            </a:r>
            <a:r>
              <a:rPr lang="en-GB" i="1" dirty="0"/>
              <a:t> </a:t>
            </a:r>
            <a:r>
              <a:rPr lang="en-GB" i="1" dirty="0" err="1"/>
              <a:t>Monatsschrift</a:t>
            </a:r>
            <a:r>
              <a:rPr lang="en-GB" dirty="0"/>
              <a:t> (1784): 481-494, 481.)</a:t>
            </a:r>
          </a:p>
        </p:txBody>
      </p:sp>
    </p:spTree>
    <p:extLst>
      <p:ext uri="{BB962C8B-B14F-4D97-AF65-F5344CB8AC3E}">
        <p14:creationId xmlns:p14="http://schemas.microsoft.com/office/powerpoint/2010/main" val="16118405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49843" y="2294536"/>
            <a:ext cx="1786308" cy="369332"/>
          </a:xfrm>
          <a:prstGeom prst="rect">
            <a:avLst/>
          </a:prstGeom>
          <a:noFill/>
        </p:spPr>
        <p:txBody>
          <a:bodyPr wrap="square" rtlCol="0">
            <a:spAutoFit/>
          </a:bodyPr>
          <a:lstStyle/>
          <a:p>
            <a:endParaRPr lang="en-US" dirty="0"/>
          </a:p>
        </p:txBody>
      </p:sp>
      <p:sp>
        <p:nvSpPr>
          <p:cNvPr id="3" name="Rectangle 2"/>
          <p:cNvSpPr/>
          <p:nvPr/>
        </p:nvSpPr>
        <p:spPr>
          <a:xfrm>
            <a:off x="2286000" y="612844"/>
            <a:ext cx="4572000" cy="5632312"/>
          </a:xfrm>
          <a:prstGeom prst="rect">
            <a:avLst/>
          </a:prstGeom>
        </p:spPr>
        <p:txBody>
          <a:bodyPr>
            <a:spAutoFit/>
          </a:bodyPr>
          <a:lstStyle/>
          <a:p>
            <a:r>
              <a:rPr lang="en-GB" dirty="0"/>
              <a:t>‘It is now asked “whether we live at present in an </a:t>
            </a:r>
            <a:r>
              <a:rPr lang="en-GB" i="1" dirty="0"/>
              <a:t>enlightened age</a:t>
            </a:r>
            <a:r>
              <a:rPr lang="en-GB" dirty="0"/>
              <a:t>?”, the answer is: “No, but we do live in an age of </a:t>
            </a:r>
            <a:r>
              <a:rPr lang="en-GB" i="1" dirty="0"/>
              <a:t>enlightenment.</a:t>
            </a:r>
            <a:r>
              <a:rPr lang="en-GB" dirty="0"/>
              <a:t>” As matters stand now, much is still lacking for men to be completely able – or even to be placed in a situation where they would be able – to use their own reason confidently and properly in religious matters without the guidance of another. Yet we have clear indications that the field is now being opened from them to work freely towards this , and the obstacles to general enlightenment or to the exit out of their self-incurred immaturity become even fewer.’ </a:t>
            </a:r>
          </a:p>
          <a:p>
            <a:r>
              <a:rPr lang="en-GB" dirty="0"/>
              <a:t> </a:t>
            </a:r>
          </a:p>
          <a:p>
            <a:r>
              <a:rPr lang="en-GB" dirty="0"/>
              <a:t>From Immanuel Kant, ‘An Answer to the Question: What is Enlightenment?’ </a:t>
            </a:r>
            <a:r>
              <a:rPr lang="en-GB" i="1" dirty="0" err="1"/>
              <a:t>Berlinerische</a:t>
            </a:r>
            <a:r>
              <a:rPr lang="en-GB" i="1" dirty="0"/>
              <a:t> </a:t>
            </a:r>
            <a:r>
              <a:rPr lang="en-GB" i="1" dirty="0" err="1"/>
              <a:t>Monatsschrift</a:t>
            </a:r>
            <a:r>
              <a:rPr lang="en-GB" dirty="0"/>
              <a:t> (1784): 481-494, 481</a:t>
            </a:r>
          </a:p>
        </p:txBody>
      </p:sp>
    </p:spTree>
    <p:extLst>
      <p:ext uri="{BB962C8B-B14F-4D97-AF65-F5344CB8AC3E}">
        <p14:creationId xmlns:p14="http://schemas.microsoft.com/office/powerpoint/2010/main" val="3442934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inting_of_David_Hum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29369"/>
            <a:ext cx="4284000" cy="5269047"/>
          </a:xfrm>
          <a:prstGeom prst="rect">
            <a:avLst/>
          </a:prstGeom>
        </p:spPr>
      </p:pic>
      <p:sp>
        <p:nvSpPr>
          <p:cNvPr id="3" name="TextBox 2"/>
          <p:cNvSpPr txBox="1"/>
          <p:nvPr/>
        </p:nvSpPr>
        <p:spPr>
          <a:xfrm>
            <a:off x="806015" y="6204566"/>
            <a:ext cx="2636246" cy="369332"/>
          </a:xfrm>
          <a:prstGeom prst="rect">
            <a:avLst/>
          </a:prstGeom>
          <a:noFill/>
        </p:spPr>
        <p:txBody>
          <a:bodyPr wrap="none" rtlCol="0">
            <a:spAutoFit/>
          </a:bodyPr>
          <a:lstStyle/>
          <a:p>
            <a:r>
              <a:rPr lang="en-US" dirty="0"/>
              <a:t>David Hume 1711-1767 </a:t>
            </a:r>
          </a:p>
        </p:txBody>
      </p:sp>
      <p:sp>
        <p:nvSpPr>
          <p:cNvPr id="4" name="TextBox 3"/>
          <p:cNvSpPr txBox="1"/>
          <p:nvPr/>
        </p:nvSpPr>
        <p:spPr>
          <a:xfrm>
            <a:off x="4868736" y="1856484"/>
            <a:ext cx="3894999" cy="2308324"/>
          </a:xfrm>
          <a:prstGeom prst="rect">
            <a:avLst/>
          </a:prstGeom>
          <a:noFill/>
        </p:spPr>
        <p:txBody>
          <a:bodyPr wrap="square" rtlCol="0">
            <a:spAutoFit/>
          </a:bodyPr>
          <a:lstStyle/>
          <a:p>
            <a:r>
              <a:rPr lang="en-US" i="1" dirty="0"/>
              <a:t>A Treatise of Human Nature: Being</a:t>
            </a:r>
          </a:p>
          <a:p>
            <a:r>
              <a:rPr lang="en-US" i="1" dirty="0"/>
              <a:t> an Attempt to introduce the</a:t>
            </a:r>
          </a:p>
          <a:p>
            <a:r>
              <a:rPr lang="en-US" i="1" dirty="0"/>
              <a:t> experimental Method of Reasoning</a:t>
            </a:r>
          </a:p>
          <a:p>
            <a:r>
              <a:rPr lang="en-US" i="1" dirty="0"/>
              <a:t> into Moral Subjects</a:t>
            </a:r>
            <a:r>
              <a:rPr lang="en-US" dirty="0"/>
              <a:t> (1739) – no success</a:t>
            </a:r>
          </a:p>
          <a:p>
            <a:endParaRPr lang="en-US" dirty="0"/>
          </a:p>
          <a:p>
            <a:r>
              <a:rPr lang="en-GB" i="1" dirty="0"/>
              <a:t>An Enquiry Concerning Human Understanding (1748)</a:t>
            </a:r>
            <a:endParaRPr lang="en-US" dirty="0"/>
          </a:p>
        </p:txBody>
      </p:sp>
      <p:sp>
        <p:nvSpPr>
          <p:cNvPr id="5" name="TextBox 4"/>
          <p:cNvSpPr txBox="1"/>
          <p:nvPr/>
        </p:nvSpPr>
        <p:spPr>
          <a:xfrm>
            <a:off x="4994031" y="4560277"/>
            <a:ext cx="4057346" cy="1200329"/>
          </a:xfrm>
          <a:prstGeom prst="rect">
            <a:avLst/>
          </a:prstGeom>
          <a:noFill/>
        </p:spPr>
        <p:txBody>
          <a:bodyPr wrap="square" rtlCol="0">
            <a:spAutoFit/>
          </a:bodyPr>
          <a:lstStyle/>
          <a:p>
            <a:r>
              <a:rPr lang="en-US" i="1" dirty="0"/>
              <a:t>The History of England: from the invasion of Julius Caesar to the Revolution of 1688</a:t>
            </a:r>
            <a:r>
              <a:rPr lang="en-US" dirty="0"/>
              <a:t> (1754–61) , first published in installments</a:t>
            </a:r>
          </a:p>
        </p:txBody>
      </p:sp>
      <p:sp>
        <p:nvSpPr>
          <p:cNvPr id="8" name="TextBox 7"/>
          <p:cNvSpPr txBox="1"/>
          <p:nvPr/>
        </p:nvSpPr>
        <p:spPr>
          <a:xfrm>
            <a:off x="4868736" y="5865867"/>
            <a:ext cx="4626389" cy="646331"/>
          </a:xfrm>
          <a:prstGeom prst="rect">
            <a:avLst/>
          </a:prstGeom>
          <a:noFill/>
        </p:spPr>
        <p:txBody>
          <a:bodyPr wrap="square" rtlCol="0">
            <a:spAutoFit/>
          </a:bodyPr>
          <a:lstStyle/>
          <a:p>
            <a:r>
              <a:rPr lang="en-US" dirty="0"/>
              <a:t>“I believe this is the historical </a:t>
            </a:r>
          </a:p>
          <a:p>
            <a:r>
              <a:rPr lang="en-US" dirty="0"/>
              <a:t>Age and this the historical Nation”, 1777 </a:t>
            </a:r>
          </a:p>
        </p:txBody>
      </p:sp>
      <p:sp>
        <p:nvSpPr>
          <p:cNvPr id="6" name="TextBox 5">
            <a:extLst>
              <a:ext uri="{FF2B5EF4-FFF2-40B4-BE49-F238E27FC236}">
                <a16:creationId xmlns:a16="http://schemas.microsoft.com/office/drawing/2014/main" id="{80E782A0-C66F-4D43-9005-EB5A5D5762DA}"/>
              </a:ext>
            </a:extLst>
          </p:cNvPr>
          <p:cNvSpPr txBox="1"/>
          <p:nvPr/>
        </p:nvSpPr>
        <p:spPr>
          <a:xfrm>
            <a:off x="128954" y="0"/>
            <a:ext cx="8922424" cy="523220"/>
          </a:xfrm>
          <a:prstGeom prst="rect">
            <a:avLst/>
          </a:prstGeom>
          <a:noFill/>
        </p:spPr>
        <p:txBody>
          <a:bodyPr wrap="square" rtlCol="0">
            <a:spAutoFit/>
          </a:bodyPr>
          <a:lstStyle/>
          <a:p>
            <a:r>
              <a:rPr lang="en-US" sz="2800" b="1" dirty="0"/>
              <a:t>Enlightenment and History Writing</a:t>
            </a:r>
          </a:p>
        </p:txBody>
      </p:sp>
      <p:sp>
        <p:nvSpPr>
          <p:cNvPr id="7" name="TextBox 6">
            <a:extLst>
              <a:ext uri="{FF2B5EF4-FFF2-40B4-BE49-F238E27FC236}">
                <a16:creationId xmlns:a16="http://schemas.microsoft.com/office/drawing/2014/main" id="{1791BF15-06BC-1B45-836F-552927922F5C}"/>
              </a:ext>
            </a:extLst>
          </p:cNvPr>
          <p:cNvSpPr txBox="1"/>
          <p:nvPr/>
        </p:nvSpPr>
        <p:spPr>
          <a:xfrm>
            <a:off x="4525108" y="918689"/>
            <a:ext cx="4330586" cy="646330"/>
          </a:xfrm>
          <a:prstGeom prst="rect">
            <a:avLst/>
          </a:prstGeom>
          <a:noFill/>
        </p:spPr>
        <p:txBody>
          <a:bodyPr wrap="square" rtlCol="0">
            <a:spAutoFit/>
          </a:bodyPr>
          <a:lstStyle/>
          <a:p>
            <a:r>
              <a:rPr lang="en-US" b="1" dirty="0"/>
              <a:t>What should historians focus on and how to write it? </a:t>
            </a:r>
          </a:p>
        </p:txBody>
      </p:sp>
    </p:spTree>
    <p:extLst>
      <p:ext uri="{BB962C8B-B14F-4D97-AF65-F5344CB8AC3E}">
        <p14:creationId xmlns:p14="http://schemas.microsoft.com/office/powerpoint/2010/main" val="762608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1261" y="2153048"/>
            <a:ext cx="35623949" cy="2308324"/>
          </a:xfrm>
          <a:prstGeom prst="rect">
            <a:avLst/>
          </a:prstGeom>
          <a:noFill/>
        </p:spPr>
        <p:txBody>
          <a:bodyPr wrap="square" rtlCol="0">
            <a:spAutoFit/>
          </a:bodyPr>
          <a:lstStyle/>
          <a:p>
            <a:r>
              <a:rPr lang="en-GB" dirty="0"/>
              <a:t>“a man strangely thrifty of Time past, and an enemy indeed to this maw,</a:t>
            </a:r>
          </a:p>
          <a:p>
            <a:r>
              <a:rPr lang="en-GB" dirty="0"/>
              <a:t> whence he fetches out many things when they are now all rotten and stinking. </a:t>
            </a:r>
          </a:p>
          <a:p>
            <a:r>
              <a:rPr lang="en-GB" dirty="0" err="1"/>
              <a:t>Hee</a:t>
            </a:r>
            <a:r>
              <a:rPr lang="en-GB" dirty="0"/>
              <a:t> is one that hath that </a:t>
            </a:r>
            <a:r>
              <a:rPr lang="en-GB" dirty="0" err="1"/>
              <a:t>unnaturall</a:t>
            </a:r>
            <a:r>
              <a:rPr lang="en-GB" dirty="0"/>
              <a:t> disease to bee </a:t>
            </a:r>
            <a:r>
              <a:rPr lang="en-GB" dirty="0" err="1"/>
              <a:t>enamour'd</a:t>
            </a:r>
            <a:r>
              <a:rPr lang="en-GB" dirty="0"/>
              <a:t> of old age and</a:t>
            </a:r>
          </a:p>
          <a:p>
            <a:r>
              <a:rPr lang="en-GB" dirty="0"/>
              <a:t> </a:t>
            </a:r>
            <a:r>
              <a:rPr lang="en-GB" dirty="0" err="1"/>
              <a:t>wrinckles</a:t>
            </a:r>
            <a:r>
              <a:rPr lang="en-GB" dirty="0"/>
              <a:t>, and loves all things (as Dutchmen doe Cheese) the better for being </a:t>
            </a:r>
          </a:p>
          <a:p>
            <a:r>
              <a:rPr lang="en-GB" dirty="0"/>
              <a:t>mouldy and </a:t>
            </a:r>
            <a:r>
              <a:rPr lang="en-GB" dirty="0" err="1"/>
              <a:t>worme</a:t>
            </a:r>
            <a:r>
              <a:rPr lang="en-GB" dirty="0"/>
              <a:t>-eaten.”</a:t>
            </a:r>
          </a:p>
          <a:p>
            <a:r>
              <a:rPr lang="en-GB" dirty="0"/>
              <a:t>(John Earle, </a:t>
            </a:r>
            <a:r>
              <a:rPr lang="en-GB" i="1" dirty="0"/>
              <a:t>Micro-</a:t>
            </a:r>
            <a:r>
              <a:rPr lang="en-GB" i="1" dirty="0" err="1"/>
              <a:t>Cosmographie</a:t>
            </a:r>
            <a:r>
              <a:rPr lang="en-GB" i="1" dirty="0"/>
              <a:t>: or A </a:t>
            </a:r>
            <a:r>
              <a:rPr lang="en-GB" i="1" dirty="0" err="1"/>
              <a:t>Peece</a:t>
            </a:r>
            <a:r>
              <a:rPr lang="en-GB" i="1" dirty="0"/>
              <a:t> of the World Discovered</a:t>
            </a:r>
            <a:r>
              <a:rPr lang="en-GB" dirty="0"/>
              <a:t> </a:t>
            </a:r>
          </a:p>
          <a:p>
            <a:r>
              <a:rPr lang="en-GB" dirty="0"/>
              <a:t>(7th </a:t>
            </a:r>
            <a:r>
              <a:rPr lang="en-GB" dirty="0" err="1"/>
              <a:t>edn</a:t>
            </a:r>
            <a:r>
              <a:rPr lang="en-GB" dirty="0"/>
              <a:t>., London, 1660), p. 33)</a:t>
            </a:r>
          </a:p>
          <a:p>
            <a:endParaRPr lang="en-US" dirty="0"/>
          </a:p>
        </p:txBody>
      </p:sp>
      <p:sp>
        <p:nvSpPr>
          <p:cNvPr id="3" name="TextBox 2"/>
          <p:cNvSpPr txBox="1"/>
          <p:nvPr/>
        </p:nvSpPr>
        <p:spPr>
          <a:xfrm>
            <a:off x="1285542" y="1471508"/>
            <a:ext cx="3106941" cy="369332"/>
          </a:xfrm>
          <a:prstGeom prst="rect">
            <a:avLst/>
          </a:prstGeom>
          <a:noFill/>
        </p:spPr>
        <p:txBody>
          <a:bodyPr wrap="none" rtlCol="0">
            <a:spAutoFit/>
          </a:bodyPr>
          <a:lstStyle/>
          <a:p>
            <a:r>
              <a:rPr lang="en-US" dirty="0"/>
              <a:t>Rejection of ‘antiquarianism’</a:t>
            </a:r>
          </a:p>
        </p:txBody>
      </p:sp>
      <p:sp>
        <p:nvSpPr>
          <p:cNvPr id="4" name="TextBox 3">
            <a:extLst>
              <a:ext uri="{FF2B5EF4-FFF2-40B4-BE49-F238E27FC236}">
                <a16:creationId xmlns:a16="http://schemas.microsoft.com/office/drawing/2014/main" id="{4BFAAC3E-577E-B441-BE72-9467173F8CAE}"/>
              </a:ext>
            </a:extLst>
          </p:cNvPr>
          <p:cNvSpPr txBox="1"/>
          <p:nvPr/>
        </p:nvSpPr>
        <p:spPr>
          <a:xfrm>
            <a:off x="1066800" y="621323"/>
            <a:ext cx="2249334" cy="369332"/>
          </a:xfrm>
          <a:prstGeom prst="rect">
            <a:avLst/>
          </a:prstGeom>
          <a:noFill/>
        </p:spPr>
        <p:txBody>
          <a:bodyPr wrap="none" rtlCol="0">
            <a:spAutoFit/>
          </a:bodyPr>
          <a:lstStyle/>
          <a:p>
            <a:r>
              <a:rPr lang="en-US" b="1" dirty="0"/>
              <a:t>How to do history? </a:t>
            </a:r>
          </a:p>
        </p:txBody>
      </p:sp>
    </p:spTree>
    <p:extLst>
      <p:ext uri="{BB962C8B-B14F-4D97-AF65-F5344CB8AC3E}">
        <p14:creationId xmlns:p14="http://schemas.microsoft.com/office/powerpoint/2010/main" val="39113862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oltair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3"/>
            <a:ext cx="4823009" cy="5707696"/>
          </a:xfrm>
          <a:prstGeom prst="rect">
            <a:avLst/>
          </a:prstGeom>
        </p:spPr>
      </p:pic>
      <p:sp>
        <p:nvSpPr>
          <p:cNvPr id="3" name="TextBox 2"/>
          <p:cNvSpPr txBox="1"/>
          <p:nvPr/>
        </p:nvSpPr>
        <p:spPr>
          <a:xfrm>
            <a:off x="46466" y="6226801"/>
            <a:ext cx="3671498" cy="646331"/>
          </a:xfrm>
          <a:prstGeom prst="rect">
            <a:avLst/>
          </a:prstGeom>
          <a:noFill/>
        </p:spPr>
        <p:txBody>
          <a:bodyPr wrap="none" rtlCol="0">
            <a:spAutoFit/>
          </a:bodyPr>
          <a:lstStyle/>
          <a:p>
            <a:r>
              <a:rPr lang="en-US" dirty="0"/>
              <a:t>François-Marie </a:t>
            </a:r>
            <a:r>
              <a:rPr lang="en-US" dirty="0" err="1"/>
              <a:t>Arouet</a:t>
            </a:r>
            <a:r>
              <a:rPr lang="en-US" dirty="0"/>
              <a:t>, 1694-1778, </a:t>
            </a:r>
          </a:p>
          <a:p>
            <a:r>
              <a:rPr lang="en-US" dirty="0"/>
              <a:t>known as Voltaire</a:t>
            </a:r>
          </a:p>
        </p:txBody>
      </p:sp>
      <p:sp>
        <p:nvSpPr>
          <p:cNvPr id="4" name="TextBox 3"/>
          <p:cNvSpPr txBox="1"/>
          <p:nvPr/>
        </p:nvSpPr>
        <p:spPr>
          <a:xfrm>
            <a:off x="4869475" y="1347591"/>
            <a:ext cx="3858799" cy="646331"/>
          </a:xfrm>
          <a:prstGeom prst="rect">
            <a:avLst/>
          </a:prstGeom>
          <a:noFill/>
        </p:spPr>
        <p:txBody>
          <a:bodyPr wrap="none" rtlCol="0">
            <a:spAutoFit/>
          </a:bodyPr>
          <a:lstStyle/>
          <a:p>
            <a:r>
              <a:rPr lang="en-US" i="1" dirty="0"/>
              <a:t>History of Charles XII, King of Sweden</a:t>
            </a:r>
            <a:endParaRPr lang="en-US" dirty="0"/>
          </a:p>
          <a:p>
            <a:r>
              <a:rPr lang="en-US" dirty="0"/>
              <a:t>(1731)</a:t>
            </a:r>
          </a:p>
        </p:txBody>
      </p:sp>
      <p:sp>
        <p:nvSpPr>
          <p:cNvPr id="5" name="TextBox 4"/>
          <p:cNvSpPr txBox="1"/>
          <p:nvPr/>
        </p:nvSpPr>
        <p:spPr>
          <a:xfrm>
            <a:off x="5095704" y="2153048"/>
            <a:ext cx="2893271" cy="369332"/>
          </a:xfrm>
          <a:prstGeom prst="rect">
            <a:avLst/>
          </a:prstGeom>
          <a:noFill/>
        </p:spPr>
        <p:txBody>
          <a:bodyPr wrap="none" rtlCol="0">
            <a:spAutoFit/>
          </a:bodyPr>
          <a:lstStyle/>
          <a:p>
            <a:r>
              <a:rPr lang="en-US" i="1" dirty="0"/>
              <a:t>The Age of Louis XIV</a:t>
            </a:r>
            <a:r>
              <a:rPr lang="en-US" dirty="0"/>
              <a:t> (1751)</a:t>
            </a:r>
          </a:p>
        </p:txBody>
      </p:sp>
      <p:sp>
        <p:nvSpPr>
          <p:cNvPr id="7" name="TextBox 6"/>
          <p:cNvSpPr txBox="1"/>
          <p:nvPr/>
        </p:nvSpPr>
        <p:spPr>
          <a:xfrm>
            <a:off x="4869476" y="3268296"/>
            <a:ext cx="7086466" cy="923330"/>
          </a:xfrm>
          <a:prstGeom prst="rect">
            <a:avLst/>
          </a:prstGeom>
          <a:noFill/>
        </p:spPr>
        <p:txBody>
          <a:bodyPr wrap="square" rtlCol="0">
            <a:spAutoFit/>
          </a:bodyPr>
          <a:lstStyle/>
          <a:p>
            <a:endParaRPr lang="en-US" i="1" dirty="0"/>
          </a:p>
          <a:p>
            <a:r>
              <a:rPr lang="en-US" i="1" dirty="0"/>
              <a:t>Essay on the Manners of Nations </a:t>
            </a:r>
          </a:p>
          <a:p>
            <a:r>
              <a:rPr lang="en-US" i="1" dirty="0"/>
              <a:t>(or 'Universal History') </a:t>
            </a:r>
            <a:r>
              <a:rPr lang="en-US" dirty="0"/>
              <a:t>(1756)</a:t>
            </a:r>
          </a:p>
        </p:txBody>
      </p:sp>
      <p:sp>
        <p:nvSpPr>
          <p:cNvPr id="8" name="TextBox 7"/>
          <p:cNvSpPr txBox="1"/>
          <p:nvPr/>
        </p:nvSpPr>
        <p:spPr>
          <a:xfrm>
            <a:off x="5111193" y="2850078"/>
            <a:ext cx="2903484" cy="369332"/>
          </a:xfrm>
          <a:prstGeom prst="rect">
            <a:avLst/>
          </a:prstGeom>
          <a:noFill/>
        </p:spPr>
        <p:txBody>
          <a:bodyPr wrap="none" rtlCol="0">
            <a:spAutoFit/>
          </a:bodyPr>
          <a:lstStyle/>
          <a:p>
            <a:r>
              <a:rPr lang="en-US" dirty="0"/>
              <a:t> </a:t>
            </a:r>
            <a:r>
              <a:rPr lang="en-US" i="1" dirty="0" err="1"/>
              <a:t>Candide</a:t>
            </a:r>
            <a:r>
              <a:rPr lang="en-US" i="1" dirty="0"/>
              <a:t>, or Optimism,</a:t>
            </a:r>
            <a:r>
              <a:rPr lang="en-US" dirty="0"/>
              <a:t> 1759</a:t>
            </a:r>
          </a:p>
        </p:txBody>
      </p:sp>
      <p:sp>
        <p:nvSpPr>
          <p:cNvPr id="9" name="TextBox 8"/>
          <p:cNvSpPr txBox="1"/>
          <p:nvPr/>
        </p:nvSpPr>
        <p:spPr>
          <a:xfrm>
            <a:off x="5111193" y="4894699"/>
            <a:ext cx="12947195" cy="2031325"/>
          </a:xfrm>
          <a:prstGeom prst="rect">
            <a:avLst/>
          </a:prstGeom>
          <a:noFill/>
        </p:spPr>
        <p:txBody>
          <a:bodyPr wrap="square" rtlCol="0">
            <a:spAutoFit/>
          </a:bodyPr>
          <a:lstStyle/>
          <a:p>
            <a:r>
              <a:rPr lang="en-US" dirty="0"/>
              <a:t>‘History is the narrative of facts taken</a:t>
            </a:r>
          </a:p>
          <a:p>
            <a:r>
              <a:rPr lang="en-US" dirty="0"/>
              <a:t> to be true, in contrast to the fable </a:t>
            </a:r>
          </a:p>
          <a:p>
            <a:r>
              <a:rPr lang="en-US" dirty="0"/>
              <a:t>which is the narrative of facts taken </a:t>
            </a:r>
          </a:p>
          <a:p>
            <a:r>
              <a:rPr lang="en-US" dirty="0"/>
              <a:t>to be false.’ </a:t>
            </a:r>
          </a:p>
          <a:p>
            <a:endParaRPr lang="en-GB" dirty="0"/>
          </a:p>
          <a:p>
            <a:r>
              <a:rPr lang="en-GB" dirty="0"/>
              <a:t>F</a:t>
            </a:r>
            <a:r>
              <a:rPr lang="en-US" dirty="0"/>
              <a:t>rom: “Histoire”, p. 164</a:t>
            </a:r>
            <a:endParaRPr lang="en-GB" dirty="0"/>
          </a:p>
          <a:p>
            <a:endParaRPr lang="en-US" dirty="0"/>
          </a:p>
        </p:txBody>
      </p:sp>
      <p:sp>
        <p:nvSpPr>
          <p:cNvPr id="6" name="TextBox 5">
            <a:extLst>
              <a:ext uri="{FF2B5EF4-FFF2-40B4-BE49-F238E27FC236}">
                <a16:creationId xmlns:a16="http://schemas.microsoft.com/office/drawing/2014/main" id="{523B7253-8642-BA44-8D55-662249DFC26A}"/>
              </a:ext>
            </a:extLst>
          </p:cNvPr>
          <p:cNvSpPr txBox="1"/>
          <p:nvPr/>
        </p:nvSpPr>
        <p:spPr>
          <a:xfrm>
            <a:off x="5095704" y="491435"/>
            <a:ext cx="4389795" cy="370266"/>
          </a:xfrm>
          <a:prstGeom prst="rect">
            <a:avLst/>
          </a:prstGeom>
          <a:noFill/>
        </p:spPr>
        <p:txBody>
          <a:bodyPr wrap="square" rtlCol="0">
            <a:spAutoFit/>
          </a:bodyPr>
          <a:lstStyle/>
          <a:p>
            <a:r>
              <a:rPr lang="en-US" b="1" dirty="0"/>
              <a:t>Philosophical History based on Facts </a:t>
            </a:r>
          </a:p>
        </p:txBody>
      </p:sp>
    </p:spTree>
    <p:extLst>
      <p:ext uri="{BB962C8B-B14F-4D97-AF65-F5344CB8AC3E}">
        <p14:creationId xmlns:p14="http://schemas.microsoft.com/office/powerpoint/2010/main" val="4228374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6862" y="504092"/>
            <a:ext cx="8598345" cy="4524315"/>
          </a:xfrm>
          <a:prstGeom prst="rect">
            <a:avLst/>
          </a:prstGeom>
          <a:noFill/>
        </p:spPr>
        <p:txBody>
          <a:bodyPr wrap="square" rtlCol="0">
            <a:spAutoFit/>
          </a:bodyPr>
          <a:lstStyle/>
          <a:p>
            <a:r>
              <a:rPr lang="en-US" b="1" dirty="0"/>
              <a:t>Why study history according to David Hume:</a:t>
            </a:r>
          </a:p>
          <a:p>
            <a:endParaRPr lang="en-US" dirty="0"/>
          </a:p>
          <a:p>
            <a:pPr marL="342900" indent="-342900">
              <a:buAutoNum type="arabicPeriod"/>
            </a:pPr>
            <a:r>
              <a:rPr lang="en-US" dirty="0"/>
              <a:t>Entertainment</a:t>
            </a:r>
          </a:p>
          <a:p>
            <a:pPr marL="342900" indent="-342900">
              <a:buAutoNum type="arabicPeriod"/>
            </a:pPr>
            <a:endParaRPr lang="en-US" dirty="0"/>
          </a:p>
          <a:p>
            <a:pPr marL="342900" indent="-342900">
              <a:buAutoNum type="arabicPeriod"/>
            </a:pPr>
            <a:r>
              <a:rPr lang="en-US" dirty="0"/>
              <a:t>Leads to erudition and improvement of the mind</a:t>
            </a:r>
          </a:p>
          <a:p>
            <a:endParaRPr lang="en-GB" dirty="0"/>
          </a:p>
          <a:p>
            <a:r>
              <a:rPr lang="en-GB" dirty="0"/>
              <a:t>	‘A man acquainted with history may, in some respects, be said to have</a:t>
            </a:r>
          </a:p>
          <a:p>
            <a:r>
              <a:rPr lang="en-GB" dirty="0"/>
              <a:t> 	lived from the beginning of the world, and to have been making </a:t>
            </a:r>
          </a:p>
          <a:p>
            <a:r>
              <a:rPr lang="en-GB" dirty="0"/>
              <a:t>	continual additions to his stock of knowledge in every century.’</a:t>
            </a:r>
          </a:p>
          <a:p>
            <a:r>
              <a:rPr lang="en-US" dirty="0"/>
              <a:t>	 (knowledge is accumulative)’</a:t>
            </a:r>
          </a:p>
          <a:p>
            <a:endParaRPr lang="en-US" dirty="0"/>
          </a:p>
          <a:p>
            <a:r>
              <a:rPr lang="en-US" dirty="0"/>
              <a:t>3. </a:t>
            </a:r>
            <a:r>
              <a:rPr lang="en-GB" dirty="0"/>
              <a:t>History has the power to direct readers’ wills and to become </a:t>
            </a:r>
          </a:p>
          <a:p>
            <a:r>
              <a:rPr lang="en-GB" dirty="0"/>
              <a:t>more virtuous; because historian do not possess the vice of self-love </a:t>
            </a:r>
          </a:p>
          <a:p>
            <a:r>
              <a:rPr lang="en-GB" dirty="0"/>
              <a:t>or self-interest</a:t>
            </a:r>
          </a:p>
          <a:p>
            <a:endParaRPr lang="en-GB" dirty="0"/>
          </a:p>
          <a:p>
            <a:endParaRPr lang="en-US" dirty="0"/>
          </a:p>
        </p:txBody>
      </p:sp>
      <p:sp>
        <p:nvSpPr>
          <p:cNvPr id="3" name="TextBox 2">
            <a:extLst>
              <a:ext uri="{FF2B5EF4-FFF2-40B4-BE49-F238E27FC236}">
                <a16:creationId xmlns:a16="http://schemas.microsoft.com/office/drawing/2014/main" id="{BFBB3756-9AE2-4341-BC3B-34412C655A93}"/>
              </a:ext>
            </a:extLst>
          </p:cNvPr>
          <p:cNvSpPr txBox="1"/>
          <p:nvPr/>
        </p:nvSpPr>
        <p:spPr>
          <a:xfrm>
            <a:off x="621323" y="5392615"/>
            <a:ext cx="7808548" cy="369332"/>
          </a:xfrm>
          <a:prstGeom prst="rect">
            <a:avLst/>
          </a:prstGeom>
          <a:noFill/>
        </p:spPr>
        <p:txBody>
          <a:bodyPr wrap="none" rtlCol="0">
            <a:spAutoFit/>
          </a:bodyPr>
          <a:lstStyle/>
          <a:p>
            <a:r>
              <a:rPr lang="en-US" b="1" dirty="0"/>
              <a:t>How can this be done? How can history make the reader more virtuous? </a:t>
            </a:r>
          </a:p>
        </p:txBody>
      </p:sp>
    </p:spTree>
    <p:extLst>
      <p:ext uri="{BB962C8B-B14F-4D97-AF65-F5344CB8AC3E}">
        <p14:creationId xmlns:p14="http://schemas.microsoft.com/office/powerpoint/2010/main" val="26319884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Executive.thmx</Template>
  <TotalTime>7548</TotalTime>
  <Words>1936</Words>
  <Application>Microsoft Macintosh PowerPoint</Application>
  <PresentationFormat>On-screen Show (4:3)</PresentationFormat>
  <Paragraphs>204</Paragraphs>
  <Slides>21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Century Gothic</vt:lpstr>
      <vt:lpstr>Courier New</vt:lpstr>
      <vt:lpstr>Palatino Linotype</vt:lpstr>
      <vt:lpstr>Executive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Conjectural History as a story of ‘decline’ </vt:lpstr>
      <vt:lpstr>stage/stadial history as a story of ‘progress’ </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claudiastein</dc:creator>
  <cp:lastModifiedBy>Stein, Claudia</cp:lastModifiedBy>
  <cp:revision>31</cp:revision>
  <dcterms:created xsi:type="dcterms:W3CDTF">2014-10-06T15:35:55Z</dcterms:created>
  <dcterms:modified xsi:type="dcterms:W3CDTF">2018-10-23T05:50:35Z</dcterms:modified>
</cp:coreProperties>
</file>