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4" r:id="rId3"/>
    <p:sldId id="285" r:id="rId4"/>
    <p:sldId id="257" r:id="rId5"/>
    <p:sldId id="270" r:id="rId6"/>
    <p:sldId id="271" r:id="rId7"/>
    <p:sldId id="272" r:id="rId8"/>
    <p:sldId id="273" r:id="rId9"/>
    <p:sldId id="275" r:id="rId10"/>
    <p:sldId id="276" r:id="rId11"/>
    <p:sldId id="262" r:id="rId12"/>
    <p:sldId id="281" r:id="rId13"/>
    <p:sldId id="282" r:id="rId14"/>
    <p:sldId id="283" r:id="rId15"/>
    <p:sldId id="268" r:id="rId16"/>
    <p:sldId id="269" r:id="rId17"/>
    <p:sldId id="277" r:id="rId18"/>
    <p:sldId id="278" r:id="rId19"/>
    <p:sldId id="279" r:id="rId20"/>
    <p:sldId id="264" r:id="rId21"/>
    <p:sldId id="280" r:id="rId2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Times New Roman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753"/>
    <p:restoredTop sz="50000" autoAdjust="0"/>
  </p:normalViewPr>
  <p:slideViewPr>
    <p:cSldViewPr>
      <p:cViewPr varScale="1">
        <p:scale>
          <a:sx n="116" d="100"/>
          <a:sy n="116" d="100"/>
        </p:scale>
        <p:origin x="53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74CC7A2-EC5F-4AF7-BE06-584B538C6C87}" type="datetimeFigureOut">
              <a:rPr lang="en-GB"/>
              <a:pPr>
                <a:defRPr/>
              </a:pPr>
              <a:t>19/11/2018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8A672FC-CC04-43F8-8ECE-D9167561D9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3135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BD685-C762-4494-8824-B3060B552C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DB64C-7C82-4B83-9F10-411A7A245A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26961-DAD3-44D1-978E-FEF575C5E3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E1202-D470-4742-BA1F-F7C0E64AA1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74EDD-1680-4451-8E1C-6848866C9E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8EBFF-23BD-4215-B6BD-7FF2D453EF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966A7-959A-403F-84FD-FAD757D891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1F3B6-1424-42D3-B7C7-8FBDF64761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4BC7C-E7E3-4EA4-9798-AED4D49616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9A255-1BC3-40E0-899C-B4EE02FE72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A4970-C011-4D0D-9270-0E6A932C7F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2C5B70D4-40BA-48FE-BF03-7056885651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121920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HISTORIOGRAPHY</a:t>
            </a:r>
          </a:p>
          <a:p>
            <a:pPr eaLnBrk="0" hangingPunct="0"/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060848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LECTURE 8</a:t>
            </a:r>
          </a:p>
          <a:p>
            <a:pPr eaLnBrk="0" hangingPunct="0"/>
            <a:endParaRPr lang="en-GB" dirty="0">
              <a:latin typeface="Times New Roman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3992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14313" y="3501009"/>
            <a:ext cx="853415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 dirty="0"/>
              <a:t>The ‘New’ Social History and the Power of Experience ‘From Below’</a:t>
            </a:r>
            <a:br>
              <a:rPr lang="en-GB" sz="3200" dirty="0">
                <a:solidFill>
                  <a:schemeClr val="tx2"/>
                </a:solidFill>
              </a:rPr>
            </a:br>
            <a:endParaRPr lang="en-GB" sz="3200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books.google.com/books?id=rV0pAQAAIAAJ&amp;printsec=frontcover&amp;img=1&amp;zoom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005064"/>
            <a:ext cx="1518310" cy="246725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611560" y="1340768"/>
            <a:ext cx="4320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Communist Party Historian’s Group and ‘history from below’ 1946-1956</a:t>
            </a:r>
          </a:p>
          <a:p>
            <a:endParaRPr lang="en-GB" i="1" dirty="0">
              <a:latin typeface="Arial" pitchFamily="34" charset="0"/>
              <a:cs typeface="Arial" pitchFamily="34" charset="0"/>
            </a:endParaRPr>
          </a:p>
          <a:p>
            <a:r>
              <a:rPr lang="en-GB" i="1" dirty="0">
                <a:latin typeface="Arial" pitchFamily="34" charset="0"/>
                <a:cs typeface="Arial" pitchFamily="34" charset="0"/>
              </a:rPr>
              <a:t>The </a:t>
            </a:r>
            <a:r>
              <a:rPr lang="en-GB" i="1" dirty="0" err="1">
                <a:latin typeface="Arial" pitchFamily="34" charset="0"/>
                <a:cs typeface="Arial" pitchFamily="34" charset="0"/>
              </a:rPr>
              <a:t>Reasoner</a:t>
            </a:r>
            <a:r>
              <a:rPr lang="en-GB" i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latin typeface="Arial" pitchFamily="34" charset="0"/>
                <a:cs typeface="Arial" pitchFamily="34" charset="0"/>
              </a:rPr>
              <a:t>(1956)</a:t>
            </a:r>
            <a:r>
              <a:rPr lang="en-GB" i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latin typeface="Arial" pitchFamily="34" charset="0"/>
                <a:cs typeface="Arial" pitchFamily="34" charset="0"/>
              </a:rPr>
              <a:t>soon becomes </a:t>
            </a:r>
            <a:r>
              <a:rPr lang="en-GB" i="1" dirty="0">
                <a:latin typeface="Arial" pitchFamily="34" charset="0"/>
                <a:cs typeface="Arial" pitchFamily="34" charset="0"/>
              </a:rPr>
              <a:t>The New </a:t>
            </a:r>
            <a:r>
              <a:rPr lang="en-GB" i="1" dirty="0" err="1">
                <a:latin typeface="Arial" pitchFamily="34" charset="0"/>
                <a:cs typeface="Arial" pitchFamily="34" charset="0"/>
              </a:rPr>
              <a:t>Reasoner</a:t>
            </a:r>
            <a:endParaRPr lang="en-GB" i="1" dirty="0">
              <a:latin typeface="Arial" pitchFamily="34" charset="0"/>
              <a:cs typeface="Arial" pitchFamily="34" charset="0"/>
            </a:endParaRPr>
          </a:p>
          <a:p>
            <a:endParaRPr lang="en-GB" i="1" dirty="0">
              <a:latin typeface="Arial" pitchFamily="34" charset="0"/>
              <a:cs typeface="Arial" pitchFamily="34" charset="0"/>
            </a:endParaRPr>
          </a:p>
          <a:p>
            <a:r>
              <a:rPr lang="en-GB" i="1" dirty="0">
                <a:latin typeface="Arial" pitchFamily="34" charset="0"/>
                <a:cs typeface="Arial" pitchFamily="34" charset="0"/>
              </a:rPr>
              <a:t>New Left Review </a:t>
            </a:r>
            <a:r>
              <a:rPr lang="en-GB" dirty="0">
                <a:latin typeface="Arial" pitchFamily="34" charset="0"/>
                <a:cs typeface="Arial" pitchFamily="34" charset="0"/>
              </a:rPr>
              <a:t>(1959)</a:t>
            </a:r>
            <a:r>
              <a:rPr lang="en-GB" i="1" dirty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GB" dirty="0"/>
          </a:p>
        </p:txBody>
      </p:sp>
      <p:pic>
        <p:nvPicPr>
          <p:cNvPr id="32772" name="Picture 4" descr="http://www.andrewwhitehead.net/uploads/3/5/0/5/3505647/3860915.jpg?4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764704"/>
            <a:ext cx="1878268" cy="2554264"/>
          </a:xfrm>
          <a:prstGeom prst="rect">
            <a:avLst/>
          </a:prstGeom>
          <a:noFill/>
        </p:spPr>
      </p:pic>
      <p:pic>
        <p:nvPicPr>
          <p:cNvPr id="32774" name="Picture 6" descr="http://newleftreview.org/assets/images/NLR33cov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5" y="3717032"/>
            <a:ext cx="1809767" cy="2714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t0.gstatic.com/images?q=tbn:ANd9GcTjp4mJ-4-s-G6VAW29TkorltgoOhK1Aa2IpGeIeU6uDDTHZ7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611879" cy="542768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3968" y="1484784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The Making of the English Working Class </a:t>
            </a:r>
            <a:r>
              <a:rPr lang="en-GB" b="1" dirty="0"/>
              <a:t>(1963)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645024"/>
            <a:ext cx="4618038" cy="291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5A2222-AB78-2948-93BF-9FEE0078B0EA}"/>
              </a:ext>
            </a:extLst>
          </p:cNvPr>
          <p:cNvSpPr txBox="1"/>
          <p:nvPr/>
        </p:nvSpPr>
        <p:spPr>
          <a:xfrm>
            <a:off x="827585" y="2420888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‘The working class did not rise like the sun at an appointed hour. </a:t>
            </a:r>
            <a:r>
              <a:rPr lang="en-US" b="1" dirty="0"/>
              <a:t>It was present at its own making.’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61153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C974DE-BD4F-954F-9412-7EA0F12069C4}"/>
              </a:ext>
            </a:extLst>
          </p:cNvPr>
          <p:cNvSpPr txBox="1"/>
          <p:nvPr/>
        </p:nvSpPr>
        <p:spPr>
          <a:xfrm>
            <a:off x="1331640" y="692696"/>
            <a:ext cx="74168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‘</a:t>
            </a:r>
            <a:r>
              <a:rPr lang="en-US" sz="2000" dirty="0"/>
              <a:t>I do not see class as a “structure”, nor even as a “category”, but as something which in fact happens (and can be shown to have happened) in human relationships...Like any other relationship, it is a fluency which evades analysis if we attempt to stop it dead at any given moment and anatomize its structure. </a:t>
            </a:r>
          </a:p>
          <a:p>
            <a:endParaRPr lang="en-US" sz="2000" dirty="0"/>
          </a:p>
          <a:p>
            <a:r>
              <a:rPr lang="en-US" sz="2000" dirty="0"/>
              <a:t>The finest-meshed sociological net cannot give us a pure definition of class, any more than it can give us one of deference or of love. The relationship must always be embodied in real people and in a real context. Moreover, we cannot have two distinct classes, each with an independent being, and then bring them </a:t>
            </a:r>
            <a:r>
              <a:rPr lang="en-US" sz="2000" i="1" dirty="0"/>
              <a:t>into </a:t>
            </a:r>
            <a:r>
              <a:rPr lang="en-US" sz="2000" dirty="0"/>
              <a:t>relationship with each other. We cannot have love without lovers, nor deference without squires and </a:t>
            </a:r>
            <a:r>
              <a:rPr lang="en-US" sz="2000" dirty="0" err="1"/>
              <a:t>labourers</a:t>
            </a:r>
            <a:r>
              <a:rPr lang="en-US" sz="2000" dirty="0"/>
              <a:t>. (p.1)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68965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CEF038-088B-A946-9B78-328E31EE6FC5}"/>
              </a:ext>
            </a:extLst>
          </p:cNvPr>
          <p:cNvSpPr txBox="1"/>
          <p:nvPr/>
        </p:nvSpPr>
        <p:spPr>
          <a:xfrm>
            <a:off x="1057619" y="1322024"/>
            <a:ext cx="71147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‘I am trying to rescue the poor stockinger, the Luddite cropper, the “obsolete” hand-loom weaver, the “utopian” artisan, and even the deluded follower of Joanna Southcott, </a:t>
            </a:r>
            <a:r>
              <a:rPr lang="en-US" b="1" dirty="0"/>
              <a:t>from the enormous condescension of posterity...(</a:t>
            </a:r>
            <a:r>
              <a:rPr lang="en-US" dirty="0"/>
              <a:t>p.13)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313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t="18576"/>
          <a:stretch>
            <a:fillRect/>
          </a:stretch>
        </p:blipFill>
        <p:spPr bwMode="auto">
          <a:xfrm>
            <a:off x="462393" y="620688"/>
            <a:ext cx="7493983" cy="351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3779912" y="5877272"/>
            <a:ext cx="48965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Photograph above shows the Humanities Building c. 1964. </a:t>
            </a:r>
          </a:p>
          <a:p>
            <a:pPr algn="ctr"/>
            <a:r>
              <a:rPr lang="en-GB" sz="1200" dirty="0"/>
              <a:t>Source: University of Warwick, Modern Records Centre, Warwick University Archive.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4653136"/>
            <a:ext cx="5508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University of Warwick 1965-1972</a:t>
            </a:r>
          </a:p>
        </p:txBody>
      </p:sp>
      <p:pic>
        <p:nvPicPr>
          <p:cNvPr id="6148" name="Picture 4" descr="http://www.pmpress.org/content/mediagallery/mediaobjects/disp/6/6_e._p._thomp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221088"/>
            <a:ext cx="3312368" cy="2378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hysjab\Desktop\Warwick University Lt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60475" y="-8729663"/>
            <a:ext cx="2879725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Documents and Settings\hysjab\Desktop\Warwick University Lt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458200" y="-13944600"/>
            <a:ext cx="2430462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765175"/>
            <a:ext cx="39020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684213" y="5805488"/>
            <a:ext cx="77041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800"/>
              <a:t>Published as a Penguin Education Special, 1973, a few weeks after Thompson’s article `The Business University’, </a:t>
            </a:r>
            <a:r>
              <a:rPr lang="en-GB" sz="1800" i="1"/>
              <a:t>New Society, </a:t>
            </a:r>
            <a:r>
              <a:rPr lang="en-GB" sz="1800"/>
              <a:t>19 Feb 1970.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Protest and Survive: A Special (A Penguin special)"/>
          <p:cNvPicPr>
            <a:picLocks noChangeAspect="1" noChangeArrowheads="1"/>
          </p:cNvPicPr>
          <p:nvPr/>
        </p:nvPicPr>
        <p:blipFill>
          <a:blip r:embed="rId2" cstate="print"/>
          <a:srcRect l="20000" r="20000"/>
          <a:stretch>
            <a:fillRect/>
          </a:stretch>
        </p:blipFill>
        <p:spPr bwMode="auto">
          <a:xfrm>
            <a:off x="683568" y="908720"/>
            <a:ext cx="2808312" cy="468051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5877272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1980</a:t>
            </a:r>
          </a:p>
        </p:txBody>
      </p:sp>
      <p:pic>
        <p:nvPicPr>
          <p:cNvPr id="34820" name="Picture 4" descr="http://softmorningcity.files.wordpress.com/2011/10/glaston-84-epthompson-ni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4269" y="2780928"/>
            <a:ext cx="4059739" cy="35116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99992" y="1340768"/>
            <a:ext cx="4644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itchFamily="34" charset="0"/>
                <a:cs typeface="Arial" pitchFamily="34" charset="0"/>
              </a:rPr>
              <a:t>Thompson the anti-nuclear activist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3648" y="1628800"/>
            <a:ext cx="698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  <a:cs typeface="Arial" pitchFamily="34" charset="0"/>
              </a:rPr>
              <a:t>Rejection of Marxist structuralism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  <a:cs typeface="Arial" pitchFamily="34" charset="0"/>
              </a:rPr>
              <a:t>Rejection of economic reductionism (the idea that all action can be traced back to ‘the economic base’ of a society)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  <a:cs typeface="Arial" pitchFamily="34" charset="0"/>
              </a:rPr>
              <a:t>‘Marxist humanism’: historical subjects are active in the shaping of their own lives.</a:t>
            </a:r>
          </a:p>
          <a:p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  <a:cs typeface="Arial" pitchFamily="34" charset="0"/>
              </a:rPr>
              <a:t>Resistance: above all a social and political act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11560" y="615765"/>
            <a:ext cx="763284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itchFamily="34" charset="0"/>
              <a:buChar char="•"/>
              <a:tabLst>
                <a:tab pos="457200" algn="l"/>
              </a:tabLst>
            </a:pPr>
            <a:r>
              <a:rPr lang="en-GB" sz="18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Thompson’s periodization of this class-formation</a:t>
            </a:r>
            <a:r>
              <a:rPr lang="en-GB" sz="1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18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(c.1780-1850)</a:t>
            </a:r>
            <a:r>
              <a:rPr lang="en-GB" sz="1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GB" sz="18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is wrong</a:t>
            </a:r>
            <a:r>
              <a:rPr lang="en-GB" sz="1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endParaRPr kumimoji="0" lang="en-GB" sz="18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en-GB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Thompson’s representation of the English working </a:t>
            </a:r>
            <a:r>
              <a:rPr lang="en-GB" sz="18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en-GB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lass in </a:t>
            </a:r>
            <a:r>
              <a:rPr kumimoji="0" lang="en-GB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Making of the English Working Class </a:t>
            </a:r>
            <a:r>
              <a:rPr kumimoji="0" lang="en-GB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partial</a:t>
            </a:r>
            <a:r>
              <a:rPr kumimoji="0" lang="en-GB" sz="1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GB" sz="1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en-GB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 </a:t>
            </a:r>
            <a:r>
              <a:rPr kumimoji="0" lang="en-GB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Making of the English Working Class</a:t>
            </a:r>
            <a:r>
              <a:rPr kumimoji="0" lang="en-GB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class is gendered as male, as is working-class experience.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endParaRPr kumimoji="0" lang="en-GB" sz="18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en-GB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‘Experience’ is not a valid category for social, historical, or philosophical investigation</a:t>
            </a:r>
            <a:r>
              <a:rPr kumimoji="0" lang="en-GB" sz="1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endParaRPr lang="en-GB" sz="18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indent="-342900" eaLnBrk="0" hangingPunct="0">
              <a:buFont typeface="Arial" pitchFamily="34" charset="0"/>
              <a:buChar char="•"/>
              <a:tabLst>
                <a:tab pos="457200" algn="l"/>
              </a:tabLst>
            </a:pPr>
            <a:r>
              <a:rPr lang="en-GB" sz="18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‘Experience’ is construed as a momentary thing.</a:t>
            </a:r>
            <a:endParaRPr kumimoji="0" lang="en-GB" sz="18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endParaRPr kumimoji="0" lang="en-GB" sz="18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en-GB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If class is ‘a relationship, not a thing’ (</a:t>
            </a:r>
            <a:r>
              <a:rPr kumimoji="0" lang="en-GB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Making of the English Working Class</a:t>
            </a:r>
            <a:r>
              <a:rPr kumimoji="0" lang="en-GB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en-GB" sz="1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GB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then surely we need to investigate the experience of that relationship from both sides: workers and employers; masters and servants?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GB" sz="1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endParaRPr kumimoji="0" lang="en-GB" sz="18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en-GB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Inadequate account of ‘culture’ in </a:t>
            </a:r>
            <a:r>
              <a:rPr kumimoji="0" lang="en-GB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Making of the English Working Class</a:t>
            </a:r>
            <a:r>
              <a:rPr kumimoji="0" lang="en-GB" sz="1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en-GB" sz="18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116632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rial" pitchFamily="34" charset="0"/>
                <a:cs typeface="Arial" pitchFamily="34" charset="0"/>
              </a:rPr>
              <a:t>Critiques of Thompson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06B32F-FB14-8441-875E-2536639EB6C6}"/>
              </a:ext>
            </a:extLst>
          </p:cNvPr>
          <p:cNvSpPr txBox="1"/>
          <p:nvPr/>
        </p:nvSpPr>
        <p:spPr>
          <a:xfrm>
            <a:off x="1835697" y="2132857"/>
            <a:ext cx="61926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‘…..who fell victim to the fascist and communist belief in inexorable laws of historical destiny.'</a:t>
            </a:r>
          </a:p>
          <a:p>
            <a:r>
              <a:rPr lang="en-GB" dirty="0"/>
              <a:t>(Karl Popper, </a:t>
            </a:r>
            <a:r>
              <a:rPr lang="en-GB" i="1" dirty="0"/>
              <a:t>The Poverty of Historicism, </a:t>
            </a:r>
            <a:r>
              <a:rPr lang="en-GB" dirty="0"/>
              <a:t>1957)</a:t>
            </a:r>
          </a:p>
          <a:p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563890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1508125" y="3938588"/>
            <a:ext cx="306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44" name="Rectangle 7"/>
          <p:cNvSpPr>
            <a:spLocks noChangeArrowheads="1"/>
          </p:cNvSpPr>
          <p:nvPr/>
        </p:nvSpPr>
        <p:spPr bwMode="auto">
          <a:xfrm>
            <a:off x="381000" y="5085184"/>
            <a:ext cx="39029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Arial" pitchFamily="34" charset="0"/>
                <a:cs typeface="Arial" pitchFamily="34" charset="0"/>
              </a:rPr>
              <a:t>William Blake, `Behemoth </a:t>
            </a:r>
          </a:p>
          <a:p>
            <a:pPr algn="ctr"/>
            <a:r>
              <a:rPr lang="en-GB" sz="1600" dirty="0">
                <a:latin typeface="Arial" pitchFamily="34" charset="0"/>
                <a:cs typeface="Arial" pitchFamily="34" charset="0"/>
              </a:rPr>
              <a:t>and Leviathan’ (Plate 15) </a:t>
            </a:r>
          </a:p>
          <a:p>
            <a:pPr algn="ctr"/>
            <a:r>
              <a:rPr lang="en-GB" sz="1600" i="1" dirty="0">
                <a:latin typeface="Arial" pitchFamily="34" charset="0"/>
                <a:cs typeface="Arial" pitchFamily="34" charset="0"/>
              </a:rPr>
              <a:t>Illustrations of 'The Book of </a:t>
            </a:r>
          </a:p>
          <a:p>
            <a:pPr algn="ctr"/>
            <a:r>
              <a:rPr lang="en-GB" sz="1600" i="1" dirty="0">
                <a:latin typeface="Arial" pitchFamily="34" charset="0"/>
                <a:cs typeface="Arial" pitchFamily="34" charset="0"/>
              </a:rPr>
              <a:t>Job'</a:t>
            </a:r>
            <a:r>
              <a:rPr lang="en-GB" sz="16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GB" sz="1600" dirty="0">
                <a:latin typeface="Arial" pitchFamily="34" charset="0"/>
                <a:cs typeface="Arial" pitchFamily="34" charset="0"/>
              </a:rPr>
              <a:t>1823-26 </a:t>
            </a:r>
          </a:p>
        </p:txBody>
      </p:sp>
      <p:sp>
        <p:nvSpPr>
          <p:cNvPr id="10246" name="Text Box 11"/>
          <p:cNvSpPr txBox="1">
            <a:spLocks noChangeArrowheads="1"/>
          </p:cNvSpPr>
          <p:nvPr/>
        </p:nvSpPr>
        <p:spPr bwMode="auto">
          <a:xfrm>
            <a:off x="4953000" y="3124200"/>
            <a:ext cx="2774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16016" y="4797152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i="1" dirty="0">
                <a:latin typeface="Arial" pitchFamily="34" charset="0"/>
                <a:cs typeface="Arial" pitchFamily="34" charset="0"/>
              </a:rPr>
              <a:t>Witness against the Beast </a:t>
            </a:r>
          </a:p>
          <a:p>
            <a:pPr algn="ctr"/>
            <a:r>
              <a:rPr lang="en-GB" sz="3200" dirty="0">
                <a:latin typeface="Arial" pitchFamily="34" charset="0"/>
                <a:cs typeface="Arial" pitchFamily="34" charset="0"/>
              </a:rPr>
              <a:t>(1994)</a:t>
            </a:r>
          </a:p>
        </p:txBody>
      </p:sp>
      <p:pic>
        <p:nvPicPr>
          <p:cNvPr id="4098" name="Picture 2" descr="http://www.artchive.com/web_gallery/reproductions/227501-228000/227705/siz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99591" y="476672"/>
            <a:ext cx="3140029" cy="4464496"/>
          </a:xfrm>
          <a:prstGeom prst="rect">
            <a:avLst/>
          </a:prstGeom>
          <a:noFill/>
        </p:spPr>
      </p:pic>
      <p:pic>
        <p:nvPicPr>
          <p:cNvPr id="4100" name="Picture 4" descr="http://covers.openlibrary.org/w/id/804787-L.jpg"/>
          <p:cNvPicPr>
            <a:picLocks noChangeAspect="1" noChangeArrowheads="1"/>
          </p:cNvPicPr>
          <p:nvPr/>
        </p:nvPicPr>
        <p:blipFill>
          <a:blip r:embed="rId3" cstate="print"/>
          <a:srcRect t="6557"/>
          <a:stretch>
            <a:fillRect/>
          </a:stretch>
        </p:blipFill>
        <p:spPr bwMode="auto">
          <a:xfrm>
            <a:off x="4860032" y="116632"/>
            <a:ext cx="3083111" cy="44574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9672" y="2996952"/>
            <a:ext cx="6048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` … There is never the least sign of submission to “Satan’s Kingdom”.  Never, on any page of Blake, is there the least complicity with the kingdom of the Beast’.</a:t>
            </a:r>
          </a:p>
        </p:txBody>
      </p:sp>
      <p:pic>
        <p:nvPicPr>
          <p:cNvPr id="37890" name="Picture 2" descr="http://www.historyaccess.com/Resources/garyb.6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0608" y="116632"/>
            <a:ext cx="4438650" cy="2486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3968" y="6093296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E.P. Thompson (1924-1993)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5CC2BE-98B0-AE4F-BB5F-BD72A91D02FB}"/>
              </a:ext>
            </a:extLst>
          </p:cNvPr>
          <p:cNvSpPr txBox="1"/>
          <p:nvPr/>
        </p:nvSpPr>
        <p:spPr>
          <a:xfrm>
            <a:off x="672029" y="1700808"/>
            <a:ext cx="72123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dirty="0" err="1"/>
              <a:t>objectivst</a:t>
            </a:r>
            <a:r>
              <a:rPr lang="en-GB" dirty="0"/>
              <a:t> idea of history as a ‘social science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dirty="0"/>
              <a:t>a holistic and totalising approach to history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dirty="0"/>
              <a:t>quantitative methodologies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dirty="0"/>
              <a:t>long-run analysis (long </a:t>
            </a:r>
            <a:r>
              <a:rPr lang="en-GB" dirty="0" err="1"/>
              <a:t>duree</a:t>
            </a:r>
            <a:r>
              <a:rPr lang="en-GB" dirty="0"/>
              <a:t>) analysis of economic fluctuation trough prizes, interest in trade flows and population, or geographical conditions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dirty="0"/>
              <a:t>a materialist and structural model of causation (e.g. geography in the case of Braudel; forces of productive for Marxists)  </a:t>
            </a:r>
          </a:p>
          <a:p>
            <a:r>
              <a:rPr lang="en-GB" b="1" dirty="0"/>
              <a:t> 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3DC39C-3DDA-D549-979D-7E9BD9E2EF61}"/>
              </a:ext>
            </a:extLst>
          </p:cNvPr>
          <p:cNvSpPr txBox="1"/>
          <p:nvPr/>
        </p:nvSpPr>
        <p:spPr>
          <a:xfrm>
            <a:off x="672029" y="484742"/>
            <a:ext cx="84962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Between the 1930s and 1960s the disposition of the Annales</a:t>
            </a:r>
          </a:p>
          <a:p>
            <a:r>
              <a:rPr lang="en-US" b="1" dirty="0"/>
              <a:t>paralleled those of Marxists:</a:t>
            </a:r>
          </a:p>
        </p:txBody>
      </p:sp>
    </p:spTree>
    <p:extLst>
      <p:ext uri="{BB962C8B-B14F-4D97-AF65-F5344CB8AC3E}">
        <p14:creationId xmlns:p14="http://schemas.microsoft.com/office/powerpoint/2010/main" val="2518415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1371600" y="4800600"/>
            <a:ext cx="6553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    </a:t>
            </a:r>
          </a:p>
          <a:p>
            <a:r>
              <a:rPr lang="en-GB" dirty="0"/>
              <a:t>Edward Palmer Thompson (1924-1993)</a:t>
            </a:r>
          </a:p>
          <a:p>
            <a:r>
              <a:rPr lang="en-GB" dirty="0"/>
              <a:t> </a:t>
            </a:r>
          </a:p>
          <a:p>
            <a:endParaRPr lang="en-GB" dirty="0"/>
          </a:p>
        </p:txBody>
      </p:sp>
      <p:pic>
        <p:nvPicPr>
          <p:cNvPr id="12290" name="Picture 2" descr="http://www.arthurmag.com/magpie/wp-content/uploads/2009/08/thompson.jpg"/>
          <p:cNvPicPr>
            <a:picLocks noChangeAspect="1" noChangeArrowheads="1"/>
          </p:cNvPicPr>
          <p:nvPr/>
        </p:nvPicPr>
        <p:blipFill>
          <a:blip r:embed="rId2" cstate="print"/>
          <a:srcRect b="11240"/>
          <a:stretch>
            <a:fillRect/>
          </a:stretch>
        </p:blipFill>
        <p:spPr bwMode="auto">
          <a:xfrm>
            <a:off x="3203848" y="1576981"/>
            <a:ext cx="2411425" cy="3223619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E73819-7EE5-2641-9798-B737B8DA1A69}"/>
              </a:ext>
            </a:extLst>
          </p:cNvPr>
          <p:cNvSpPr txBox="1"/>
          <p:nvPr/>
        </p:nvSpPr>
        <p:spPr>
          <a:xfrm>
            <a:off x="1024569" y="308472"/>
            <a:ext cx="67617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rise of ‘experience’ and ‘culture’ as central </a:t>
            </a:r>
          </a:p>
          <a:p>
            <a:r>
              <a:rPr lang="en-US" b="1" dirty="0"/>
              <a:t>categories of history writing from the 1960s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cache0.bookdepository.co.uk/assets/images/book/medium/9780/8262/97808262129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124744"/>
            <a:ext cx="3273152" cy="35186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39752" y="5373216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Edward John Thompson 1880-1940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geopolicraticus.files.wordpress.com/2010/06/the-world-turned-upside-down.jpg?w=256&amp;h=4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2438400" cy="4019550"/>
          </a:xfrm>
          <a:prstGeom prst="rect">
            <a:avLst/>
          </a:prstGeom>
          <a:noFill/>
        </p:spPr>
      </p:pic>
      <p:pic>
        <p:nvPicPr>
          <p:cNvPr id="28676" name="Picture 4" descr="http://www.history.ac.uk/makinghistory/historians/images/profile/Hill_Christop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25935"/>
            <a:ext cx="2304256" cy="29340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08104" y="342900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Arial" pitchFamily="34" charset="0"/>
                <a:cs typeface="Arial" pitchFamily="34" charset="0"/>
              </a:rPr>
              <a:t>Christopher Hill (1912-2003)</a:t>
            </a:r>
          </a:p>
        </p:txBody>
      </p:sp>
      <p:pic>
        <p:nvPicPr>
          <p:cNvPr id="28678" name="Picture 6" descr="http://rickwaghorn.co.uk/files/2011/08/james_naylor_english_quaker_leader_17th_century_12449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8077" y="3717033"/>
            <a:ext cx="2080231" cy="288032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88224" y="4869160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latin typeface="Arial" pitchFamily="34" charset="0"/>
                <a:cs typeface="Arial" pitchFamily="34" charset="0"/>
              </a:rPr>
              <a:t>The 17</a:t>
            </a:r>
            <a:r>
              <a:rPr lang="en-GB" sz="1800" baseline="30000" dirty="0">
                <a:latin typeface="Arial" pitchFamily="34" charset="0"/>
                <a:cs typeface="Arial" pitchFamily="34" charset="0"/>
              </a:rPr>
              <a:t>th</a:t>
            </a:r>
            <a:r>
              <a:rPr lang="en-GB" sz="1800" dirty="0">
                <a:latin typeface="Arial" pitchFamily="34" charset="0"/>
                <a:cs typeface="Arial" pitchFamily="34" charset="0"/>
              </a:rPr>
              <a:t> century English revolutionary tradition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flamesofwar.com/Portals/0/all_images/Historical/Axis-allies/Romanian-armour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752528" cy="323171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351030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latin typeface="Arial" pitchFamily="34" charset="0"/>
                <a:cs typeface="Arial" pitchFamily="34" charset="0"/>
              </a:rPr>
              <a:t>The Second World War in the Balkans</a:t>
            </a:r>
          </a:p>
        </p:txBody>
      </p:sp>
      <p:sp>
        <p:nvSpPr>
          <p:cNvPr id="5" name="Rectangle 4"/>
          <p:cNvSpPr/>
          <p:nvPr/>
        </p:nvSpPr>
        <p:spPr>
          <a:xfrm flipH="1">
            <a:off x="3634748" y="6381328"/>
            <a:ext cx="14413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>
                <a:latin typeface="Arial" pitchFamily="34" charset="0"/>
                <a:cs typeface="Arial" pitchFamily="34" charset="0"/>
              </a:rPr>
              <a:t>Partisans</a:t>
            </a:r>
            <a:r>
              <a:rPr lang="en-GB" dirty="0">
                <a:latin typeface="Arial" pitchFamily="34" charset="0"/>
                <a:cs typeface="Arial" pitchFamily="34" charset="0"/>
              </a:rPr>
              <a:t> 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364088" y="4581128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itchFamily="34" charset="0"/>
                <a:cs typeface="Arial" pitchFamily="34" charset="0"/>
              </a:rPr>
              <a:t>Frank Thompson </a:t>
            </a:r>
          </a:p>
          <a:p>
            <a:pPr algn="ctr"/>
            <a:r>
              <a:rPr lang="en-GB" b="1" dirty="0">
                <a:latin typeface="Arial" pitchFamily="34" charset="0"/>
                <a:cs typeface="Arial" pitchFamily="34" charset="0"/>
              </a:rPr>
              <a:t>(1922-1944)</a:t>
            </a:r>
          </a:p>
        </p:txBody>
      </p:sp>
      <p:pic>
        <p:nvPicPr>
          <p:cNvPr id="29702" name="Picture 6" descr="http://img.search.com/thumb/e/e0/Han-arm.jpg/180px-Han-ar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217035"/>
            <a:ext cx="3095197" cy="2390179"/>
          </a:xfrm>
          <a:prstGeom prst="rect">
            <a:avLst/>
          </a:prstGeom>
          <a:noFill/>
        </p:spPr>
      </p:pic>
      <p:pic>
        <p:nvPicPr>
          <p:cNvPr id="1026" name="Picture 2" descr="http://t2.gstatic.com/images?q=tbn:ANd9GcS4FadlErhqNBdP1tyeVBH95Y0IWkH3OBBovQ9vHvHGG1IaEGicVJNCss6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0648"/>
            <a:ext cx="2664296" cy="410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47864" y="1196752"/>
            <a:ext cx="46805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itchFamily="34" charset="0"/>
                <a:cs typeface="Arial" pitchFamily="34" charset="0"/>
              </a:rPr>
              <a:t>1948-65</a:t>
            </a:r>
          </a:p>
          <a:p>
            <a:pPr algn="ctr"/>
            <a:endParaRPr lang="en-GB" sz="1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1800" dirty="0">
                <a:latin typeface="Arial" pitchFamily="34" charset="0"/>
                <a:cs typeface="Arial" pitchFamily="34" charset="0"/>
              </a:rPr>
              <a:t>Lectureship in Leeds University Extra-Mural Department, based in Halifax, West Yorkshire to teach English and History </a:t>
            </a:r>
          </a:p>
        </p:txBody>
      </p:sp>
      <p:pic>
        <p:nvPicPr>
          <p:cNvPr id="30722" name="Picture 2" descr="http://i43.tower.com/images/mm100001498/collected-poems-e-p-thompson-paperback-cover-art.jpg"/>
          <p:cNvPicPr>
            <a:picLocks noChangeAspect="1" noChangeArrowheads="1"/>
          </p:cNvPicPr>
          <p:nvPr/>
        </p:nvPicPr>
        <p:blipFill>
          <a:blip r:embed="rId2" cstate="print"/>
          <a:srcRect b="29732"/>
          <a:stretch>
            <a:fillRect/>
          </a:stretch>
        </p:blipFill>
        <p:spPr bwMode="auto">
          <a:xfrm>
            <a:off x="683568" y="916962"/>
            <a:ext cx="2376264" cy="2604824"/>
          </a:xfrm>
          <a:prstGeom prst="rect">
            <a:avLst/>
          </a:prstGeom>
          <a:noFill/>
        </p:spPr>
      </p:pic>
      <p:pic>
        <p:nvPicPr>
          <p:cNvPr id="30724" name="Picture 4" descr="http://oneguyfrombarlick.co.uk/files/pictures/77/266/20080924174940_1472_1_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645024"/>
            <a:ext cx="4762500" cy="29527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602128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Arial" pitchFamily="34" charset="0"/>
                <a:cs typeface="Arial" pitchFamily="34" charset="0"/>
              </a:rPr>
              <a:t>Halifax in the 1950s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5899" t="1832" r="18519" b="2889"/>
          <a:stretch>
            <a:fillRect/>
          </a:stretch>
        </p:blipFill>
        <p:spPr bwMode="auto">
          <a:xfrm>
            <a:off x="899592" y="620687"/>
            <a:ext cx="2952328" cy="4652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15616" y="5517232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William Morris: Romantic to Revolutionary </a:t>
            </a:r>
          </a:p>
          <a:p>
            <a:pPr algn="ctr"/>
            <a:r>
              <a:rPr lang="en-GB" b="1" dirty="0"/>
              <a:t>(1955)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764704"/>
            <a:ext cx="2463498" cy="4327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2510</TotalTime>
  <Words>794</Words>
  <Application>Microsoft Macintosh PowerPoint</Application>
  <PresentationFormat>On-screen Show (4:3)</PresentationFormat>
  <Paragraphs>85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Book Antiqua</vt:lpstr>
      <vt:lpstr>Calibri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</dc:creator>
  <cp:lastModifiedBy>Stein, Claudia</cp:lastModifiedBy>
  <cp:revision>49</cp:revision>
  <dcterms:created xsi:type="dcterms:W3CDTF">2008-11-06T09:26:12Z</dcterms:created>
  <dcterms:modified xsi:type="dcterms:W3CDTF">2018-11-20T09:54:14Z</dcterms:modified>
</cp:coreProperties>
</file>