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0" r:id="rId3"/>
    <p:sldId id="312" r:id="rId4"/>
    <p:sldId id="313" r:id="rId5"/>
    <p:sldId id="314" r:id="rId6"/>
    <p:sldId id="315" r:id="rId7"/>
    <p:sldId id="316" r:id="rId8"/>
    <p:sldId id="317" r:id="rId9"/>
    <p:sldId id="319" r:id="rId10"/>
    <p:sldId id="318" r:id="rId11"/>
    <p:sldId id="320" r:id="rId12"/>
    <p:sldId id="321" r:id="rId13"/>
    <p:sldId id="293" r:id="rId14"/>
    <p:sldId id="294" r:id="rId15"/>
    <p:sldId id="296" r:id="rId16"/>
    <p:sldId id="295" r:id="rId17"/>
    <p:sldId id="301" r:id="rId18"/>
    <p:sldId id="291" r:id="rId19"/>
    <p:sldId id="292" r:id="rId20"/>
    <p:sldId id="283" r:id="rId21"/>
    <p:sldId id="297" r:id="rId22"/>
    <p:sldId id="285" r:id="rId23"/>
    <p:sldId id="305" r:id="rId24"/>
    <p:sldId id="308" r:id="rId25"/>
    <p:sldId id="307" r:id="rId26"/>
    <p:sldId id="309" r:id="rId27"/>
    <p:sldId id="310" r:id="rId28"/>
    <p:sldId id="31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21"/>
    <p:restoredTop sz="94611"/>
  </p:normalViewPr>
  <p:slideViewPr>
    <p:cSldViewPr snapToGrid="0" snapToObjects="1">
      <p:cViewPr varScale="1">
        <p:scale>
          <a:sx n="109" d="100"/>
          <a:sy n="109" d="100"/>
        </p:scale>
        <p:origin x="14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A1FDE9A-CC2E-824A-9657-1E854C08E048}" type="datetimeFigureOut">
              <a:rPr lang="en-US" smtClean="0"/>
              <a:t>3/15/19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4134221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A1FDE9A-CC2E-824A-9657-1E854C08E048}" type="datetimeFigureOut">
              <a:rPr lang="en-US" smtClean="0"/>
              <a:t>3/15/19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3268534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A1FDE9A-CC2E-824A-9657-1E854C08E048}" type="datetimeFigureOut">
              <a:rPr lang="en-US" smtClean="0"/>
              <a:t>3/15/19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1351502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A1FDE9A-CC2E-824A-9657-1E854C08E048}" type="datetimeFigureOut">
              <a:rPr lang="en-US" smtClean="0"/>
              <a:t>3/15/19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395313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A1FDE9A-CC2E-824A-9657-1E854C08E048}" type="datetimeFigureOut">
              <a:rPr lang="en-US" smtClean="0"/>
              <a:t>3/15/19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103658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A1FDE9A-CC2E-824A-9657-1E854C08E048}" type="datetimeFigureOut">
              <a:rPr lang="en-US" smtClean="0"/>
              <a:t>3/15/19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3195193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A1FDE9A-CC2E-824A-9657-1E854C08E048}" type="datetimeFigureOut">
              <a:rPr lang="en-US" smtClean="0"/>
              <a:t>3/15/19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3678868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A1FDE9A-CC2E-824A-9657-1E854C08E048}" type="datetimeFigureOut">
              <a:rPr lang="en-US" smtClean="0"/>
              <a:t>3/15/19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143631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1FDE9A-CC2E-824A-9657-1E854C08E048}" type="datetimeFigureOut">
              <a:rPr lang="en-US" smtClean="0"/>
              <a:t>3/15/19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1292750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A1FDE9A-CC2E-824A-9657-1E854C08E048}" type="datetimeFigureOut">
              <a:rPr lang="en-US" smtClean="0"/>
              <a:t>3/15/19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3360161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A1FDE9A-CC2E-824A-9657-1E854C08E048}" type="datetimeFigureOut">
              <a:rPr lang="en-US" smtClean="0"/>
              <a:t>3/15/19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B120C-61EE-774B-B19F-CD0F858740BC}" type="slidenum">
              <a:rPr lang="en-US" smtClean="0"/>
              <a:t>‹#›</a:t>
            </a:fld>
            <a:endParaRPr lang="en-US"/>
          </a:p>
        </p:txBody>
      </p:sp>
    </p:spTree>
    <p:extLst>
      <p:ext uri="{BB962C8B-B14F-4D97-AF65-F5344CB8AC3E}">
        <p14:creationId xmlns:p14="http://schemas.microsoft.com/office/powerpoint/2010/main" val="2559820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1FDE9A-CC2E-824A-9657-1E854C08E048}" type="datetimeFigureOut">
              <a:rPr lang="en-US" smtClean="0"/>
              <a:t>3/15/19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B120C-61EE-774B-B19F-CD0F858740BC}" type="slidenum">
              <a:rPr lang="en-US" smtClean="0"/>
              <a:t>‹#›</a:t>
            </a:fld>
            <a:endParaRPr lang="en-US"/>
          </a:p>
        </p:txBody>
      </p:sp>
    </p:spTree>
    <p:extLst>
      <p:ext uri="{BB962C8B-B14F-4D97-AF65-F5344CB8AC3E}">
        <p14:creationId xmlns:p14="http://schemas.microsoft.com/office/powerpoint/2010/main" val="241166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hronicle.com/img/photos/biz/photo_68277_landscape_650x433.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hronicle.com/img/photos/biz/photo_68277_landscape_650x433.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2738" y="1758462"/>
            <a:ext cx="8651631" cy="1692771"/>
          </a:xfrm>
          <a:prstGeom prst="rect">
            <a:avLst/>
          </a:prstGeom>
          <a:noFill/>
        </p:spPr>
        <p:txBody>
          <a:bodyPr wrap="square" rtlCol="0">
            <a:spAutoFit/>
          </a:bodyPr>
          <a:lstStyle/>
          <a:p>
            <a:r>
              <a:rPr lang="en-US" dirty="0"/>
              <a:t>					</a:t>
            </a:r>
            <a:r>
              <a:rPr lang="en-US" sz="2800" dirty="0"/>
              <a:t>Lecture 10, Term 2</a:t>
            </a:r>
          </a:p>
          <a:p>
            <a:endParaRPr lang="en-US" sz="2800" dirty="0"/>
          </a:p>
          <a:p>
            <a:endParaRPr lang="en-GB" sz="2400" b="1" dirty="0"/>
          </a:p>
          <a:p>
            <a:r>
              <a:rPr lang="en-GB" sz="2400" b="1" dirty="0"/>
              <a:t>The Return to the Grand Narrative? ‘Deep History’ and Big Data</a:t>
            </a:r>
            <a:endParaRPr lang="en-US" sz="2400" b="1" dirty="0"/>
          </a:p>
        </p:txBody>
      </p:sp>
    </p:spTree>
    <p:extLst>
      <p:ext uri="{BB962C8B-B14F-4D97-AF65-F5344CB8AC3E}">
        <p14:creationId xmlns:p14="http://schemas.microsoft.com/office/powerpoint/2010/main" val="1641286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http://www.bradshawfoundation.com/sn/yuval_harari_sapiens.jpg">
            <a:extLst>
              <a:ext uri="{FF2B5EF4-FFF2-40B4-BE49-F238E27FC236}">
                <a16:creationId xmlns:a16="http://schemas.microsoft.com/office/drawing/2014/main" id="{0A7F9E1C-15F1-8D4F-9473-F8A21EF4E4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015" y="1541340"/>
            <a:ext cx="9144000" cy="48053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9F4223-DE8E-7F47-B01E-07F596431828}"/>
              </a:ext>
            </a:extLst>
          </p:cNvPr>
          <p:cNvSpPr txBox="1"/>
          <p:nvPr/>
        </p:nvSpPr>
        <p:spPr>
          <a:xfrm>
            <a:off x="879231" y="433754"/>
            <a:ext cx="6647461" cy="369332"/>
          </a:xfrm>
          <a:prstGeom prst="rect">
            <a:avLst/>
          </a:prstGeom>
          <a:noFill/>
        </p:spPr>
        <p:txBody>
          <a:bodyPr wrap="none" rtlCol="0">
            <a:spAutoFit/>
          </a:bodyPr>
          <a:lstStyle/>
          <a:p>
            <a:r>
              <a:rPr lang="en-US" dirty="0"/>
              <a:t>			</a:t>
            </a:r>
            <a:r>
              <a:rPr lang="en-US" b="1" dirty="0"/>
              <a:t>‘Deep History’ combined with ‘Big History’ in </a:t>
            </a:r>
            <a:r>
              <a:rPr lang="en-US" b="1" i="1" dirty="0"/>
              <a:t>Sapiens</a:t>
            </a:r>
            <a:endParaRPr lang="en-US" b="1" dirty="0"/>
          </a:p>
        </p:txBody>
      </p:sp>
    </p:spTree>
    <p:extLst>
      <p:ext uri="{BB962C8B-B14F-4D97-AF65-F5344CB8AC3E}">
        <p14:creationId xmlns:p14="http://schemas.microsoft.com/office/powerpoint/2010/main" val="3077948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76D3F1-F5AD-DF42-8069-3C1AC4A2CE36}"/>
              </a:ext>
            </a:extLst>
          </p:cNvPr>
          <p:cNvSpPr txBox="1"/>
          <p:nvPr/>
        </p:nvSpPr>
        <p:spPr>
          <a:xfrm>
            <a:off x="339969" y="257909"/>
            <a:ext cx="8477772" cy="6463308"/>
          </a:xfrm>
          <a:prstGeom prst="rect">
            <a:avLst/>
          </a:prstGeom>
          <a:noFill/>
        </p:spPr>
        <p:txBody>
          <a:bodyPr wrap="square" rtlCol="0">
            <a:spAutoFit/>
          </a:bodyPr>
          <a:lstStyle/>
          <a:p>
            <a:endParaRPr lang="en-US" dirty="0"/>
          </a:p>
          <a:p>
            <a:endParaRPr lang="en-US" dirty="0"/>
          </a:p>
          <a:p>
            <a:endParaRPr lang="en-US" dirty="0"/>
          </a:p>
          <a:p>
            <a:endParaRPr lang="en-US" dirty="0"/>
          </a:p>
          <a:p>
            <a:r>
              <a:rPr lang="en-US" dirty="0"/>
              <a:t>Are we going back to E.O. Wilson’s ‘New Synthesis’ (1975) and its suggestions of ‘sociobiology’?</a:t>
            </a:r>
          </a:p>
          <a:p>
            <a:endParaRPr lang="en-US" dirty="0"/>
          </a:p>
          <a:p>
            <a:r>
              <a:rPr lang="en-GB" dirty="0"/>
              <a:t>E.O. Wilson popularized the term "</a:t>
            </a:r>
            <a:r>
              <a:rPr lang="en-GB" dirty="0" err="1"/>
              <a:t>sociobiology</a:t>
            </a:r>
            <a:r>
              <a:rPr lang="en-GB" dirty="0"/>
              <a:t>" in the 1970s as an attempt to explain the evolutionary mechanics behind any social behaviour. </a:t>
            </a:r>
          </a:p>
          <a:p>
            <a:endParaRPr lang="en-GB" dirty="0"/>
          </a:p>
          <a:p>
            <a:endParaRPr lang="en-GB" dirty="0"/>
          </a:p>
          <a:p>
            <a:r>
              <a:rPr lang="en-GB" dirty="0"/>
              <a:t>Hardly new! But daring at the time in view of then rather recent events which were based on ‘</a:t>
            </a:r>
            <a:r>
              <a:rPr lang="en-GB" dirty="0" err="1"/>
              <a:t>sociobiology</a:t>
            </a:r>
            <a:r>
              <a:rPr lang="en-GB" dirty="0"/>
              <a:t>’ (</a:t>
            </a:r>
            <a:r>
              <a:rPr lang="en-GB" dirty="0" err="1"/>
              <a:t>e.g.Holocaust</a:t>
            </a:r>
            <a:r>
              <a:rPr lang="en-GB" dirty="0"/>
              <a:t>).</a:t>
            </a:r>
          </a:p>
          <a:p>
            <a:endParaRPr lang="en-GB" dirty="0"/>
          </a:p>
          <a:p>
            <a:endParaRPr lang="en-GB" dirty="0"/>
          </a:p>
          <a:p>
            <a:endParaRPr lang="en-GB" dirty="0"/>
          </a:p>
          <a:p>
            <a:endParaRPr lang="en-GB" dirty="0"/>
          </a:p>
          <a:p>
            <a:endParaRPr lang="en-GB" dirty="0"/>
          </a:p>
          <a:p>
            <a:endParaRPr lang="en-GB" dirty="0"/>
          </a:p>
          <a:p>
            <a:endParaRPr lang="en-GB" dirty="0"/>
          </a:p>
          <a:p>
            <a:endParaRPr lang="en-US" dirty="0"/>
          </a:p>
          <a:p>
            <a:endParaRPr lang="en-US" dirty="0"/>
          </a:p>
          <a:p>
            <a:r>
              <a:rPr lang="en-US" dirty="0"/>
              <a:t> </a:t>
            </a:r>
          </a:p>
        </p:txBody>
      </p:sp>
    </p:spTree>
    <p:extLst>
      <p:ext uri="{BB962C8B-B14F-4D97-AF65-F5344CB8AC3E}">
        <p14:creationId xmlns:p14="http://schemas.microsoft.com/office/powerpoint/2010/main" val="3947010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C2B0324-639F-A545-A4D5-66A2EDCF306C}"/>
              </a:ext>
            </a:extLst>
          </p:cNvPr>
          <p:cNvSpPr txBox="1"/>
          <p:nvPr/>
        </p:nvSpPr>
        <p:spPr>
          <a:xfrm>
            <a:off x="832338" y="433754"/>
            <a:ext cx="7127631" cy="5632311"/>
          </a:xfrm>
          <a:prstGeom prst="rect">
            <a:avLst/>
          </a:prstGeom>
          <a:noFill/>
        </p:spPr>
        <p:txBody>
          <a:bodyPr wrap="square" rtlCol="0">
            <a:spAutoFit/>
          </a:bodyPr>
          <a:lstStyle/>
          <a:p>
            <a:r>
              <a:rPr lang="en-GB" b="1" dirty="0"/>
              <a:t>Basis for enthusiasm of evolutionary psychology</a:t>
            </a:r>
            <a:r>
              <a:rPr lang="en-GB" dirty="0"/>
              <a:t>? </a:t>
            </a:r>
            <a:r>
              <a:rPr lang="en-GB" b="1" dirty="0"/>
              <a:t>Our obsession with the brain....</a:t>
            </a:r>
          </a:p>
          <a:p>
            <a:endParaRPr lang="en-GB" dirty="0"/>
          </a:p>
          <a:p>
            <a:r>
              <a:rPr lang="en-GB" dirty="0"/>
              <a:t>Thesis: Human mind and human brain are one and the same thing.</a:t>
            </a:r>
          </a:p>
          <a:p>
            <a:endParaRPr lang="en-GB" dirty="0"/>
          </a:p>
          <a:p>
            <a:r>
              <a:rPr lang="en-GB" dirty="0"/>
              <a:t>Steve Pinker, a key evolutionary psychologist today:</a:t>
            </a:r>
          </a:p>
          <a:p>
            <a:r>
              <a:rPr lang="en-GB" dirty="0"/>
              <a:t>‘The mind is a system of organs of computation designed by natural selection to solve the problems faced by our evolutionary ancestors.’ </a:t>
            </a:r>
          </a:p>
          <a:p>
            <a:endParaRPr lang="en-GB" dirty="0"/>
          </a:p>
          <a:p>
            <a:r>
              <a:rPr lang="en-GB" dirty="0"/>
              <a:t>Because the mind is an evolved organ designed by natural selection it will serve precisely those purposes that other evolved organs serve; namely, to increase the probability of the survival of the genetic material expressed in the organism that carry it through its parts in bringing about adaptive behaviour. </a:t>
            </a:r>
          </a:p>
          <a:p>
            <a:endParaRPr lang="en-GB" dirty="0"/>
          </a:p>
          <a:p>
            <a:r>
              <a:rPr lang="en-GB" dirty="0"/>
              <a:t>Richard </a:t>
            </a:r>
            <a:r>
              <a:rPr lang="en-GB" dirty="0" err="1"/>
              <a:t>Darwkins</a:t>
            </a:r>
            <a:r>
              <a:rPr lang="en-GB" dirty="0"/>
              <a:t>:</a:t>
            </a:r>
          </a:p>
          <a:p>
            <a:r>
              <a:rPr lang="en-GB" dirty="0"/>
              <a:t>‘An animal’s behaviour tends to maximise the gene ‘for’ that behaviour whether or not the gene happens to be in the body of the particular animal performing it.’ </a:t>
            </a:r>
          </a:p>
          <a:p>
            <a:endParaRPr lang="en-GB" dirty="0"/>
          </a:p>
        </p:txBody>
      </p:sp>
    </p:spTree>
    <p:extLst>
      <p:ext uri="{BB962C8B-B14F-4D97-AF65-F5344CB8AC3E}">
        <p14:creationId xmlns:p14="http://schemas.microsoft.com/office/powerpoint/2010/main" val="1537231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rw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609" y="1026677"/>
            <a:ext cx="4572000" cy="5029200"/>
          </a:xfrm>
          <a:prstGeom prst="rect">
            <a:avLst/>
          </a:prstGeom>
        </p:spPr>
      </p:pic>
      <p:sp>
        <p:nvSpPr>
          <p:cNvPr id="3" name="TextBox 2"/>
          <p:cNvSpPr txBox="1"/>
          <p:nvPr/>
        </p:nvSpPr>
        <p:spPr>
          <a:xfrm>
            <a:off x="643881" y="6314637"/>
            <a:ext cx="5230534" cy="369332"/>
          </a:xfrm>
          <a:prstGeom prst="rect">
            <a:avLst/>
          </a:prstGeom>
          <a:noFill/>
        </p:spPr>
        <p:txBody>
          <a:bodyPr wrap="none" rtlCol="0">
            <a:spAutoFit/>
          </a:bodyPr>
          <a:lstStyle/>
          <a:p>
            <a:r>
              <a:rPr lang="en-US" dirty="0"/>
              <a:t>					Charles Darwin in the 1840s, </a:t>
            </a:r>
          </a:p>
        </p:txBody>
      </p:sp>
      <p:sp>
        <p:nvSpPr>
          <p:cNvPr id="5" name="TextBox 4">
            <a:extLst>
              <a:ext uri="{FF2B5EF4-FFF2-40B4-BE49-F238E27FC236}">
                <a16:creationId xmlns:a16="http://schemas.microsoft.com/office/drawing/2014/main" id="{56A64A63-2DE8-9449-9E63-6598D4EB197B}"/>
              </a:ext>
            </a:extLst>
          </p:cNvPr>
          <p:cNvSpPr txBox="1"/>
          <p:nvPr/>
        </p:nvSpPr>
        <p:spPr>
          <a:xfrm>
            <a:off x="1395046" y="398585"/>
            <a:ext cx="4998356" cy="369332"/>
          </a:xfrm>
          <a:prstGeom prst="rect">
            <a:avLst/>
          </a:prstGeom>
          <a:noFill/>
        </p:spPr>
        <p:txBody>
          <a:bodyPr wrap="none" rtlCol="0">
            <a:spAutoFit/>
          </a:bodyPr>
          <a:lstStyle/>
          <a:p>
            <a:r>
              <a:rPr lang="en-US" b="1" dirty="0"/>
              <a:t>The problem with the concept of human evolution</a:t>
            </a:r>
          </a:p>
        </p:txBody>
      </p:sp>
      <p:sp>
        <p:nvSpPr>
          <p:cNvPr id="6" name="TextBox 5">
            <a:extLst>
              <a:ext uri="{FF2B5EF4-FFF2-40B4-BE49-F238E27FC236}">
                <a16:creationId xmlns:a16="http://schemas.microsoft.com/office/drawing/2014/main" id="{7571445D-3B43-704A-9D27-3CFC600BE982}"/>
              </a:ext>
            </a:extLst>
          </p:cNvPr>
          <p:cNvSpPr txBox="1"/>
          <p:nvPr/>
        </p:nvSpPr>
        <p:spPr>
          <a:xfrm>
            <a:off x="5462954" y="1652954"/>
            <a:ext cx="3695919" cy="2031325"/>
          </a:xfrm>
          <a:prstGeom prst="rect">
            <a:avLst/>
          </a:prstGeom>
          <a:noFill/>
        </p:spPr>
        <p:txBody>
          <a:bodyPr wrap="square" rtlCol="0">
            <a:spAutoFit/>
          </a:bodyPr>
          <a:lstStyle/>
          <a:p>
            <a:r>
              <a:rPr lang="en-US" dirty="0"/>
              <a:t>It is NOT coming from nature but </a:t>
            </a:r>
          </a:p>
          <a:p>
            <a:r>
              <a:rPr lang="en-US" dirty="0"/>
              <a:t>Darwin takes it from contemporary social and religious thinkers</a:t>
            </a:r>
          </a:p>
          <a:p>
            <a:endParaRPr lang="en-US" dirty="0"/>
          </a:p>
          <a:p>
            <a:endParaRPr lang="en-US" dirty="0"/>
          </a:p>
          <a:p>
            <a:r>
              <a:rPr lang="en-US" dirty="0"/>
              <a:t>He did not ‘discover’ evolution; the</a:t>
            </a:r>
          </a:p>
          <a:p>
            <a:r>
              <a:rPr lang="en-US" dirty="0"/>
              <a:t>concept of evolution is a </a:t>
            </a:r>
            <a:r>
              <a:rPr lang="en-US" dirty="0" err="1"/>
              <a:t>constrution</a:t>
            </a:r>
            <a:endParaRPr lang="en-US" dirty="0"/>
          </a:p>
        </p:txBody>
      </p:sp>
    </p:spTree>
    <p:extLst>
      <p:ext uri="{BB962C8B-B14F-4D97-AF65-F5344CB8AC3E}">
        <p14:creationId xmlns:p14="http://schemas.microsoft.com/office/powerpoint/2010/main" val="920001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253" y="1760436"/>
            <a:ext cx="8255000" cy="3670300"/>
          </a:xfrm>
          <a:prstGeom prst="rect">
            <a:avLst/>
          </a:prstGeom>
        </p:spPr>
      </p:pic>
      <p:sp>
        <p:nvSpPr>
          <p:cNvPr id="4" name="TextBox 3"/>
          <p:cNvSpPr txBox="1"/>
          <p:nvPr/>
        </p:nvSpPr>
        <p:spPr>
          <a:xfrm>
            <a:off x="2003184" y="626097"/>
            <a:ext cx="4620300" cy="369332"/>
          </a:xfrm>
          <a:prstGeom prst="rect">
            <a:avLst/>
          </a:prstGeom>
          <a:noFill/>
        </p:spPr>
        <p:txBody>
          <a:bodyPr wrap="none" rtlCol="0">
            <a:spAutoFit/>
          </a:bodyPr>
          <a:lstStyle/>
          <a:p>
            <a:r>
              <a:rPr lang="en-US" dirty="0"/>
              <a:t>Darwin’s voyage on the HMS Beagle 1831-1836 </a:t>
            </a:r>
          </a:p>
        </p:txBody>
      </p:sp>
    </p:spTree>
    <p:extLst>
      <p:ext uri="{BB962C8B-B14F-4D97-AF65-F5344CB8AC3E}">
        <p14:creationId xmlns:p14="http://schemas.microsoft.com/office/powerpoint/2010/main" val="1817069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00px-Darwin's_finches_by_Gou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37" y="522006"/>
            <a:ext cx="8392049" cy="6335994"/>
          </a:xfrm>
          <a:prstGeom prst="rect">
            <a:avLst/>
          </a:prstGeom>
        </p:spPr>
      </p:pic>
      <p:sp>
        <p:nvSpPr>
          <p:cNvPr id="4" name="TextBox 3"/>
          <p:cNvSpPr txBox="1"/>
          <p:nvPr/>
        </p:nvSpPr>
        <p:spPr>
          <a:xfrm>
            <a:off x="1320800" y="254000"/>
            <a:ext cx="1800493" cy="369332"/>
          </a:xfrm>
          <a:prstGeom prst="rect">
            <a:avLst/>
          </a:prstGeom>
          <a:noFill/>
        </p:spPr>
        <p:txBody>
          <a:bodyPr wrap="none" rtlCol="0">
            <a:spAutoFit/>
          </a:bodyPr>
          <a:lstStyle/>
          <a:p>
            <a:r>
              <a:rPr lang="en-US" b="1" dirty="0"/>
              <a:t>Darwin’s Finches</a:t>
            </a:r>
          </a:p>
        </p:txBody>
      </p:sp>
    </p:spTree>
    <p:extLst>
      <p:ext uri="{BB962C8B-B14F-4D97-AF65-F5344CB8AC3E}">
        <p14:creationId xmlns:p14="http://schemas.microsoft.com/office/powerpoint/2010/main" val="2370134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76336763_890bfb9c3d_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280" y="495545"/>
            <a:ext cx="5143500" cy="5162550"/>
          </a:xfrm>
          <a:prstGeom prst="rect">
            <a:avLst/>
          </a:prstGeom>
        </p:spPr>
      </p:pic>
      <p:sp>
        <p:nvSpPr>
          <p:cNvPr id="3" name="TextBox 2"/>
          <p:cNvSpPr txBox="1"/>
          <p:nvPr/>
        </p:nvSpPr>
        <p:spPr>
          <a:xfrm>
            <a:off x="6689205" y="1448969"/>
            <a:ext cx="2218517" cy="923330"/>
          </a:xfrm>
          <a:prstGeom prst="rect">
            <a:avLst/>
          </a:prstGeom>
          <a:noFill/>
        </p:spPr>
        <p:txBody>
          <a:bodyPr wrap="square" rtlCol="0">
            <a:spAutoFit/>
          </a:bodyPr>
          <a:lstStyle/>
          <a:p>
            <a:r>
              <a:rPr lang="en-US" dirty="0"/>
              <a:t>He starts to think that species adapt to their </a:t>
            </a:r>
          </a:p>
          <a:p>
            <a:r>
              <a:rPr lang="en-US" dirty="0"/>
              <a:t>environment</a:t>
            </a:r>
          </a:p>
        </p:txBody>
      </p:sp>
    </p:spTree>
    <p:extLst>
      <p:ext uri="{BB962C8B-B14F-4D97-AF65-F5344CB8AC3E}">
        <p14:creationId xmlns:p14="http://schemas.microsoft.com/office/powerpoint/2010/main" val="997290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6700" y="1816100"/>
            <a:ext cx="6807200" cy="3693319"/>
          </a:xfrm>
          <a:prstGeom prst="rect">
            <a:avLst/>
          </a:prstGeom>
          <a:noFill/>
        </p:spPr>
        <p:txBody>
          <a:bodyPr wrap="square" rtlCol="0">
            <a:spAutoFit/>
          </a:bodyPr>
          <a:lstStyle/>
          <a:p>
            <a:r>
              <a:rPr lang="en-US" dirty="0"/>
              <a:t>But what is the underlying mechanism of adaptation that pulls all this data together??</a:t>
            </a:r>
          </a:p>
          <a:p>
            <a:endParaRPr lang="en-US" dirty="0"/>
          </a:p>
          <a:p>
            <a:endParaRPr lang="en-US" dirty="0"/>
          </a:p>
          <a:p>
            <a:r>
              <a:rPr lang="en-US" dirty="0"/>
              <a:t>Darwin finds this mechanism NOT in nature but in contemporary writings on British society...</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TextBox 2">
            <a:extLst>
              <a:ext uri="{FF2B5EF4-FFF2-40B4-BE49-F238E27FC236}">
                <a16:creationId xmlns:a16="http://schemas.microsoft.com/office/drawing/2014/main" id="{8F253627-7651-0E41-BB31-FF4F57718A63}"/>
              </a:ext>
            </a:extLst>
          </p:cNvPr>
          <p:cNvSpPr txBox="1"/>
          <p:nvPr/>
        </p:nvSpPr>
        <p:spPr>
          <a:xfrm>
            <a:off x="492369" y="703385"/>
            <a:ext cx="9027496" cy="369332"/>
          </a:xfrm>
          <a:prstGeom prst="rect">
            <a:avLst/>
          </a:prstGeom>
          <a:noFill/>
        </p:spPr>
        <p:txBody>
          <a:bodyPr wrap="square" rtlCol="0">
            <a:spAutoFit/>
          </a:bodyPr>
          <a:lstStyle/>
          <a:p>
            <a:r>
              <a:rPr lang="en-US" dirty="0"/>
              <a:t>Darwin collects and observes.......begins to believe that species ‘adapt’ to their place</a:t>
            </a:r>
          </a:p>
        </p:txBody>
      </p:sp>
    </p:spTree>
    <p:extLst>
      <p:ext uri="{BB962C8B-B14F-4D97-AF65-F5344CB8AC3E}">
        <p14:creationId xmlns:p14="http://schemas.microsoft.com/office/powerpoint/2010/main" val="746273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20px-Thomas_Robert_Malthus_Wellcome_L0069037_-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257" y="681236"/>
            <a:ext cx="3562489" cy="4355987"/>
          </a:xfrm>
          <a:prstGeom prst="rect">
            <a:avLst/>
          </a:prstGeom>
        </p:spPr>
      </p:pic>
      <p:sp>
        <p:nvSpPr>
          <p:cNvPr id="4" name="TextBox 3"/>
          <p:cNvSpPr txBox="1"/>
          <p:nvPr/>
        </p:nvSpPr>
        <p:spPr>
          <a:xfrm>
            <a:off x="1" y="5599097"/>
            <a:ext cx="3149600" cy="646331"/>
          </a:xfrm>
          <a:prstGeom prst="rect">
            <a:avLst/>
          </a:prstGeom>
          <a:noFill/>
        </p:spPr>
        <p:txBody>
          <a:bodyPr wrap="square" rtlCol="0">
            <a:spAutoFit/>
          </a:bodyPr>
          <a:lstStyle/>
          <a:p>
            <a:r>
              <a:rPr lang="en-US" dirty="0"/>
              <a:t>The Reverend Thomas Robert Malthus, 1766 – 1834 </a:t>
            </a:r>
          </a:p>
        </p:txBody>
      </p:sp>
      <p:pic>
        <p:nvPicPr>
          <p:cNvPr id="6" name="Picture 5" descr="200px-An_Essay_on_the_Principle_of_Popul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992" y="-357431"/>
            <a:ext cx="2167988" cy="3923993"/>
          </a:xfrm>
          <a:prstGeom prst="rect">
            <a:avLst/>
          </a:prstGeom>
        </p:spPr>
      </p:pic>
      <p:sp>
        <p:nvSpPr>
          <p:cNvPr id="7" name="TextBox 6"/>
          <p:cNvSpPr txBox="1"/>
          <p:nvPr/>
        </p:nvSpPr>
        <p:spPr>
          <a:xfrm>
            <a:off x="7082688" y="681236"/>
            <a:ext cx="2007236" cy="923330"/>
          </a:xfrm>
          <a:prstGeom prst="rect">
            <a:avLst/>
          </a:prstGeom>
          <a:noFill/>
        </p:spPr>
        <p:txBody>
          <a:bodyPr wrap="square" rtlCol="0">
            <a:spAutoFit/>
          </a:bodyPr>
          <a:lstStyle/>
          <a:p>
            <a:r>
              <a:rPr lang="en-US" dirty="0"/>
              <a:t>1798; 1803 edition read by </a:t>
            </a:r>
          </a:p>
          <a:p>
            <a:r>
              <a:rPr lang="en-US" dirty="0"/>
              <a:t>Darwin</a:t>
            </a:r>
          </a:p>
        </p:txBody>
      </p:sp>
      <p:sp>
        <p:nvSpPr>
          <p:cNvPr id="9" name="TextBox 8"/>
          <p:cNvSpPr txBox="1"/>
          <p:nvPr/>
        </p:nvSpPr>
        <p:spPr>
          <a:xfrm>
            <a:off x="4243992" y="3788527"/>
            <a:ext cx="4645140" cy="3139321"/>
          </a:xfrm>
          <a:prstGeom prst="rect">
            <a:avLst/>
          </a:prstGeom>
          <a:noFill/>
        </p:spPr>
        <p:txBody>
          <a:bodyPr wrap="square" rtlCol="0">
            <a:spAutoFit/>
          </a:bodyPr>
          <a:lstStyle/>
          <a:p>
            <a:r>
              <a:rPr lang="en-US" dirty="0"/>
              <a:t>‘The power of population is so superior to the power of the earth to produce subsistence for man…’</a:t>
            </a:r>
          </a:p>
          <a:p>
            <a:endParaRPr lang="en-US" dirty="0"/>
          </a:p>
          <a:p>
            <a:r>
              <a:rPr lang="en-US" dirty="0"/>
              <a:t>‘ongoing </a:t>
            </a:r>
            <a:r>
              <a:rPr lang="en-US" b="1" dirty="0"/>
              <a:t>struggle of existence </a:t>
            </a:r>
            <a:r>
              <a:rPr lang="en-US" dirty="0"/>
              <a:t>over subsistence ’  -- according to Malthus God directed</a:t>
            </a:r>
          </a:p>
          <a:p>
            <a:endParaRPr lang="en-US" dirty="0"/>
          </a:p>
          <a:p>
            <a:r>
              <a:rPr lang="en-US" u="sng" dirty="0"/>
              <a:t>Note</a:t>
            </a:r>
            <a:r>
              <a:rPr lang="en-US" dirty="0"/>
              <a:t>: term’ survival of the fittest’ (not from Malthus but Herbert Spencer who read Darwin. Darwin then used it in later editions of his book.</a:t>
            </a:r>
          </a:p>
        </p:txBody>
      </p:sp>
      <p:sp>
        <p:nvSpPr>
          <p:cNvPr id="2" name="TextBox 1"/>
          <p:cNvSpPr txBox="1"/>
          <p:nvPr/>
        </p:nvSpPr>
        <p:spPr>
          <a:xfrm>
            <a:off x="431800" y="139700"/>
            <a:ext cx="2763705" cy="369332"/>
          </a:xfrm>
          <a:prstGeom prst="rect">
            <a:avLst/>
          </a:prstGeom>
          <a:noFill/>
        </p:spPr>
        <p:txBody>
          <a:bodyPr wrap="none" rtlCol="0">
            <a:spAutoFit/>
          </a:bodyPr>
          <a:lstStyle/>
          <a:p>
            <a:r>
              <a:rPr lang="en-US" dirty="0"/>
              <a:t>1. Darwin relies on Malthus</a:t>
            </a:r>
          </a:p>
        </p:txBody>
      </p:sp>
    </p:spTree>
    <p:extLst>
      <p:ext uri="{BB962C8B-B14F-4D97-AF65-F5344CB8AC3E}">
        <p14:creationId xmlns:p14="http://schemas.microsoft.com/office/powerpoint/2010/main" val="489573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104" y="5637933"/>
            <a:ext cx="4122180" cy="369332"/>
          </a:xfrm>
          <a:prstGeom prst="rect">
            <a:avLst/>
          </a:prstGeom>
          <a:noFill/>
        </p:spPr>
        <p:txBody>
          <a:bodyPr wrap="square" rtlCol="0">
            <a:spAutoFit/>
          </a:bodyPr>
          <a:lstStyle/>
          <a:p>
            <a:r>
              <a:rPr lang="en-US" dirty="0"/>
              <a:t>Jeremy Bentham  1748 – 1832</a:t>
            </a:r>
          </a:p>
        </p:txBody>
      </p:sp>
      <p:pic>
        <p:nvPicPr>
          <p:cNvPr id="3" name="Picture 2" descr="Jeremy_Bentham_by_Henry_William_Pickersgill_deta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104" y="222854"/>
            <a:ext cx="3851988" cy="5231802"/>
          </a:xfrm>
          <a:prstGeom prst="rect">
            <a:avLst/>
          </a:prstGeom>
        </p:spPr>
      </p:pic>
      <p:sp>
        <p:nvSpPr>
          <p:cNvPr id="4" name="TextBox 3"/>
          <p:cNvSpPr txBox="1"/>
          <p:nvPr/>
        </p:nvSpPr>
        <p:spPr>
          <a:xfrm>
            <a:off x="3556000" y="5774268"/>
            <a:ext cx="5588002" cy="923330"/>
          </a:xfrm>
          <a:prstGeom prst="rect">
            <a:avLst/>
          </a:prstGeom>
          <a:noFill/>
        </p:spPr>
        <p:txBody>
          <a:bodyPr wrap="square" rtlCol="0">
            <a:spAutoFit/>
          </a:bodyPr>
          <a:lstStyle/>
          <a:p>
            <a:r>
              <a:rPr lang="en-US" dirty="0"/>
              <a:t>It follows: the appropriate mode of action is the one that </a:t>
            </a:r>
            <a:r>
              <a:rPr lang="en-US" dirty="0" err="1"/>
              <a:t>maximises</a:t>
            </a:r>
            <a:r>
              <a:rPr lang="en-US" dirty="0"/>
              <a:t> utility --  </a:t>
            </a:r>
            <a:r>
              <a:rPr lang="en-US" dirty="0" err="1"/>
              <a:t>maximising</a:t>
            </a:r>
            <a:r>
              <a:rPr lang="en-US" dirty="0"/>
              <a:t> total benefit and reducing suffering or the negatives effects of human action</a:t>
            </a:r>
          </a:p>
        </p:txBody>
      </p:sp>
      <p:sp>
        <p:nvSpPr>
          <p:cNvPr id="6" name="TextBox 5"/>
          <p:cNvSpPr txBox="1"/>
          <p:nvPr/>
        </p:nvSpPr>
        <p:spPr>
          <a:xfrm>
            <a:off x="4367284" y="1034727"/>
            <a:ext cx="4241601" cy="4801315"/>
          </a:xfrm>
          <a:prstGeom prst="rect">
            <a:avLst/>
          </a:prstGeom>
          <a:noFill/>
        </p:spPr>
        <p:txBody>
          <a:bodyPr wrap="square" rtlCol="0">
            <a:spAutoFit/>
          </a:bodyPr>
          <a:lstStyle/>
          <a:p>
            <a:endParaRPr lang="en-US" dirty="0"/>
          </a:p>
          <a:p>
            <a:r>
              <a:rPr lang="en-US" dirty="0"/>
              <a:t>Principle: </a:t>
            </a:r>
          </a:p>
          <a:p>
            <a:r>
              <a:rPr lang="en-US" dirty="0"/>
              <a:t>‘greatest happiness of all’  - which is measurable through measuring ‘pain’ and ‘pleasure’ in humans</a:t>
            </a:r>
          </a:p>
          <a:p>
            <a:endParaRPr lang="en-US" dirty="0"/>
          </a:p>
          <a:p>
            <a:r>
              <a:rPr lang="en-US" dirty="0"/>
              <a:t>‘Nature has placed mankind under the governance of two sovereign masters, pain and pleasure. It is for them alone to point out what we ought to do, as well as to determine what we shall do. On the one hand the standard of right and wrong, on the other the chain of causes and effects, are fastened to their throne. They govern us in all we do, in all we say, in all we think ..’</a:t>
            </a:r>
          </a:p>
          <a:p>
            <a:r>
              <a:rPr lang="en-US" i="1" dirty="0"/>
              <a:t>(The Principles of Morals and Legislation</a:t>
            </a:r>
            <a:endParaRPr lang="en-US" dirty="0"/>
          </a:p>
        </p:txBody>
      </p:sp>
      <p:sp>
        <p:nvSpPr>
          <p:cNvPr id="5" name="TextBox 4"/>
          <p:cNvSpPr txBox="1"/>
          <p:nvPr/>
        </p:nvSpPr>
        <p:spPr>
          <a:xfrm>
            <a:off x="4367285" y="222855"/>
            <a:ext cx="4776716" cy="923330"/>
          </a:xfrm>
          <a:prstGeom prst="rect">
            <a:avLst/>
          </a:prstGeom>
          <a:noFill/>
        </p:spPr>
        <p:txBody>
          <a:bodyPr wrap="square" rtlCol="0">
            <a:spAutoFit/>
          </a:bodyPr>
          <a:lstStyle/>
          <a:p>
            <a:r>
              <a:rPr lang="en-US" b="1" dirty="0"/>
              <a:t>2. Darwin’s ideas also fitted well to another accepted social and philosophical theory of the time: Utilitarianism</a:t>
            </a:r>
          </a:p>
        </p:txBody>
      </p:sp>
    </p:spTree>
    <p:extLst>
      <p:ext uri="{BB962C8B-B14F-4D97-AF65-F5344CB8AC3E}">
        <p14:creationId xmlns:p14="http://schemas.microsoft.com/office/powerpoint/2010/main" val="125279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4911" y="2514226"/>
            <a:ext cx="184666" cy="369332"/>
          </a:xfrm>
          <a:prstGeom prst="rect">
            <a:avLst/>
          </a:prstGeom>
          <a:noFill/>
        </p:spPr>
        <p:txBody>
          <a:bodyPr wrap="none" rtlCol="0">
            <a:spAutoFit/>
          </a:bodyPr>
          <a:lstStyle/>
          <a:p>
            <a:endParaRPr lang="en-US" dirty="0"/>
          </a:p>
        </p:txBody>
      </p:sp>
      <p:sp>
        <p:nvSpPr>
          <p:cNvPr id="9" name="Rectangle 8"/>
          <p:cNvSpPr/>
          <p:nvPr/>
        </p:nvSpPr>
        <p:spPr>
          <a:xfrm>
            <a:off x="1418492" y="1383323"/>
            <a:ext cx="5909185" cy="5355312"/>
          </a:xfrm>
          <a:prstGeom prst="rect">
            <a:avLst/>
          </a:prstGeom>
        </p:spPr>
        <p:txBody>
          <a:bodyPr wrap="square">
            <a:spAutoFit/>
          </a:bodyPr>
          <a:lstStyle/>
          <a:p>
            <a:pPr marL="285750" lvl="0" indent="-285750">
              <a:buFont typeface="Arial"/>
              <a:buChar char="•"/>
            </a:pPr>
            <a:r>
              <a:rPr lang="en-US" dirty="0"/>
              <a:t>How to explain human ‘agency’</a:t>
            </a:r>
          </a:p>
          <a:p>
            <a:pPr marL="285750" lvl="0" indent="-285750">
              <a:buFont typeface="Arial"/>
              <a:buChar char="•"/>
            </a:pPr>
            <a:endParaRPr lang="en-US" dirty="0"/>
          </a:p>
          <a:p>
            <a:pPr marL="285750" lvl="0" indent="-285750">
              <a:buFont typeface="Arial"/>
              <a:buChar char="•"/>
            </a:pPr>
            <a:r>
              <a:rPr lang="en-US" dirty="0"/>
              <a:t>What is  human ‘experience’ and how to explain it? </a:t>
            </a:r>
          </a:p>
          <a:p>
            <a:pPr marL="285750" lvl="0" indent="-285750">
              <a:buFont typeface="Arial"/>
              <a:buChar char="•"/>
            </a:pPr>
            <a:endParaRPr lang="en-GB" dirty="0"/>
          </a:p>
          <a:p>
            <a:pPr marL="285750" lvl="0" indent="-285750">
              <a:buFont typeface="Arial"/>
              <a:buChar char="•"/>
            </a:pPr>
            <a:r>
              <a:rPr lang="en-US" dirty="0"/>
              <a:t>What is historical ‘change’ and what causes it? </a:t>
            </a:r>
          </a:p>
          <a:p>
            <a:pPr marL="285750" lvl="0" indent="-285750">
              <a:buFont typeface="Arial"/>
              <a:buChar char="•"/>
            </a:pPr>
            <a:endParaRPr lang="en-GB" dirty="0"/>
          </a:p>
          <a:p>
            <a:pPr marL="285750" lvl="0" indent="-285750">
              <a:buFont typeface="Arial"/>
              <a:buChar char="•"/>
            </a:pPr>
            <a:r>
              <a:rPr lang="en-US" dirty="0"/>
              <a:t>What is the relationship between historical ‘facts’ found in the archive/texts etc. and their wider meaning? </a:t>
            </a:r>
          </a:p>
          <a:p>
            <a:pPr marL="285750" lvl="0" indent="-285750">
              <a:buFont typeface="Arial"/>
              <a:buChar char="•"/>
            </a:pPr>
            <a:endParaRPr lang="en-GB" dirty="0"/>
          </a:p>
          <a:p>
            <a:pPr marL="285750" lvl="0" indent="-285750">
              <a:buFont typeface="Arial"/>
              <a:buChar char="•"/>
            </a:pPr>
            <a:r>
              <a:rPr lang="en-US" dirty="0"/>
              <a:t>What is a historical ‘fact’? Is there such a thing? </a:t>
            </a:r>
          </a:p>
          <a:p>
            <a:pPr marL="285750" lvl="0" indent="-285750">
              <a:buFont typeface="Arial"/>
              <a:buChar char="•"/>
            </a:pPr>
            <a:endParaRPr lang="en-GB" dirty="0"/>
          </a:p>
          <a:p>
            <a:pPr marL="285750" lvl="0" indent="-285750">
              <a:buFont typeface="Arial" panose="020B0604020202020204" pitchFamily="34" charset="0"/>
              <a:buChar char="•"/>
            </a:pPr>
            <a:r>
              <a:rPr lang="en-US" dirty="0"/>
              <a:t>What is the role of the historian in the production of history: </a:t>
            </a:r>
          </a:p>
          <a:p>
            <a:pPr marL="742950" lvl="1" indent="-285750">
              <a:buFont typeface="Arial" panose="020B0604020202020204" pitchFamily="34" charset="0"/>
              <a:buChar char="•"/>
            </a:pPr>
            <a:r>
              <a:rPr lang="en-US" dirty="0"/>
              <a:t>Can she be neutral and objective or discuss an historical event?  </a:t>
            </a:r>
          </a:p>
          <a:p>
            <a:pPr lvl="0"/>
            <a:endParaRPr lang="en-GB" dirty="0"/>
          </a:p>
          <a:p>
            <a:pPr marL="285750" lvl="0" indent="-285750">
              <a:buFont typeface="Arial"/>
              <a:buChar char="•"/>
            </a:pPr>
            <a:r>
              <a:rPr lang="en-US" dirty="0"/>
              <a:t>Is history writing a ‘science’ (in the sense of a  natural science discovering ‘laws’) or an ‘art’ (a form of fiction)?  Or both? </a:t>
            </a:r>
            <a:endParaRPr lang="en-GB" dirty="0"/>
          </a:p>
        </p:txBody>
      </p:sp>
      <p:sp>
        <p:nvSpPr>
          <p:cNvPr id="2" name="TextBox 1">
            <a:extLst>
              <a:ext uri="{FF2B5EF4-FFF2-40B4-BE49-F238E27FC236}">
                <a16:creationId xmlns:a16="http://schemas.microsoft.com/office/drawing/2014/main" id="{79C87E4A-9854-F148-9C59-D63B732205AC}"/>
              </a:ext>
            </a:extLst>
          </p:cNvPr>
          <p:cNvSpPr txBox="1"/>
          <p:nvPr/>
        </p:nvSpPr>
        <p:spPr>
          <a:xfrm>
            <a:off x="1125416" y="117231"/>
            <a:ext cx="7550972" cy="646331"/>
          </a:xfrm>
          <a:prstGeom prst="rect">
            <a:avLst/>
          </a:prstGeom>
          <a:noFill/>
        </p:spPr>
        <p:txBody>
          <a:bodyPr wrap="square" rtlCol="0">
            <a:spAutoFit/>
          </a:bodyPr>
          <a:lstStyle/>
          <a:p>
            <a:r>
              <a:rPr lang="en-US" b="1" dirty="0"/>
              <a:t>Central questions in regard to the practice and purpose of history writing </a:t>
            </a:r>
            <a:r>
              <a:rPr lang="en-US" b="1" dirty="0" err="1"/>
              <a:t>sinc</a:t>
            </a:r>
            <a:r>
              <a:rPr lang="en-US" b="1" dirty="0"/>
              <a:t> the </a:t>
            </a:r>
            <a:r>
              <a:rPr lang="en-US" b="1" dirty="0" err="1"/>
              <a:t>Enlightement</a:t>
            </a:r>
            <a:endParaRPr lang="en-US" b="1" dirty="0"/>
          </a:p>
        </p:txBody>
      </p:sp>
    </p:spTree>
    <p:extLst>
      <p:ext uri="{BB962C8B-B14F-4D97-AF65-F5344CB8AC3E}">
        <p14:creationId xmlns:p14="http://schemas.microsoft.com/office/powerpoint/2010/main" val="36542111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1200" y="612844"/>
            <a:ext cx="6146800" cy="5632311"/>
          </a:xfrm>
          <a:prstGeom prst="rect">
            <a:avLst/>
          </a:prstGeom>
        </p:spPr>
        <p:txBody>
          <a:bodyPr wrap="square">
            <a:spAutoFit/>
          </a:bodyPr>
          <a:lstStyle/>
          <a:p>
            <a:r>
              <a:rPr lang="en-GB" b="1" dirty="0"/>
              <a:t>Three central elements of Darwin’s argument AFTER he adopts these social ideas:</a:t>
            </a:r>
          </a:p>
          <a:p>
            <a:endParaRPr lang="en-GB" b="1" dirty="0"/>
          </a:p>
          <a:p>
            <a:pPr marL="285750" lvl="0" indent="-285750">
              <a:buFont typeface="Arial"/>
              <a:buChar char="•"/>
            </a:pPr>
            <a:r>
              <a:rPr lang="en-GB" dirty="0"/>
              <a:t> in every population of organism, there are differences – or variations between individuals. </a:t>
            </a:r>
          </a:p>
          <a:p>
            <a:pPr marL="285750" lvl="0" indent="-285750">
              <a:buFont typeface="Arial"/>
              <a:buChar char="•"/>
            </a:pPr>
            <a:endParaRPr lang="en-GB" dirty="0"/>
          </a:p>
          <a:p>
            <a:pPr marL="285750" lvl="0" indent="-285750">
              <a:buFont typeface="Arial"/>
              <a:buChar char="•"/>
            </a:pPr>
            <a:r>
              <a:rPr lang="en-GB" dirty="0"/>
              <a:t>Such variations ensure that certain organisms are better suited to triumph in the </a:t>
            </a:r>
            <a:r>
              <a:rPr lang="en-GB" b="1" i="1" dirty="0"/>
              <a:t>struggle for existence </a:t>
            </a:r>
            <a:r>
              <a:rPr lang="en-GB" dirty="0"/>
              <a:t>than there are other organisms. </a:t>
            </a:r>
          </a:p>
          <a:p>
            <a:pPr marL="285750" lvl="0" indent="-285750">
              <a:buFont typeface="Arial"/>
              <a:buChar char="•"/>
            </a:pPr>
            <a:endParaRPr lang="en-GB" dirty="0"/>
          </a:p>
          <a:p>
            <a:pPr marL="285750" lvl="0" indent="-285750">
              <a:buFont typeface="Arial"/>
              <a:buChar char="•"/>
            </a:pPr>
            <a:r>
              <a:rPr lang="en-GB" dirty="0"/>
              <a:t>Finally, better suited  --or more ‘fit’ – organisms will produce more viable offspring then those which are less suited. And the characteristics of fitter organisms are therefore selectively passed on to the following generation. </a:t>
            </a:r>
          </a:p>
          <a:p>
            <a:endParaRPr lang="en-GB" dirty="0"/>
          </a:p>
          <a:p>
            <a:r>
              <a:rPr lang="en-GB" u="sng" dirty="0"/>
              <a:t>Overall:</a:t>
            </a:r>
            <a:r>
              <a:rPr lang="en-GB" dirty="0"/>
              <a:t> Nature selects certain characteristics without any foresight or conscious design. Over a number of generations the characteristics of fitter organisms comet to dominate population, and hence the characteristics of a species change. </a:t>
            </a:r>
          </a:p>
          <a:p>
            <a:r>
              <a:rPr lang="en-GB" dirty="0"/>
              <a:t> </a:t>
            </a:r>
          </a:p>
        </p:txBody>
      </p:sp>
    </p:spTree>
    <p:extLst>
      <p:ext uri="{BB962C8B-B14F-4D97-AF65-F5344CB8AC3E}">
        <p14:creationId xmlns:p14="http://schemas.microsoft.com/office/powerpoint/2010/main" val="3297522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0px-Darwin_-_Descent_of_Man_(187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295" y="149296"/>
            <a:ext cx="3303990" cy="5253256"/>
          </a:xfrm>
          <a:prstGeom prst="rect">
            <a:avLst/>
          </a:prstGeom>
        </p:spPr>
      </p:pic>
      <p:pic>
        <p:nvPicPr>
          <p:cNvPr id="3" name="Picture 2" descr="200px-Expression_of_the_Emotions_in_Man_and_Animals_title_p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9527" y="612552"/>
            <a:ext cx="2740783" cy="4536000"/>
          </a:xfrm>
          <a:prstGeom prst="rect">
            <a:avLst/>
          </a:prstGeom>
        </p:spPr>
      </p:pic>
      <p:sp>
        <p:nvSpPr>
          <p:cNvPr id="4" name="TextBox 3"/>
          <p:cNvSpPr txBox="1"/>
          <p:nvPr/>
        </p:nvSpPr>
        <p:spPr>
          <a:xfrm>
            <a:off x="1877985" y="6153641"/>
            <a:ext cx="7113615" cy="646331"/>
          </a:xfrm>
          <a:prstGeom prst="rect">
            <a:avLst/>
          </a:prstGeom>
          <a:noFill/>
        </p:spPr>
        <p:txBody>
          <a:bodyPr wrap="square" rtlCol="0">
            <a:spAutoFit/>
          </a:bodyPr>
          <a:lstStyle/>
          <a:p>
            <a:r>
              <a:rPr lang="en-US" dirty="0"/>
              <a:t>Darwin’s offers his own view on the raging debate on ‘human evolution’ in two, by now, famous publications </a:t>
            </a:r>
          </a:p>
        </p:txBody>
      </p:sp>
      <p:sp>
        <p:nvSpPr>
          <p:cNvPr id="5" name="TextBox 4"/>
          <p:cNvSpPr txBox="1"/>
          <p:nvPr/>
        </p:nvSpPr>
        <p:spPr>
          <a:xfrm>
            <a:off x="1016001" y="5813759"/>
            <a:ext cx="942290" cy="369332"/>
          </a:xfrm>
          <a:prstGeom prst="rect">
            <a:avLst/>
          </a:prstGeom>
          <a:noFill/>
        </p:spPr>
        <p:txBody>
          <a:bodyPr wrap="square" rtlCol="0">
            <a:spAutoFit/>
          </a:bodyPr>
          <a:lstStyle/>
          <a:p>
            <a:r>
              <a:rPr lang="en-US" dirty="0"/>
              <a:t>1871</a:t>
            </a:r>
          </a:p>
        </p:txBody>
      </p:sp>
      <p:sp>
        <p:nvSpPr>
          <p:cNvPr id="6" name="TextBox 5"/>
          <p:cNvSpPr txBox="1"/>
          <p:nvPr/>
        </p:nvSpPr>
        <p:spPr>
          <a:xfrm>
            <a:off x="6456692" y="5813759"/>
            <a:ext cx="652643" cy="369332"/>
          </a:xfrm>
          <a:prstGeom prst="rect">
            <a:avLst/>
          </a:prstGeom>
          <a:noFill/>
        </p:spPr>
        <p:txBody>
          <a:bodyPr wrap="none" rtlCol="0">
            <a:spAutoFit/>
          </a:bodyPr>
          <a:lstStyle/>
          <a:p>
            <a:r>
              <a:rPr lang="en-US" dirty="0"/>
              <a:t>1872</a:t>
            </a:r>
          </a:p>
        </p:txBody>
      </p:sp>
    </p:spTree>
    <p:extLst>
      <p:ext uri="{BB962C8B-B14F-4D97-AF65-F5344CB8AC3E}">
        <p14:creationId xmlns:p14="http://schemas.microsoft.com/office/powerpoint/2010/main" val="1341134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799" y="715108"/>
            <a:ext cx="7197969" cy="4801314"/>
          </a:xfrm>
          <a:prstGeom prst="rect">
            <a:avLst/>
          </a:prstGeom>
        </p:spPr>
        <p:txBody>
          <a:bodyPr wrap="square">
            <a:spAutoFit/>
          </a:bodyPr>
          <a:lstStyle/>
          <a:p>
            <a:r>
              <a:rPr lang="en-GB" b="1" dirty="0"/>
              <a:t>Inherent problem of such anthropomorphism in evolutionary theory until today: </a:t>
            </a:r>
          </a:p>
          <a:p>
            <a:endParaRPr lang="en-GB" dirty="0"/>
          </a:p>
          <a:p>
            <a:endParaRPr lang="en-GB" dirty="0"/>
          </a:p>
          <a:p>
            <a:r>
              <a:rPr lang="en-GB" dirty="0"/>
              <a:t>The reading into animal nature, which, in fact, is characteristic of human nature. These ‘results’ from reading animal culture are then used to confirm continuity between humans and animals.</a:t>
            </a:r>
          </a:p>
          <a:p>
            <a:r>
              <a:rPr lang="en-GB" dirty="0"/>
              <a:t> </a:t>
            </a:r>
          </a:p>
          <a:p>
            <a:r>
              <a:rPr lang="en-GB" dirty="0"/>
              <a:t>	Such logic, by the way, undergirds much of 	contemporary Darwinian discussion of human 	behaviour of Darwinists today such as O.E. Wilson or 	and Richard Dawkins</a:t>
            </a:r>
          </a:p>
          <a:p>
            <a:endParaRPr lang="en-GB" dirty="0"/>
          </a:p>
          <a:p>
            <a:endParaRPr lang="en-GB" dirty="0"/>
          </a:p>
          <a:p>
            <a:r>
              <a:rPr lang="en-GB" b="1" dirty="0"/>
              <a:t>.....and all those who use evolutionary psychology for history writing</a:t>
            </a:r>
            <a:r>
              <a:rPr lang="en-GB" b="1" dirty="0">
                <a:sym typeface="Wingdings" pitchFamily="2" charset="2"/>
              </a:rPr>
              <a:t>: </a:t>
            </a:r>
          </a:p>
          <a:p>
            <a:endParaRPr lang="en-GB" b="1" dirty="0">
              <a:sym typeface="Wingdings" pitchFamily="2" charset="2"/>
            </a:endParaRPr>
          </a:p>
          <a:p>
            <a:r>
              <a:rPr lang="en-GB" b="1" dirty="0">
                <a:sym typeface="Wingdings" pitchFamily="2" charset="2"/>
              </a:rPr>
              <a:t>Central claim: human history and culture is ultimately </a:t>
            </a:r>
          </a:p>
          <a:p>
            <a:r>
              <a:rPr lang="en-GB" b="1" dirty="0">
                <a:sym typeface="Wingdings" pitchFamily="2" charset="2"/>
              </a:rPr>
              <a:t>based on our evolutionary biology; it is a history of the human species</a:t>
            </a:r>
            <a:endParaRPr lang="en-US" b="1" dirty="0"/>
          </a:p>
        </p:txBody>
      </p:sp>
    </p:spTree>
    <p:extLst>
      <p:ext uri="{BB962C8B-B14F-4D97-AF65-F5344CB8AC3E}">
        <p14:creationId xmlns:p14="http://schemas.microsoft.com/office/powerpoint/2010/main" val="3332670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63969" y="2168769"/>
            <a:ext cx="4994031" cy="4524315"/>
          </a:xfrm>
          <a:prstGeom prst="rect">
            <a:avLst/>
          </a:prstGeom>
        </p:spPr>
        <p:txBody>
          <a:bodyPr wrap="square">
            <a:spAutoFit/>
          </a:bodyPr>
          <a:lstStyle/>
          <a:p>
            <a:endParaRPr lang="en-GB" dirty="0"/>
          </a:p>
          <a:p>
            <a:endParaRPr lang="en-GB" dirty="0"/>
          </a:p>
          <a:p>
            <a:endParaRPr lang="en-GB" dirty="0"/>
          </a:p>
          <a:p>
            <a:endParaRPr lang="en-GB" dirty="0"/>
          </a:p>
          <a:p>
            <a:endParaRPr lang="en-GB" dirty="0"/>
          </a:p>
          <a:p>
            <a:r>
              <a:rPr lang="en-GB" dirty="0"/>
              <a:t>‘Epigenetic processes thus give individuals and populations the capacity to respond biologically as well as culturally to changing historical circumstances and to adapt quickly to new or altered niches in the natural and social world.’ (p. 1497)</a:t>
            </a:r>
          </a:p>
          <a:p>
            <a:endParaRPr lang="en-GB" dirty="0"/>
          </a:p>
          <a:p>
            <a:endParaRPr lang="en-GB" dirty="0"/>
          </a:p>
          <a:p>
            <a:r>
              <a:rPr lang="en-GB" dirty="0"/>
              <a:t>BUT epigenetic (which is defined differently in science has not yielded convincing results yet for humans (or indeed for animals)</a:t>
            </a:r>
          </a:p>
        </p:txBody>
      </p:sp>
      <p:sp>
        <p:nvSpPr>
          <p:cNvPr id="4" name="TextBox 3"/>
          <p:cNvSpPr txBox="1"/>
          <p:nvPr/>
        </p:nvSpPr>
        <p:spPr>
          <a:xfrm>
            <a:off x="2476500" y="2286000"/>
            <a:ext cx="4813300" cy="1200329"/>
          </a:xfrm>
          <a:prstGeom prst="rect">
            <a:avLst/>
          </a:prstGeom>
          <a:noFill/>
        </p:spPr>
        <p:txBody>
          <a:bodyPr wrap="square" rtlCol="0">
            <a:spAutoFit/>
          </a:bodyPr>
          <a:lstStyle/>
          <a:p>
            <a:r>
              <a:rPr lang="en-GB" dirty="0"/>
              <a:t>‘Genes are but one of the many players that act and are acted upon to determine how an organism will develop and interact with its environment.’</a:t>
            </a:r>
          </a:p>
        </p:txBody>
      </p:sp>
      <p:sp>
        <p:nvSpPr>
          <p:cNvPr id="2" name="TextBox 1">
            <a:extLst>
              <a:ext uri="{FF2B5EF4-FFF2-40B4-BE49-F238E27FC236}">
                <a16:creationId xmlns:a16="http://schemas.microsoft.com/office/drawing/2014/main" id="{64D494EA-E748-7A4C-B17C-8C07BB0A499B}"/>
              </a:ext>
            </a:extLst>
          </p:cNvPr>
          <p:cNvSpPr txBox="1"/>
          <p:nvPr/>
        </p:nvSpPr>
        <p:spPr>
          <a:xfrm>
            <a:off x="1863969" y="1043354"/>
            <a:ext cx="5463227" cy="369332"/>
          </a:xfrm>
          <a:prstGeom prst="rect">
            <a:avLst/>
          </a:prstGeom>
          <a:noFill/>
        </p:spPr>
        <p:txBody>
          <a:bodyPr wrap="none" rtlCol="0">
            <a:spAutoFit/>
          </a:bodyPr>
          <a:lstStyle/>
          <a:p>
            <a:r>
              <a:rPr lang="en-US" dirty="0"/>
              <a:t>We are told that biology is no longer deterministic today</a:t>
            </a:r>
          </a:p>
        </p:txBody>
      </p:sp>
    </p:spTree>
    <p:extLst>
      <p:ext uri="{BB962C8B-B14F-4D97-AF65-F5344CB8AC3E}">
        <p14:creationId xmlns:p14="http://schemas.microsoft.com/office/powerpoint/2010/main" val="9615874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27200" y="2413338"/>
            <a:ext cx="5130800" cy="4801314"/>
          </a:xfrm>
          <a:prstGeom prst="rect">
            <a:avLst/>
          </a:prstGeom>
        </p:spPr>
        <p:txBody>
          <a:bodyPr wrap="square">
            <a:spAutoFit/>
          </a:bodyPr>
          <a:lstStyle/>
          <a:p>
            <a:r>
              <a:rPr lang="en-US" dirty="0"/>
              <a:t>‘Both historians and biologists believe in the importance of culture – in the ability of the member of many species of birds and mammals to learn from one another so they can improve their chances that they, their kin, or their societies will survive and strive.’ (p. 1495)</a:t>
            </a:r>
          </a:p>
          <a:p>
            <a:endParaRPr lang="en-US" dirty="0"/>
          </a:p>
          <a:p>
            <a:r>
              <a:rPr lang="en-US" dirty="0"/>
              <a:t>In recent history writings one can observe a bias towards the knowledge of the natural sciences in use of rhetoric:</a:t>
            </a:r>
          </a:p>
          <a:p>
            <a:endParaRPr lang="en-US" dirty="0"/>
          </a:p>
          <a:p>
            <a:r>
              <a:rPr lang="en-US" dirty="0"/>
              <a:t>‘Recent advances in neuroscience, for instance, </a:t>
            </a:r>
            <a:r>
              <a:rPr lang="en-US" u="sng" dirty="0"/>
              <a:t>confirm</a:t>
            </a:r>
            <a:r>
              <a:rPr lang="en-US" dirty="0"/>
              <a:t> the intuition of historians who believe that culture, class, and prejudice have a profound impact on the human psyche.’</a:t>
            </a:r>
            <a:endParaRPr lang="en-GB" dirty="0"/>
          </a:p>
          <a:p>
            <a:endParaRPr lang="en-US" dirty="0"/>
          </a:p>
          <a:p>
            <a:endParaRPr lang="en-GB" dirty="0"/>
          </a:p>
        </p:txBody>
      </p:sp>
      <p:sp>
        <p:nvSpPr>
          <p:cNvPr id="4" name="TextBox 3"/>
          <p:cNvSpPr txBox="1"/>
          <p:nvPr/>
        </p:nvSpPr>
        <p:spPr>
          <a:xfrm>
            <a:off x="1727200" y="1570892"/>
            <a:ext cx="5915544" cy="646331"/>
          </a:xfrm>
          <a:prstGeom prst="rect">
            <a:avLst/>
          </a:prstGeom>
          <a:noFill/>
        </p:spPr>
        <p:txBody>
          <a:bodyPr wrap="square" rtlCol="0">
            <a:spAutoFit/>
          </a:bodyPr>
          <a:lstStyle/>
          <a:p>
            <a:r>
              <a:rPr lang="en-US" b="1" dirty="0"/>
              <a:t>A history of the species? Is this what historians will do in the future?  A combination of history and evolutionary biology? </a:t>
            </a:r>
          </a:p>
        </p:txBody>
      </p:sp>
    </p:spTree>
    <p:extLst>
      <p:ext uri="{BB962C8B-B14F-4D97-AF65-F5344CB8AC3E}">
        <p14:creationId xmlns:p14="http://schemas.microsoft.com/office/powerpoint/2010/main" val="542105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0" y="1765300"/>
            <a:ext cx="7251700" cy="4524315"/>
          </a:xfrm>
          <a:prstGeom prst="rect">
            <a:avLst/>
          </a:prstGeom>
          <a:noFill/>
        </p:spPr>
        <p:txBody>
          <a:bodyPr wrap="square" rtlCol="0">
            <a:spAutoFit/>
          </a:bodyPr>
          <a:lstStyle/>
          <a:p>
            <a:r>
              <a:rPr lang="en-US" b="1" dirty="0"/>
              <a:t>But the problems are: </a:t>
            </a:r>
          </a:p>
          <a:p>
            <a:endParaRPr lang="en-US" dirty="0"/>
          </a:p>
          <a:p>
            <a:pPr marL="285750" indent="-285750">
              <a:buFont typeface="Arial"/>
              <a:buChar char="•"/>
            </a:pPr>
            <a:r>
              <a:rPr lang="en-US" dirty="0"/>
              <a:t>What is ‘biology’? Only one subjects in over 30 within the ‘life sciences’ and they all depend on each other.</a:t>
            </a:r>
          </a:p>
          <a:p>
            <a:endParaRPr lang="en-US" dirty="0"/>
          </a:p>
          <a:p>
            <a:pPr marL="285750" indent="-285750">
              <a:buFont typeface="Arial"/>
              <a:buChar char="•"/>
            </a:pPr>
            <a:r>
              <a:rPr lang="en-US" dirty="0"/>
              <a:t>Science is today techno-science</a:t>
            </a:r>
          </a:p>
          <a:p>
            <a:endParaRPr lang="en-US" dirty="0"/>
          </a:p>
          <a:p>
            <a:endParaRPr lang="en-US" dirty="0"/>
          </a:p>
          <a:p>
            <a:r>
              <a:rPr lang="en-US" dirty="0"/>
              <a:t>‘</a:t>
            </a:r>
            <a:r>
              <a:rPr lang="en-GB" dirty="0"/>
              <a:t>Most of the findings that have come out are essentially driven by the technologies available. So you wouldn’t be able to do brain imaging without the MRIs, the MEGs. So the science and the technologies are inextricable. </a:t>
            </a:r>
          </a:p>
          <a:p>
            <a:endParaRPr lang="en-GB" dirty="0"/>
          </a:p>
          <a:p>
            <a:r>
              <a:rPr lang="en-GB" dirty="0"/>
              <a:t>The machines both make possible the science and help shape how it is understood…You can’t talk about science apart from the technology anymore. It’s meaningless.’ (Steven and Hilary Rose)</a:t>
            </a:r>
          </a:p>
          <a:p>
            <a:r>
              <a:rPr lang="en-US" dirty="0"/>
              <a:t> </a:t>
            </a:r>
          </a:p>
        </p:txBody>
      </p:sp>
    </p:spTree>
    <p:extLst>
      <p:ext uri="{BB962C8B-B14F-4D97-AF65-F5344CB8AC3E}">
        <p14:creationId xmlns:p14="http://schemas.microsoft.com/office/powerpoint/2010/main" val="970690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3500" y="635000"/>
            <a:ext cx="6946900" cy="7017306"/>
          </a:xfrm>
          <a:prstGeom prst="rect">
            <a:avLst/>
          </a:prstGeom>
          <a:noFill/>
        </p:spPr>
        <p:txBody>
          <a:bodyPr wrap="square" rtlCol="0">
            <a:spAutoFit/>
          </a:bodyPr>
          <a:lstStyle/>
          <a:p>
            <a:r>
              <a:rPr lang="en-US" b="1" dirty="0"/>
              <a:t>Further problems for historians when using scientific knowledge </a:t>
            </a:r>
          </a:p>
          <a:p>
            <a:pPr marL="285750" indent="-285750">
              <a:buFont typeface="Arial"/>
              <a:buChar char="•"/>
            </a:pPr>
            <a:endParaRPr lang="en-US" dirty="0"/>
          </a:p>
          <a:p>
            <a:pPr marL="285750" indent="-285750">
              <a:buFont typeface="Arial"/>
              <a:buChar char="•"/>
            </a:pPr>
            <a:r>
              <a:rPr lang="en-US" dirty="0"/>
              <a:t>Unstableness of scientific knowledge (sciences moves much, much faster than history; historians tend to use outdated scientific theories)</a:t>
            </a:r>
          </a:p>
          <a:p>
            <a:pPr marL="285750" indent="-285750">
              <a:buFont typeface="Arial"/>
              <a:buChar char="•"/>
            </a:pPr>
            <a:endParaRPr lang="en-US" dirty="0"/>
          </a:p>
          <a:p>
            <a:pPr marL="285750" indent="-285750">
              <a:buFont typeface="Arial"/>
              <a:buChar char="•"/>
            </a:pPr>
            <a:endParaRPr lang="en-GB" dirty="0"/>
          </a:p>
          <a:p>
            <a:pPr marL="285750" indent="-285750">
              <a:buFont typeface="Arial"/>
              <a:buChar char="•"/>
            </a:pPr>
            <a:r>
              <a:rPr lang="en-GB" dirty="0"/>
              <a:t>Techno-science and capitalism: science is no longer done by people but by machines; it is privatised which shapes what is researched and what not</a:t>
            </a:r>
          </a:p>
          <a:p>
            <a:endParaRPr lang="en-GB" dirty="0"/>
          </a:p>
          <a:p>
            <a:r>
              <a:rPr lang="en-GB" dirty="0"/>
              <a:t>‘For the contemporary biotechnological corporation to exist and survive, it is (to search investors, for instance, who would need to sink huge amount of money into a biotech venture to enable it in the first place) credibility rather than truth that is essential to start with. At some fundamental level, it does not </a:t>
            </a:r>
            <a:r>
              <a:rPr lang="en-GB" i="1" dirty="0"/>
              <a:t>matter </a:t>
            </a:r>
            <a:r>
              <a:rPr lang="en-GB" dirty="0"/>
              <a:t>whether the promissory vision of a biotech company are true or not, as long as they are credible.’</a:t>
            </a:r>
          </a:p>
          <a:p>
            <a:endParaRPr lang="en-GB" dirty="0"/>
          </a:p>
          <a:p>
            <a:pPr marL="285750" indent="-285750">
              <a:buFont typeface="Arial"/>
              <a:buChar char="•"/>
            </a:pPr>
            <a:r>
              <a:rPr lang="en-GB" dirty="0"/>
              <a:t>More investment into PR than into the new scientific developments </a:t>
            </a:r>
          </a:p>
          <a:p>
            <a:pPr marL="285750" indent="-285750">
              <a:buFont typeface="Arial"/>
              <a:buChar char="•"/>
            </a:pPr>
            <a:endParaRPr lang="en-GB" dirty="0"/>
          </a:p>
          <a:p>
            <a:pPr marL="285750" indent="-285750">
              <a:buFont typeface="Arial"/>
              <a:buChar char="•"/>
            </a:pPr>
            <a:endParaRPr lang="en-GB" dirty="0"/>
          </a:p>
          <a:p>
            <a:pPr marL="285750" indent="-285750">
              <a:buFont typeface="Arial"/>
              <a:buChar char="•"/>
            </a:pPr>
            <a:endParaRPr lang="en-US" dirty="0"/>
          </a:p>
          <a:p>
            <a:pPr marL="285750" indent="-285750">
              <a:buFont typeface="Arial"/>
              <a:buChar char="•"/>
            </a:pPr>
            <a:endParaRPr lang="en-US" dirty="0"/>
          </a:p>
          <a:p>
            <a:pPr marL="285750" indent="-285750">
              <a:buFont typeface="Arial"/>
              <a:buChar char="•"/>
            </a:pPr>
            <a:endParaRPr lang="en-US" dirty="0"/>
          </a:p>
          <a:p>
            <a:pPr marL="285750" indent="-285750">
              <a:buFont typeface="Arial"/>
              <a:buChar char="•"/>
            </a:pPr>
            <a:endParaRPr lang="en-US" b="1" dirty="0"/>
          </a:p>
        </p:txBody>
      </p:sp>
    </p:spTree>
    <p:extLst>
      <p:ext uri="{BB962C8B-B14F-4D97-AF65-F5344CB8AC3E}">
        <p14:creationId xmlns:p14="http://schemas.microsoft.com/office/powerpoint/2010/main" val="35458194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97000" y="1752600"/>
            <a:ext cx="5461000" cy="3416320"/>
          </a:xfrm>
          <a:prstGeom prst="rect">
            <a:avLst/>
          </a:prstGeom>
        </p:spPr>
        <p:txBody>
          <a:bodyPr wrap="square">
            <a:spAutoFit/>
          </a:bodyPr>
          <a:lstStyle/>
          <a:p>
            <a:r>
              <a:rPr lang="en-GB" dirty="0"/>
              <a:t>‘Similar conflicts of interest and biases exist in virtually every field of medicine’, she reports, ‘particularly those that rely heavily on drugs or devices. It is simply no longer possible to believe much of the clinical research that is published, or to rely on the judgment of trusted physicians or authoritative medical guidelines. I take no pleasure in this conclusion, which I reached slowly and reluctantly over my two decades as an editor of The New England Journal of Medicine .’ (Marcia Angell, Drug Companies &amp; Doctors: A Story of Corruption)</a:t>
            </a:r>
          </a:p>
          <a:p>
            <a:endParaRPr lang="en-GB" dirty="0"/>
          </a:p>
          <a:p>
            <a:r>
              <a:rPr lang="en-GB" dirty="0"/>
              <a:t>‘Life is big business’ –steep rise of fraudulent research</a:t>
            </a:r>
            <a:endParaRPr lang="en-US" dirty="0"/>
          </a:p>
        </p:txBody>
      </p:sp>
      <p:sp>
        <p:nvSpPr>
          <p:cNvPr id="4" name="TextBox 3"/>
          <p:cNvSpPr txBox="1"/>
          <p:nvPr/>
        </p:nvSpPr>
        <p:spPr>
          <a:xfrm>
            <a:off x="1435100" y="1041400"/>
            <a:ext cx="3092388" cy="369332"/>
          </a:xfrm>
          <a:prstGeom prst="rect">
            <a:avLst/>
          </a:prstGeom>
          <a:noFill/>
        </p:spPr>
        <p:txBody>
          <a:bodyPr wrap="none" rtlCol="0">
            <a:spAutoFit/>
          </a:bodyPr>
          <a:lstStyle/>
          <a:p>
            <a:r>
              <a:rPr lang="en-US" b="1" dirty="0"/>
              <a:t>How to trust scientific results</a:t>
            </a:r>
            <a:r>
              <a:rPr lang="en-US" dirty="0"/>
              <a:t>? </a:t>
            </a:r>
          </a:p>
        </p:txBody>
      </p:sp>
    </p:spTree>
    <p:extLst>
      <p:ext uri="{BB962C8B-B14F-4D97-AF65-F5344CB8AC3E}">
        <p14:creationId xmlns:p14="http://schemas.microsoft.com/office/powerpoint/2010/main" val="2239390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52500" y="1663700"/>
            <a:ext cx="7991894" cy="3416320"/>
          </a:xfrm>
          <a:prstGeom prst="rect">
            <a:avLst/>
          </a:prstGeom>
          <a:noFill/>
        </p:spPr>
        <p:txBody>
          <a:bodyPr wrap="square" rtlCol="0">
            <a:spAutoFit/>
          </a:bodyPr>
          <a:lstStyle/>
          <a:p>
            <a:r>
              <a:rPr lang="en-US" dirty="0"/>
              <a:t>Will we need an </a:t>
            </a:r>
            <a:r>
              <a:rPr lang="en-GB" dirty="0"/>
              <a:t>Office of Research Integrity (ORI) as the sciences have to check our scientific sources? Will historians be fired – as scientists are – if it is discovered that we used ‘false’ evidence from the natural sciences? </a:t>
            </a:r>
          </a:p>
          <a:p>
            <a:endParaRPr lang="en-GB" dirty="0"/>
          </a:p>
          <a:p>
            <a:endParaRPr lang="en-GB" dirty="0"/>
          </a:p>
          <a:p>
            <a:endParaRPr lang="en-GB" dirty="0"/>
          </a:p>
          <a:p>
            <a:r>
              <a:rPr lang="en-GB" dirty="0"/>
              <a:t>Will the bio-turn lead us into a new exciting area of historical research?</a:t>
            </a:r>
          </a:p>
          <a:p>
            <a:endParaRPr lang="en-GB" dirty="0"/>
          </a:p>
          <a:p>
            <a:endParaRPr lang="en-GB" dirty="0"/>
          </a:p>
          <a:p>
            <a:r>
              <a:rPr lang="en-GB" dirty="0"/>
              <a:t>Will we overcome the ‘</a:t>
            </a:r>
            <a:r>
              <a:rPr lang="en-GB" dirty="0" err="1"/>
              <a:t>lingustic</a:t>
            </a:r>
            <a:r>
              <a:rPr lang="en-GB" dirty="0"/>
              <a:t> turn’? </a:t>
            </a:r>
          </a:p>
          <a:p>
            <a:endParaRPr lang="en-GB" dirty="0"/>
          </a:p>
          <a:p>
            <a:r>
              <a:rPr lang="en-GB" dirty="0"/>
              <a:t>  </a:t>
            </a:r>
            <a:endParaRPr lang="en-US" dirty="0"/>
          </a:p>
        </p:txBody>
      </p:sp>
    </p:spTree>
    <p:extLst>
      <p:ext uri="{BB962C8B-B14F-4D97-AF65-F5344CB8AC3E}">
        <p14:creationId xmlns:p14="http://schemas.microsoft.com/office/powerpoint/2010/main" val="1171593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051703-E810-DF43-858D-E4261055C503}"/>
              </a:ext>
            </a:extLst>
          </p:cNvPr>
          <p:cNvSpPr txBox="1"/>
          <p:nvPr/>
        </p:nvSpPr>
        <p:spPr>
          <a:xfrm>
            <a:off x="1" y="1266091"/>
            <a:ext cx="8381999" cy="6186309"/>
          </a:xfrm>
          <a:prstGeom prst="rect">
            <a:avLst/>
          </a:prstGeom>
          <a:noFill/>
        </p:spPr>
        <p:txBody>
          <a:bodyPr wrap="square" rtlCol="0">
            <a:spAutoFit/>
          </a:bodyPr>
          <a:lstStyle/>
          <a:p>
            <a:r>
              <a:rPr lang="en-US" b="1" dirty="0"/>
              <a:t>Central claims in this module</a:t>
            </a:r>
          </a:p>
          <a:p>
            <a:endParaRPr lang="en-US" dirty="0"/>
          </a:p>
          <a:p>
            <a:pPr marL="285750" indent="-285750">
              <a:buFont typeface="Arial" panose="020B0604020202020204" pitchFamily="34" charset="0"/>
              <a:buChar char="•"/>
            </a:pPr>
            <a:r>
              <a:rPr lang="en-US" dirty="0"/>
              <a:t>Since the Enlightenment ‘history writing’ is part of the ‘Science of Man’; it tells us</a:t>
            </a:r>
          </a:p>
          <a:p>
            <a:r>
              <a:rPr lang="en-US" dirty="0"/>
              <a:t>something about ourselves in the present; God’s decision? Laws of nature? Moral lesson? critique (Foucault)? </a:t>
            </a:r>
          </a:p>
          <a:p>
            <a:endParaRPr lang="en-US" dirty="0"/>
          </a:p>
          <a:p>
            <a:pPr marL="285750" indent="-285750">
              <a:buFont typeface="Arial" panose="020B0604020202020204" pitchFamily="34" charset="0"/>
              <a:buChar char="•"/>
            </a:pPr>
            <a:r>
              <a:rPr lang="en-US" dirty="0"/>
              <a:t>Historians knowledge is not ‘objective’ or neutral’ (nor is scientific knowledge as we have seen!) but at certain moments in time it was believed to be (e.g. positivism, Buckle)</a:t>
            </a:r>
          </a:p>
          <a:p>
            <a:endParaRPr lang="en-US" dirty="0"/>
          </a:p>
          <a:p>
            <a:pPr marL="285750" indent="-285750">
              <a:buFont typeface="Arial" panose="020B0604020202020204" pitchFamily="34" charset="0"/>
              <a:buChar char="•"/>
            </a:pPr>
            <a:r>
              <a:rPr lang="en-GB" dirty="0"/>
              <a:t>‘Before you study the historian, study his historical and social environment. The historian, being an individual, is also a product of history and of society: and it is in this twofold light that the student of history has to learn to regard him.’ (</a:t>
            </a:r>
            <a:r>
              <a:rPr lang="en-GB" dirty="0" err="1"/>
              <a:t>Carr</a:t>
            </a:r>
            <a:r>
              <a:rPr lang="en-GB" dirty="0"/>
              <a:t>, </a:t>
            </a:r>
            <a:r>
              <a:rPr lang="en-GB" i="1" dirty="0"/>
              <a:t>What is History? P. </a:t>
            </a:r>
            <a:r>
              <a:rPr lang="en-GB" dirty="0"/>
              <a:t>38) </a:t>
            </a:r>
            <a:endParaRPr lang="en-US" dirty="0"/>
          </a:p>
          <a:p>
            <a:endParaRPr lang="en-US" dirty="0"/>
          </a:p>
          <a:p>
            <a:endParaRPr lang="en-US" dirty="0"/>
          </a:p>
          <a:p>
            <a:endParaRPr lang="en-US" dirty="0"/>
          </a:p>
          <a:p>
            <a:endParaRPr lang="en-US" dirty="0"/>
          </a:p>
          <a:p>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574288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2DDFE2-A257-DA43-A2D3-73BAB2F773A8}"/>
              </a:ext>
            </a:extLst>
          </p:cNvPr>
          <p:cNvSpPr txBox="1"/>
          <p:nvPr/>
        </p:nvSpPr>
        <p:spPr>
          <a:xfrm>
            <a:off x="468923" y="967208"/>
            <a:ext cx="9393678" cy="1200329"/>
          </a:xfrm>
          <a:prstGeom prst="rect">
            <a:avLst/>
          </a:prstGeom>
          <a:noFill/>
        </p:spPr>
        <p:txBody>
          <a:bodyPr wrap="square" rtlCol="0">
            <a:spAutoFit/>
          </a:bodyPr>
          <a:lstStyle/>
          <a:p>
            <a:r>
              <a:rPr lang="en-US" dirty="0"/>
              <a:t>Why this enthusiasm for ‘Big Data’ and evolutionary psychology (Deep history) right now?</a:t>
            </a:r>
          </a:p>
          <a:p>
            <a:endParaRPr lang="en-US" dirty="0"/>
          </a:p>
          <a:p>
            <a:r>
              <a:rPr lang="en-US" dirty="0"/>
              <a:t>				Are we in search of new ’grand narratives? </a:t>
            </a:r>
          </a:p>
          <a:p>
            <a:r>
              <a:rPr lang="en-US" dirty="0"/>
              <a:t> </a:t>
            </a:r>
          </a:p>
        </p:txBody>
      </p:sp>
      <p:sp>
        <p:nvSpPr>
          <p:cNvPr id="5" name="TextBox 4">
            <a:extLst>
              <a:ext uri="{FF2B5EF4-FFF2-40B4-BE49-F238E27FC236}">
                <a16:creationId xmlns:a16="http://schemas.microsoft.com/office/drawing/2014/main" id="{0598C3BD-3728-4A41-AB07-B5AED5AB9162}"/>
              </a:ext>
            </a:extLst>
          </p:cNvPr>
          <p:cNvSpPr txBox="1"/>
          <p:nvPr/>
        </p:nvSpPr>
        <p:spPr>
          <a:xfrm>
            <a:off x="3141784" y="597876"/>
            <a:ext cx="3168031" cy="369332"/>
          </a:xfrm>
          <a:prstGeom prst="rect">
            <a:avLst/>
          </a:prstGeom>
          <a:noFill/>
        </p:spPr>
        <p:txBody>
          <a:bodyPr wrap="square" rtlCol="0">
            <a:spAutoFit/>
          </a:bodyPr>
          <a:lstStyle/>
          <a:p>
            <a:r>
              <a:rPr lang="en-US" dirty="0"/>
              <a:t>The overarching question is: </a:t>
            </a:r>
          </a:p>
        </p:txBody>
      </p:sp>
      <p:pic>
        <p:nvPicPr>
          <p:cNvPr id="1032" name="Picture 8" descr="https://proxy.duckduckgo.com/iu/?u=https%3A%2F%2Ftse2.mm.bing.net%2Fth%3Fid%3DOIP.1wjecgTwwVwqYxqKbiv4KgHaE7%26pid%3D15.1&amp;f=1">
            <a:hlinkClick r:id="rId2"/>
            <a:extLst>
              <a:ext uri="{FF2B5EF4-FFF2-40B4-BE49-F238E27FC236}">
                <a16:creationId xmlns:a16="http://schemas.microsoft.com/office/drawing/2014/main" id="{15B56A78-3079-8C40-867B-1E85383506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221" y="2534723"/>
            <a:ext cx="4284000" cy="2846964"/>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9" descr="Historians Attack the Data and the Ethics of Colleagues ...">
            <a:extLst>
              <a:ext uri="{FF2B5EF4-FFF2-40B4-BE49-F238E27FC236}">
                <a16:creationId xmlns:a16="http://schemas.microsoft.com/office/drawing/2014/main" id="{32882526-57AB-2241-96BA-B4E832497034}"/>
              </a:ext>
            </a:extLst>
          </p:cNvPr>
          <p:cNvSpPr>
            <a:spLocks noChangeAspect="1" noChangeArrowheads="1"/>
          </p:cNvSpPr>
          <p:nvPr/>
        </p:nvSpPr>
        <p:spPr bwMode="auto">
          <a:xfrm>
            <a:off x="-92075" y="3825057"/>
            <a:ext cx="266296" cy="26629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905E87E0-3EC2-0840-B2F6-B8085F62125C}"/>
              </a:ext>
            </a:extLst>
          </p:cNvPr>
          <p:cNvSpPr txBox="1"/>
          <p:nvPr/>
        </p:nvSpPr>
        <p:spPr>
          <a:xfrm>
            <a:off x="304800" y="5298831"/>
            <a:ext cx="4884286" cy="369332"/>
          </a:xfrm>
          <a:prstGeom prst="rect">
            <a:avLst/>
          </a:prstGeom>
          <a:noFill/>
        </p:spPr>
        <p:txBody>
          <a:bodyPr wrap="none" rtlCol="0">
            <a:spAutoFit/>
          </a:bodyPr>
          <a:lstStyle/>
          <a:p>
            <a:r>
              <a:rPr lang="en-US" dirty="0"/>
              <a:t>Jo </a:t>
            </a:r>
            <a:r>
              <a:rPr lang="en-US" dirty="0" err="1"/>
              <a:t>Goldi</a:t>
            </a:r>
            <a:r>
              <a:rPr lang="en-US" dirty="0"/>
              <a:t> ad David Armitage, </a:t>
            </a:r>
            <a:r>
              <a:rPr lang="en-US" i="1" dirty="0"/>
              <a:t>The History Manifesto</a:t>
            </a:r>
          </a:p>
        </p:txBody>
      </p:sp>
    </p:spTree>
    <p:extLst>
      <p:ext uri="{BB962C8B-B14F-4D97-AF65-F5344CB8AC3E}">
        <p14:creationId xmlns:p14="http://schemas.microsoft.com/office/powerpoint/2010/main" val="1382806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s://proxy.duckduckgo.com/iu/?u=https%3A%2F%2Ftse2.mm.bing.net%2Fth%3Fid%3DOIP.1wjecgTwwVwqYxqKbiv4KgHaE7%26pid%3D15.1&amp;f=1">
            <a:hlinkClick r:id="rId2"/>
            <a:extLst>
              <a:ext uri="{FF2B5EF4-FFF2-40B4-BE49-F238E27FC236}">
                <a16:creationId xmlns:a16="http://schemas.microsoft.com/office/drawing/2014/main" id="{3675BD88-A335-7844-80AC-9DDF20394B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221" y="2534723"/>
            <a:ext cx="4284000" cy="28469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58BDC32-F484-D74D-B780-22003CFCD29B}"/>
              </a:ext>
            </a:extLst>
          </p:cNvPr>
          <p:cNvSpPr txBox="1"/>
          <p:nvPr/>
        </p:nvSpPr>
        <p:spPr>
          <a:xfrm>
            <a:off x="2579077" y="1055077"/>
            <a:ext cx="2880147" cy="923330"/>
          </a:xfrm>
          <a:prstGeom prst="rect">
            <a:avLst/>
          </a:prstGeom>
          <a:noFill/>
        </p:spPr>
        <p:txBody>
          <a:bodyPr wrap="none" rtlCol="0">
            <a:spAutoFit/>
          </a:bodyPr>
          <a:lstStyle/>
          <a:p>
            <a:r>
              <a:rPr lang="en-US" b="1" dirty="0"/>
              <a:t>Big Data NOW! </a:t>
            </a:r>
          </a:p>
          <a:p>
            <a:endParaRPr lang="en-US" b="1" dirty="0"/>
          </a:p>
          <a:p>
            <a:r>
              <a:rPr lang="en-US" dirty="0"/>
              <a:t>The History Manifesto, 2014 </a:t>
            </a:r>
          </a:p>
        </p:txBody>
      </p:sp>
      <p:sp>
        <p:nvSpPr>
          <p:cNvPr id="6" name="TextBox 5">
            <a:extLst>
              <a:ext uri="{FF2B5EF4-FFF2-40B4-BE49-F238E27FC236}">
                <a16:creationId xmlns:a16="http://schemas.microsoft.com/office/drawing/2014/main" id="{9EECBB13-3A8F-624D-AE3A-00F91650EA63}"/>
              </a:ext>
            </a:extLst>
          </p:cNvPr>
          <p:cNvSpPr txBox="1"/>
          <p:nvPr/>
        </p:nvSpPr>
        <p:spPr>
          <a:xfrm>
            <a:off x="375138" y="5720862"/>
            <a:ext cx="2827441" cy="369332"/>
          </a:xfrm>
          <a:prstGeom prst="rect">
            <a:avLst/>
          </a:prstGeom>
          <a:noFill/>
        </p:spPr>
        <p:txBody>
          <a:bodyPr wrap="none" rtlCol="0">
            <a:spAutoFit/>
          </a:bodyPr>
          <a:lstStyle/>
          <a:p>
            <a:r>
              <a:rPr lang="en-US" dirty="0"/>
              <a:t>Jo </a:t>
            </a:r>
            <a:r>
              <a:rPr lang="en-US" dirty="0" err="1"/>
              <a:t>Goldi</a:t>
            </a:r>
            <a:r>
              <a:rPr lang="en-US" dirty="0"/>
              <a:t> and David Armitage</a:t>
            </a:r>
          </a:p>
        </p:txBody>
      </p:sp>
      <p:sp>
        <p:nvSpPr>
          <p:cNvPr id="7" name="TextBox 6">
            <a:extLst>
              <a:ext uri="{FF2B5EF4-FFF2-40B4-BE49-F238E27FC236}">
                <a16:creationId xmlns:a16="http://schemas.microsoft.com/office/drawing/2014/main" id="{A35A45AB-BEED-5C46-B350-39F2D03F2633}"/>
              </a:ext>
            </a:extLst>
          </p:cNvPr>
          <p:cNvSpPr txBox="1"/>
          <p:nvPr/>
        </p:nvSpPr>
        <p:spPr>
          <a:xfrm>
            <a:off x="4700954" y="2731477"/>
            <a:ext cx="4232031" cy="923330"/>
          </a:xfrm>
          <a:prstGeom prst="rect">
            <a:avLst/>
          </a:prstGeom>
          <a:noFill/>
        </p:spPr>
        <p:txBody>
          <a:bodyPr wrap="square" rtlCol="0">
            <a:spAutoFit/>
          </a:bodyPr>
          <a:lstStyle/>
          <a:p>
            <a:r>
              <a:rPr lang="en-US" dirty="0"/>
              <a:t>https://</a:t>
            </a:r>
            <a:r>
              <a:rPr lang="en-US" dirty="0" err="1"/>
              <a:t>www.cambridge.org</a:t>
            </a:r>
            <a:r>
              <a:rPr lang="en-US" dirty="0"/>
              <a:t>/core/what-we-publish/open-access/the-history-manifesto</a:t>
            </a:r>
          </a:p>
        </p:txBody>
      </p:sp>
      <p:sp>
        <p:nvSpPr>
          <p:cNvPr id="8" name="TextBox 7">
            <a:extLst>
              <a:ext uri="{FF2B5EF4-FFF2-40B4-BE49-F238E27FC236}">
                <a16:creationId xmlns:a16="http://schemas.microsoft.com/office/drawing/2014/main" id="{3E893EFD-2B27-1D43-9B4F-44B1301A6D53}"/>
              </a:ext>
            </a:extLst>
          </p:cNvPr>
          <p:cNvSpPr txBox="1"/>
          <p:nvPr/>
        </p:nvSpPr>
        <p:spPr>
          <a:xfrm>
            <a:off x="4458222" y="4138246"/>
            <a:ext cx="4474763" cy="2031325"/>
          </a:xfrm>
          <a:prstGeom prst="rect">
            <a:avLst/>
          </a:prstGeom>
          <a:noFill/>
        </p:spPr>
        <p:txBody>
          <a:bodyPr wrap="square" rtlCol="0">
            <a:spAutoFit/>
          </a:bodyPr>
          <a:lstStyle/>
          <a:p>
            <a:r>
              <a:rPr lang="en-GB" dirty="0"/>
              <a:t>‘A spectre is haunting our time: the spectre of the short term.’</a:t>
            </a:r>
            <a:endParaRPr lang="en-US" dirty="0"/>
          </a:p>
          <a:p>
            <a:endParaRPr lang="en-US" dirty="0"/>
          </a:p>
          <a:p>
            <a:endParaRPr lang="en-US" dirty="0"/>
          </a:p>
          <a:p>
            <a:r>
              <a:rPr lang="en-GB" dirty="0"/>
              <a:t>Claim: Short-term history is an expression of a general short-term thinking (critique of today’s short-term economic thinking)</a:t>
            </a:r>
            <a:endParaRPr lang="en-US" dirty="0"/>
          </a:p>
        </p:txBody>
      </p:sp>
    </p:spTree>
    <p:extLst>
      <p:ext uri="{BB962C8B-B14F-4D97-AF65-F5344CB8AC3E}">
        <p14:creationId xmlns:p14="http://schemas.microsoft.com/office/powerpoint/2010/main" val="2873739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3DB43E-710A-684D-B696-40DA492E150D}"/>
              </a:ext>
            </a:extLst>
          </p:cNvPr>
          <p:cNvSpPr txBox="1"/>
          <p:nvPr/>
        </p:nvSpPr>
        <p:spPr>
          <a:xfrm>
            <a:off x="820616" y="621323"/>
            <a:ext cx="7397262" cy="5909310"/>
          </a:xfrm>
          <a:prstGeom prst="rect">
            <a:avLst/>
          </a:prstGeom>
          <a:noFill/>
        </p:spPr>
        <p:txBody>
          <a:bodyPr wrap="square" rtlCol="0">
            <a:spAutoFit/>
          </a:bodyPr>
          <a:lstStyle/>
          <a:p>
            <a:r>
              <a:rPr lang="en-GB" dirty="0"/>
              <a:t>‘Administrators, academics, and students alike struggle to face all these challenges at once. They must strive to find a way forward that will preserve the distinctive virtues of the university–and of the humanities and historical social sciences within them. Importantly, they need experts who can look past the parochial concerns of disciplines too attached to client funding, the next business cycle, or the next election. Indeed, in a crisis of short-termism, our world needs some where to turn to for information about the relationship between past and future. Our argument is that History–the discipline and its subject-matter–can be just the arbiter we need at this critical time.’</a:t>
            </a:r>
          </a:p>
          <a:p>
            <a:endParaRPr lang="en-GB" dirty="0"/>
          </a:p>
          <a:p>
            <a:endParaRPr lang="en-GB" dirty="0"/>
          </a:p>
          <a:p>
            <a:r>
              <a:rPr lang="en-GB" dirty="0"/>
              <a:t>‘Our Conclusion ends where we started, with the problem of who in our society is responsible for constructing and interpreting the big picture. We are writing at a moment of the destabilisation of nations  and currencies, on the cusp of a chain of environmental events that will change our way of life, at a time when questions of in equality trouble political and economic systems around the globe. On the basis of when we write, we recommend to our readers and to our fellow-historians the cause of what we call </a:t>
            </a:r>
            <a:r>
              <a:rPr lang="en-GB" b="1" dirty="0"/>
              <a:t>the public future</a:t>
            </a:r>
            <a:r>
              <a:rPr lang="en-GB" dirty="0"/>
              <a:t>: </a:t>
            </a:r>
            <a:r>
              <a:rPr lang="en-GB" b="1" dirty="0"/>
              <a:t>we must, all of us, engage the big picture, and do so together, a task that we believe requires us to look backwards as well as ahead.’</a:t>
            </a:r>
            <a:endParaRPr lang="en-US" b="1" dirty="0"/>
          </a:p>
        </p:txBody>
      </p:sp>
    </p:spTree>
    <p:extLst>
      <p:ext uri="{BB962C8B-B14F-4D97-AF65-F5344CB8AC3E}">
        <p14:creationId xmlns:p14="http://schemas.microsoft.com/office/powerpoint/2010/main" val="1365248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3AB5CC-2EE3-814A-B517-B29D6E8FDD24}"/>
              </a:ext>
            </a:extLst>
          </p:cNvPr>
          <p:cNvSpPr txBox="1"/>
          <p:nvPr/>
        </p:nvSpPr>
        <p:spPr>
          <a:xfrm>
            <a:off x="1957754" y="2004645"/>
            <a:ext cx="5498123" cy="2308324"/>
          </a:xfrm>
          <a:prstGeom prst="rect">
            <a:avLst/>
          </a:prstGeom>
          <a:noFill/>
        </p:spPr>
        <p:txBody>
          <a:bodyPr wrap="square" rtlCol="0">
            <a:spAutoFit/>
          </a:bodyPr>
          <a:lstStyle/>
          <a:p>
            <a:r>
              <a:rPr lang="en-GB" dirty="0"/>
              <a:t>‘Renewing the connection between past and future, and using the past to think critically about what is to come, are the tools that we need now. Historians are those best able to supply them.’</a:t>
            </a:r>
          </a:p>
          <a:p>
            <a:endParaRPr lang="en-GB" dirty="0"/>
          </a:p>
          <a:p>
            <a:endParaRPr lang="en-GB" dirty="0"/>
          </a:p>
          <a:p>
            <a:endParaRPr lang="en-GB" dirty="0"/>
          </a:p>
          <a:p>
            <a:endParaRPr lang="en-US" dirty="0"/>
          </a:p>
        </p:txBody>
      </p:sp>
      <p:sp>
        <p:nvSpPr>
          <p:cNvPr id="5" name="TextBox 4">
            <a:extLst>
              <a:ext uri="{FF2B5EF4-FFF2-40B4-BE49-F238E27FC236}">
                <a16:creationId xmlns:a16="http://schemas.microsoft.com/office/drawing/2014/main" id="{BE058960-879F-E44C-A38B-B022B7176816}"/>
              </a:ext>
            </a:extLst>
          </p:cNvPr>
          <p:cNvSpPr txBox="1"/>
          <p:nvPr/>
        </p:nvSpPr>
        <p:spPr>
          <a:xfrm>
            <a:off x="1043355" y="1019908"/>
            <a:ext cx="7355888" cy="369332"/>
          </a:xfrm>
          <a:prstGeom prst="rect">
            <a:avLst/>
          </a:prstGeom>
          <a:noFill/>
        </p:spPr>
        <p:txBody>
          <a:bodyPr wrap="square" rtlCol="0">
            <a:spAutoFit/>
          </a:bodyPr>
          <a:lstStyle/>
          <a:p>
            <a:r>
              <a:rPr lang="en-US" dirty="0"/>
              <a:t>The ‘big data’ is now available to do this future orientated history writing:</a:t>
            </a:r>
          </a:p>
        </p:txBody>
      </p:sp>
      <p:sp>
        <p:nvSpPr>
          <p:cNvPr id="2" name="TextBox 1">
            <a:extLst>
              <a:ext uri="{FF2B5EF4-FFF2-40B4-BE49-F238E27FC236}">
                <a16:creationId xmlns:a16="http://schemas.microsoft.com/office/drawing/2014/main" id="{156E1731-F499-EC43-9405-C2A4A9C5BEFA}"/>
              </a:ext>
            </a:extLst>
          </p:cNvPr>
          <p:cNvSpPr txBox="1"/>
          <p:nvPr/>
        </p:nvSpPr>
        <p:spPr>
          <a:xfrm>
            <a:off x="762000" y="5017477"/>
            <a:ext cx="6907532" cy="369332"/>
          </a:xfrm>
          <a:prstGeom prst="rect">
            <a:avLst/>
          </a:prstGeom>
          <a:noFill/>
        </p:spPr>
        <p:txBody>
          <a:bodyPr wrap="none" rtlCol="0">
            <a:spAutoFit/>
          </a:bodyPr>
          <a:lstStyle/>
          <a:p>
            <a:r>
              <a:rPr lang="en-US" dirty="0"/>
              <a:t>Is this Big Data enthusiasm the reason for the rise of digital humanities? </a:t>
            </a:r>
          </a:p>
        </p:txBody>
      </p:sp>
    </p:spTree>
    <p:extLst>
      <p:ext uri="{BB962C8B-B14F-4D97-AF65-F5344CB8AC3E}">
        <p14:creationId xmlns:p14="http://schemas.microsoft.com/office/powerpoint/2010/main" val="3341446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EEFB4BC-9EDE-3F4E-A073-CD85071A3243}"/>
              </a:ext>
            </a:extLst>
          </p:cNvPr>
          <p:cNvSpPr txBox="1"/>
          <p:nvPr/>
        </p:nvSpPr>
        <p:spPr>
          <a:xfrm>
            <a:off x="5416062" y="791364"/>
            <a:ext cx="3505199" cy="5724644"/>
          </a:xfrm>
          <a:prstGeom prst="rect">
            <a:avLst/>
          </a:prstGeom>
          <a:noFill/>
        </p:spPr>
        <p:txBody>
          <a:bodyPr wrap="square" rtlCol="0">
            <a:spAutoFit/>
          </a:bodyPr>
          <a:lstStyle/>
          <a:p>
            <a:r>
              <a:rPr lang="en-GB" i="1" dirty="0"/>
              <a:t>Deep history </a:t>
            </a:r>
            <a:r>
              <a:rPr lang="en-GB" dirty="0"/>
              <a:t>is a term for the distant past of the human species. As an intellectual discipline, deep history encourages scholars in history, anthropology, archaeology, primatology, genetics, and to work together to write a common narrative about the beginnings of humans,</a:t>
            </a:r>
            <a:r>
              <a:rPr lang="en-GB" baseline="30000" dirty="0"/>
              <a:t> </a:t>
            </a:r>
            <a:r>
              <a:rPr lang="en-GB" dirty="0"/>
              <a:t>and to redress what they see as an imbalance among historians, who mostly concentrate on more recent periods.</a:t>
            </a:r>
            <a:r>
              <a:rPr lang="en-GB" baseline="30000" dirty="0"/>
              <a:t> </a:t>
            </a:r>
          </a:p>
          <a:p>
            <a:endParaRPr lang="en-GB" i="1" baseline="30000" dirty="0"/>
          </a:p>
          <a:p>
            <a:endParaRPr lang="en-GB" i="1" baseline="30000" dirty="0"/>
          </a:p>
          <a:p>
            <a:r>
              <a:rPr lang="en-GB" i="1" dirty="0"/>
              <a:t>Deep history</a:t>
            </a:r>
            <a:r>
              <a:rPr lang="en-GB" dirty="0"/>
              <a:t> forms the earlier part of </a:t>
            </a:r>
            <a:r>
              <a:rPr lang="en-GB" i="1" dirty="0"/>
              <a:t>Big History </a:t>
            </a:r>
            <a:r>
              <a:rPr lang="en-GB" dirty="0"/>
              <a:t>and looks at the portion of deep time when humans existed, going further back than prehistory, mainly based on usually ventures, and using a wider range of approaches. </a:t>
            </a:r>
            <a:endParaRPr lang="en-US" dirty="0"/>
          </a:p>
        </p:txBody>
      </p:sp>
      <p:sp>
        <p:nvSpPr>
          <p:cNvPr id="5" name="TextBox 4">
            <a:extLst>
              <a:ext uri="{FF2B5EF4-FFF2-40B4-BE49-F238E27FC236}">
                <a16:creationId xmlns:a16="http://schemas.microsoft.com/office/drawing/2014/main" id="{284C2876-5C1D-C843-B961-880360D41DDE}"/>
              </a:ext>
            </a:extLst>
          </p:cNvPr>
          <p:cNvSpPr txBox="1"/>
          <p:nvPr/>
        </p:nvSpPr>
        <p:spPr>
          <a:xfrm>
            <a:off x="1207477" y="422031"/>
            <a:ext cx="5411481" cy="369332"/>
          </a:xfrm>
          <a:prstGeom prst="rect">
            <a:avLst/>
          </a:prstGeom>
          <a:noFill/>
        </p:spPr>
        <p:txBody>
          <a:bodyPr wrap="none" rtlCol="0">
            <a:spAutoFit/>
          </a:bodyPr>
          <a:lstStyle/>
          <a:p>
            <a:r>
              <a:rPr lang="en-US" b="1" dirty="0"/>
              <a:t>The Grand Narrative of Human Evolution: Deep History</a:t>
            </a:r>
          </a:p>
        </p:txBody>
      </p:sp>
      <p:pic>
        <p:nvPicPr>
          <p:cNvPr id="3077" name="Picture 5" descr="https://www.radcliffe.harvard.edu/sites/default/files/styles/large_body/public/imagefield_crop/field_image/person/daniel_lord_smail_0.png?itok=zm4DQmat">
            <a:extLst>
              <a:ext uri="{FF2B5EF4-FFF2-40B4-BE49-F238E27FC236}">
                <a16:creationId xmlns:a16="http://schemas.microsoft.com/office/drawing/2014/main" id="{A618C3AB-FBBE-334E-A283-5A1D89043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1563"/>
            <a:ext cx="5207000" cy="4699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5C17CA5-76EA-6849-B053-743170BB61C8}"/>
              </a:ext>
            </a:extLst>
          </p:cNvPr>
          <p:cNvSpPr txBox="1"/>
          <p:nvPr/>
        </p:nvSpPr>
        <p:spPr>
          <a:xfrm>
            <a:off x="668215" y="6142892"/>
            <a:ext cx="1922386" cy="646331"/>
          </a:xfrm>
          <a:prstGeom prst="rect">
            <a:avLst/>
          </a:prstGeom>
          <a:noFill/>
        </p:spPr>
        <p:txBody>
          <a:bodyPr wrap="none" rtlCol="0">
            <a:spAutoFit/>
          </a:bodyPr>
          <a:lstStyle/>
          <a:p>
            <a:r>
              <a:rPr lang="en-US" dirty="0"/>
              <a:t>Daniel Lord </a:t>
            </a:r>
            <a:r>
              <a:rPr lang="en-US" dirty="0" err="1"/>
              <a:t>Smail</a:t>
            </a:r>
            <a:r>
              <a:rPr lang="en-US" dirty="0"/>
              <a:t>, </a:t>
            </a:r>
          </a:p>
          <a:p>
            <a:endParaRPr lang="en-US" dirty="0"/>
          </a:p>
        </p:txBody>
      </p:sp>
    </p:spTree>
    <p:extLst>
      <p:ext uri="{BB962C8B-B14F-4D97-AF65-F5344CB8AC3E}">
        <p14:creationId xmlns:p14="http://schemas.microsoft.com/office/powerpoint/2010/main" val="901909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images.jet.com/md5/1e1b2b7bf89f69a8c53bc68190145385.1500">
            <a:extLst>
              <a:ext uri="{FF2B5EF4-FFF2-40B4-BE49-F238E27FC236}">
                <a16:creationId xmlns:a16="http://schemas.microsoft.com/office/drawing/2014/main" id="{DD28CB45-4BFF-A649-9683-78B25A8D70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902" y="128954"/>
            <a:ext cx="45116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9179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1618</TotalTime>
  <Words>2301</Words>
  <Application>Microsoft Macintosh PowerPoint</Application>
  <PresentationFormat>On-screen Show (4:3)</PresentationFormat>
  <Paragraphs>216</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Stein, Claudia</cp:lastModifiedBy>
  <cp:revision>49</cp:revision>
  <dcterms:created xsi:type="dcterms:W3CDTF">2015-03-09T09:07:56Z</dcterms:created>
  <dcterms:modified xsi:type="dcterms:W3CDTF">2019-03-15T09:31:55Z</dcterms:modified>
</cp:coreProperties>
</file>