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4" r:id="rId3"/>
    <p:sldId id="261" r:id="rId4"/>
    <p:sldId id="262" r:id="rId5"/>
    <p:sldId id="285" r:id="rId6"/>
    <p:sldId id="280" r:id="rId7"/>
    <p:sldId id="260" r:id="rId8"/>
    <p:sldId id="287" r:id="rId9"/>
    <p:sldId id="286" r:id="rId10"/>
    <p:sldId id="288" r:id="rId11"/>
    <p:sldId id="289" r:id="rId12"/>
    <p:sldId id="290" r:id="rId13"/>
    <p:sldId id="291" r:id="rId14"/>
    <p:sldId id="292" r:id="rId15"/>
    <p:sldId id="293" r:id="rId16"/>
    <p:sldId id="294" r:id="rId17"/>
    <p:sldId id="295" r:id="rId18"/>
    <p:sldId id="296" r:id="rId19"/>
    <p:sldId id="297"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721"/>
    <p:restoredTop sz="94611"/>
  </p:normalViewPr>
  <p:slideViewPr>
    <p:cSldViewPr snapToGrid="0" snapToObjects="1">
      <p:cViewPr varScale="1">
        <p:scale>
          <a:sx n="109" d="100"/>
          <a:sy n="109" d="100"/>
        </p:scale>
        <p:origin x="1488"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GB"/>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GB"/>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10/29/18</a:t>
            </a:fld>
            <a:endParaRPr lang="en-US"/>
          </a:p>
        </p:txBody>
      </p:sp>
      <p:sp>
        <p:nvSpPr>
          <p:cNvPr id="16" name="Slide Number Placeholder 15"/>
          <p:cNvSpPr>
            <a:spLocks noGrp="1"/>
          </p:cNvSpPr>
          <p:nvPr>
            <p:ph type="sldNum" sz="quarter" idx="11"/>
          </p:nvPr>
        </p:nvSpPr>
        <p:spPr/>
        <p:txBody>
          <a:bodyPr/>
          <a:lstStyle/>
          <a:p>
            <a:fld id="{D2E57653-3E58-4892-A7ED-712530ACC680}" type="slidenum">
              <a:rPr kumimoji="0" lang="en-US" smtClean="0"/>
              <a:pPr eaLnBrk="1" latinLnBrk="0" hangingPunct="1"/>
              <a:t>‹#›</a:t>
            </a:fld>
            <a:endParaRPr kumimoji="0" lang="en-US"/>
          </a:p>
        </p:txBody>
      </p:sp>
      <p:sp>
        <p:nvSpPr>
          <p:cNvPr id="17" name="Footer Placeholder 16"/>
          <p:cNvSpPr>
            <a:spLocks noGrp="1"/>
          </p:cNvSpPr>
          <p:nvPr>
            <p:ph type="ftr" sz="quarter" idx="12"/>
          </p:nvPr>
        </p:nvSpPr>
        <p:spPr/>
        <p:txBody>
          <a:bodyPr/>
          <a:lstStyle/>
          <a:p>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GB"/>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GB"/>
              <a:t>Click to edit Master text styles</a:t>
            </a:r>
          </a:p>
          <a:p>
            <a:pPr lvl="1" eaLnBrk="1" latinLnBrk="0" hangingPunct="1"/>
            <a:r>
              <a:rPr lang="en-GB"/>
              <a:t>Second level</a:t>
            </a:r>
          </a:p>
          <a:p>
            <a:pPr lvl="2" eaLnBrk="1" latinLnBrk="0" hangingPunct="1"/>
            <a:r>
              <a:rPr lang="en-GB"/>
              <a:t>Third level</a:t>
            </a:r>
          </a:p>
          <a:p>
            <a:pPr lvl="3" eaLnBrk="1" latinLnBrk="0" hangingPunct="1"/>
            <a:r>
              <a:rPr lang="en-GB"/>
              <a:t>Fourth level</a:t>
            </a:r>
          </a:p>
          <a:p>
            <a:pPr lvl="4" eaLnBrk="1" latinLnBrk="0" hangingPunct="1"/>
            <a:r>
              <a:rPr lang="en-GB"/>
              <a:t>Fifth level</a:t>
            </a:r>
            <a:endParaRPr kumimoji="0" lang="en-US"/>
          </a:p>
        </p:txBody>
      </p:sp>
      <p:sp>
        <p:nvSpPr>
          <p:cNvPr id="4" name="Date Placeholder 3"/>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10/29/18</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D2E57653-3E58-4892-A7ED-712530ACC680}" type="slidenum">
              <a:rPr kumimoji="0" lang="en-US" smtClean="0"/>
              <a:pPr eaLnBrk="1" latinLnBrk="0" hangingPunct="1"/>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GB"/>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GB"/>
              <a:t>Click to edit Master text styles</a:t>
            </a:r>
          </a:p>
          <a:p>
            <a:pPr lvl="1" eaLnBrk="1" latinLnBrk="0" hangingPunct="1"/>
            <a:r>
              <a:rPr lang="en-GB"/>
              <a:t>Second level</a:t>
            </a:r>
          </a:p>
          <a:p>
            <a:pPr lvl="2" eaLnBrk="1" latinLnBrk="0" hangingPunct="1"/>
            <a:r>
              <a:rPr lang="en-GB"/>
              <a:t>Third level</a:t>
            </a:r>
          </a:p>
          <a:p>
            <a:pPr lvl="3" eaLnBrk="1" latinLnBrk="0" hangingPunct="1"/>
            <a:r>
              <a:rPr lang="en-GB"/>
              <a:t>Fourth level</a:t>
            </a:r>
          </a:p>
          <a:p>
            <a:pPr lvl="4" eaLnBrk="1" latinLnBrk="0" hangingPunct="1"/>
            <a:r>
              <a:rPr lang="en-GB"/>
              <a:t>Fifth level</a:t>
            </a:r>
            <a:endParaRPr kumimoji="0" lang="en-US"/>
          </a:p>
        </p:txBody>
      </p:sp>
      <p:sp>
        <p:nvSpPr>
          <p:cNvPr id="4" name="Date Placeholder 3"/>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10/29/18</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D2E57653-3E58-4892-A7ED-712530ACC680}" type="slidenum">
              <a:rPr kumimoji="0" lang="en-US" smtClean="0"/>
              <a:pPr eaLnBrk="1" latinLnBrk="0" hangingPunct="1"/>
              <a:t>‹#›</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GB"/>
              <a:t>Click to edit Master text styles</a:t>
            </a:r>
          </a:p>
          <a:p>
            <a:pPr lvl="1" eaLnBrk="1" latinLnBrk="0" hangingPunct="1"/>
            <a:r>
              <a:rPr lang="en-GB"/>
              <a:t>Second level</a:t>
            </a:r>
          </a:p>
          <a:p>
            <a:pPr lvl="2" eaLnBrk="1" latinLnBrk="0" hangingPunct="1"/>
            <a:r>
              <a:rPr lang="en-GB"/>
              <a:t>Third level</a:t>
            </a:r>
          </a:p>
          <a:p>
            <a:pPr lvl="3" eaLnBrk="1" latinLnBrk="0" hangingPunct="1"/>
            <a:r>
              <a:rPr lang="en-GB"/>
              <a:t>Fourth level</a:t>
            </a:r>
          </a:p>
          <a:p>
            <a:pPr lvl="4" eaLnBrk="1" latinLnBrk="0" hangingPunct="1"/>
            <a:r>
              <a:rPr lang="en-GB"/>
              <a:t>Fifth level</a:t>
            </a:r>
            <a:endParaRPr kumimoji="0" lang="en-US"/>
          </a:p>
        </p:txBody>
      </p:sp>
      <p:sp>
        <p:nvSpPr>
          <p:cNvPr id="14" name="Date Placeholder 13"/>
          <p:cNvSpPr>
            <a:spLocks noGrp="1"/>
          </p:cNvSpPr>
          <p:nvPr>
            <p:ph type="dt" sz="half" idx="14"/>
          </p:nvPr>
        </p:nvSpPr>
        <p:spPr/>
        <p:txBody>
          <a:bodyPr/>
          <a:lstStyle/>
          <a:p>
            <a:pPr eaLnBrk="1" latinLnBrk="0" hangingPunct="1"/>
            <a:fld id="{B41ABA4E-CD72-497B-97AA-7213B3980F60}" type="datetimeFigureOut">
              <a:rPr lang="en-US" smtClean="0"/>
              <a:pPr eaLnBrk="1" latinLnBrk="0" hangingPunct="1"/>
              <a:t>10/29/18</a:t>
            </a:fld>
            <a:endParaRPr lang="en-US"/>
          </a:p>
        </p:txBody>
      </p:sp>
      <p:sp>
        <p:nvSpPr>
          <p:cNvPr id="15" name="Slide Number Placeholder 14"/>
          <p:cNvSpPr>
            <a:spLocks noGrp="1"/>
          </p:cNvSpPr>
          <p:nvPr>
            <p:ph type="sldNum" sz="quarter" idx="15"/>
          </p:nvPr>
        </p:nvSpPr>
        <p:spPr/>
        <p:txBody>
          <a:bodyPr/>
          <a:lstStyle>
            <a:lvl1pPr algn="ctr">
              <a:defRPr/>
            </a:lvl1pPr>
          </a:lstStyle>
          <a:p>
            <a:fld id="{D2E57653-3E58-4892-A7ED-712530ACC680}" type="slidenum">
              <a:rPr kumimoji="0" lang="en-US" smtClean="0"/>
              <a:pPr eaLnBrk="1" latinLnBrk="0" hangingPunct="1"/>
              <a:t>‹#›</a:t>
            </a:fld>
            <a:endParaRPr kumimoji="0" lang="en-US"/>
          </a:p>
        </p:txBody>
      </p:sp>
      <p:sp>
        <p:nvSpPr>
          <p:cNvPr id="16" name="Footer Placeholder 15"/>
          <p:cNvSpPr>
            <a:spLocks noGrp="1"/>
          </p:cNvSpPr>
          <p:nvPr>
            <p:ph type="ftr" sz="quarter" idx="16"/>
          </p:nvPr>
        </p:nvSpPr>
        <p:spPr/>
        <p:txBody>
          <a:bodyPr/>
          <a:lstStyle/>
          <a:p>
            <a:endParaRPr kumimoji="0" lang="en-US"/>
          </a:p>
        </p:txBody>
      </p:sp>
      <p:sp>
        <p:nvSpPr>
          <p:cNvPr id="17" name="Title 16"/>
          <p:cNvSpPr>
            <a:spLocks noGrp="1"/>
          </p:cNvSpPr>
          <p:nvPr>
            <p:ph type="title"/>
          </p:nvPr>
        </p:nvSpPr>
        <p:spPr/>
        <p:txBody>
          <a:bodyPr rtlCol="0" anchor="b" anchorCtr="0"/>
          <a:lstStyle/>
          <a:p>
            <a:r>
              <a:rPr kumimoji="0" lang="en-GB"/>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10/29/18</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D2E57653-3E58-4892-A7ED-712530ACC680}" type="slidenum">
              <a:rPr kumimoji="0" lang="en-US" smtClean="0"/>
              <a:pPr eaLnBrk="1" latinLnBrk="0" hangingPunct="1"/>
              <a:t>‹#›</a:t>
            </a:fld>
            <a:endParaRPr kumimoji="0"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GB"/>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GB"/>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10/29/18</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D2E57653-3E58-4892-A7ED-712530ACC680}" type="slidenum">
              <a:rPr kumimoji="0" lang="en-US" smtClean="0"/>
              <a:pPr eaLnBrk="1" latinLnBrk="0" hangingPunct="1"/>
              <a:t>‹#›</a:t>
            </a:fld>
            <a:endParaRPr kumimoji="0" lang="en-US"/>
          </a:p>
        </p:txBody>
      </p:sp>
      <p:sp>
        <p:nvSpPr>
          <p:cNvPr id="2" name="Title 1"/>
          <p:cNvSpPr>
            <a:spLocks noGrp="1"/>
          </p:cNvSpPr>
          <p:nvPr>
            <p:ph type="title"/>
          </p:nvPr>
        </p:nvSpPr>
        <p:spPr/>
        <p:txBody>
          <a:bodyPr/>
          <a:lstStyle/>
          <a:p>
            <a:r>
              <a:rPr kumimoji="0" lang="en-GB"/>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GB"/>
              <a:t>Click to edit Master text styles</a:t>
            </a:r>
          </a:p>
          <a:p>
            <a:pPr lvl="1" eaLnBrk="1" latinLnBrk="0" hangingPunct="1"/>
            <a:r>
              <a:rPr lang="en-GB"/>
              <a:t>Second level</a:t>
            </a:r>
          </a:p>
          <a:p>
            <a:pPr lvl="2" eaLnBrk="1" latinLnBrk="0" hangingPunct="1"/>
            <a:r>
              <a:rPr lang="en-GB"/>
              <a:t>Third level</a:t>
            </a:r>
          </a:p>
          <a:p>
            <a:pPr lvl="3" eaLnBrk="1" latinLnBrk="0" hangingPunct="1"/>
            <a:r>
              <a:rPr lang="en-GB"/>
              <a:t>Fourth level</a:t>
            </a:r>
          </a:p>
          <a:p>
            <a:pPr lvl="4" eaLnBrk="1" latinLnBrk="0" hangingPunct="1"/>
            <a:r>
              <a:rPr lang="en-GB"/>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GB"/>
              <a:t>Click to edit Master text styles</a:t>
            </a:r>
          </a:p>
          <a:p>
            <a:pPr lvl="1" eaLnBrk="1" latinLnBrk="0" hangingPunct="1"/>
            <a:r>
              <a:rPr lang="en-GB"/>
              <a:t>Second level</a:t>
            </a:r>
          </a:p>
          <a:p>
            <a:pPr lvl="2" eaLnBrk="1" latinLnBrk="0" hangingPunct="1"/>
            <a:r>
              <a:rPr lang="en-GB"/>
              <a:t>Third level</a:t>
            </a:r>
          </a:p>
          <a:p>
            <a:pPr lvl="3" eaLnBrk="1" latinLnBrk="0" hangingPunct="1"/>
            <a:r>
              <a:rPr lang="en-GB"/>
              <a:t>Fourth level</a:t>
            </a:r>
          </a:p>
          <a:p>
            <a:pPr lvl="4" eaLnBrk="1" latinLnBrk="0" hangingPunct="1"/>
            <a:r>
              <a:rPr lang="en-GB"/>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D2E57653-3E58-4892-A7ED-712530ACC680}" type="slidenum">
              <a:rPr kumimoji="0" lang="en-US" smtClean="0"/>
              <a:pPr eaLnBrk="1" latinLnBrk="0" hangingPunct="1"/>
              <a:t>‹#›</a:t>
            </a:fld>
            <a:endParaRPr kumimoji="0" lang="en-US"/>
          </a:p>
        </p:txBody>
      </p:sp>
      <p:sp>
        <p:nvSpPr>
          <p:cNvPr id="8" name="Footer Placeholder 7"/>
          <p:cNvSpPr>
            <a:spLocks noGrp="1"/>
          </p:cNvSpPr>
          <p:nvPr>
            <p:ph type="ftr" sz="quarter" idx="11"/>
          </p:nvPr>
        </p:nvSpPr>
        <p:spPr/>
        <p:txBody>
          <a:bodyPr/>
          <a:lstStyle/>
          <a:p>
            <a:endParaRPr kumimoji="0" lang="en-US"/>
          </a:p>
        </p:txBody>
      </p:sp>
      <p:sp>
        <p:nvSpPr>
          <p:cNvPr id="7" name="Date Placeholder 6"/>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10/29/18</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GB"/>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GB"/>
              <a:t>Click to edit Master text styles</a:t>
            </a:r>
          </a:p>
          <a:p>
            <a:pPr lvl="1" eaLnBrk="1" latinLnBrk="0" hangingPunct="1"/>
            <a:r>
              <a:rPr lang="en-GB"/>
              <a:t>Second level</a:t>
            </a:r>
          </a:p>
          <a:p>
            <a:pPr lvl="2" eaLnBrk="1" latinLnBrk="0" hangingPunct="1"/>
            <a:r>
              <a:rPr lang="en-GB"/>
              <a:t>Third level</a:t>
            </a:r>
          </a:p>
          <a:p>
            <a:pPr lvl="3" eaLnBrk="1" latinLnBrk="0" hangingPunct="1"/>
            <a:r>
              <a:rPr lang="en-GB"/>
              <a:t>Fourth level</a:t>
            </a:r>
          </a:p>
          <a:p>
            <a:pPr lvl="4" eaLnBrk="1" latinLnBrk="0" hangingPunct="1"/>
            <a:r>
              <a:rPr lang="en-GB"/>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GB"/>
              <a:t>Click to edit Master text styles</a:t>
            </a:r>
          </a:p>
          <a:p>
            <a:pPr lvl="1" eaLnBrk="1" latinLnBrk="0" hangingPunct="1"/>
            <a:r>
              <a:rPr lang="en-GB"/>
              <a:t>Second level</a:t>
            </a:r>
          </a:p>
          <a:p>
            <a:pPr lvl="2" eaLnBrk="1" latinLnBrk="0" hangingPunct="1"/>
            <a:r>
              <a:rPr lang="en-GB"/>
              <a:t>Third level</a:t>
            </a:r>
          </a:p>
          <a:p>
            <a:pPr lvl="3" eaLnBrk="1" latinLnBrk="0" hangingPunct="1"/>
            <a:r>
              <a:rPr lang="en-GB"/>
              <a:t>Fourth level</a:t>
            </a:r>
          </a:p>
          <a:p>
            <a:pPr lvl="4" eaLnBrk="1" latinLnBrk="0" hangingPunct="1"/>
            <a:r>
              <a:rPr lang="en-GB"/>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GB"/>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GB"/>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10/29/18</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p:txBody>
          <a:bodyPr/>
          <a:lstStyle/>
          <a:p>
            <a:fld id="{D2E57653-3E58-4892-A7ED-712530ACC680}" type="slidenum">
              <a:rPr kumimoji="0" lang="en-US" smtClean="0"/>
              <a:pPr eaLnBrk="1" latinLnBrk="0" hangingPunct="1"/>
              <a:t>‹#›</a:t>
            </a:fld>
            <a:endParaRPr kumimoji="0" lang="en-US"/>
          </a:p>
        </p:txBody>
      </p:sp>
      <p:sp>
        <p:nvSpPr>
          <p:cNvPr id="2" name="Title 1"/>
          <p:cNvSpPr>
            <a:spLocks noGrp="1"/>
          </p:cNvSpPr>
          <p:nvPr>
            <p:ph type="title"/>
          </p:nvPr>
        </p:nvSpPr>
        <p:spPr/>
        <p:txBody>
          <a:bodyPr/>
          <a:lstStyle/>
          <a:p>
            <a:r>
              <a:rPr kumimoji="0" lang="en-GB"/>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10/29/18</a:t>
            </a:fld>
            <a:endParaRPr lang="en-US"/>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p:txBody>
          <a:bodyPr/>
          <a:lstStyle/>
          <a:p>
            <a:fld id="{D2E57653-3E58-4892-A7ED-712530ACC680}" type="slidenum">
              <a:rPr kumimoji="0" lang="en-US" smtClean="0"/>
              <a:pPr eaLnBrk="1" latinLnBrk="0" hangingPunct="1"/>
              <a:t>‹#›</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GB"/>
              <a:t>Click to edit Master text styles</a:t>
            </a:r>
          </a:p>
          <a:p>
            <a:pPr lvl="1" eaLnBrk="1" latinLnBrk="0" hangingPunct="1"/>
            <a:r>
              <a:rPr lang="en-GB"/>
              <a:t>Second level</a:t>
            </a:r>
          </a:p>
          <a:p>
            <a:pPr lvl="2" eaLnBrk="1" latinLnBrk="0" hangingPunct="1"/>
            <a:r>
              <a:rPr lang="en-GB"/>
              <a:t>Third level</a:t>
            </a:r>
          </a:p>
          <a:p>
            <a:pPr lvl="3" eaLnBrk="1" latinLnBrk="0" hangingPunct="1"/>
            <a:r>
              <a:rPr lang="en-GB"/>
              <a:t>Fourth level</a:t>
            </a:r>
          </a:p>
          <a:p>
            <a:pPr lvl="4" eaLnBrk="1" latinLnBrk="0" hangingPunct="1"/>
            <a:r>
              <a:rPr lang="en-GB"/>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GB"/>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GB"/>
              <a:t>Click to edit Master title style</a:t>
            </a:r>
            <a:endParaRPr kumimoji="0" lang="en-US"/>
          </a:p>
        </p:txBody>
      </p:sp>
      <p:sp>
        <p:nvSpPr>
          <p:cNvPr id="8" name="Date Placeholder 7"/>
          <p:cNvSpPr>
            <a:spLocks noGrp="1"/>
          </p:cNvSpPr>
          <p:nvPr>
            <p:ph type="dt" sz="half" idx="14"/>
          </p:nvPr>
        </p:nvSpPr>
        <p:spPr/>
        <p:txBody>
          <a:bodyPr/>
          <a:lstStyle/>
          <a:p>
            <a:pPr eaLnBrk="1" latinLnBrk="0" hangingPunct="1"/>
            <a:fld id="{B41ABA4E-CD72-497B-97AA-7213B3980F60}" type="datetimeFigureOut">
              <a:rPr lang="en-US" smtClean="0"/>
              <a:pPr eaLnBrk="1" latinLnBrk="0" hangingPunct="1"/>
              <a:t>10/29/18</a:t>
            </a:fld>
            <a:endParaRPr lang="en-US"/>
          </a:p>
        </p:txBody>
      </p:sp>
      <p:sp>
        <p:nvSpPr>
          <p:cNvPr id="9" name="Slide Number Placeholder 8"/>
          <p:cNvSpPr>
            <a:spLocks noGrp="1"/>
          </p:cNvSpPr>
          <p:nvPr>
            <p:ph type="sldNum" sz="quarter" idx="15"/>
          </p:nvPr>
        </p:nvSpPr>
        <p:spPr/>
        <p:txBody>
          <a:bodyPr/>
          <a:lstStyle/>
          <a:p>
            <a:fld id="{D2E57653-3E58-4892-A7ED-712530ACC680}" type="slidenum">
              <a:rPr kumimoji="0" lang="en-US" smtClean="0"/>
              <a:pPr eaLnBrk="1" latinLnBrk="0" hangingPunct="1"/>
              <a:t>‹#›</a:t>
            </a:fld>
            <a:endParaRPr kumimoji="0" lang="en-US"/>
          </a:p>
        </p:txBody>
      </p:sp>
      <p:sp>
        <p:nvSpPr>
          <p:cNvPr id="10" name="Footer Placeholder 9"/>
          <p:cNvSpPr>
            <a:spLocks noGrp="1"/>
          </p:cNvSpPr>
          <p:nvPr>
            <p:ph type="ftr" sz="quarter" idx="16"/>
          </p:nvPr>
        </p:nvSpPr>
        <p:spPr/>
        <p:txBody>
          <a:bodyPr/>
          <a:lstStyle/>
          <a:p>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GB"/>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GB"/>
              <a:t>Drag picture to placeholder or click icon to add</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GB"/>
              <a:t>Click to edit Master text styles</a:t>
            </a:r>
          </a:p>
        </p:txBody>
      </p:sp>
      <p:sp>
        <p:nvSpPr>
          <p:cNvPr id="8" name="Date Placeholder 7"/>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10/29/18</a:t>
            </a:fld>
            <a:endParaRPr lang="en-US"/>
          </a:p>
        </p:txBody>
      </p:sp>
      <p:sp>
        <p:nvSpPr>
          <p:cNvPr id="9" name="Slide Number Placeholder 8"/>
          <p:cNvSpPr>
            <a:spLocks noGrp="1"/>
          </p:cNvSpPr>
          <p:nvPr>
            <p:ph type="sldNum" sz="quarter" idx="11"/>
          </p:nvPr>
        </p:nvSpPr>
        <p:spPr/>
        <p:txBody>
          <a:bodyPr/>
          <a:lstStyle/>
          <a:p>
            <a:fld id="{D2E57653-3E58-4892-A7ED-712530ACC680}" type="slidenum">
              <a:rPr kumimoji="0" lang="en-US" smtClean="0"/>
              <a:pPr eaLnBrk="1" latinLnBrk="0" hangingPunct="1"/>
              <a:t>‹#›</a:t>
            </a:fld>
            <a:endParaRPr kumimoji="0" lang="en-US"/>
          </a:p>
        </p:txBody>
      </p:sp>
      <p:sp>
        <p:nvSpPr>
          <p:cNvPr id="10" name="Footer Placeholder 9"/>
          <p:cNvSpPr>
            <a:spLocks noGrp="1"/>
          </p:cNvSpPr>
          <p:nvPr>
            <p:ph type="ftr" sz="quarter" idx="12"/>
          </p:nvPr>
        </p:nvSpPr>
        <p:spPr/>
        <p:txBody>
          <a:bodyPr/>
          <a:lstStyle/>
          <a:p>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GB"/>
              <a:t>Click to edit Master text styles</a:t>
            </a:r>
          </a:p>
          <a:p>
            <a:pPr lvl="1" eaLnBrk="1" latinLnBrk="0" hangingPunct="1"/>
            <a:r>
              <a:rPr kumimoji="0" lang="en-GB"/>
              <a:t>Second level</a:t>
            </a:r>
          </a:p>
          <a:p>
            <a:pPr lvl="2" eaLnBrk="1" latinLnBrk="0" hangingPunct="1"/>
            <a:r>
              <a:rPr kumimoji="0" lang="en-GB"/>
              <a:t>Third level</a:t>
            </a:r>
          </a:p>
          <a:p>
            <a:pPr lvl="3" eaLnBrk="1" latinLnBrk="0" hangingPunct="1"/>
            <a:r>
              <a:rPr kumimoji="0" lang="en-GB"/>
              <a:t>Fourth level</a:t>
            </a:r>
          </a:p>
          <a:p>
            <a:pPr lvl="4" eaLnBrk="1" latinLnBrk="0" hangingPunct="1"/>
            <a:r>
              <a:rPr kumimoji="0" lang="en-GB"/>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pPr eaLnBrk="1" latinLnBrk="0" hangingPunct="1"/>
            <a:fld id="{B41ABA4E-CD72-497B-97AA-7213B3980F60}" type="datetimeFigureOut">
              <a:rPr lang="en-US" smtClean="0"/>
              <a:pPr eaLnBrk="1" latinLnBrk="0" hangingPunct="1"/>
              <a:t>10/29/18</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kumimoji="0"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D2E57653-3E58-4892-A7ED-712530ACC680}" type="slidenum">
              <a:rPr kumimoji="0" lang="en-US" smtClean="0"/>
              <a:pPr eaLnBrk="1" latinLnBrk="0" hangingPunct="1"/>
              <a:t>‹#›</a:t>
            </a:fld>
            <a:endParaRPr kumimoji="0"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GB"/>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hyperlink" Target="https://www.youtube.com/watch?v=fSQgCy_iIcc&amp;t=4s" TargetMode="Externa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Historiography</a:t>
            </a:r>
            <a:br>
              <a:rPr lang="en-GB" dirty="0"/>
            </a:br>
            <a:r>
              <a:rPr lang="en-GB" dirty="0"/>
              <a:t>Week 5</a:t>
            </a:r>
          </a:p>
        </p:txBody>
      </p:sp>
      <p:pic>
        <p:nvPicPr>
          <p:cNvPr id="7" name="Picture Placeholder 6" descr="marx_3.jpg"/>
          <p:cNvPicPr>
            <a:picLocks noGrp="1" noChangeAspect="1"/>
          </p:cNvPicPr>
          <p:nvPr>
            <p:ph type="pic" idx="1"/>
          </p:nvPr>
        </p:nvPicPr>
        <p:blipFill>
          <a:blip r:embed="rId2">
            <a:extLst>
              <a:ext uri="{28A0092B-C50C-407E-A947-70E740481C1C}">
                <a14:useLocalDpi xmlns:a14="http://schemas.microsoft.com/office/drawing/2010/main" val="0"/>
              </a:ext>
            </a:extLst>
          </a:blip>
          <a:srcRect l="-28800" r="-28800"/>
          <a:stretch>
            <a:fillRect/>
          </a:stretch>
        </p:blipFill>
        <p:spPr/>
      </p:pic>
      <p:sp>
        <p:nvSpPr>
          <p:cNvPr id="6" name="Text Placeholder 5"/>
          <p:cNvSpPr>
            <a:spLocks noGrp="1"/>
          </p:cNvSpPr>
          <p:nvPr>
            <p:ph type="body" sz="half" idx="2"/>
          </p:nvPr>
        </p:nvSpPr>
        <p:spPr/>
        <p:txBody>
          <a:bodyPr>
            <a:normAutofit/>
          </a:bodyPr>
          <a:lstStyle/>
          <a:p>
            <a:endParaRPr lang="en-GB" sz="2800" i="1" dirty="0"/>
          </a:p>
          <a:p>
            <a:r>
              <a:rPr lang="en-GB" sz="2800" i="1" dirty="0"/>
              <a:t>Karl Marx</a:t>
            </a:r>
            <a:endParaRPr lang="en-GB" sz="2800" dirty="0"/>
          </a:p>
          <a:p>
            <a:r>
              <a:rPr lang="en-GB" sz="2800" dirty="0"/>
              <a:t>1818-1883</a:t>
            </a:r>
          </a:p>
        </p:txBody>
      </p:sp>
    </p:spTree>
    <p:extLst>
      <p:ext uri="{BB962C8B-B14F-4D97-AF65-F5344CB8AC3E}">
        <p14:creationId xmlns:p14="http://schemas.microsoft.com/office/powerpoint/2010/main" val="17317733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9BD3F27-600A-FF4F-B314-C3B2986A8435}"/>
              </a:ext>
            </a:extLst>
          </p:cNvPr>
          <p:cNvSpPr txBox="1"/>
          <p:nvPr/>
        </p:nvSpPr>
        <p:spPr>
          <a:xfrm>
            <a:off x="187570" y="0"/>
            <a:ext cx="8815754" cy="7294305"/>
          </a:xfrm>
          <a:prstGeom prst="rect">
            <a:avLst/>
          </a:prstGeom>
          <a:noFill/>
        </p:spPr>
        <p:txBody>
          <a:bodyPr wrap="square" rtlCol="0">
            <a:spAutoFit/>
          </a:bodyPr>
          <a:lstStyle/>
          <a:p>
            <a:r>
              <a:rPr lang="en-US" dirty="0"/>
              <a:t>Marx goes further than Feuerbach:</a:t>
            </a:r>
          </a:p>
          <a:p>
            <a:endParaRPr lang="en-US" dirty="0"/>
          </a:p>
          <a:p>
            <a:r>
              <a:rPr lang="en-GB" i="1" dirty="0"/>
              <a:t>Money is the universal, self-constituted value of all things. Hence it has robbed the whole world, the human world as well as nature, of its proper value. Money is the alienated essence of man’s labour and life, and this alien essence dominates him as he worships it.</a:t>
            </a:r>
          </a:p>
          <a:p>
            <a:r>
              <a:rPr lang="en-GB" i="1" dirty="0"/>
              <a:t>(On the Jewish Question, 1843)</a:t>
            </a:r>
          </a:p>
          <a:p>
            <a:endParaRPr lang="en-GB" i="1" dirty="0"/>
          </a:p>
          <a:p>
            <a:endParaRPr lang="en-GB" i="1" dirty="0"/>
          </a:p>
          <a:p>
            <a:r>
              <a:rPr lang="en-GB" i="1" dirty="0"/>
              <a:t>The working class or ‘proletarians’ gains central importance in fighting human alienation</a:t>
            </a:r>
          </a:p>
          <a:p>
            <a:endParaRPr lang="en-GB" i="1" dirty="0"/>
          </a:p>
          <a:p>
            <a:r>
              <a:rPr lang="en-GB" dirty="0"/>
              <a:t> </a:t>
            </a:r>
          </a:p>
          <a:p>
            <a:r>
              <a:rPr lang="en-GB" dirty="0"/>
              <a:t>‘In the formation of a class with radical chains….a sphere of society having a universal character because of its universal suffering…a sphere, in short, that is the complete loss of humanity and can only redeem itself through the total redemption of humanity. This dissolution of society as a particular class is the </a:t>
            </a:r>
            <a:r>
              <a:rPr lang="en-GB" dirty="0" err="1"/>
              <a:t>proletaria</a:t>
            </a:r>
            <a:r>
              <a:rPr lang="en-GB" dirty="0"/>
              <a:t>.’ </a:t>
            </a:r>
          </a:p>
          <a:p>
            <a:r>
              <a:rPr lang="en-GB" dirty="0"/>
              <a:t>(Toward a Critique of Hegel’s Philosophy of Right: Introduction, 72-3)</a:t>
            </a:r>
          </a:p>
          <a:p>
            <a:endParaRPr lang="en-GB" dirty="0"/>
          </a:p>
          <a:p>
            <a:endParaRPr lang="en-GB" dirty="0"/>
          </a:p>
          <a:p>
            <a:r>
              <a:rPr lang="en-GB" dirty="0"/>
              <a:t>The working class has now self-interest, he argues, and can act for the whole of humanity</a:t>
            </a:r>
          </a:p>
          <a:p>
            <a:endParaRPr lang="en-GB" dirty="0"/>
          </a:p>
          <a:p>
            <a:r>
              <a:rPr lang="en-GB" dirty="0"/>
              <a:t>‘The proletarian have nothing to lose but their chains. They have a world to win.’ (Communist Manifesto, 77)  </a:t>
            </a:r>
          </a:p>
          <a:p>
            <a:endParaRPr lang="en-GB" dirty="0"/>
          </a:p>
          <a:p>
            <a:endParaRPr lang="en-GB" dirty="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30713587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F330469-AFA3-CA40-96B5-DB943A56D5D9}"/>
              </a:ext>
            </a:extLst>
          </p:cNvPr>
          <p:cNvSpPr txBox="1"/>
          <p:nvPr/>
        </p:nvSpPr>
        <p:spPr>
          <a:xfrm>
            <a:off x="597878" y="351692"/>
            <a:ext cx="8428892" cy="2031325"/>
          </a:xfrm>
          <a:prstGeom prst="rect">
            <a:avLst/>
          </a:prstGeom>
          <a:noFill/>
        </p:spPr>
        <p:txBody>
          <a:bodyPr wrap="square" rtlCol="0">
            <a:spAutoFit/>
          </a:bodyPr>
          <a:lstStyle/>
          <a:p>
            <a:r>
              <a:rPr lang="en-US" b="1" dirty="0"/>
              <a:t>By the 1840s Marx had ‘discovered’ 2 things:</a:t>
            </a:r>
          </a:p>
          <a:p>
            <a:pPr marL="285750" lvl="0" indent="-285750">
              <a:buFont typeface="Arial" panose="020B0604020202020204" pitchFamily="34" charset="0"/>
              <a:buChar char="•"/>
            </a:pPr>
            <a:r>
              <a:rPr lang="en-GB" dirty="0"/>
              <a:t>Economic and material conditions are the chief form of human alienation</a:t>
            </a:r>
          </a:p>
          <a:p>
            <a:pPr marL="285750" lvl="0" indent="-285750">
              <a:buFont typeface="Arial" panose="020B0604020202020204" pitchFamily="34" charset="0"/>
              <a:buChar char="•"/>
            </a:pPr>
            <a:endParaRPr lang="en-GB" dirty="0"/>
          </a:p>
          <a:p>
            <a:pPr marL="285750" lvl="0" indent="-285750">
              <a:buFont typeface="Arial" panose="020B0604020202020204" pitchFamily="34" charset="0"/>
              <a:buChar char="•"/>
            </a:pPr>
            <a:r>
              <a:rPr lang="en-GB" dirty="0"/>
              <a:t>The material force that would liberate humanity from this alienation by the economic and material condition was the working class, the </a:t>
            </a:r>
            <a:r>
              <a:rPr lang="en-GB" dirty="0" err="1"/>
              <a:t>proletaria</a:t>
            </a:r>
            <a:r>
              <a:rPr lang="en-GB" dirty="0"/>
              <a:t>.</a:t>
            </a:r>
          </a:p>
          <a:p>
            <a:endParaRPr lang="en-US" dirty="0"/>
          </a:p>
          <a:p>
            <a:r>
              <a:rPr lang="en-US" b="1" dirty="0"/>
              <a:t>Allows him to develop a different philosophical standpoint from Hegel:</a:t>
            </a:r>
          </a:p>
        </p:txBody>
      </p:sp>
      <p:sp>
        <p:nvSpPr>
          <p:cNvPr id="6" name="TextBox 5">
            <a:extLst>
              <a:ext uri="{FF2B5EF4-FFF2-40B4-BE49-F238E27FC236}">
                <a16:creationId xmlns:a16="http://schemas.microsoft.com/office/drawing/2014/main" id="{5055BF18-4ABA-EA4A-9837-AC5C4C48D3BD}"/>
              </a:ext>
            </a:extLst>
          </p:cNvPr>
          <p:cNvSpPr txBox="1"/>
          <p:nvPr/>
        </p:nvSpPr>
        <p:spPr>
          <a:xfrm>
            <a:off x="468924" y="2508739"/>
            <a:ext cx="8557846" cy="4524315"/>
          </a:xfrm>
          <a:prstGeom prst="rect">
            <a:avLst/>
          </a:prstGeom>
          <a:noFill/>
        </p:spPr>
        <p:txBody>
          <a:bodyPr wrap="square" rtlCol="0">
            <a:spAutoFit/>
          </a:bodyPr>
          <a:lstStyle/>
          <a:p>
            <a:r>
              <a:rPr lang="en-GB" dirty="0"/>
              <a:t>‘In direct contrast to German philosophy which descend from heaven to earth, here we ascend from earth to heaven. That is to say, we do not set out from what men imagine, conceive, nor from men as narrated, thought of, or imagined, conceived in order to arrive at men in the flesh. We set out from real, active men and on the basis of their real life process we demonstrate the development of the ideological reflexes and echoes of this life process. The phantoms formed in the human brain are also, necessarily, sublimates of their material life process, which is empirically verifiable and bound to material premises. Morality, religion, metaphysics and all the rest of the ideology and their corresponding forms of consciousness no longer seem to be independent. They have no history or development. </a:t>
            </a:r>
          </a:p>
          <a:p>
            <a:endParaRPr lang="en-GB" dirty="0"/>
          </a:p>
          <a:p>
            <a:r>
              <a:rPr lang="en-GB" dirty="0"/>
              <a:t>Rather, men who develop their material production and their material relationship alter their thinking and the products of their thinking along with their real existence. </a:t>
            </a:r>
            <a:r>
              <a:rPr lang="en-GB" b="1" i="1" dirty="0"/>
              <a:t>Consciousness does not determine life, but life determines consciousness. </a:t>
            </a:r>
            <a:endParaRPr lang="en-GB" b="1" dirty="0"/>
          </a:p>
          <a:p>
            <a:r>
              <a:rPr lang="en-GB" dirty="0"/>
              <a:t>(The German Ideology, Selected Writings, p. 164)</a:t>
            </a:r>
          </a:p>
          <a:p>
            <a:r>
              <a:rPr lang="en-GB" dirty="0"/>
              <a:t> </a:t>
            </a:r>
          </a:p>
        </p:txBody>
      </p:sp>
    </p:spTree>
    <p:extLst>
      <p:ext uri="{BB962C8B-B14F-4D97-AF65-F5344CB8AC3E}">
        <p14:creationId xmlns:p14="http://schemas.microsoft.com/office/powerpoint/2010/main" val="40283816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E468F006-E713-894F-AB65-DB47E79A462F}"/>
              </a:ext>
            </a:extLst>
          </p:cNvPr>
          <p:cNvSpPr txBox="1"/>
          <p:nvPr/>
        </p:nvSpPr>
        <p:spPr>
          <a:xfrm>
            <a:off x="550985" y="492370"/>
            <a:ext cx="7807569" cy="7294305"/>
          </a:xfrm>
          <a:prstGeom prst="rect">
            <a:avLst/>
          </a:prstGeom>
          <a:noFill/>
        </p:spPr>
        <p:txBody>
          <a:bodyPr wrap="square" rtlCol="0">
            <a:spAutoFit/>
          </a:bodyPr>
          <a:lstStyle/>
          <a:p>
            <a:r>
              <a:rPr lang="en-US" b="1" dirty="0"/>
              <a:t>Allows him to develop a different philosophical standpoint from Hegel:</a:t>
            </a:r>
          </a:p>
          <a:p>
            <a:endParaRPr lang="en-US" b="1" dirty="0"/>
          </a:p>
          <a:p>
            <a:r>
              <a:rPr lang="en-GB" dirty="0"/>
              <a:t>‘In direct contrast to German philosophy which descend from heaven to earth, here we ascend from earth to heaven. </a:t>
            </a:r>
          </a:p>
          <a:p>
            <a:endParaRPr lang="en-GB" dirty="0"/>
          </a:p>
          <a:p>
            <a:r>
              <a:rPr lang="en-GB" dirty="0"/>
              <a:t>That is to say, we do not set out from what men imagine, conceive, nor from men as narrated, thought of, or imagined, conceived in order to arrive at men in the flesh. We set out from real, active men and on the basis of their real life process we demonstrate the development of the ideological reflexes and echoes of this life process. The phantoms formed in the human brain are also, necessarily, sublimates of their material life process, which is empirically verifiable and bound to material premises. Morality, religion, metaphysics and all the rest of the ideology and their corresponding forms of consciousness no longer seem to be independent. They have no history or development. </a:t>
            </a:r>
          </a:p>
          <a:p>
            <a:endParaRPr lang="en-GB" dirty="0"/>
          </a:p>
          <a:p>
            <a:r>
              <a:rPr lang="en-GB" dirty="0"/>
              <a:t>Rather, men who develop their material production and their material relationship alter their thinking and the products of their thinking along with their real existence. </a:t>
            </a:r>
            <a:r>
              <a:rPr lang="en-GB" b="1" i="1" dirty="0"/>
              <a:t>Consciousness does not determine life, but life determines consciousness.’ </a:t>
            </a:r>
            <a:endParaRPr lang="en-GB" b="1" dirty="0"/>
          </a:p>
          <a:p>
            <a:r>
              <a:rPr lang="en-GB" dirty="0"/>
              <a:t>(The German Ideology, Selected Writings, p. 164)</a:t>
            </a:r>
          </a:p>
          <a:p>
            <a:endParaRPr lang="en-US" b="1" dirty="0"/>
          </a:p>
          <a:p>
            <a:endParaRPr lang="en-US" b="1" dirty="0"/>
          </a:p>
          <a:p>
            <a:endParaRPr lang="en-US" b="1" dirty="0"/>
          </a:p>
          <a:p>
            <a:endParaRPr lang="en-US" b="1" dirty="0"/>
          </a:p>
          <a:p>
            <a:endParaRPr lang="en-US" dirty="0"/>
          </a:p>
        </p:txBody>
      </p:sp>
    </p:spTree>
    <p:extLst>
      <p:ext uri="{BB962C8B-B14F-4D97-AF65-F5344CB8AC3E}">
        <p14:creationId xmlns:p14="http://schemas.microsoft.com/office/powerpoint/2010/main" val="29541501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48A3DBC-29FB-AC47-9989-E4A833C8559E}"/>
              </a:ext>
            </a:extLst>
          </p:cNvPr>
          <p:cNvSpPr txBox="1"/>
          <p:nvPr/>
        </p:nvSpPr>
        <p:spPr>
          <a:xfrm>
            <a:off x="562708" y="152400"/>
            <a:ext cx="7936524" cy="6186309"/>
          </a:xfrm>
          <a:prstGeom prst="rect">
            <a:avLst/>
          </a:prstGeom>
          <a:noFill/>
        </p:spPr>
        <p:txBody>
          <a:bodyPr wrap="square" rtlCol="0">
            <a:spAutoFit/>
          </a:bodyPr>
          <a:lstStyle/>
          <a:p>
            <a:r>
              <a:rPr lang="en-US" b="1" dirty="0"/>
              <a:t>Historical Materialism:</a:t>
            </a:r>
          </a:p>
          <a:p>
            <a:endParaRPr lang="en-US" b="1" dirty="0"/>
          </a:p>
          <a:p>
            <a:r>
              <a:rPr lang="en-GB" dirty="0"/>
              <a:t>It was a term which refers to the philosophical view which holds that matter in motion is the fundamental constituent of the universe (since Greeks)</a:t>
            </a:r>
          </a:p>
          <a:p>
            <a:endParaRPr lang="en-GB" b="1" dirty="0"/>
          </a:p>
          <a:p>
            <a:r>
              <a:rPr lang="en-GB" b="1" dirty="0"/>
              <a:t>Marx does not mean this!</a:t>
            </a:r>
          </a:p>
          <a:p>
            <a:endParaRPr lang="en-GB" b="1" dirty="0"/>
          </a:p>
          <a:p>
            <a:r>
              <a:rPr lang="en-GB" dirty="0"/>
              <a:t>Marx took a firm stand against materialism, a position most progressive thinkers (particularly in the anglophone held) at his time. Such materialist claimed that ‘the’ substratum/basis of all mental and spiritual phenomena was to be found in matter and material processes. In its most vulgar and superficial form, this kind of materialism taught that feelings and ides are sufficiently explained as a result of chemical bodily processes. </a:t>
            </a:r>
          </a:p>
          <a:p>
            <a:r>
              <a:rPr lang="en-GB" dirty="0"/>
              <a:t> </a:t>
            </a:r>
          </a:p>
          <a:p>
            <a:r>
              <a:rPr lang="en-GB" dirty="0"/>
              <a:t>M. fought this what he considered mechanical ‘bourgeois’ materialism, ‘the abstract materialism of natural science, that excluded history and its processes’ </a:t>
            </a:r>
          </a:p>
          <a:p>
            <a:endParaRPr lang="en-GB" b="1" dirty="0"/>
          </a:p>
          <a:p>
            <a:r>
              <a:rPr lang="en-GB" b="1" dirty="0"/>
              <a:t>So, what does historical materialism investigates and claims?  </a:t>
            </a:r>
          </a:p>
          <a:p>
            <a:endParaRPr lang="en-GB" b="1" dirty="0"/>
          </a:p>
          <a:p>
            <a:r>
              <a:rPr lang="en-GB" dirty="0"/>
              <a:t>Claims that man, the real and total man, the ‘real living’ individual – not the ideas produced by these individuals – are the subject matter of history and of the understanding of its laws </a:t>
            </a:r>
            <a:endParaRPr lang="en-US" b="1" dirty="0"/>
          </a:p>
        </p:txBody>
      </p:sp>
    </p:spTree>
    <p:extLst>
      <p:ext uri="{BB962C8B-B14F-4D97-AF65-F5344CB8AC3E}">
        <p14:creationId xmlns:p14="http://schemas.microsoft.com/office/powerpoint/2010/main" val="22275344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8B249A8-0B52-5B41-A741-BBBED753FE35}"/>
              </a:ext>
            </a:extLst>
          </p:cNvPr>
          <p:cNvSpPr txBox="1"/>
          <p:nvPr/>
        </p:nvSpPr>
        <p:spPr>
          <a:xfrm>
            <a:off x="902677" y="1289538"/>
            <a:ext cx="6916615" cy="5078313"/>
          </a:xfrm>
          <a:prstGeom prst="rect">
            <a:avLst/>
          </a:prstGeom>
          <a:noFill/>
        </p:spPr>
        <p:txBody>
          <a:bodyPr wrap="square" rtlCol="0">
            <a:spAutoFit/>
          </a:bodyPr>
          <a:lstStyle/>
          <a:p>
            <a:endParaRPr lang="en-US" dirty="0"/>
          </a:p>
          <a:p>
            <a:endParaRPr lang="en-US" dirty="0"/>
          </a:p>
          <a:p>
            <a:r>
              <a:rPr lang="en-US" dirty="0"/>
              <a:t>‘Drives’ according to Marx: </a:t>
            </a:r>
          </a:p>
          <a:p>
            <a:endParaRPr lang="en-US" dirty="0"/>
          </a:p>
          <a:p>
            <a:pPr marL="342900" indent="-342900">
              <a:buAutoNum type="arabicPeriod"/>
            </a:pPr>
            <a:r>
              <a:rPr lang="en-US" dirty="0"/>
              <a:t>Fixed and constant (hunger, sex </a:t>
            </a:r>
            <a:r>
              <a:rPr lang="en-US" dirty="0" err="1"/>
              <a:t>etc</a:t>
            </a:r>
            <a:r>
              <a:rPr lang="en-US" dirty="0"/>
              <a:t>)</a:t>
            </a:r>
          </a:p>
          <a:p>
            <a:pPr marL="342900" indent="-342900">
              <a:buAutoNum type="arabicPeriod"/>
            </a:pPr>
            <a:r>
              <a:rPr lang="en-GB" dirty="0"/>
              <a:t>‘relative drives’ which ‘owe their origin only to a certain type of social organisation’  (desire for money and property – capitalism)</a:t>
            </a:r>
          </a:p>
          <a:p>
            <a:pPr marL="342900" indent="-342900">
              <a:buAutoNum type="arabicPeriod"/>
            </a:pPr>
            <a:endParaRPr lang="en-GB" dirty="0"/>
          </a:p>
          <a:p>
            <a:pPr marL="342900" indent="-342900">
              <a:buAutoNum type="arabicPeriod"/>
            </a:pPr>
            <a:endParaRPr lang="en-GB" dirty="0"/>
          </a:p>
          <a:p>
            <a:r>
              <a:rPr lang="en-GB" dirty="0"/>
              <a:t>‘Men can be distinguished from animals by consciousness, by religion and anything else you like. They themselves begin to produce their means of subsistence, a step which is conditioned by their physical organisation. By producing their means of subsistence men are indirectly producing their actual material life.’ </a:t>
            </a:r>
          </a:p>
          <a:p>
            <a:r>
              <a:rPr lang="en-GB" dirty="0"/>
              <a:t>(</a:t>
            </a:r>
            <a:r>
              <a:rPr lang="en-GB" i="1" dirty="0"/>
              <a:t>German Ideology</a:t>
            </a:r>
            <a:r>
              <a:rPr lang="en-GB" dirty="0"/>
              <a:t>, p. 7)</a:t>
            </a:r>
          </a:p>
          <a:p>
            <a:r>
              <a:rPr lang="en-GB" dirty="0"/>
              <a:t> </a:t>
            </a:r>
          </a:p>
          <a:p>
            <a:pPr marL="342900" indent="-342900">
              <a:buAutoNum type="arabicPeriod"/>
            </a:pPr>
            <a:endParaRPr lang="en-GB" dirty="0"/>
          </a:p>
          <a:p>
            <a:pPr marL="342900" indent="-342900">
              <a:buAutoNum type="arabicPeriod"/>
            </a:pPr>
            <a:endParaRPr lang="en-US" dirty="0"/>
          </a:p>
        </p:txBody>
      </p:sp>
      <p:sp>
        <p:nvSpPr>
          <p:cNvPr id="7" name="TextBox 6">
            <a:extLst>
              <a:ext uri="{FF2B5EF4-FFF2-40B4-BE49-F238E27FC236}">
                <a16:creationId xmlns:a16="http://schemas.microsoft.com/office/drawing/2014/main" id="{C0E5D88B-9BA6-964F-9960-0FD1023B17A9}"/>
              </a:ext>
            </a:extLst>
          </p:cNvPr>
          <p:cNvSpPr txBox="1"/>
          <p:nvPr/>
        </p:nvSpPr>
        <p:spPr>
          <a:xfrm>
            <a:off x="949569" y="468922"/>
            <a:ext cx="7631723" cy="1200329"/>
          </a:xfrm>
          <a:prstGeom prst="rect">
            <a:avLst/>
          </a:prstGeom>
          <a:noFill/>
        </p:spPr>
        <p:txBody>
          <a:bodyPr wrap="square" rtlCol="0">
            <a:spAutoFit/>
          </a:bodyPr>
          <a:lstStyle/>
          <a:p>
            <a:r>
              <a:rPr lang="en-GB" b="1" dirty="0"/>
              <a:t>The great difference between Marx and other thinkers of 18</a:t>
            </a:r>
            <a:r>
              <a:rPr lang="en-GB" b="1" baseline="30000" dirty="0"/>
              <a:t>th</a:t>
            </a:r>
            <a:r>
              <a:rPr lang="en-GB" b="1" dirty="0"/>
              <a:t>/19</a:t>
            </a:r>
            <a:r>
              <a:rPr lang="en-GB" b="1" baseline="30000" dirty="0"/>
              <a:t>th</a:t>
            </a:r>
            <a:r>
              <a:rPr lang="en-GB" b="1" dirty="0"/>
              <a:t> century is that he does NOT consider capitalism – or commerce culture – was the outcome of human nature and the motivation of man in capitalism to be the universal motivation in man !!!!</a:t>
            </a:r>
            <a:endParaRPr lang="en-US" b="1" dirty="0"/>
          </a:p>
        </p:txBody>
      </p:sp>
    </p:spTree>
    <p:extLst>
      <p:ext uri="{BB962C8B-B14F-4D97-AF65-F5344CB8AC3E}">
        <p14:creationId xmlns:p14="http://schemas.microsoft.com/office/powerpoint/2010/main" val="36625526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14BBA54-449A-684F-922B-294014DB7738}"/>
              </a:ext>
            </a:extLst>
          </p:cNvPr>
          <p:cNvSpPr txBox="1"/>
          <p:nvPr/>
        </p:nvSpPr>
        <p:spPr>
          <a:xfrm>
            <a:off x="1172308" y="808892"/>
            <a:ext cx="7455877" cy="5632311"/>
          </a:xfrm>
          <a:prstGeom prst="rect">
            <a:avLst/>
          </a:prstGeom>
          <a:noFill/>
        </p:spPr>
        <p:txBody>
          <a:bodyPr wrap="square" rtlCol="0">
            <a:spAutoFit/>
          </a:bodyPr>
          <a:lstStyle/>
          <a:p>
            <a:r>
              <a:rPr lang="en-GB" dirty="0"/>
              <a:t>‘In the social production which men carry on they enter into definition relations that are indispensable and independent of their will; these relations of production correspond to a definite state of development of their material powers of production. The sum total of these relations of production constitutes the economic structure of society – the real foundation, on which rise legal and political superstructures and to which correspond forms of social consciousness. The mode of production of material life conditions the general character of the social, political and spiritual processes of life. It is not the consciousness of men that determines their existence, but, on the contrary, their social existence determines their consciousness. </a:t>
            </a:r>
          </a:p>
          <a:p>
            <a:r>
              <a:rPr lang="en-GB" dirty="0"/>
              <a:t> </a:t>
            </a:r>
          </a:p>
          <a:p>
            <a:r>
              <a:rPr lang="en-GB" dirty="0"/>
              <a:t>At a certain stage of their development the material forces of production in society come into conflict with the existing relations of production or – what is but a legal expression for the same thing – with the property relations within which they had been at work before. From forms of development of the forces of production these relations turn into their fetters. Then comes the epoch of social revolution.’</a:t>
            </a:r>
          </a:p>
          <a:p>
            <a:r>
              <a:rPr lang="en-GB" dirty="0"/>
              <a:t>(</a:t>
            </a:r>
            <a:r>
              <a:rPr lang="en-GB" i="1" dirty="0"/>
              <a:t>Critique to Political Economy, </a:t>
            </a:r>
            <a:r>
              <a:rPr lang="en-GB" dirty="0"/>
              <a:t>p. 389)</a:t>
            </a:r>
          </a:p>
          <a:p>
            <a:r>
              <a:rPr lang="en-GB" dirty="0"/>
              <a:t> </a:t>
            </a:r>
          </a:p>
        </p:txBody>
      </p:sp>
    </p:spTree>
    <p:extLst>
      <p:ext uri="{BB962C8B-B14F-4D97-AF65-F5344CB8AC3E}">
        <p14:creationId xmlns:p14="http://schemas.microsoft.com/office/powerpoint/2010/main" val="16587787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BC3A8F4-F9B3-2A40-8B1C-B875A67A100A}"/>
              </a:ext>
            </a:extLst>
          </p:cNvPr>
          <p:cNvSpPr txBox="1"/>
          <p:nvPr/>
        </p:nvSpPr>
        <p:spPr>
          <a:xfrm>
            <a:off x="480646" y="539262"/>
            <a:ext cx="8112369" cy="5909310"/>
          </a:xfrm>
          <a:prstGeom prst="rect">
            <a:avLst/>
          </a:prstGeom>
          <a:noFill/>
        </p:spPr>
        <p:txBody>
          <a:bodyPr wrap="square" rtlCol="0">
            <a:spAutoFit/>
          </a:bodyPr>
          <a:lstStyle/>
          <a:p>
            <a:pPr lvl="0"/>
            <a:endParaRPr lang="en-GB" dirty="0"/>
          </a:p>
          <a:p>
            <a:pPr lvl="0"/>
            <a:r>
              <a:rPr lang="en-GB" dirty="0"/>
              <a:t>Three parts of society:</a:t>
            </a:r>
          </a:p>
          <a:p>
            <a:pPr lvl="0"/>
            <a:endParaRPr lang="en-GB" dirty="0"/>
          </a:p>
          <a:p>
            <a:pPr marL="285750" lvl="0" indent="-285750">
              <a:buFont typeface="Arial" panose="020B0604020202020204" pitchFamily="34" charset="0"/>
              <a:buChar char="•"/>
            </a:pPr>
            <a:r>
              <a:rPr lang="en-GB" dirty="0"/>
              <a:t>productive forces: things used to produce (machinery, raw materials, and human skills etc)</a:t>
            </a:r>
          </a:p>
          <a:p>
            <a:pPr lvl="0"/>
            <a:endParaRPr lang="en-GB" dirty="0"/>
          </a:p>
          <a:p>
            <a:pPr lvl="0"/>
            <a:r>
              <a:rPr lang="en-GB" dirty="0"/>
              <a:t>Give rise to ....</a:t>
            </a:r>
          </a:p>
          <a:p>
            <a:pPr lvl="0"/>
            <a:endParaRPr lang="en-GB" dirty="0"/>
          </a:p>
          <a:p>
            <a:pPr lvl="0"/>
            <a:r>
              <a:rPr lang="en-GB" dirty="0"/>
              <a:t>the relations between people or between people and material things – relations of production = economic order of society</a:t>
            </a:r>
          </a:p>
          <a:p>
            <a:pPr lvl="0"/>
            <a:endParaRPr lang="en-GB" dirty="0"/>
          </a:p>
          <a:p>
            <a:pPr lvl="0"/>
            <a:r>
              <a:rPr lang="en-GB" dirty="0"/>
              <a:t>Gives rise to ...</a:t>
            </a:r>
          </a:p>
          <a:p>
            <a:pPr lvl="0"/>
            <a:endParaRPr lang="en-GB" dirty="0"/>
          </a:p>
          <a:p>
            <a:pPr lvl="0"/>
            <a:r>
              <a:rPr lang="en-GB" dirty="0"/>
              <a:t>Superstructure (legal, political institutions of society; culture, arts etc.)</a:t>
            </a:r>
          </a:p>
          <a:p>
            <a:r>
              <a:rPr lang="en-GB" dirty="0"/>
              <a:t> </a:t>
            </a:r>
          </a:p>
          <a:p>
            <a:endParaRPr lang="en-GB" dirty="0"/>
          </a:p>
          <a:p>
            <a:r>
              <a:rPr lang="en-GB" dirty="0"/>
              <a:t>	‘The hand mill gives you a society with the feudal lord; the steam mill, 	society with the industrial capitalist’</a:t>
            </a:r>
          </a:p>
          <a:p>
            <a:endParaRPr lang="en-GB" dirty="0"/>
          </a:p>
          <a:p>
            <a:r>
              <a:rPr lang="en-GB" dirty="0"/>
              <a:t>Move from one ‘mode’ to another is </a:t>
            </a:r>
            <a:r>
              <a:rPr lang="en-GB" i="1" dirty="0"/>
              <a:t>through dialectic struggle </a:t>
            </a:r>
            <a:r>
              <a:rPr lang="en-GB" dirty="0"/>
              <a:t>(see Hegel)</a:t>
            </a:r>
          </a:p>
          <a:p>
            <a:r>
              <a:rPr lang="en-GB" dirty="0"/>
              <a:t> </a:t>
            </a:r>
          </a:p>
        </p:txBody>
      </p:sp>
    </p:spTree>
    <p:extLst>
      <p:ext uri="{BB962C8B-B14F-4D97-AF65-F5344CB8AC3E}">
        <p14:creationId xmlns:p14="http://schemas.microsoft.com/office/powerpoint/2010/main" val="18387731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15ED848-9D49-D84A-B2F3-5A0E2FA9EB22}"/>
              </a:ext>
            </a:extLst>
          </p:cNvPr>
          <p:cNvSpPr txBox="1"/>
          <p:nvPr/>
        </p:nvSpPr>
        <p:spPr>
          <a:xfrm>
            <a:off x="844062" y="937846"/>
            <a:ext cx="7221415" cy="3139321"/>
          </a:xfrm>
          <a:prstGeom prst="rect">
            <a:avLst/>
          </a:prstGeom>
          <a:noFill/>
        </p:spPr>
        <p:txBody>
          <a:bodyPr wrap="square" rtlCol="0">
            <a:spAutoFit/>
          </a:bodyPr>
          <a:lstStyle/>
          <a:p>
            <a:r>
              <a:rPr lang="en-GB" b="1" dirty="0"/>
              <a:t>Note:</a:t>
            </a:r>
            <a:r>
              <a:rPr lang="en-GB" dirty="0"/>
              <a:t> Marx is not that deterministic all his life; change views in </a:t>
            </a:r>
            <a:r>
              <a:rPr lang="en-GB" i="1" dirty="0"/>
              <a:t>The Eighteenth Brumaire of Louis Bonaparte</a:t>
            </a:r>
            <a:r>
              <a:rPr lang="en-GB" dirty="0"/>
              <a:t>, focusses on the effects of ideas and personalities, and makes less deterministic general statements.</a:t>
            </a:r>
          </a:p>
          <a:p>
            <a:r>
              <a:rPr lang="en-GB" dirty="0"/>
              <a:t> </a:t>
            </a:r>
          </a:p>
          <a:p>
            <a:r>
              <a:rPr lang="en-GB" dirty="0"/>
              <a:t>	</a:t>
            </a:r>
          </a:p>
          <a:p>
            <a:endParaRPr lang="en-GB" dirty="0"/>
          </a:p>
          <a:p>
            <a:r>
              <a:rPr lang="en-GB" dirty="0"/>
              <a:t>‘Men make their own history; but they do not make it just as they please; they do not make it under circumstances chosen by themselves, but under circumstances directly encountered, given, and transmitted from the past’. (</a:t>
            </a:r>
            <a:r>
              <a:rPr lang="en-GB" i="1" dirty="0"/>
              <a:t>The Eighteenth Brumaire of Louis Bonaparte</a:t>
            </a:r>
            <a:r>
              <a:rPr lang="en-GB" i="1"/>
              <a:t>, 1852, p</a:t>
            </a:r>
            <a:r>
              <a:rPr lang="en-GB" i="1" dirty="0"/>
              <a:t>. 300)</a:t>
            </a:r>
            <a:endParaRPr lang="en-GB" dirty="0"/>
          </a:p>
        </p:txBody>
      </p:sp>
    </p:spTree>
    <p:extLst>
      <p:ext uri="{BB962C8B-B14F-4D97-AF65-F5344CB8AC3E}">
        <p14:creationId xmlns:p14="http://schemas.microsoft.com/office/powerpoint/2010/main" val="39631063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914DE1E-BD21-D04E-9515-C079E59F5575}"/>
              </a:ext>
            </a:extLst>
          </p:cNvPr>
          <p:cNvSpPr txBox="1"/>
          <p:nvPr/>
        </p:nvSpPr>
        <p:spPr>
          <a:xfrm>
            <a:off x="621323" y="973015"/>
            <a:ext cx="7737231" cy="3416320"/>
          </a:xfrm>
          <a:prstGeom prst="rect">
            <a:avLst/>
          </a:prstGeom>
          <a:noFill/>
        </p:spPr>
        <p:txBody>
          <a:bodyPr wrap="square" rtlCol="0">
            <a:spAutoFit/>
          </a:bodyPr>
          <a:lstStyle/>
          <a:p>
            <a:r>
              <a:rPr lang="en-GB" dirty="0"/>
              <a:t>Capitalism sows the seeds of his own destruction. The constant </a:t>
            </a:r>
            <a:r>
              <a:rPr lang="en-GB" dirty="0" err="1"/>
              <a:t>cylce</a:t>
            </a:r>
            <a:r>
              <a:rPr lang="en-GB" dirty="0"/>
              <a:t> of boom and bust and the alienation of workers – or dehumanisation—of workers as </a:t>
            </a:r>
            <a:r>
              <a:rPr lang="en-GB" dirty="0" err="1"/>
              <a:t>commoidites</a:t>
            </a:r>
            <a:r>
              <a:rPr lang="en-GB" dirty="0"/>
              <a:t> that it entails feeds in the workers the need to become free of this alienation. Before long, they will realise that to be fully human, they will have to bring an end to the conditions which makes for capitalist society. Capitalists will be forcibly out. After a transitional period in which workers are the ruling class, there will arise a new form of society in which no classes exist.  </a:t>
            </a:r>
          </a:p>
          <a:p>
            <a:endParaRPr lang="en-GB" dirty="0"/>
          </a:p>
          <a:p>
            <a:r>
              <a:rPr lang="en-GB" dirty="0"/>
              <a:t>In this form of society, called communism by Marx, people will act in accordance with plans devised for the good of all </a:t>
            </a:r>
          </a:p>
          <a:p>
            <a:r>
              <a:rPr lang="en-GB" dirty="0"/>
              <a:t>(Communist Manifesto).</a:t>
            </a:r>
          </a:p>
        </p:txBody>
      </p:sp>
    </p:spTree>
    <p:extLst>
      <p:ext uri="{BB962C8B-B14F-4D97-AF65-F5344CB8AC3E}">
        <p14:creationId xmlns:p14="http://schemas.microsoft.com/office/powerpoint/2010/main" val="14819450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9EE7137A-CB10-F64D-9573-A77F6C17D27D}"/>
              </a:ext>
            </a:extLst>
          </p:cNvPr>
          <p:cNvSpPr txBox="1"/>
          <p:nvPr/>
        </p:nvSpPr>
        <p:spPr>
          <a:xfrm>
            <a:off x="1664677" y="1195754"/>
            <a:ext cx="3416769" cy="369332"/>
          </a:xfrm>
          <a:prstGeom prst="rect">
            <a:avLst/>
          </a:prstGeom>
          <a:noFill/>
        </p:spPr>
        <p:txBody>
          <a:bodyPr wrap="none" rtlCol="0">
            <a:spAutoFit/>
          </a:bodyPr>
          <a:lstStyle/>
          <a:p>
            <a:r>
              <a:rPr lang="en-US" dirty="0"/>
              <a:t>Marx concept of human nature? </a:t>
            </a:r>
          </a:p>
        </p:txBody>
      </p:sp>
    </p:spTree>
    <p:extLst>
      <p:ext uri="{BB962C8B-B14F-4D97-AF65-F5344CB8AC3E}">
        <p14:creationId xmlns:p14="http://schemas.microsoft.com/office/powerpoint/2010/main" val="20541528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a:t>For 9 minute overview of Marx’s views, click </a:t>
            </a:r>
            <a:r>
              <a:rPr lang="en-GB" dirty="0">
                <a:hlinkClick r:id="rId2"/>
              </a:rPr>
              <a:t>here</a:t>
            </a:r>
            <a:endParaRPr lang="en-GB" dirty="0"/>
          </a:p>
        </p:txBody>
      </p:sp>
    </p:spTree>
    <p:extLst>
      <p:ext uri="{BB962C8B-B14F-4D97-AF65-F5344CB8AC3E}">
        <p14:creationId xmlns:p14="http://schemas.microsoft.com/office/powerpoint/2010/main" val="4356638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a:t>Where he was born</a:t>
            </a:r>
          </a:p>
        </p:txBody>
      </p:sp>
      <p:sp>
        <p:nvSpPr>
          <p:cNvPr id="7" name="Text Placeholder 6"/>
          <p:cNvSpPr>
            <a:spLocks noGrp="1"/>
          </p:cNvSpPr>
          <p:nvPr>
            <p:ph type="body" sz="half" idx="2"/>
          </p:nvPr>
        </p:nvSpPr>
        <p:spPr/>
        <p:txBody>
          <a:bodyPr/>
          <a:lstStyle/>
          <a:p>
            <a:r>
              <a:rPr lang="en-GB" dirty="0"/>
              <a:t>Trier, in what is now the western part of Germany near Luxemburg; then under Prussian authority</a:t>
            </a:r>
          </a:p>
        </p:txBody>
      </p:sp>
      <p:pic>
        <p:nvPicPr>
          <p:cNvPr id="10" name="Picture 2"/>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24734" r="-24734"/>
          <a:stretch>
            <a:fillRect/>
          </a:stretch>
        </p:blipFill>
        <p:spPr bwMode="auto">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10413952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2"/>
          </p:nvPr>
        </p:nvSpPr>
        <p:spPr/>
        <p:txBody>
          <a:bodyPr>
            <a:normAutofit/>
          </a:bodyPr>
          <a:lstStyle/>
          <a:p>
            <a:r>
              <a:rPr lang="en-GB" sz="3200" dirty="0"/>
              <a:t>London</a:t>
            </a:r>
          </a:p>
        </p:txBody>
      </p:sp>
      <p:sp>
        <p:nvSpPr>
          <p:cNvPr id="4" name="Title 3"/>
          <p:cNvSpPr>
            <a:spLocks noGrp="1"/>
          </p:cNvSpPr>
          <p:nvPr>
            <p:ph type="title"/>
          </p:nvPr>
        </p:nvSpPr>
        <p:spPr/>
        <p:txBody>
          <a:bodyPr/>
          <a:lstStyle/>
          <a:p>
            <a:r>
              <a:rPr lang="en-GB" sz="3200" dirty="0"/>
              <a:t>1850s</a:t>
            </a:r>
          </a:p>
        </p:txBody>
      </p:sp>
      <p:pic>
        <p:nvPicPr>
          <p:cNvPr id="5"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l="-26725" r="-26725"/>
          <a:stretch>
            <a:fillRect/>
          </a:stretch>
        </p:blipFill>
        <p:spPr bwMode="auto">
          <a:xfrm>
            <a:off x="726831" y="457200"/>
            <a:ext cx="5521569" cy="5715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TextBox 1">
            <a:extLst>
              <a:ext uri="{FF2B5EF4-FFF2-40B4-BE49-F238E27FC236}">
                <a16:creationId xmlns:a16="http://schemas.microsoft.com/office/drawing/2014/main" id="{453F7DEE-E88B-754E-A6EB-BDF895345BD4}"/>
              </a:ext>
            </a:extLst>
          </p:cNvPr>
          <p:cNvSpPr txBox="1"/>
          <p:nvPr/>
        </p:nvSpPr>
        <p:spPr>
          <a:xfrm>
            <a:off x="7350369" y="2602523"/>
            <a:ext cx="184731" cy="646331"/>
          </a:xfrm>
          <a:prstGeom prst="rect">
            <a:avLst/>
          </a:prstGeom>
          <a:noFill/>
        </p:spPr>
        <p:txBody>
          <a:bodyPr wrap="none" rtlCol="0">
            <a:spAutoFit/>
          </a:bodyPr>
          <a:lstStyle/>
          <a:p>
            <a:endParaRPr lang="en-US" dirty="0"/>
          </a:p>
          <a:p>
            <a:endParaRPr lang="en-US" dirty="0"/>
          </a:p>
        </p:txBody>
      </p:sp>
      <p:sp>
        <p:nvSpPr>
          <p:cNvPr id="6" name="TextBox 5">
            <a:extLst>
              <a:ext uri="{FF2B5EF4-FFF2-40B4-BE49-F238E27FC236}">
                <a16:creationId xmlns:a16="http://schemas.microsoft.com/office/drawing/2014/main" id="{F9FD3430-A5F7-5C43-90A1-FFC8889B3662}"/>
              </a:ext>
            </a:extLst>
          </p:cNvPr>
          <p:cNvSpPr txBox="1"/>
          <p:nvPr/>
        </p:nvSpPr>
        <p:spPr>
          <a:xfrm>
            <a:off x="6037385" y="2602523"/>
            <a:ext cx="2920373" cy="369332"/>
          </a:xfrm>
          <a:prstGeom prst="rect">
            <a:avLst/>
          </a:prstGeom>
          <a:noFill/>
        </p:spPr>
        <p:txBody>
          <a:bodyPr wrap="square" rtlCol="0">
            <a:spAutoFit/>
          </a:bodyPr>
          <a:lstStyle/>
          <a:p>
            <a:r>
              <a:rPr lang="en-US" dirty="0"/>
              <a:t>Family lives in poverty</a:t>
            </a:r>
          </a:p>
        </p:txBody>
      </p:sp>
    </p:spTree>
    <p:extLst>
      <p:ext uri="{BB962C8B-B14F-4D97-AF65-F5344CB8AC3E}">
        <p14:creationId xmlns:p14="http://schemas.microsoft.com/office/powerpoint/2010/main" val="5039143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4B4F148-FF3A-EB45-B68E-6D2B80720E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693" y="266700"/>
            <a:ext cx="4622800" cy="6324600"/>
          </a:xfrm>
          <a:prstGeom prst="rect">
            <a:avLst/>
          </a:prstGeom>
        </p:spPr>
      </p:pic>
      <p:sp>
        <p:nvSpPr>
          <p:cNvPr id="7" name="TextBox 6">
            <a:extLst>
              <a:ext uri="{FF2B5EF4-FFF2-40B4-BE49-F238E27FC236}">
                <a16:creationId xmlns:a16="http://schemas.microsoft.com/office/drawing/2014/main" id="{6F99DDB8-AAA0-AE4D-82BC-DDCC77C1D3D4}"/>
              </a:ext>
            </a:extLst>
          </p:cNvPr>
          <p:cNvSpPr txBox="1"/>
          <p:nvPr/>
        </p:nvSpPr>
        <p:spPr>
          <a:xfrm>
            <a:off x="5322278" y="1699845"/>
            <a:ext cx="3446584" cy="2308324"/>
          </a:xfrm>
          <a:prstGeom prst="rect">
            <a:avLst/>
          </a:prstGeom>
          <a:noFill/>
        </p:spPr>
        <p:txBody>
          <a:bodyPr wrap="square" rtlCol="0">
            <a:spAutoFit/>
          </a:bodyPr>
          <a:lstStyle/>
          <a:p>
            <a:pPr marL="342900" indent="-342900">
              <a:buAutoNum type="arabicPlain" startAt="41"/>
            </a:pPr>
            <a:r>
              <a:rPr lang="en-US" dirty="0"/>
              <a:t>Maitland Park Road, </a:t>
            </a:r>
            <a:r>
              <a:rPr lang="en-US" dirty="0" err="1"/>
              <a:t>HaverstockHill</a:t>
            </a:r>
            <a:r>
              <a:rPr lang="en-US" dirty="0"/>
              <a:t> London, where he spend the a last 15 years of his life.</a:t>
            </a:r>
          </a:p>
          <a:p>
            <a:pPr marL="342900" indent="-342900">
              <a:buAutoNum type="arabicPlain" startAt="41"/>
            </a:pPr>
            <a:endParaRPr lang="en-US" dirty="0"/>
          </a:p>
          <a:p>
            <a:r>
              <a:rPr lang="en-US" dirty="0"/>
              <a:t>Situation improved through money Jenny </a:t>
            </a:r>
            <a:r>
              <a:rPr lang="en-US" dirty="0" err="1"/>
              <a:t>inherites</a:t>
            </a:r>
            <a:endParaRPr lang="en-US" dirty="0"/>
          </a:p>
          <a:p>
            <a:endParaRPr lang="en-US" dirty="0"/>
          </a:p>
        </p:txBody>
      </p:sp>
    </p:spTree>
    <p:extLst>
      <p:ext uri="{BB962C8B-B14F-4D97-AF65-F5344CB8AC3E}">
        <p14:creationId xmlns:p14="http://schemas.microsoft.com/office/powerpoint/2010/main" val="27297267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Highgate Cemetery, </a:t>
            </a:r>
            <a:br>
              <a:rPr lang="en-GB" dirty="0"/>
            </a:br>
            <a:r>
              <a:rPr lang="en-GB" dirty="0"/>
              <a:t>London</a:t>
            </a:r>
          </a:p>
        </p:txBody>
      </p:sp>
      <p:pic>
        <p:nvPicPr>
          <p:cNvPr id="5" name="Picture 2"/>
          <p:cNvPicPr>
            <a:picLocks noGrp="1" noChangeAspect="1" noChangeArrowheads="1"/>
          </p:cNvPicPr>
          <p:nvPr>
            <p:ph sz="quarter" idx="1"/>
          </p:nvPr>
        </p:nvPicPr>
        <p:blipFill>
          <a:blip r:embed="rId2" cstate="print">
            <a:extLst>
              <a:ext uri="{28A0092B-C50C-407E-A947-70E740481C1C}">
                <a14:useLocalDpi xmlns:a14="http://schemas.microsoft.com/office/drawing/2010/main" val="0"/>
              </a:ext>
            </a:extLst>
          </a:blip>
          <a:srcRect l="-20036" r="-20036"/>
          <a:stretch>
            <a:fillRect/>
          </a:stretch>
        </p:blipFill>
        <p:spPr bwMode="auto">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val="14197262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
          </p:nvPr>
        </p:nvSpPr>
        <p:spPr>
          <a:xfrm>
            <a:off x="457200" y="457200"/>
            <a:ext cx="6324600" cy="5791200"/>
          </a:xfrm>
        </p:spPr>
        <p:txBody>
          <a:bodyPr>
            <a:normAutofit fontScale="55000" lnSpcReduction="20000"/>
          </a:bodyPr>
          <a:lstStyle/>
          <a:p>
            <a:r>
              <a:rPr lang="en-GB" dirty="0"/>
              <a:t>1818-35: childhood and early youth in a liberal bourgeois family in Trier. Exposed to Enlightenment, Romantic, liberal and radical world-views through family and acquaintances. </a:t>
            </a:r>
          </a:p>
          <a:p>
            <a:endParaRPr lang="en-GB" dirty="0"/>
          </a:p>
          <a:p>
            <a:r>
              <a:rPr lang="en-GB" dirty="0"/>
              <a:t>1835-36: University of Bonn. Heavy drinking, gambling, etc – father intervenes to move him to Berlin. Gets engaged to Jenny von </a:t>
            </a:r>
            <a:r>
              <a:rPr lang="en-GB" dirty="0" err="1"/>
              <a:t>Westphalen</a:t>
            </a:r>
            <a:r>
              <a:rPr lang="en-GB" dirty="0"/>
              <a:t> before leaving to Bonn in 1836, a relationship often portrayed as a ‘fairy-tale’ romance; three children survive: Jenny, Laura, Eleonore; one illegitimate child called Frederic with family servant Helene Demuth. To avoid scandal the boy grew up with foster parents.</a:t>
            </a:r>
          </a:p>
          <a:p>
            <a:endParaRPr lang="en-GB" dirty="0"/>
          </a:p>
          <a:p>
            <a:r>
              <a:rPr lang="en-GB" dirty="0"/>
              <a:t>1836-42: University of Berlin. Develops wide range of intellectual interests: jurisprudence, history, and especially philosophy. Involved in ‘Left-Hegelian’ circles. Hegelian philosophy remains important for this thinking for the rest of his life</a:t>
            </a:r>
          </a:p>
          <a:p>
            <a:endParaRPr lang="en-GB" dirty="0"/>
          </a:p>
          <a:p>
            <a:r>
              <a:rPr lang="en-GB" dirty="0"/>
              <a:t>1842-49: Cologne, Paris, Brussels, Paris, Cologne, Paris. Years of revolution and counter-revolution: for Marx, constant political exile and flight. Years of intense political agitation, radical political journalism (heavily censored). Marx begins studying political economy. Develops lifelong friendship with Friedrich Engels (son of wealthy manufacturer).</a:t>
            </a:r>
          </a:p>
          <a:p>
            <a:endParaRPr lang="en-GB" dirty="0"/>
          </a:p>
          <a:p>
            <a:r>
              <a:rPr lang="en-GB" dirty="0"/>
              <a:t>1849-1883: London. </a:t>
            </a:r>
          </a:p>
          <a:p>
            <a:endParaRPr lang="en-GB" dirty="0"/>
          </a:p>
          <a:p>
            <a:pPr marL="0" indent="0">
              <a:buNone/>
            </a:pPr>
            <a:r>
              <a:rPr lang="en-GB" dirty="0"/>
              <a:t>List of his/Engel’s publications in chronological order see: </a:t>
            </a:r>
          </a:p>
          <a:p>
            <a:pPr marL="0" indent="0">
              <a:buNone/>
            </a:pPr>
            <a:r>
              <a:rPr lang="en-GB" dirty="0"/>
              <a:t>https://</a:t>
            </a:r>
            <a:r>
              <a:rPr lang="en-GB" dirty="0" err="1"/>
              <a:t>www.marxists.org</a:t>
            </a:r>
            <a:r>
              <a:rPr lang="en-GB" dirty="0"/>
              <a:t>/archive/</a:t>
            </a:r>
            <a:r>
              <a:rPr lang="en-GB" dirty="0" err="1"/>
              <a:t>marx</a:t>
            </a:r>
            <a:r>
              <a:rPr lang="en-GB" dirty="0"/>
              <a:t>/works/date/</a:t>
            </a:r>
          </a:p>
          <a:p>
            <a:endParaRPr lang="en-GB" dirty="0"/>
          </a:p>
          <a:p>
            <a:endParaRPr lang="en-GB" dirty="0"/>
          </a:p>
          <a:p>
            <a:endParaRPr lang="en-GB" dirty="0"/>
          </a:p>
        </p:txBody>
      </p:sp>
      <p:sp>
        <p:nvSpPr>
          <p:cNvPr id="5" name="Title 4"/>
          <p:cNvSpPr>
            <a:spLocks noGrp="1"/>
          </p:cNvSpPr>
          <p:nvPr>
            <p:ph type="title"/>
          </p:nvPr>
        </p:nvSpPr>
        <p:spPr/>
        <p:txBody>
          <a:bodyPr>
            <a:noAutofit/>
          </a:bodyPr>
          <a:lstStyle/>
          <a:p>
            <a:r>
              <a:rPr lang="en-GB" sz="3600" dirty="0"/>
              <a:t>Marx’s Life</a:t>
            </a:r>
          </a:p>
        </p:txBody>
      </p:sp>
    </p:spTree>
    <p:extLst>
      <p:ext uri="{BB962C8B-B14F-4D97-AF65-F5344CB8AC3E}">
        <p14:creationId xmlns:p14="http://schemas.microsoft.com/office/powerpoint/2010/main" val="26055773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url-1.jpg"/>
          <p:cNvPicPr>
            <a:picLocks noChangeAspect="1"/>
          </p:cNvPicPr>
          <p:nvPr/>
        </p:nvPicPr>
        <p:blipFill>
          <a:blip r:embed="rId2"/>
          <a:stretch>
            <a:fillRect/>
          </a:stretch>
        </p:blipFill>
        <p:spPr>
          <a:xfrm>
            <a:off x="509539" y="0"/>
            <a:ext cx="2884199" cy="3579091"/>
          </a:xfrm>
          <a:prstGeom prst="rect">
            <a:avLst/>
          </a:prstGeom>
        </p:spPr>
      </p:pic>
      <p:sp>
        <p:nvSpPr>
          <p:cNvPr id="8" name="TextBox 7"/>
          <p:cNvSpPr txBox="1"/>
          <p:nvPr/>
        </p:nvSpPr>
        <p:spPr>
          <a:xfrm>
            <a:off x="509539" y="3579091"/>
            <a:ext cx="4074007" cy="369332"/>
          </a:xfrm>
          <a:prstGeom prst="rect">
            <a:avLst/>
          </a:prstGeom>
          <a:noFill/>
        </p:spPr>
        <p:txBody>
          <a:bodyPr wrap="square" rtlCol="0">
            <a:spAutoFit/>
          </a:bodyPr>
          <a:lstStyle/>
          <a:p>
            <a:r>
              <a:rPr lang="en-US" dirty="0"/>
              <a:t>Georg Friedrich Hegel (1770-1831)</a:t>
            </a:r>
          </a:p>
        </p:txBody>
      </p:sp>
      <p:pic>
        <p:nvPicPr>
          <p:cNvPr id="9" name="Picture 8" descr="397px-Hegel_sibree.jpg"/>
          <p:cNvPicPr>
            <a:picLocks noChangeAspect="1"/>
          </p:cNvPicPr>
          <p:nvPr/>
        </p:nvPicPr>
        <p:blipFill>
          <a:blip r:embed="rId3"/>
          <a:stretch>
            <a:fillRect/>
          </a:stretch>
        </p:blipFill>
        <p:spPr>
          <a:xfrm>
            <a:off x="5093085" y="1095685"/>
            <a:ext cx="3781425" cy="5705475"/>
          </a:xfrm>
          <a:prstGeom prst="rect">
            <a:avLst/>
          </a:prstGeom>
        </p:spPr>
      </p:pic>
      <p:sp>
        <p:nvSpPr>
          <p:cNvPr id="2" name="TextBox 1"/>
          <p:cNvSpPr txBox="1"/>
          <p:nvPr/>
        </p:nvSpPr>
        <p:spPr>
          <a:xfrm>
            <a:off x="0" y="3948423"/>
            <a:ext cx="4583546" cy="1754326"/>
          </a:xfrm>
          <a:prstGeom prst="rect">
            <a:avLst/>
          </a:prstGeom>
          <a:noFill/>
        </p:spPr>
        <p:txBody>
          <a:bodyPr wrap="square" rtlCol="0">
            <a:spAutoFit/>
          </a:bodyPr>
          <a:lstStyle/>
          <a:p>
            <a:r>
              <a:rPr lang="en-US" dirty="0"/>
              <a:t> </a:t>
            </a:r>
          </a:p>
          <a:p>
            <a:r>
              <a:rPr lang="en-US" dirty="0"/>
              <a:t>"World history... represents the development of the spirit's consciousness of its own freedom and of the consequent realization of this freedom.” </a:t>
            </a:r>
          </a:p>
          <a:p>
            <a:endParaRPr lang="en-US" dirty="0"/>
          </a:p>
        </p:txBody>
      </p:sp>
      <p:sp>
        <p:nvSpPr>
          <p:cNvPr id="3" name="TextBox 2"/>
          <p:cNvSpPr txBox="1"/>
          <p:nvPr/>
        </p:nvSpPr>
        <p:spPr>
          <a:xfrm>
            <a:off x="4035971" y="295716"/>
            <a:ext cx="4244731" cy="646331"/>
          </a:xfrm>
          <a:prstGeom prst="rect">
            <a:avLst/>
          </a:prstGeom>
          <a:noFill/>
        </p:spPr>
        <p:txBody>
          <a:bodyPr wrap="square" rtlCol="0">
            <a:spAutoFit/>
          </a:bodyPr>
          <a:lstStyle/>
          <a:p>
            <a:r>
              <a:rPr lang="en-US" b="1" dirty="0"/>
              <a:t>The Young Hegelians and their critique of Hegel’s Philosophy</a:t>
            </a:r>
          </a:p>
        </p:txBody>
      </p:sp>
      <p:sp>
        <p:nvSpPr>
          <p:cNvPr id="4" name="TextBox 3">
            <a:extLst>
              <a:ext uri="{FF2B5EF4-FFF2-40B4-BE49-F238E27FC236}">
                <a16:creationId xmlns:a16="http://schemas.microsoft.com/office/drawing/2014/main" id="{A972E27F-9C83-9F46-B0F3-A216463D069F}"/>
              </a:ext>
            </a:extLst>
          </p:cNvPr>
          <p:cNvSpPr txBox="1"/>
          <p:nvPr/>
        </p:nvSpPr>
        <p:spPr>
          <a:xfrm>
            <a:off x="211015" y="5908431"/>
            <a:ext cx="4929491" cy="646331"/>
          </a:xfrm>
          <a:prstGeom prst="rect">
            <a:avLst/>
          </a:prstGeom>
          <a:noFill/>
        </p:spPr>
        <p:txBody>
          <a:bodyPr wrap="none" rtlCol="0">
            <a:spAutoFit/>
          </a:bodyPr>
          <a:lstStyle/>
          <a:p>
            <a:r>
              <a:rPr lang="en-US" dirty="0"/>
              <a:t>Spirits develops along logical path and concerns</a:t>
            </a:r>
          </a:p>
          <a:p>
            <a:r>
              <a:rPr lang="en-US" dirty="0"/>
              <a:t>‘thinking’; move to higher stages is </a:t>
            </a:r>
            <a:r>
              <a:rPr lang="en-US" b="1" dirty="0"/>
              <a:t>’dialectic’</a:t>
            </a:r>
          </a:p>
        </p:txBody>
      </p:sp>
    </p:spTree>
    <p:extLst>
      <p:ext uri="{BB962C8B-B14F-4D97-AF65-F5344CB8AC3E}">
        <p14:creationId xmlns:p14="http://schemas.microsoft.com/office/powerpoint/2010/main" val="20923655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C4BAD1A-A2DB-7943-936F-477B231EC042}"/>
              </a:ext>
            </a:extLst>
          </p:cNvPr>
          <p:cNvSpPr txBox="1"/>
          <p:nvPr/>
        </p:nvSpPr>
        <p:spPr>
          <a:xfrm>
            <a:off x="832338" y="480646"/>
            <a:ext cx="6670431" cy="923330"/>
          </a:xfrm>
          <a:prstGeom prst="rect">
            <a:avLst/>
          </a:prstGeom>
          <a:noFill/>
        </p:spPr>
        <p:txBody>
          <a:bodyPr wrap="square" rtlCol="0">
            <a:spAutoFit/>
          </a:bodyPr>
          <a:lstStyle/>
          <a:p>
            <a:pPr algn="ctr"/>
            <a:r>
              <a:rPr lang="en-US" i="1" dirty="0"/>
              <a:t>The Young Hegelian</a:t>
            </a:r>
          </a:p>
          <a:p>
            <a:pPr algn="ctr"/>
            <a:endParaRPr lang="en-US" dirty="0"/>
          </a:p>
          <a:p>
            <a:pPr algn="ctr"/>
            <a:endParaRPr lang="en-US" dirty="0"/>
          </a:p>
        </p:txBody>
      </p:sp>
      <p:sp>
        <p:nvSpPr>
          <p:cNvPr id="2" name="TextBox 1">
            <a:extLst>
              <a:ext uri="{FF2B5EF4-FFF2-40B4-BE49-F238E27FC236}">
                <a16:creationId xmlns:a16="http://schemas.microsoft.com/office/drawing/2014/main" id="{F0EEEF1A-4E93-8E46-B0E2-19558693EF1B}"/>
              </a:ext>
            </a:extLst>
          </p:cNvPr>
          <p:cNvSpPr txBox="1"/>
          <p:nvPr/>
        </p:nvSpPr>
        <p:spPr>
          <a:xfrm>
            <a:off x="750277" y="1465385"/>
            <a:ext cx="7807971" cy="923330"/>
          </a:xfrm>
          <a:prstGeom prst="rect">
            <a:avLst/>
          </a:prstGeom>
          <a:noFill/>
        </p:spPr>
        <p:txBody>
          <a:bodyPr wrap="none" rtlCol="0">
            <a:spAutoFit/>
          </a:bodyPr>
          <a:lstStyle/>
          <a:p>
            <a:r>
              <a:rPr lang="en-US" dirty="0"/>
              <a:t>Hegel’s dialectic in his </a:t>
            </a:r>
            <a:r>
              <a:rPr lang="en-US" i="1" dirty="0"/>
              <a:t>Phenomenology of Spirit </a:t>
            </a:r>
            <a:r>
              <a:rPr lang="en-US" dirty="0"/>
              <a:t>(which Marx uses later) </a:t>
            </a:r>
          </a:p>
          <a:p>
            <a:endParaRPr lang="en-US" dirty="0"/>
          </a:p>
          <a:p>
            <a:r>
              <a:rPr lang="en-US" dirty="0"/>
              <a:t>	Thesis – antithesis -(struggles) – synthesis   (master/slave example)</a:t>
            </a:r>
          </a:p>
        </p:txBody>
      </p:sp>
      <p:sp>
        <p:nvSpPr>
          <p:cNvPr id="3" name="TextBox 2">
            <a:extLst>
              <a:ext uri="{FF2B5EF4-FFF2-40B4-BE49-F238E27FC236}">
                <a16:creationId xmlns:a16="http://schemas.microsoft.com/office/drawing/2014/main" id="{75037E19-49E3-6346-B09D-28241D73CD15}"/>
              </a:ext>
            </a:extLst>
          </p:cNvPr>
          <p:cNvSpPr txBox="1"/>
          <p:nvPr/>
        </p:nvSpPr>
        <p:spPr>
          <a:xfrm>
            <a:off x="515816" y="2579077"/>
            <a:ext cx="6096000" cy="4524315"/>
          </a:xfrm>
          <a:prstGeom prst="rect">
            <a:avLst/>
          </a:prstGeom>
          <a:noFill/>
        </p:spPr>
        <p:txBody>
          <a:bodyPr wrap="square" rtlCol="0">
            <a:spAutoFit/>
          </a:bodyPr>
          <a:lstStyle/>
          <a:p>
            <a:r>
              <a:rPr lang="en-US" b="1" dirty="0"/>
              <a:t>Critique:</a:t>
            </a:r>
          </a:p>
          <a:p>
            <a:endParaRPr lang="en-US" dirty="0"/>
          </a:p>
          <a:p>
            <a:pPr marL="285750" indent="-285750">
              <a:buFont typeface="Arial" panose="020B0604020202020204" pitchFamily="34" charset="0"/>
              <a:buChar char="•"/>
            </a:pPr>
            <a:r>
              <a:rPr lang="en-GB" dirty="0"/>
              <a:t>Accuse Hegel of being part of Prussian establishment; highest form of spirit in contemporary Prussia</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Judge his philosophy both mystifying and incomplete.</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Aim of all history: not freeing abstract spirit but freeing all of humanity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Religion is true alienation of man from himself, from his true ‘essence’ (Feuerbach); philosophy too keep man from realising its full potential by make him admire fancy words and abstract concepts.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62553181"/>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ヒラギノ角ゴ Pro W3"/>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ヒラギノ角ゴ Pro W3"/>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Paper.thmx</Template>
  <TotalTime>3936</TotalTime>
  <Words>1647</Words>
  <Application>Microsoft Macintosh PowerPoint</Application>
  <PresentationFormat>On-screen Show (4:3)</PresentationFormat>
  <Paragraphs>144</Paragraphs>
  <Slides>19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Constantia</vt:lpstr>
      <vt:lpstr>Wingdings 2</vt:lpstr>
      <vt:lpstr>Paper</vt:lpstr>
      <vt:lpstr>Historiography Week 5</vt:lpstr>
      <vt:lpstr>For 9 minute overview of Marx’s views, click here</vt:lpstr>
      <vt:lpstr>Where he was born</vt:lpstr>
      <vt:lpstr>1850s</vt:lpstr>
      <vt:lpstr>PowerPoint Presentation</vt:lpstr>
      <vt:lpstr>Highgate Cemetery,  London</vt:lpstr>
      <vt:lpstr>Marx’s Life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Historiography Week 5</dc:title>
  <dc:creator>Charles Walton</dc:creator>
  <cp:lastModifiedBy>Stein, Claudia</cp:lastModifiedBy>
  <cp:revision>28</cp:revision>
  <dcterms:created xsi:type="dcterms:W3CDTF">2017-10-29T10:39:22Z</dcterms:created>
  <dcterms:modified xsi:type="dcterms:W3CDTF">2018-10-29T10:07:34Z</dcterms:modified>
</cp:coreProperties>
</file>