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0" r:id="rId2"/>
    <p:sldId id="257" r:id="rId3"/>
    <p:sldId id="258" r:id="rId4"/>
    <p:sldId id="259" r:id="rId5"/>
    <p:sldId id="256" r:id="rId6"/>
    <p:sldId id="276" r:id="rId7"/>
    <p:sldId id="277" r:id="rId8"/>
    <p:sldId id="278" r:id="rId9"/>
    <p:sldId id="279" r:id="rId10"/>
    <p:sldId id="280" r:id="rId11"/>
    <p:sldId id="281" r:id="rId12"/>
    <p:sldId id="282" r:id="rId13"/>
    <p:sldId id="283" r:id="rId14"/>
    <p:sldId id="285" r:id="rId15"/>
    <p:sldId id="286" r:id="rId16"/>
    <p:sldId id="289" r:id="rId17"/>
    <p:sldId id="275" r:id="rId18"/>
    <p:sldId id="266" r:id="rId19"/>
    <p:sldId id="260" r:id="rId20"/>
    <p:sldId id="271" r:id="rId21"/>
    <p:sldId id="273" r:id="rId22"/>
    <p:sldId id="27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11"/>
  </p:normalViewPr>
  <p:slideViewPr>
    <p:cSldViewPr snapToGrid="0" snapToObjects="1">
      <p:cViewPr varScale="1">
        <p:scale>
          <a:sx n="109" d="100"/>
          <a:sy n="109" d="100"/>
        </p:scale>
        <p:origin x="44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AE754-D3B5-3C4B-AD10-77E9BF5A5C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74741D3-681F-1142-97D4-D5C93F548C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1C0FE77-74D1-C143-9926-38EA3F47DD8E}"/>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5" name="Footer Placeholder 4">
            <a:extLst>
              <a:ext uri="{FF2B5EF4-FFF2-40B4-BE49-F238E27FC236}">
                <a16:creationId xmlns:a16="http://schemas.microsoft.com/office/drawing/2014/main" id="{816CCFBB-6AC6-C64A-80A0-D2B1E54F22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FE65ED-8DBB-B140-8C40-BF40AA470C8E}"/>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3847786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3A125-BD1F-E04F-AC9E-95068F0094E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44AAA9-3BA5-F34A-99F9-4FAB7C3EC9E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0A703A-210B-F14B-A877-06B6203D632C}"/>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5" name="Footer Placeholder 4">
            <a:extLst>
              <a:ext uri="{FF2B5EF4-FFF2-40B4-BE49-F238E27FC236}">
                <a16:creationId xmlns:a16="http://schemas.microsoft.com/office/drawing/2014/main" id="{58138C18-EAD5-4548-9A84-0655A46541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B8A295-B628-0F4B-B644-FC834B5B5A36}"/>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2832383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4197BD-718D-4243-8DD0-02712187BB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96A9569-D4BD-504C-8CB2-8193EC7EBAE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12535F-659F-CB48-B817-8E7848F2959A}"/>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5" name="Footer Placeholder 4">
            <a:extLst>
              <a:ext uri="{FF2B5EF4-FFF2-40B4-BE49-F238E27FC236}">
                <a16:creationId xmlns:a16="http://schemas.microsoft.com/office/drawing/2014/main" id="{DD076678-1ED0-C84E-854C-370634AE3E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0F820A-0F46-A746-BF19-B75F2F263838}"/>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3061661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62B81-B1F6-EC43-8CE0-DC1CA4E624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2D4457-FA71-9B4E-B061-E24E4CDFFEE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9C3807-0F56-144C-9DDB-C456CE202E48}"/>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5" name="Footer Placeholder 4">
            <a:extLst>
              <a:ext uri="{FF2B5EF4-FFF2-40B4-BE49-F238E27FC236}">
                <a16:creationId xmlns:a16="http://schemas.microsoft.com/office/drawing/2014/main" id="{DB6AE222-3941-9A4F-8065-043DCCB679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C080D-A4A7-9543-908B-0FD1628CD5D3}"/>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988621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A18D1-D5BC-9E4B-9EE2-74D55CF081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782ADC0-D69D-3240-8911-03F9A482EB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B9E507D-8A41-3646-8095-27ADBDD044EB}"/>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5" name="Footer Placeholder 4">
            <a:extLst>
              <a:ext uri="{FF2B5EF4-FFF2-40B4-BE49-F238E27FC236}">
                <a16:creationId xmlns:a16="http://schemas.microsoft.com/office/drawing/2014/main" id="{CCEA0FD2-515E-8645-84EA-E51413AB5D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4E5A46-5A4F-8C43-B805-A4A8D7411BE1}"/>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2009234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CD8B8-19A2-DA4A-8988-5CF0EC08E0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1C779D-3196-F04F-9D02-FDC8B2B0B19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CBCB3E8-243C-C74C-99CD-FAFE518D606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CC8BA9F-DF5C-294F-9F64-1233CDBABD52}"/>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6" name="Footer Placeholder 5">
            <a:extLst>
              <a:ext uri="{FF2B5EF4-FFF2-40B4-BE49-F238E27FC236}">
                <a16:creationId xmlns:a16="http://schemas.microsoft.com/office/drawing/2014/main" id="{6F8BD856-DCA2-4447-AEDF-48EC7E75D2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A1A8FE-EF9A-3541-8617-47B00935AC4D}"/>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2587541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6E76E-3FB4-7146-BC2F-B7B9623BF1D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392F39B-A17E-E542-ABA5-399C0918E9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F64E8A-5471-0843-8672-BE325D3FF49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477F6B-E8E9-6345-A565-73C1991E98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B36322B-BFEF-5F4D-B7FE-7B92CDB71D1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5B38DA2-6924-9447-9B17-D737F6DEA13A}"/>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8" name="Footer Placeholder 7">
            <a:extLst>
              <a:ext uri="{FF2B5EF4-FFF2-40B4-BE49-F238E27FC236}">
                <a16:creationId xmlns:a16="http://schemas.microsoft.com/office/drawing/2014/main" id="{8FE0916F-53F9-BE4C-BC88-6B080EF96B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5BA5B98-9859-4C45-8872-832D6B32CA9E}"/>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3110076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9E883-13F4-E741-A173-60314FE74F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334E492-CD0E-2B4B-85D5-7CA8099960E9}"/>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4" name="Footer Placeholder 3">
            <a:extLst>
              <a:ext uri="{FF2B5EF4-FFF2-40B4-BE49-F238E27FC236}">
                <a16:creationId xmlns:a16="http://schemas.microsoft.com/office/drawing/2014/main" id="{5A28C3FE-6371-2942-BED3-58252E45ED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05ADCA-055B-6444-A55E-BFFEAF2C89C0}"/>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192903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5E4E37-500A-184B-A6B0-395A2AB8C6DA}"/>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3" name="Footer Placeholder 2">
            <a:extLst>
              <a:ext uri="{FF2B5EF4-FFF2-40B4-BE49-F238E27FC236}">
                <a16:creationId xmlns:a16="http://schemas.microsoft.com/office/drawing/2014/main" id="{82E1F03A-C2BF-D249-B421-F5509B5A1AE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CBA81F-A98F-224A-823E-7889AEF92DBC}"/>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1716098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3265C-2DF0-1746-9BCA-B127EF3A04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C9F730-FF64-EE40-8DB4-9933782FAB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7153D4-D3CD-294D-B2A9-3FC38A6055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4708E75-745D-A846-BE00-C9DD7B864703}"/>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6" name="Footer Placeholder 5">
            <a:extLst>
              <a:ext uri="{FF2B5EF4-FFF2-40B4-BE49-F238E27FC236}">
                <a16:creationId xmlns:a16="http://schemas.microsoft.com/office/drawing/2014/main" id="{1B4073DD-D14D-034C-96B2-874C16479A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89D5DB-27F9-0A4B-B455-92C71CA3F586}"/>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101311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28974-8858-964C-8C59-71402E35FF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6EC0684-EDAE-CB4F-A5CA-A726A7C3CA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21F5B1-AE25-C346-B348-DD6CB31463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1A858E-11B3-D44D-A645-42D5BC31AE2D}"/>
              </a:ext>
            </a:extLst>
          </p:cNvPr>
          <p:cNvSpPr>
            <a:spLocks noGrp="1"/>
          </p:cNvSpPr>
          <p:nvPr>
            <p:ph type="dt" sz="half" idx="10"/>
          </p:nvPr>
        </p:nvSpPr>
        <p:spPr/>
        <p:txBody>
          <a:bodyPr/>
          <a:lstStyle/>
          <a:p>
            <a:fld id="{D64C35B1-3A3B-5D46-A0FF-D1C3D5D9CE87}" type="datetimeFigureOut">
              <a:rPr lang="en-US" smtClean="0"/>
              <a:t>12/17/18</a:t>
            </a:fld>
            <a:endParaRPr lang="en-US"/>
          </a:p>
        </p:txBody>
      </p:sp>
      <p:sp>
        <p:nvSpPr>
          <p:cNvPr id="6" name="Footer Placeholder 5">
            <a:extLst>
              <a:ext uri="{FF2B5EF4-FFF2-40B4-BE49-F238E27FC236}">
                <a16:creationId xmlns:a16="http://schemas.microsoft.com/office/drawing/2014/main" id="{DED80A7C-51E9-FC44-A8A8-8DE553FE32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47D4DA-C569-4346-8702-B73CB1AF3A87}"/>
              </a:ext>
            </a:extLst>
          </p:cNvPr>
          <p:cNvSpPr>
            <a:spLocks noGrp="1"/>
          </p:cNvSpPr>
          <p:nvPr>
            <p:ph type="sldNum" sz="quarter" idx="12"/>
          </p:nvPr>
        </p:nvSpPr>
        <p:spPr/>
        <p:txBody>
          <a:bodyPr/>
          <a:lstStyle/>
          <a:p>
            <a:fld id="{6961A599-787F-EB44-A0C2-50AFF4D87419}" type="slidenum">
              <a:rPr lang="en-US" smtClean="0"/>
              <a:t>‹#›</a:t>
            </a:fld>
            <a:endParaRPr lang="en-US"/>
          </a:p>
        </p:txBody>
      </p:sp>
    </p:spTree>
    <p:extLst>
      <p:ext uri="{BB962C8B-B14F-4D97-AF65-F5344CB8AC3E}">
        <p14:creationId xmlns:p14="http://schemas.microsoft.com/office/powerpoint/2010/main" val="2822062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D778A6-17FD-8840-A299-26328C4016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733C3A-9481-1E43-B6D5-F251F608F5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D15629-145E-9E43-9A65-D9C55D490C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4C35B1-3A3B-5D46-A0FF-D1C3D5D9CE87}" type="datetimeFigureOut">
              <a:rPr lang="en-US" smtClean="0"/>
              <a:t>12/17/18</a:t>
            </a:fld>
            <a:endParaRPr lang="en-US"/>
          </a:p>
        </p:txBody>
      </p:sp>
      <p:sp>
        <p:nvSpPr>
          <p:cNvPr id="5" name="Footer Placeholder 4">
            <a:extLst>
              <a:ext uri="{FF2B5EF4-FFF2-40B4-BE49-F238E27FC236}">
                <a16:creationId xmlns:a16="http://schemas.microsoft.com/office/drawing/2014/main" id="{EA9DEE9F-DF9E-1B41-848A-5D64FA9245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46C19E9-9832-F941-9CC6-5AE065F7E4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61A599-787F-EB44-A0C2-50AFF4D87419}" type="slidenum">
              <a:rPr lang="en-US" smtClean="0"/>
              <a:t>‹#›</a:t>
            </a:fld>
            <a:endParaRPr lang="en-US"/>
          </a:p>
        </p:txBody>
      </p:sp>
    </p:spTree>
    <p:extLst>
      <p:ext uri="{BB962C8B-B14F-4D97-AF65-F5344CB8AC3E}">
        <p14:creationId xmlns:p14="http://schemas.microsoft.com/office/powerpoint/2010/main" val="39763085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en.wikipedia.org/wiki/Social_theory" TargetMode="External"/><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09484-7C5F-9643-AEC7-DE6537793F3D}"/>
              </a:ext>
            </a:extLst>
          </p:cNvPr>
          <p:cNvSpPr>
            <a:spLocks noGrp="1"/>
          </p:cNvSpPr>
          <p:nvPr>
            <p:ph type="ctrTitle"/>
          </p:nvPr>
        </p:nvSpPr>
        <p:spPr/>
        <p:txBody>
          <a:bodyPr>
            <a:normAutofit fontScale="90000"/>
          </a:bodyPr>
          <a:lstStyle/>
          <a:p>
            <a:br>
              <a:rPr lang="en-US" dirty="0"/>
            </a:br>
            <a:br>
              <a:rPr lang="en-US" dirty="0"/>
            </a:br>
            <a:br>
              <a:rPr lang="en-US" dirty="0"/>
            </a:br>
            <a:r>
              <a:rPr lang="en-US" dirty="0"/>
              <a:t>Lecture 5</a:t>
            </a:r>
            <a:br>
              <a:rPr lang="en-US" dirty="0"/>
            </a:br>
            <a:br>
              <a:rPr lang="en-US" dirty="0"/>
            </a:br>
            <a:r>
              <a:rPr lang="en-US" sz="4900" dirty="0"/>
              <a:t>Empiricism and Positivism in British History Writing of the 19</a:t>
            </a:r>
            <a:r>
              <a:rPr lang="en-US" sz="4900" baseline="30000" dirty="0"/>
              <a:t>th</a:t>
            </a:r>
            <a:r>
              <a:rPr lang="en-US" sz="4900" dirty="0"/>
              <a:t> Century</a:t>
            </a:r>
          </a:p>
        </p:txBody>
      </p:sp>
    </p:spTree>
    <p:extLst>
      <p:ext uri="{BB962C8B-B14F-4D97-AF65-F5344CB8AC3E}">
        <p14:creationId xmlns:p14="http://schemas.microsoft.com/office/powerpoint/2010/main" val="579895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EB10CCB-826B-F241-87BF-92433DA63B5F}"/>
              </a:ext>
            </a:extLst>
          </p:cNvPr>
          <p:cNvSpPr txBox="1"/>
          <p:nvPr/>
        </p:nvSpPr>
        <p:spPr>
          <a:xfrm>
            <a:off x="1300163" y="328614"/>
            <a:ext cx="7586663" cy="7078861"/>
          </a:xfrm>
          <a:prstGeom prst="rect">
            <a:avLst/>
          </a:prstGeom>
          <a:noFill/>
        </p:spPr>
        <p:txBody>
          <a:bodyPr wrap="square" rtlCol="0">
            <a:spAutoFit/>
          </a:bodyPr>
          <a:lstStyle/>
          <a:p>
            <a:r>
              <a:rPr lang="en-US" sz="2000" b="1" dirty="0"/>
              <a:t>Buckle was shocking because he left no room for God or human free-will</a:t>
            </a:r>
          </a:p>
          <a:p>
            <a:endParaRPr lang="en-US" sz="2000" dirty="0"/>
          </a:p>
          <a:p>
            <a:r>
              <a:rPr lang="en-GB" sz="2000" dirty="0"/>
              <a:t>‘I have been long convinced that the progress of every people is regulated by principles – or as they are called, Laws – as regular and as certain as those which govern the physical world. To discover those laws is the object of my work. </a:t>
            </a:r>
          </a:p>
          <a:p>
            <a:endParaRPr lang="en-GB" sz="2000" dirty="0"/>
          </a:p>
          <a:p>
            <a:r>
              <a:rPr lang="en-GB" sz="2000" dirty="0"/>
              <a:t>With a view to this, I propose to take a general survey of the moral, intellectual, and legislative peculiarities of the great countries of Europe, and I hope to point out the circumstances under which those peculiarities have risen. This will lead to a perception of certain relationships between the various stages through which each people have progressively passed. </a:t>
            </a:r>
          </a:p>
          <a:p>
            <a:endParaRPr lang="en-GB" sz="2000" dirty="0"/>
          </a:p>
          <a:p>
            <a:r>
              <a:rPr lang="en-GB" sz="2000" dirty="0"/>
              <a:t>Of these general relations, I intend to make a particular application; and by, a careful analysis of England, show how they have regulated our civilisation, and how the successive and apparently the arbitrary forms of our opinions, our literature, our laws, and our manners, have naturally grown out of their antecedents.’</a:t>
            </a:r>
          </a:p>
          <a:p>
            <a:endParaRPr lang="en-US" dirty="0"/>
          </a:p>
          <a:p>
            <a:endParaRPr lang="en-US" dirty="0"/>
          </a:p>
          <a:p>
            <a:endParaRPr lang="en-US" dirty="0"/>
          </a:p>
        </p:txBody>
      </p:sp>
    </p:spTree>
    <p:extLst>
      <p:ext uri="{BB962C8B-B14F-4D97-AF65-F5344CB8AC3E}">
        <p14:creationId xmlns:p14="http://schemas.microsoft.com/office/powerpoint/2010/main" val="1373692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AD973FA-1685-AF4F-AE19-468E7E964679}"/>
              </a:ext>
            </a:extLst>
          </p:cNvPr>
          <p:cNvSpPr txBox="1"/>
          <p:nvPr/>
        </p:nvSpPr>
        <p:spPr>
          <a:xfrm>
            <a:off x="504092" y="1219201"/>
            <a:ext cx="11892519" cy="3139321"/>
          </a:xfrm>
          <a:prstGeom prst="rect">
            <a:avLst/>
          </a:prstGeom>
          <a:noFill/>
        </p:spPr>
        <p:txBody>
          <a:bodyPr wrap="square" rtlCol="0">
            <a:spAutoFit/>
          </a:bodyPr>
          <a:lstStyle/>
          <a:p>
            <a:r>
              <a:rPr lang="en-US" dirty="0"/>
              <a:t>Belief in evolution (but not Darwin’s version as it is only published in 1857</a:t>
            </a:r>
          </a:p>
          <a:p>
            <a:endParaRPr lang="en-US" dirty="0"/>
          </a:p>
          <a:p>
            <a:r>
              <a:rPr lang="en-US" dirty="0"/>
              <a:t>Follower of the geologist </a:t>
            </a:r>
            <a:r>
              <a:rPr lang="en-GB" dirty="0"/>
              <a:t>Charles Lyell who argued that: </a:t>
            </a:r>
          </a:p>
          <a:p>
            <a:r>
              <a:rPr lang="en-GB" dirty="0"/>
              <a:t> </a:t>
            </a:r>
          </a:p>
          <a:p>
            <a:r>
              <a:rPr lang="en-GB" dirty="0"/>
              <a:t>geological change as the steady accumulation of minute changes over enormously long spans of time</a:t>
            </a:r>
          </a:p>
          <a:p>
            <a:endParaRPr lang="en-GB" dirty="0"/>
          </a:p>
          <a:p>
            <a:endParaRPr lang="en-GB" dirty="0"/>
          </a:p>
          <a:p>
            <a:r>
              <a:rPr lang="en-GB" u="sng" dirty="0"/>
              <a:t>Note:</a:t>
            </a:r>
            <a:r>
              <a:rPr lang="en-GB" dirty="0"/>
              <a:t> Darwin too takes these ideas from Lyell (therefore he does not ‘discover’ evolution; the concept of evolution is widespread at the time already when he takes it up in  concept which is his </a:t>
            </a:r>
            <a:r>
              <a:rPr lang="en-GB" i="1" dirty="0"/>
              <a:t>Origin of Species </a:t>
            </a:r>
            <a:r>
              <a:rPr lang="en-GB" dirty="0"/>
              <a:t>(1859)</a:t>
            </a:r>
            <a:r>
              <a:rPr lang="en-US" dirty="0"/>
              <a:t> </a:t>
            </a:r>
          </a:p>
          <a:p>
            <a:endParaRPr lang="en-US" dirty="0"/>
          </a:p>
          <a:p>
            <a:endParaRPr lang="en-US" dirty="0"/>
          </a:p>
        </p:txBody>
      </p:sp>
    </p:spTree>
    <p:extLst>
      <p:ext uri="{BB962C8B-B14F-4D97-AF65-F5344CB8AC3E}">
        <p14:creationId xmlns:p14="http://schemas.microsoft.com/office/powerpoint/2010/main" val="1018684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A65C370-AC98-DB46-9D42-8E53AA219932}"/>
              </a:ext>
            </a:extLst>
          </p:cNvPr>
          <p:cNvSpPr txBox="1"/>
          <p:nvPr/>
        </p:nvSpPr>
        <p:spPr>
          <a:xfrm>
            <a:off x="1828801" y="1571624"/>
            <a:ext cx="7258050" cy="4801314"/>
          </a:xfrm>
          <a:prstGeom prst="rect">
            <a:avLst/>
          </a:prstGeom>
          <a:noFill/>
        </p:spPr>
        <p:txBody>
          <a:bodyPr wrap="square" rtlCol="0">
            <a:spAutoFit/>
          </a:bodyPr>
          <a:lstStyle/>
          <a:p>
            <a:r>
              <a:rPr lang="en-GB" dirty="0"/>
              <a:t>‘Instead of telling us those things which alone have value, - instead of giving us information respecting the progress of knowledge, and the way in which making has been affected by the diffusion of that knowledge, -- instead of these things, the vast majority of historians fill their works with the most trifling and miserable details: personal anecdotes of kings and courts; interminable relations of what was said by one of the ministers, and what is thought by another; and, what is worse than all, long accounts of campaigns battles and sieges, very interesting to those engages in them, but to us </a:t>
            </a:r>
            <a:r>
              <a:rPr lang="en-GB" b="1" dirty="0"/>
              <a:t>utterly useless, because they neither furnish new truths, nor do they supply the means by which new truths will be discovered.’ </a:t>
            </a:r>
          </a:p>
          <a:p>
            <a:endParaRPr lang="en-GB" b="1" dirty="0"/>
          </a:p>
          <a:p>
            <a:endParaRPr lang="en-GB" b="1" dirty="0"/>
          </a:p>
          <a:p>
            <a:r>
              <a:rPr lang="en-GB" b="1" dirty="0"/>
              <a:t>‘Usefulness’ of history for Buckles lies in its usefulness and application to the present; history is to be used to reach the ‘positive stage’</a:t>
            </a:r>
          </a:p>
          <a:p>
            <a:endParaRPr lang="en-GB" b="1" dirty="0"/>
          </a:p>
          <a:p>
            <a:r>
              <a:rPr lang="en-GB" b="1" dirty="0"/>
              <a:t>Note: </a:t>
            </a:r>
            <a:r>
              <a:rPr lang="en-GB" dirty="0"/>
              <a:t>Ranke and his followers insist on exploring each period in and for itself</a:t>
            </a:r>
          </a:p>
        </p:txBody>
      </p:sp>
      <p:sp>
        <p:nvSpPr>
          <p:cNvPr id="5" name="TextBox 4">
            <a:extLst>
              <a:ext uri="{FF2B5EF4-FFF2-40B4-BE49-F238E27FC236}">
                <a16:creationId xmlns:a16="http://schemas.microsoft.com/office/drawing/2014/main" id="{BD153B93-CE50-6945-ACFC-3CAD65869305}"/>
              </a:ext>
            </a:extLst>
          </p:cNvPr>
          <p:cNvSpPr txBox="1"/>
          <p:nvPr/>
        </p:nvSpPr>
        <p:spPr>
          <a:xfrm>
            <a:off x="1014414" y="542925"/>
            <a:ext cx="10629899" cy="646331"/>
          </a:xfrm>
          <a:prstGeom prst="rect">
            <a:avLst/>
          </a:prstGeom>
          <a:noFill/>
        </p:spPr>
        <p:txBody>
          <a:bodyPr wrap="square" rtlCol="0">
            <a:spAutoFit/>
          </a:bodyPr>
          <a:lstStyle/>
          <a:p>
            <a:r>
              <a:rPr lang="en-US" b="1" dirty="0"/>
              <a:t>England on the right way to a ‘positivist’ stage of </a:t>
            </a:r>
            <a:r>
              <a:rPr lang="en-US" b="1" dirty="0" err="1"/>
              <a:t>cilivilization</a:t>
            </a:r>
            <a:r>
              <a:rPr lang="en-US" b="1" dirty="0"/>
              <a:t> but still lots of obstacles for ‘positivist history writing’ according to Buckle: </a:t>
            </a:r>
          </a:p>
        </p:txBody>
      </p:sp>
    </p:spTree>
    <p:extLst>
      <p:ext uri="{BB962C8B-B14F-4D97-AF65-F5344CB8AC3E}">
        <p14:creationId xmlns:p14="http://schemas.microsoft.com/office/powerpoint/2010/main" val="2884816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142EC8-5C68-834F-BB58-3C4A4E920396}"/>
              </a:ext>
            </a:extLst>
          </p:cNvPr>
          <p:cNvSpPr txBox="1"/>
          <p:nvPr/>
        </p:nvSpPr>
        <p:spPr>
          <a:xfrm>
            <a:off x="1171575" y="528638"/>
            <a:ext cx="10372725" cy="5909310"/>
          </a:xfrm>
          <a:prstGeom prst="rect">
            <a:avLst/>
          </a:prstGeom>
          <a:noFill/>
        </p:spPr>
        <p:txBody>
          <a:bodyPr wrap="square" rtlCol="0">
            <a:spAutoFit/>
          </a:bodyPr>
          <a:lstStyle/>
          <a:p>
            <a:r>
              <a:rPr lang="en-US" b="1" dirty="0"/>
              <a:t>Buckle claims not be interested in individual action but ‘the masses’ (but clearly not a Marxian sense!)</a:t>
            </a:r>
          </a:p>
          <a:p>
            <a:endParaRPr lang="en-US" dirty="0"/>
          </a:p>
          <a:p>
            <a:pPr marL="285750" indent="-285750">
              <a:buFont typeface="Arial" panose="020B0604020202020204" pitchFamily="34" charset="0"/>
              <a:buChar char="•"/>
            </a:pPr>
            <a:r>
              <a:rPr lang="en-US" dirty="0"/>
              <a:t>Traces development over  a very  long time; individual and human life in correspondence </a:t>
            </a:r>
          </a:p>
          <a:p>
            <a:r>
              <a:rPr lang="en-US" dirty="0"/>
              <a:t>       with natural development and its laws</a:t>
            </a:r>
          </a:p>
          <a:p>
            <a:endParaRPr lang="en-US" dirty="0"/>
          </a:p>
          <a:p>
            <a:pPr marL="285750" indent="-285750">
              <a:buFont typeface="Arial" panose="020B0604020202020204" pitchFamily="34" charset="0"/>
              <a:buChar char="•"/>
            </a:pPr>
            <a:r>
              <a:rPr lang="en-US" dirty="0"/>
              <a:t>Less interested in events, ‘great men’ and their actions but in the ‘average man’. </a:t>
            </a:r>
          </a:p>
          <a:p>
            <a:r>
              <a:rPr lang="en-GB" dirty="0"/>
              <a:t>		(great men’: ‘tools by which that work was done which the force and accumulation of 		preceding circumstances had determined should be done. They were good 			instruments; sharp 	and serviceable instruments but nothing more.’ </a:t>
            </a:r>
          </a:p>
          <a:p>
            <a:r>
              <a:rPr lang="en-GB" dirty="0"/>
              <a:t> </a:t>
            </a:r>
          </a:p>
          <a:p>
            <a:pPr lvl="2"/>
            <a:r>
              <a:rPr lang="en-US" dirty="0"/>
              <a:t>Heavy use of </a:t>
            </a:r>
            <a:r>
              <a:rPr lang="en-US" b="1" dirty="0"/>
              <a:t>statistics </a:t>
            </a:r>
            <a:r>
              <a:rPr lang="en-US" dirty="0"/>
              <a:t>to get at the ‘average man’ and to overcome the focus of the ‘unique individual’  </a:t>
            </a:r>
          </a:p>
          <a:p>
            <a:pPr marL="285750" indent="-285750">
              <a:buFont typeface="Arial" panose="020B0604020202020204" pitchFamily="34" charset="0"/>
              <a:buChar char="•"/>
            </a:pPr>
            <a:endParaRPr lang="en-US" dirty="0"/>
          </a:p>
          <a:p>
            <a:r>
              <a:rPr lang="en-GB" b="1" dirty="0"/>
              <a:t>Statistics: </a:t>
            </a:r>
            <a:r>
              <a:rPr lang="en-GB" dirty="0"/>
              <a:t> a branch of mathematics dealing with data collection, organization, analysis, interpretation and presentation. Originates in the seventeenth century.</a:t>
            </a:r>
            <a:endParaRPr lang="en-US" dirty="0"/>
          </a:p>
          <a:p>
            <a:pPr marL="285750" indent="-285750">
              <a:buFont typeface="Arial" panose="020B0604020202020204" pitchFamily="34" charset="0"/>
              <a:buChar char="•"/>
            </a:pPr>
            <a:endParaRPr lang="en-US" dirty="0"/>
          </a:p>
          <a:p>
            <a:r>
              <a:rPr lang="en-US" b="1" dirty="0"/>
              <a:t>Note</a:t>
            </a:r>
            <a:r>
              <a:rPr lang="en-US" dirty="0"/>
              <a:t>: probability theory -- </a:t>
            </a:r>
            <a:r>
              <a:rPr lang="en-GB" dirty="0"/>
              <a:t> the measure of the likelihood that an event will occur -- is developed in late 18</a:t>
            </a:r>
            <a:r>
              <a:rPr lang="en-GB" baseline="30000" dirty="0"/>
              <a:t>th</a:t>
            </a:r>
            <a:r>
              <a:rPr lang="en-GB" dirty="0"/>
              <a:t>/early 19</a:t>
            </a:r>
            <a:r>
              <a:rPr lang="en-GB" baseline="30000" dirty="0"/>
              <a:t>th</a:t>
            </a:r>
            <a:r>
              <a:rPr lang="en-GB" dirty="0"/>
              <a:t> century and offers new possibilities for data processing and prediction. Heavily use of probability theory in risk assessment and modelling of everyday life.</a:t>
            </a:r>
          </a:p>
          <a:p>
            <a:endParaRPr lang="en-GB" dirty="0"/>
          </a:p>
          <a:p>
            <a:endParaRPr lang="en-US" dirty="0"/>
          </a:p>
        </p:txBody>
      </p:sp>
    </p:spTree>
    <p:extLst>
      <p:ext uri="{BB962C8B-B14F-4D97-AF65-F5344CB8AC3E}">
        <p14:creationId xmlns:p14="http://schemas.microsoft.com/office/powerpoint/2010/main" val="2721441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368" y="5986463"/>
            <a:ext cx="3474408" cy="369332"/>
          </a:xfrm>
          <a:prstGeom prst="rect">
            <a:avLst/>
          </a:prstGeom>
          <a:noFill/>
        </p:spPr>
        <p:txBody>
          <a:bodyPr wrap="square" rtlCol="0">
            <a:spAutoFit/>
          </a:bodyPr>
          <a:lstStyle/>
          <a:p>
            <a:r>
              <a:rPr lang="en-US" dirty="0"/>
              <a:t>Jeremy Bentham  1748 – 1832</a:t>
            </a:r>
          </a:p>
        </p:txBody>
      </p:sp>
      <p:pic>
        <p:nvPicPr>
          <p:cNvPr id="3" name="Picture 2" descr="Jeremy_Bentham_by_Henry_William_Pickersgill_detai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68" y="680984"/>
            <a:ext cx="3851988" cy="5231802"/>
          </a:xfrm>
          <a:prstGeom prst="rect">
            <a:avLst/>
          </a:prstGeom>
        </p:spPr>
      </p:pic>
      <p:sp>
        <p:nvSpPr>
          <p:cNvPr id="6" name="TextBox 5"/>
          <p:cNvSpPr txBox="1"/>
          <p:nvPr/>
        </p:nvSpPr>
        <p:spPr>
          <a:xfrm>
            <a:off x="5557839" y="814388"/>
            <a:ext cx="5686424" cy="3416320"/>
          </a:xfrm>
          <a:prstGeom prst="rect">
            <a:avLst/>
          </a:prstGeom>
          <a:noFill/>
        </p:spPr>
        <p:txBody>
          <a:bodyPr wrap="square" rtlCol="0">
            <a:spAutoFit/>
          </a:bodyPr>
          <a:lstStyle/>
          <a:p>
            <a:r>
              <a:rPr lang="en-US" b="1" dirty="0"/>
              <a:t>Principle: </a:t>
            </a:r>
          </a:p>
          <a:p>
            <a:r>
              <a:rPr lang="en-GB" dirty="0"/>
              <a:t>‘It is the greatest happiness of the greatest number that is the measure of right and wrong’</a:t>
            </a:r>
          </a:p>
          <a:p>
            <a:endParaRPr lang="en-US" dirty="0"/>
          </a:p>
          <a:p>
            <a:r>
              <a:rPr lang="en-US" dirty="0"/>
              <a:t>‘Nature has placed mankind under the governance of two sovereign masters, pain and pleasure. It is for them alone to point out what we ought to do, as well as to determine what we shall do. On the one hand the standard of right and wrong, on the other the chain of causes and effects, are fastened to their throne. They govern us in all we do, in all we say, in all we think ..’</a:t>
            </a:r>
          </a:p>
          <a:p>
            <a:r>
              <a:rPr lang="en-US" i="1" dirty="0"/>
              <a:t>(The Principles of Morals and Legislation)</a:t>
            </a:r>
            <a:endParaRPr lang="en-US" dirty="0"/>
          </a:p>
        </p:txBody>
      </p:sp>
      <p:sp>
        <p:nvSpPr>
          <p:cNvPr id="5" name="TextBox 4"/>
          <p:cNvSpPr txBox="1"/>
          <p:nvPr/>
        </p:nvSpPr>
        <p:spPr>
          <a:xfrm>
            <a:off x="5891285" y="222855"/>
            <a:ext cx="4776716" cy="369332"/>
          </a:xfrm>
          <a:prstGeom prst="rect">
            <a:avLst/>
          </a:prstGeom>
          <a:noFill/>
        </p:spPr>
        <p:txBody>
          <a:bodyPr wrap="square" rtlCol="0">
            <a:spAutoFit/>
          </a:bodyPr>
          <a:lstStyle/>
          <a:p>
            <a:r>
              <a:rPr lang="en-US" b="1" dirty="0"/>
              <a:t>Moral philosophy of utilitarianism</a:t>
            </a:r>
          </a:p>
        </p:txBody>
      </p:sp>
      <p:sp>
        <p:nvSpPr>
          <p:cNvPr id="7" name="TextBox 6">
            <a:extLst>
              <a:ext uri="{FF2B5EF4-FFF2-40B4-BE49-F238E27FC236}">
                <a16:creationId xmlns:a16="http://schemas.microsoft.com/office/drawing/2014/main" id="{9E948D9E-0142-144C-8997-163AA7EEAB0D}"/>
              </a:ext>
            </a:extLst>
          </p:cNvPr>
          <p:cNvSpPr txBox="1"/>
          <p:nvPr/>
        </p:nvSpPr>
        <p:spPr>
          <a:xfrm>
            <a:off x="328613" y="228600"/>
            <a:ext cx="2005101" cy="400110"/>
          </a:xfrm>
          <a:prstGeom prst="rect">
            <a:avLst/>
          </a:prstGeom>
          <a:noFill/>
        </p:spPr>
        <p:txBody>
          <a:bodyPr wrap="none" rtlCol="0">
            <a:spAutoFit/>
          </a:bodyPr>
          <a:lstStyle/>
          <a:p>
            <a:r>
              <a:rPr lang="en-US" sz="2000" b="1" dirty="0" err="1"/>
              <a:t>Buckel’s</a:t>
            </a:r>
            <a:r>
              <a:rPr lang="en-US" sz="2000" b="1" dirty="0"/>
              <a:t> ‘Friends’</a:t>
            </a:r>
          </a:p>
        </p:txBody>
      </p:sp>
      <p:sp>
        <p:nvSpPr>
          <p:cNvPr id="8" name="TextBox 7">
            <a:extLst>
              <a:ext uri="{FF2B5EF4-FFF2-40B4-BE49-F238E27FC236}">
                <a16:creationId xmlns:a16="http://schemas.microsoft.com/office/drawing/2014/main" id="{EB98C98D-8FF2-9842-91ED-6F797AEC9746}"/>
              </a:ext>
            </a:extLst>
          </p:cNvPr>
          <p:cNvSpPr txBox="1"/>
          <p:nvPr/>
        </p:nvSpPr>
        <p:spPr>
          <a:xfrm>
            <a:off x="4414839" y="4452909"/>
            <a:ext cx="7358062" cy="2308324"/>
          </a:xfrm>
          <a:prstGeom prst="rect">
            <a:avLst/>
          </a:prstGeom>
          <a:noFill/>
        </p:spPr>
        <p:txBody>
          <a:bodyPr wrap="square" rtlCol="0">
            <a:spAutoFit/>
          </a:bodyPr>
          <a:lstStyle/>
          <a:p>
            <a:r>
              <a:rPr lang="en-GB" dirty="0"/>
              <a:t>The central concept  of utilitarian morality is ‘</a:t>
            </a:r>
            <a:r>
              <a:rPr lang="en-GB" b="1" dirty="0"/>
              <a:t>happiness’ </a:t>
            </a:r>
            <a:r>
              <a:rPr lang="en-GB" dirty="0"/>
              <a:t>and it makes utilitarian philosophy a form of hedonism. </a:t>
            </a:r>
          </a:p>
          <a:p>
            <a:r>
              <a:rPr lang="en-GB" dirty="0"/>
              <a:t> </a:t>
            </a:r>
          </a:p>
          <a:p>
            <a:r>
              <a:rPr lang="en-GB" dirty="0"/>
              <a:t>Def.: </a:t>
            </a:r>
            <a:r>
              <a:rPr lang="en-GB" b="1" dirty="0"/>
              <a:t>Hedonism </a:t>
            </a:r>
            <a:r>
              <a:rPr lang="en-GB" dirty="0"/>
              <a:t>is a school of thought that argues that the pursuit of pleasure is the primary or most important goals of human life.</a:t>
            </a:r>
          </a:p>
          <a:p>
            <a:r>
              <a:rPr lang="en-GB" dirty="0"/>
              <a:t> </a:t>
            </a:r>
          </a:p>
          <a:p>
            <a:r>
              <a:rPr lang="en-GB" b="1" dirty="0"/>
              <a:t> Note: </a:t>
            </a:r>
            <a:r>
              <a:rPr lang="en-GB" dirty="0"/>
              <a:t>For Bentham ‘happiness’ is identical with ‘utility’ -- he defines as the increase of pleasure (happiness) and avoidance of pain.</a:t>
            </a:r>
            <a:r>
              <a:rPr lang="en-GB" dirty="0">
                <a:effectLst/>
              </a:rPr>
              <a:t> </a:t>
            </a:r>
            <a:endParaRPr lang="en-US" dirty="0"/>
          </a:p>
        </p:txBody>
      </p:sp>
    </p:spTree>
    <p:extLst>
      <p:ext uri="{BB962C8B-B14F-4D97-AF65-F5344CB8AC3E}">
        <p14:creationId xmlns:p14="http://schemas.microsoft.com/office/powerpoint/2010/main" val="3767284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94C9D0-B3AA-8B42-B9C3-D68E1D21005D}"/>
              </a:ext>
            </a:extLst>
          </p:cNvPr>
          <p:cNvPicPr>
            <a:picLocks noChangeAspect="1"/>
          </p:cNvPicPr>
          <p:nvPr/>
        </p:nvPicPr>
        <p:blipFill>
          <a:blip r:embed="rId2"/>
          <a:stretch>
            <a:fillRect/>
          </a:stretch>
        </p:blipFill>
        <p:spPr>
          <a:xfrm>
            <a:off x="534955" y="657224"/>
            <a:ext cx="3906891" cy="4896000"/>
          </a:xfrm>
          <a:prstGeom prst="rect">
            <a:avLst/>
          </a:prstGeom>
        </p:spPr>
      </p:pic>
      <p:sp>
        <p:nvSpPr>
          <p:cNvPr id="4" name="TextBox 3">
            <a:extLst>
              <a:ext uri="{FF2B5EF4-FFF2-40B4-BE49-F238E27FC236}">
                <a16:creationId xmlns:a16="http://schemas.microsoft.com/office/drawing/2014/main" id="{C1D87CD5-BD3C-9344-A49E-8BDE8B515B8D}"/>
              </a:ext>
            </a:extLst>
          </p:cNvPr>
          <p:cNvSpPr txBox="1"/>
          <p:nvPr/>
        </p:nvSpPr>
        <p:spPr>
          <a:xfrm>
            <a:off x="685800" y="5872163"/>
            <a:ext cx="3018775" cy="369332"/>
          </a:xfrm>
          <a:prstGeom prst="rect">
            <a:avLst/>
          </a:prstGeom>
          <a:noFill/>
        </p:spPr>
        <p:txBody>
          <a:bodyPr wrap="none" rtlCol="0">
            <a:spAutoFit/>
          </a:bodyPr>
          <a:lstStyle/>
          <a:p>
            <a:r>
              <a:rPr lang="en-US" b="1" dirty="0"/>
              <a:t>John Stuart Mill, </a:t>
            </a:r>
            <a:r>
              <a:rPr lang="en-GB" dirty="0"/>
              <a:t>1806 –  1873</a:t>
            </a:r>
            <a:endParaRPr lang="en-US" dirty="0"/>
          </a:p>
        </p:txBody>
      </p:sp>
      <p:sp>
        <p:nvSpPr>
          <p:cNvPr id="5" name="TextBox 4">
            <a:extLst>
              <a:ext uri="{FF2B5EF4-FFF2-40B4-BE49-F238E27FC236}">
                <a16:creationId xmlns:a16="http://schemas.microsoft.com/office/drawing/2014/main" id="{9582F8A8-3B27-2A4A-BA0A-E4A330677562}"/>
              </a:ext>
            </a:extLst>
          </p:cNvPr>
          <p:cNvSpPr txBox="1"/>
          <p:nvPr/>
        </p:nvSpPr>
        <p:spPr>
          <a:xfrm>
            <a:off x="4814888" y="928688"/>
            <a:ext cx="6579559" cy="646331"/>
          </a:xfrm>
          <a:prstGeom prst="rect">
            <a:avLst/>
          </a:prstGeom>
          <a:noFill/>
        </p:spPr>
        <p:txBody>
          <a:bodyPr wrap="square" rtlCol="0">
            <a:spAutoFit/>
          </a:bodyPr>
          <a:lstStyle/>
          <a:p>
            <a:r>
              <a:rPr lang="en-US" dirty="0"/>
              <a:t>Raised by his father James Mill and Bentham as the first true</a:t>
            </a:r>
          </a:p>
          <a:p>
            <a:r>
              <a:rPr lang="en-US" dirty="0"/>
              <a:t>utilitarian human being – nervous breakdown at 20!</a:t>
            </a:r>
          </a:p>
        </p:txBody>
      </p:sp>
      <p:sp>
        <p:nvSpPr>
          <p:cNvPr id="6" name="TextBox 5">
            <a:extLst>
              <a:ext uri="{FF2B5EF4-FFF2-40B4-BE49-F238E27FC236}">
                <a16:creationId xmlns:a16="http://schemas.microsoft.com/office/drawing/2014/main" id="{734FAEB0-801B-A946-81C6-7254032186C3}"/>
              </a:ext>
            </a:extLst>
          </p:cNvPr>
          <p:cNvSpPr txBox="1"/>
          <p:nvPr/>
        </p:nvSpPr>
        <p:spPr>
          <a:xfrm>
            <a:off x="4672013" y="1575019"/>
            <a:ext cx="7519988" cy="2031325"/>
          </a:xfrm>
          <a:prstGeom prst="rect">
            <a:avLst/>
          </a:prstGeom>
          <a:noFill/>
        </p:spPr>
        <p:txBody>
          <a:bodyPr wrap="square" rtlCol="0">
            <a:spAutoFit/>
          </a:bodyPr>
          <a:lstStyle/>
          <a:p>
            <a:endParaRPr lang="en-GB" dirty="0"/>
          </a:p>
          <a:p>
            <a:r>
              <a:rPr lang="en-GB" dirty="0"/>
              <a:t>Critiques Bentham but remains faithful to the overall system of utilitarianism </a:t>
            </a:r>
          </a:p>
          <a:p>
            <a:endParaRPr lang="en-GB" dirty="0"/>
          </a:p>
          <a:p>
            <a:r>
              <a:rPr lang="en-GB" dirty="0"/>
              <a:t>One the most influential thinkers in the history of liberalism, he contributed widely to    social theory, politi</a:t>
            </a:r>
            <a:r>
              <a:rPr lang="en-GB" dirty="0">
                <a:hlinkClick r:id="rId3" tooltip="Social theory"/>
              </a:rPr>
              <a:t>c</a:t>
            </a:r>
            <a:r>
              <a:rPr lang="en-GB" dirty="0"/>
              <a:t>al theory, and political economy. Mill's conception of liberty justified the freedom of the individual in opposition to unlimited state and social control</a:t>
            </a:r>
            <a:endParaRPr lang="en-US" dirty="0"/>
          </a:p>
        </p:txBody>
      </p:sp>
      <p:sp>
        <p:nvSpPr>
          <p:cNvPr id="7" name="TextBox 6">
            <a:extLst>
              <a:ext uri="{FF2B5EF4-FFF2-40B4-BE49-F238E27FC236}">
                <a16:creationId xmlns:a16="http://schemas.microsoft.com/office/drawing/2014/main" id="{3F6C1822-9579-3A4B-9D63-F0934B9E5837}"/>
              </a:ext>
            </a:extLst>
          </p:cNvPr>
          <p:cNvSpPr txBox="1"/>
          <p:nvPr/>
        </p:nvSpPr>
        <p:spPr>
          <a:xfrm>
            <a:off x="4957763" y="4257675"/>
            <a:ext cx="7158050" cy="2308324"/>
          </a:xfrm>
          <a:prstGeom prst="rect">
            <a:avLst/>
          </a:prstGeom>
          <a:noFill/>
        </p:spPr>
        <p:txBody>
          <a:bodyPr wrap="none" rtlCol="0">
            <a:spAutoFit/>
          </a:bodyPr>
          <a:lstStyle/>
          <a:p>
            <a:r>
              <a:rPr lang="en-US" dirty="0"/>
              <a:t>Interested in Comte and enthusiastic about Buckle’s history on the basis of</a:t>
            </a:r>
          </a:p>
          <a:p>
            <a:r>
              <a:rPr lang="en-US" dirty="0"/>
              <a:t>purely ‘scientific principles’ – huge debates over the ‘inductive method’</a:t>
            </a:r>
          </a:p>
          <a:p>
            <a:endParaRPr lang="en-US" dirty="0"/>
          </a:p>
          <a:p>
            <a:r>
              <a:rPr lang="en-US" i="1" dirty="0"/>
              <a:t>A System of Logic </a:t>
            </a:r>
            <a:r>
              <a:rPr lang="en-US" dirty="0"/>
              <a:t>(1843)</a:t>
            </a:r>
          </a:p>
          <a:p>
            <a:r>
              <a:rPr lang="en-US" i="1" dirty="0"/>
              <a:t>The Principles of Political Economy: with some of their Applications to </a:t>
            </a:r>
          </a:p>
          <a:p>
            <a:r>
              <a:rPr lang="en-US" i="1" dirty="0"/>
              <a:t>Social Philosophy</a:t>
            </a:r>
            <a:r>
              <a:rPr lang="en-US" dirty="0"/>
              <a:t> (1848)</a:t>
            </a:r>
          </a:p>
          <a:p>
            <a:r>
              <a:rPr lang="en-US" i="1" dirty="0"/>
              <a:t>On Liberty </a:t>
            </a:r>
            <a:r>
              <a:rPr lang="en-US" dirty="0"/>
              <a:t>(1859)</a:t>
            </a:r>
          </a:p>
          <a:p>
            <a:endParaRPr lang="en-US" dirty="0"/>
          </a:p>
        </p:txBody>
      </p:sp>
    </p:spTree>
    <p:extLst>
      <p:ext uri="{BB962C8B-B14F-4D97-AF65-F5344CB8AC3E}">
        <p14:creationId xmlns:p14="http://schemas.microsoft.com/office/powerpoint/2010/main" val="3383468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836507-BEEB-974F-BC5A-2199DC99C557}"/>
              </a:ext>
            </a:extLst>
          </p:cNvPr>
          <p:cNvPicPr>
            <a:picLocks noChangeAspect="1"/>
          </p:cNvPicPr>
          <p:nvPr/>
        </p:nvPicPr>
        <p:blipFill>
          <a:blip r:embed="rId2"/>
          <a:stretch>
            <a:fillRect/>
          </a:stretch>
        </p:blipFill>
        <p:spPr>
          <a:xfrm>
            <a:off x="187570" y="427947"/>
            <a:ext cx="3706334" cy="5436000"/>
          </a:xfrm>
          <a:prstGeom prst="rect">
            <a:avLst/>
          </a:prstGeom>
        </p:spPr>
      </p:pic>
      <p:sp>
        <p:nvSpPr>
          <p:cNvPr id="4" name="TextBox 3">
            <a:extLst>
              <a:ext uri="{FF2B5EF4-FFF2-40B4-BE49-F238E27FC236}">
                <a16:creationId xmlns:a16="http://schemas.microsoft.com/office/drawing/2014/main" id="{A72D063E-03A8-DD46-A6D5-5989E987D34D}"/>
              </a:ext>
            </a:extLst>
          </p:cNvPr>
          <p:cNvSpPr txBox="1"/>
          <p:nvPr/>
        </p:nvSpPr>
        <p:spPr>
          <a:xfrm>
            <a:off x="3540369" y="211015"/>
            <a:ext cx="6201508" cy="369332"/>
          </a:xfrm>
          <a:prstGeom prst="rect">
            <a:avLst/>
          </a:prstGeom>
          <a:noFill/>
        </p:spPr>
        <p:txBody>
          <a:bodyPr wrap="square" rtlCol="0">
            <a:spAutoFit/>
          </a:bodyPr>
          <a:lstStyle/>
          <a:p>
            <a:r>
              <a:rPr lang="en-US" dirty="0"/>
              <a:t>	</a:t>
            </a:r>
            <a:r>
              <a:rPr lang="en-US" b="1" dirty="0"/>
              <a:t>Buckle’s Opponents: British </a:t>
            </a:r>
            <a:r>
              <a:rPr lang="en-US" b="1" dirty="0" err="1"/>
              <a:t>Rankean</a:t>
            </a:r>
            <a:r>
              <a:rPr lang="en-US" b="1" dirty="0"/>
              <a:t> historians</a:t>
            </a:r>
          </a:p>
        </p:txBody>
      </p:sp>
      <p:sp>
        <p:nvSpPr>
          <p:cNvPr id="5" name="TextBox 4">
            <a:extLst>
              <a:ext uri="{FF2B5EF4-FFF2-40B4-BE49-F238E27FC236}">
                <a16:creationId xmlns:a16="http://schemas.microsoft.com/office/drawing/2014/main" id="{55BDFFA6-8DF5-C342-8AC5-69DEA215D4C8}"/>
              </a:ext>
            </a:extLst>
          </p:cNvPr>
          <p:cNvSpPr txBox="1"/>
          <p:nvPr/>
        </p:nvSpPr>
        <p:spPr>
          <a:xfrm>
            <a:off x="187570" y="6080879"/>
            <a:ext cx="3352799" cy="523220"/>
          </a:xfrm>
          <a:prstGeom prst="rect">
            <a:avLst/>
          </a:prstGeom>
          <a:noFill/>
        </p:spPr>
        <p:txBody>
          <a:bodyPr wrap="square" rtlCol="0">
            <a:spAutoFit/>
          </a:bodyPr>
          <a:lstStyle/>
          <a:p>
            <a:r>
              <a:rPr lang="en-GB" sz="1400" dirty="0"/>
              <a:t>John </a:t>
            </a:r>
            <a:r>
              <a:rPr lang="en-GB" sz="1400" dirty="0" err="1"/>
              <a:t>Emerich</a:t>
            </a:r>
            <a:r>
              <a:rPr lang="en-GB" sz="1400" dirty="0"/>
              <a:t> Edward Dalberg-Acton, 1st Baron Acton, 1834 – 1902</a:t>
            </a:r>
            <a:endParaRPr lang="en-US" sz="1400" dirty="0"/>
          </a:p>
        </p:txBody>
      </p:sp>
      <p:sp>
        <p:nvSpPr>
          <p:cNvPr id="6" name="TextBox 5">
            <a:extLst>
              <a:ext uri="{FF2B5EF4-FFF2-40B4-BE49-F238E27FC236}">
                <a16:creationId xmlns:a16="http://schemas.microsoft.com/office/drawing/2014/main" id="{A6DE1BFE-81E1-7249-A4D0-E510F28B5062}"/>
              </a:ext>
            </a:extLst>
          </p:cNvPr>
          <p:cNvSpPr txBox="1"/>
          <p:nvPr/>
        </p:nvSpPr>
        <p:spPr>
          <a:xfrm>
            <a:off x="4489938" y="1559169"/>
            <a:ext cx="5908431" cy="1200329"/>
          </a:xfrm>
          <a:prstGeom prst="rect">
            <a:avLst/>
          </a:prstGeom>
          <a:noFill/>
        </p:spPr>
        <p:txBody>
          <a:bodyPr wrap="square" rtlCol="0">
            <a:spAutoFit/>
          </a:bodyPr>
          <a:lstStyle/>
          <a:p>
            <a:r>
              <a:rPr lang="en-GB" b="1" dirty="0"/>
              <a:t>position:</a:t>
            </a:r>
            <a:r>
              <a:rPr lang="en-GB" dirty="0"/>
              <a:t> impossible to generalise man’s actions -- which Acton they believed, was brought about by man’s free will -- to a singular physical law. (against the use of statistics in history writing</a:t>
            </a:r>
            <a:endParaRPr lang="en-US" dirty="0"/>
          </a:p>
        </p:txBody>
      </p:sp>
      <p:sp>
        <p:nvSpPr>
          <p:cNvPr id="7" name="TextBox 6">
            <a:extLst>
              <a:ext uri="{FF2B5EF4-FFF2-40B4-BE49-F238E27FC236}">
                <a16:creationId xmlns:a16="http://schemas.microsoft.com/office/drawing/2014/main" id="{E97D7B4C-81E6-9240-BD0C-895E74A4C652}"/>
              </a:ext>
            </a:extLst>
          </p:cNvPr>
          <p:cNvSpPr txBox="1"/>
          <p:nvPr/>
        </p:nvSpPr>
        <p:spPr>
          <a:xfrm>
            <a:off x="4630615" y="3294185"/>
            <a:ext cx="6400800" cy="1754326"/>
          </a:xfrm>
          <a:prstGeom prst="rect">
            <a:avLst/>
          </a:prstGeom>
          <a:noFill/>
        </p:spPr>
        <p:txBody>
          <a:bodyPr wrap="square" rtlCol="0">
            <a:spAutoFit/>
          </a:bodyPr>
          <a:lstStyle/>
          <a:p>
            <a:r>
              <a:rPr lang="en-GB" b="1" dirty="0"/>
              <a:t>Rejection of positivism:</a:t>
            </a:r>
          </a:p>
          <a:p>
            <a:r>
              <a:rPr lang="en-GB" dirty="0"/>
              <a:t>‘Theory invented) ....by under-educated, or half-educated men, adepts in physical sciences, but ignorant of the principles of any other, who insists that all science must have the same method as theirs, and that metaphysical realities must be measures and explained by physical laws.’</a:t>
            </a:r>
            <a:endParaRPr lang="en-US" dirty="0"/>
          </a:p>
        </p:txBody>
      </p:sp>
      <p:sp>
        <p:nvSpPr>
          <p:cNvPr id="9" name="TextBox 8">
            <a:extLst>
              <a:ext uri="{FF2B5EF4-FFF2-40B4-BE49-F238E27FC236}">
                <a16:creationId xmlns:a16="http://schemas.microsoft.com/office/drawing/2014/main" id="{B55AF2FE-47C4-9F40-8580-684DB19FF41C}"/>
              </a:ext>
            </a:extLst>
          </p:cNvPr>
          <p:cNvSpPr txBox="1"/>
          <p:nvPr/>
        </p:nvSpPr>
        <p:spPr>
          <a:xfrm>
            <a:off x="4126524" y="5591908"/>
            <a:ext cx="7854461" cy="923330"/>
          </a:xfrm>
          <a:prstGeom prst="rect">
            <a:avLst/>
          </a:prstGeom>
          <a:noFill/>
        </p:spPr>
        <p:txBody>
          <a:bodyPr wrap="square" rtlCol="0">
            <a:spAutoFit/>
          </a:bodyPr>
          <a:lstStyle/>
          <a:p>
            <a:r>
              <a:rPr lang="en-US" dirty="0"/>
              <a:t>Ranke – or what was interpreted as Ranke’s critical theory’ – became the benchmark for</a:t>
            </a:r>
          </a:p>
          <a:p>
            <a:r>
              <a:rPr lang="en-US" dirty="0"/>
              <a:t>British history writing in the 19</a:t>
            </a:r>
            <a:r>
              <a:rPr lang="en-US" baseline="30000" dirty="0"/>
              <a:t>th</a:t>
            </a:r>
            <a:r>
              <a:rPr lang="en-US" dirty="0"/>
              <a:t> and early 20</a:t>
            </a:r>
            <a:r>
              <a:rPr lang="en-US" baseline="30000" dirty="0"/>
              <a:t>th</a:t>
            </a:r>
            <a:r>
              <a:rPr lang="en-US" dirty="0"/>
              <a:t> century</a:t>
            </a:r>
          </a:p>
        </p:txBody>
      </p:sp>
    </p:spTree>
    <p:extLst>
      <p:ext uri="{BB962C8B-B14F-4D97-AF65-F5344CB8AC3E}">
        <p14:creationId xmlns:p14="http://schemas.microsoft.com/office/powerpoint/2010/main" val="1881792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3"/>
          <p:cNvSpPr txBox="1">
            <a:spLocks noChangeArrowheads="1"/>
          </p:cNvSpPr>
          <p:nvPr/>
        </p:nvSpPr>
        <p:spPr bwMode="auto">
          <a:xfrm>
            <a:off x="5603631" y="1254369"/>
            <a:ext cx="474845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Book Antiqua" charset="0"/>
                <a:ea typeface="ＭＳ Ｐゴシック" charset="-128"/>
              </a:defRPr>
            </a:lvl1pPr>
            <a:lvl2pPr marL="742950" indent="-285750" eaLnBrk="0" hangingPunct="0">
              <a:defRPr sz="2400">
                <a:solidFill>
                  <a:schemeClr val="tx1"/>
                </a:solidFill>
                <a:latin typeface="Book Antiqua" charset="0"/>
                <a:ea typeface="ＭＳ Ｐゴシック" charset="-128"/>
              </a:defRPr>
            </a:lvl2pPr>
            <a:lvl3pPr marL="1143000" indent="-228600" eaLnBrk="0" hangingPunct="0">
              <a:defRPr sz="2400">
                <a:solidFill>
                  <a:schemeClr val="tx1"/>
                </a:solidFill>
                <a:latin typeface="Book Antiqua" charset="0"/>
                <a:ea typeface="ＭＳ Ｐゴシック" charset="-128"/>
              </a:defRPr>
            </a:lvl3pPr>
            <a:lvl4pPr marL="1600200" indent="-228600" eaLnBrk="0" hangingPunct="0">
              <a:defRPr sz="2400">
                <a:solidFill>
                  <a:schemeClr val="tx1"/>
                </a:solidFill>
                <a:latin typeface="Book Antiqua" charset="0"/>
                <a:ea typeface="ＭＳ Ｐゴシック" charset="-128"/>
              </a:defRPr>
            </a:lvl4pPr>
            <a:lvl5pPr marL="2057400" indent="-228600" eaLnBrk="0" hangingPunct="0">
              <a:defRPr sz="2400">
                <a:solidFill>
                  <a:schemeClr val="tx1"/>
                </a:solidFill>
                <a:latin typeface="Book Antiqua" charset="0"/>
                <a:ea typeface="ＭＳ Ｐゴシック" charset="-128"/>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128"/>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128"/>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128"/>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128"/>
              </a:defRPr>
            </a:lvl9pPr>
          </a:lstStyle>
          <a:p>
            <a:pPr eaLnBrk="1" hangingPunct="1"/>
            <a:endParaRPr lang="en-GB" altLang="en-US" b="1" dirty="0">
              <a:latin typeface="Times New Roman" charset="0"/>
            </a:endParaRPr>
          </a:p>
          <a:p>
            <a:pPr eaLnBrk="1" hangingPunct="1"/>
            <a:endParaRPr lang="en-GB" altLang="en-US" sz="1800" b="1" dirty="0">
              <a:latin typeface="+mn-lt"/>
              <a:ea typeface="Times New Roman" charset="0"/>
              <a:cs typeface="Times New Roman" charset="0"/>
            </a:endParaRPr>
          </a:p>
          <a:p>
            <a:pPr eaLnBrk="1" hangingPunct="1"/>
            <a:r>
              <a:rPr lang="en-GB" altLang="en-US" sz="1800" dirty="0">
                <a:latin typeface="+mn-lt"/>
                <a:ea typeface="Times New Roman" charset="0"/>
                <a:cs typeface="Times New Roman" charset="0"/>
              </a:rPr>
              <a:t>One of the founders of sociology – the scientific study of society --  which he defines as the study the ‘togetherness’ of people</a:t>
            </a:r>
          </a:p>
          <a:p>
            <a:pPr eaLnBrk="1" hangingPunct="1"/>
            <a:endParaRPr lang="en-GB" altLang="en-US" sz="1800" dirty="0">
              <a:latin typeface="+mn-lt"/>
              <a:ea typeface="Times New Roman" charset="0"/>
              <a:cs typeface="Times New Roman" charset="0"/>
            </a:endParaRPr>
          </a:p>
          <a:p>
            <a:pPr eaLnBrk="1" hangingPunct="1"/>
            <a:r>
              <a:rPr lang="en-GB" altLang="en-US" sz="1800" dirty="0">
                <a:latin typeface="+mn-lt"/>
                <a:ea typeface="Times New Roman" charset="0"/>
                <a:cs typeface="Times New Roman" charset="0"/>
              </a:rPr>
              <a:t>The ‘last’ historicist </a:t>
            </a:r>
          </a:p>
          <a:p>
            <a:pPr eaLnBrk="1" hangingPunct="1"/>
            <a:endParaRPr lang="en-GB" altLang="en-US" sz="1800" b="1" dirty="0">
              <a:latin typeface="+mn-lt"/>
              <a:ea typeface="Times New Roman" charset="0"/>
              <a:cs typeface="Times New Roman" charset="0"/>
            </a:endParaRPr>
          </a:p>
          <a:p>
            <a:pPr eaLnBrk="1" hangingPunct="1"/>
            <a:endParaRPr lang="en-GB" altLang="en-US" sz="1800" dirty="0">
              <a:latin typeface="Times New Roman" charset="0"/>
              <a:ea typeface="Times New Roman" charset="0"/>
              <a:cs typeface="Times New Roman" charset="0"/>
            </a:endParaRPr>
          </a:p>
        </p:txBody>
      </p:sp>
      <p:pic>
        <p:nvPicPr>
          <p:cNvPr id="14338" name="Picture 4" descr="ur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2661" y="468923"/>
            <a:ext cx="3975100"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B53CB851-C15C-BF42-BDCF-E5B4D1E4A4AA}"/>
              </a:ext>
            </a:extLst>
          </p:cNvPr>
          <p:cNvSpPr txBox="1"/>
          <p:nvPr/>
        </p:nvSpPr>
        <p:spPr>
          <a:xfrm>
            <a:off x="5400675" y="585788"/>
            <a:ext cx="6994477" cy="646331"/>
          </a:xfrm>
          <a:prstGeom prst="rect">
            <a:avLst/>
          </a:prstGeom>
          <a:noFill/>
        </p:spPr>
        <p:txBody>
          <a:bodyPr wrap="square" rtlCol="0">
            <a:spAutoFit/>
          </a:bodyPr>
          <a:lstStyle/>
          <a:p>
            <a:r>
              <a:rPr lang="en-US" b="1" dirty="0"/>
              <a:t>An anti-positivist and anti-utilitarian stance and a critique of Marx: the sociologist Max Weber</a:t>
            </a:r>
          </a:p>
        </p:txBody>
      </p:sp>
      <p:sp>
        <p:nvSpPr>
          <p:cNvPr id="3" name="TextBox 2">
            <a:extLst>
              <a:ext uri="{FF2B5EF4-FFF2-40B4-BE49-F238E27FC236}">
                <a16:creationId xmlns:a16="http://schemas.microsoft.com/office/drawing/2014/main" id="{93501B41-4FF0-0E42-B3BF-3D282F39AB39}"/>
              </a:ext>
            </a:extLst>
          </p:cNvPr>
          <p:cNvSpPr txBox="1"/>
          <p:nvPr/>
        </p:nvSpPr>
        <p:spPr>
          <a:xfrm>
            <a:off x="1443038" y="5857874"/>
            <a:ext cx="2843212" cy="369332"/>
          </a:xfrm>
          <a:prstGeom prst="rect">
            <a:avLst/>
          </a:prstGeom>
          <a:noFill/>
        </p:spPr>
        <p:txBody>
          <a:bodyPr wrap="square" rtlCol="0">
            <a:spAutoFit/>
          </a:bodyPr>
          <a:lstStyle/>
          <a:p>
            <a:r>
              <a:rPr lang="en-GB" altLang="en-US" b="1" dirty="0">
                <a:ea typeface="Times New Roman" charset="0"/>
                <a:cs typeface="Times New Roman" charset="0"/>
              </a:rPr>
              <a:t>Max Weber (1864-1920)</a:t>
            </a:r>
          </a:p>
        </p:txBody>
      </p:sp>
    </p:spTree>
    <p:extLst>
      <p:ext uri="{BB962C8B-B14F-4D97-AF65-F5344CB8AC3E}">
        <p14:creationId xmlns:p14="http://schemas.microsoft.com/office/powerpoint/2010/main" val="3825296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813539" y="550985"/>
            <a:ext cx="5926371" cy="3847207"/>
          </a:xfrm>
          <a:prstGeom prst="rect">
            <a:avLst/>
          </a:prstGeom>
        </p:spPr>
        <p:txBody>
          <a:bodyPr wrap="square">
            <a:spAutoFit/>
          </a:bodyPr>
          <a:lstStyle/>
          <a:p>
            <a:r>
              <a:rPr lang="en-GB" b="1" dirty="0"/>
              <a:t>Late 19</a:t>
            </a:r>
            <a:r>
              <a:rPr lang="en-GB" b="1" baseline="30000" dirty="0"/>
              <a:t>th</a:t>
            </a:r>
            <a:r>
              <a:rPr lang="en-GB" b="1" dirty="0"/>
              <a:t> century definition of ‘objectivity’, spreading at the time of Weber:</a:t>
            </a:r>
          </a:p>
          <a:p>
            <a:endParaRPr lang="en-GB" dirty="0"/>
          </a:p>
          <a:p>
            <a:endParaRPr lang="en-GB" dirty="0"/>
          </a:p>
          <a:p>
            <a:r>
              <a:rPr lang="en-GB" dirty="0"/>
              <a:t>‘Objective’ accounts are attempts to capture the nature of the object studied in a way that does not depend on any features of the particular subject who studies it. An objective account is...one, which could ideally be accepted by any subject, because it does not draw on any assumptions, prejudices, or values of particular subjects’. </a:t>
            </a:r>
          </a:p>
          <a:p>
            <a:endParaRPr lang="en-GB" dirty="0"/>
          </a:p>
          <a:p>
            <a:r>
              <a:rPr lang="en-GB" sz="1400" dirty="0"/>
              <a:t>Stephen </a:t>
            </a:r>
            <a:r>
              <a:rPr lang="en-GB" sz="1400" dirty="0" err="1"/>
              <a:t>Gaukroger</a:t>
            </a:r>
            <a:r>
              <a:rPr lang="en-GB" sz="1400" dirty="0"/>
              <a:t>, in: N. J. </a:t>
            </a:r>
            <a:r>
              <a:rPr lang="en-GB" sz="1400" dirty="0" err="1"/>
              <a:t>Smelse</a:t>
            </a:r>
            <a:r>
              <a:rPr lang="en-GB" sz="1400" dirty="0"/>
              <a:t> and P. B. </a:t>
            </a:r>
            <a:r>
              <a:rPr lang="en-GB" sz="1400" dirty="0" err="1"/>
              <a:t>Baltes</a:t>
            </a:r>
            <a:r>
              <a:rPr lang="en-GB" sz="1400" dirty="0"/>
              <a:t>, P. B. (eds.) </a:t>
            </a:r>
            <a:r>
              <a:rPr lang="en-GB" sz="1400" i="1" dirty="0"/>
              <a:t>International </a:t>
            </a:r>
            <a:r>
              <a:rPr lang="en-GB" sz="1400" i="1" dirty="0" err="1"/>
              <a:t>Encyclopedia</a:t>
            </a:r>
            <a:r>
              <a:rPr lang="en-GB" sz="1400" i="1" dirty="0"/>
              <a:t> of the Social and </a:t>
            </a:r>
            <a:r>
              <a:rPr lang="en-GB" sz="1400" i="1" dirty="0" err="1"/>
              <a:t>Behavioral</a:t>
            </a:r>
            <a:r>
              <a:rPr lang="en-GB" sz="1400" i="1" dirty="0"/>
              <a:t> Sciences</a:t>
            </a:r>
            <a:r>
              <a:rPr lang="en-GB" sz="1400" dirty="0"/>
              <a:t> (Oxford, 2001), pp. 10785.</a:t>
            </a:r>
          </a:p>
          <a:p>
            <a:r>
              <a:rPr lang="en-GB" dirty="0"/>
              <a:t> </a:t>
            </a:r>
            <a:endParaRPr lang="en-US" dirty="0"/>
          </a:p>
        </p:txBody>
      </p:sp>
      <p:sp>
        <p:nvSpPr>
          <p:cNvPr id="2" name="TextBox 1"/>
          <p:cNvSpPr txBox="1"/>
          <p:nvPr/>
        </p:nvSpPr>
        <p:spPr>
          <a:xfrm>
            <a:off x="1128713" y="5414963"/>
            <a:ext cx="11316065" cy="923330"/>
          </a:xfrm>
          <a:prstGeom prst="rect">
            <a:avLst/>
          </a:prstGeom>
          <a:noFill/>
        </p:spPr>
        <p:txBody>
          <a:bodyPr wrap="square" rtlCol="0">
            <a:spAutoFit/>
          </a:bodyPr>
          <a:lstStyle/>
          <a:p>
            <a:r>
              <a:rPr lang="en-US" b="1" dirty="0"/>
              <a:t>Reminder</a:t>
            </a:r>
            <a:r>
              <a:rPr lang="en-US" dirty="0"/>
              <a:t>: That is NOT how Ranke understood ‘objectivity’; at his time – and the same is true for </a:t>
            </a:r>
          </a:p>
          <a:p>
            <a:r>
              <a:rPr lang="en-US" dirty="0"/>
              <a:t>Buckle ---‘objectivity’ did not mean that the historians could not take a position; objective or impartial </a:t>
            </a:r>
          </a:p>
          <a:p>
            <a:r>
              <a:rPr lang="en-US" dirty="0"/>
              <a:t>Means for Ranke to represent all possible views in a given period. </a:t>
            </a:r>
          </a:p>
        </p:txBody>
      </p:sp>
    </p:spTree>
    <p:extLst>
      <p:ext uri="{BB962C8B-B14F-4D97-AF65-F5344CB8AC3E}">
        <p14:creationId xmlns:p14="http://schemas.microsoft.com/office/powerpoint/2010/main" val="3291270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Box 1"/>
          <p:cNvSpPr txBox="1">
            <a:spLocks noChangeArrowheads="1"/>
          </p:cNvSpPr>
          <p:nvPr/>
        </p:nvSpPr>
        <p:spPr bwMode="auto">
          <a:xfrm>
            <a:off x="1524000" y="762000"/>
            <a:ext cx="8686800"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Book Antiqua" charset="0"/>
                <a:ea typeface="ＭＳ Ｐゴシック" charset="-128"/>
              </a:defRPr>
            </a:lvl1pPr>
            <a:lvl2pPr marL="742950" indent="-285750" eaLnBrk="0" hangingPunct="0">
              <a:defRPr sz="2400">
                <a:solidFill>
                  <a:schemeClr val="tx1"/>
                </a:solidFill>
                <a:latin typeface="Book Antiqua" charset="0"/>
                <a:ea typeface="ＭＳ Ｐゴシック" charset="-128"/>
              </a:defRPr>
            </a:lvl2pPr>
            <a:lvl3pPr marL="1143000" indent="-228600" eaLnBrk="0" hangingPunct="0">
              <a:defRPr sz="2400">
                <a:solidFill>
                  <a:schemeClr val="tx1"/>
                </a:solidFill>
                <a:latin typeface="Book Antiqua" charset="0"/>
                <a:ea typeface="ＭＳ Ｐゴシック" charset="-128"/>
              </a:defRPr>
            </a:lvl3pPr>
            <a:lvl4pPr marL="1600200" indent="-228600" eaLnBrk="0" hangingPunct="0">
              <a:defRPr sz="2400">
                <a:solidFill>
                  <a:schemeClr val="tx1"/>
                </a:solidFill>
                <a:latin typeface="Book Antiqua" charset="0"/>
                <a:ea typeface="ＭＳ Ｐゴシック" charset="-128"/>
              </a:defRPr>
            </a:lvl4pPr>
            <a:lvl5pPr marL="2057400" indent="-228600" eaLnBrk="0" hangingPunct="0">
              <a:defRPr sz="2400">
                <a:solidFill>
                  <a:schemeClr val="tx1"/>
                </a:solidFill>
                <a:latin typeface="Book Antiqua" charset="0"/>
                <a:ea typeface="ＭＳ Ｐゴシック" charset="-128"/>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128"/>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128"/>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128"/>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128"/>
              </a:defRPr>
            </a:lvl9pPr>
          </a:lstStyle>
          <a:p>
            <a:pPr eaLnBrk="1" hangingPunct="1"/>
            <a:endParaRPr lang="en-GB" altLang="ja-JP" dirty="0"/>
          </a:p>
          <a:p>
            <a:pPr eaLnBrk="1" hangingPunct="1"/>
            <a:r>
              <a:rPr lang="en-GB" altLang="ja-JP" sz="1800" dirty="0">
                <a:latin typeface="+mj-lt"/>
                <a:ea typeface="Times New Roman" charset="0"/>
                <a:cs typeface="Times New Roman" charset="0"/>
              </a:rPr>
              <a:t>‘</a:t>
            </a:r>
          </a:p>
          <a:p>
            <a:pPr eaLnBrk="1" hangingPunct="1"/>
            <a:endParaRPr lang="en-GB" altLang="ja-JP" sz="1800" dirty="0">
              <a:latin typeface="+mj-lt"/>
              <a:ea typeface="Times New Roman" charset="0"/>
              <a:cs typeface="Times New Roman" charset="0"/>
            </a:endParaRPr>
          </a:p>
          <a:p>
            <a:pPr eaLnBrk="1" hangingPunct="1"/>
            <a:r>
              <a:rPr lang="en-GB" altLang="ja-JP" sz="1800" dirty="0">
                <a:latin typeface="+mn-lt"/>
                <a:ea typeface="Times New Roman" charset="0"/>
                <a:cs typeface="Times New Roman" charset="0"/>
              </a:rPr>
              <a:t>There is no absolutely ‘objective’ scientific analysis of culture... All knowledge of cultural reality... is always knowledge from particular points of view. ... An </a:t>
            </a:r>
            <a:r>
              <a:rPr lang="ja-JP" altLang="en-GB" sz="1800" dirty="0">
                <a:latin typeface="+mn-lt"/>
                <a:ea typeface="Times New Roman" charset="0"/>
                <a:cs typeface="Times New Roman" charset="0"/>
              </a:rPr>
              <a:t>‘</a:t>
            </a:r>
            <a:r>
              <a:rPr lang="en-GB" altLang="ja-JP" sz="1800" dirty="0">
                <a:latin typeface="+mn-lt"/>
                <a:ea typeface="Times New Roman" charset="0"/>
                <a:cs typeface="Times New Roman" charset="0"/>
              </a:rPr>
              <a:t>objective</a:t>
            </a:r>
            <a:r>
              <a:rPr lang="ja-JP" altLang="en-GB" sz="1800" dirty="0">
                <a:latin typeface="+mn-lt"/>
                <a:ea typeface="Times New Roman" charset="0"/>
                <a:cs typeface="Times New Roman" charset="0"/>
              </a:rPr>
              <a:t>’</a:t>
            </a:r>
            <a:r>
              <a:rPr lang="en-GB" altLang="ja-JP" sz="1800" dirty="0">
                <a:latin typeface="+mn-lt"/>
                <a:ea typeface="Times New Roman" charset="0"/>
                <a:cs typeface="Times New Roman" charset="0"/>
              </a:rPr>
              <a:t> analysis of cultural events, which proceeds according to the thesis that the ideal of science is the reduction of empirical reality to "laws," is meaningless... [because]... the knowledge of social laws is not knowledge of social reality but is rather one of the various aids used by our minds for attaining this end.</a:t>
            </a:r>
            <a:r>
              <a:rPr lang="ja-JP" altLang="en-GB" sz="1800" dirty="0">
                <a:latin typeface="+mn-lt"/>
                <a:ea typeface="Times New Roman" charset="0"/>
                <a:cs typeface="Times New Roman" charset="0"/>
              </a:rPr>
              <a:t>’</a:t>
            </a:r>
            <a:r>
              <a:rPr lang="en-GB" altLang="ja-JP" sz="1800" dirty="0">
                <a:latin typeface="+mn-lt"/>
                <a:ea typeface="Times New Roman" charset="0"/>
                <a:cs typeface="Times New Roman" charset="0"/>
              </a:rPr>
              <a:t> </a:t>
            </a:r>
          </a:p>
          <a:p>
            <a:pPr eaLnBrk="1" hangingPunct="1"/>
            <a:r>
              <a:rPr lang="en-GB" altLang="en-US" sz="1800" dirty="0">
                <a:latin typeface="+mn-lt"/>
              </a:rPr>
              <a:t>(Max Weber, ‘</a:t>
            </a:r>
            <a:r>
              <a:rPr lang="en-GB" altLang="en-US" sz="1800" i="1" dirty="0">
                <a:latin typeface="+mn-lt"/>
              </a:rPr>
              <a:t>Objectivity’ in Social Science</a:t>
            </a:r>
            <a:r>
              <a:rPr lang="en-GB" altLang="en-US" sz="1800" dirty="0">
                <a:latin typeface="+mn-lt"/>
              </a:rPr>
              <a:t>, 1897)</a:t>
            </a:r>
          </a:p>
          <a:p>
            <a:pPr eaLnBrk="1" hangingPunct="1"/>
            <a:endParaRPr lang="en-GB" altLang="en-US" sz="1800" dirty="0">
              <a:latin typeface="+mn-lt"/>
            </a:endParaRPr>
          </a:p>
          <a:p>
            <a:pPr eaLnBrk="1" hangingPunct="1"/>
            <a:endParaRPr lang="en-GB" sz="1800" b="1" dirty="0">
              <a:latin typeface="+mn-lt"/>
            </a:endParaRPr>
          </a:p>
          <a:p>
            <a:pPr eaLnBrk="1" hangingPunct="1"/>
            <a:r>
              <a:rPr lang="en-GB" sz="1800" dirty="0">
                <a:latin typeface="+mn-lt"/>
              </a:rPr>
              <a:t>Involves empathetic liaison of the observer with the observed – intuition (note: historicism)</a:t>
            </a:r>
          </a:p>
          <a:p>
            <a:pPr eaLnBrk="1" hangingPunct="1"/>
            <a:endParaRPr lang="en-GB" altLang="en-US" sz="1800" dirty="0">
              <a:latin typeface="+mn-lt"/>
            </a:endParaRPr>
          </a:p>
          <a:p>
            <a:pPr eaLnBrk="1" hangingPunct="1"/>
            <a:endParaRPr lang="en-GB" altLang="en-US" sz="1800" dirty="0">
              <a:latin typeface="+mn-lt"/>
            </a:endParaRPr>
          </a:p>
        </p:txBody>
      </p:sp>
      <p:sp>
        <p:nvSpPr>
          <p:cNvPr id="2" name="TextBox 1"/>
          <p:cNvSpPr txBox="1"/>
          <p:nvPr/>
        </p:nvSpPr>
        <p:spPr>
          <a:xfrm>
            <a:off x="1606062" y="762000"/>
            <a:ext cx="7104184" cy="830997"/>
          </a:xfrm>
          <a:prstGeom prst="rect">
            <a:avLst/>
          </a:prstGeom>
          <a:noFill/>
        </p:spPr>
        <p:txBody>
          <a:bodyPr wrap="square" rtlCol="0">
            <a:spAutoFit/>
          </a:bodyPr>
          <a:lstStyle/>
          <a:p>
            <a:r>
              <a:rPr lang="en-US" sz="2400" b="1" dirty="0"/>
              <a:t>He set against this his sociology of ‘Verstehen’ (understanding)</a:t>
            </a:r>
          </a:p>
        </p:txBody>
      </p:sp>
    </p:spTree>
    <p:extLst>
      <p:ext uri="{BB962C8B-B14F-4D97-AF65-F5344CB8AC3E}">
        <p14:creationId xmlns:p14="http://schemas.microsoft.com/office/powerpoint/2010/main" val="628687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A0FEA8-2BD7-9949-BA9E-F4AF474D22E3}"/>
              </a:ext>
            </a:extLst>
          </p:cNvPr>
          <p:cNvSpPr>
            <a:spLocks noGrp="1"/>
          </p:cNvSpPr>
          <p:nvPr>
            <p:ph idx="1"/>
          </p:nvPr>
        </p:nvSpPr>
        <p:spPr/>
        <p:txBody>
          <a:bodyPr/>
          <a:lstStyle/>
          <a:p>
            <a:endParaRPr lang="en-GB" dirty="0">
              <a:effectLst/>
            </a:endParaRPr>
          </a:p>
          <a:p>
            <a:r>
              <a:rPr lang="en-US" dirty="0"/>
              <a:t>The</a:t>
            </a:r>
          </a:p>
        </p:txBody>
      </p:sp>
      <p:pic>
        <p:nvPicPr>
          <p:cNvPr id="5" name="Picture 4">
            <a:extLst>
              <a:ext uri="{FF2B5EF4-FFF2-40B4-BE49-F238E27FC236}">
                <a16:creationId xmlns:a16="http://schemas.microsoft.com/office/drawing/2014/main" id="{848CC6BD-CFDF-864C-9D02-91F519A1B81C}"/>
              </a:ext>
            </a:extLst>
          </p:cNvPr>
          <p:cNvPicPr>
            <a:picLocks noChangeAspect="1"/>
          </p:cNvPicPr>
          <p:nvPr/>
        </p:nvPicPr>
        <p:blipFill>
          <a:blip r:embed="rId2"/>
          <a:stretch>
            <a:fillRect/>
          </a:stretch>
        </p:blipFill>
        <p:spPr>
          <a:xfrm>
            <a:off x="953477" y="1009040"/>
            <a:ext cx="8128000" cy="5765800"/>
          </a:xfrm>
          <a:prstGeom prst="rect">
            <a:avLst/>
          </a:prstGeom>
        </p:spPr>
      </p:pic>
      <p:sp>
        <p:nvSpPr>
          <p:cNvPr id="6" name="TextBox 5">
            <a:extLst>
              <a:ext uri="{FF2B5EF4-FFF2-40B4-BE49-F238E27FC236}">
                <a16:creationId xmlns:a16="http://schemas.microsoft.com/office/drawing/2014/main" id="{41C03D06-96A2-974C-9F02-99B8B4AB4D1E}"/>
              </a:ext>
            </a:extLst>
          </p:cNvPr>
          <p:cNvSpPr txBox="1"/>
          <p:nvPr/>
        </p:nvSpPr>
        <p:spPr>
          <a:xfrm>
            <a:off x="1559169" y="246185"/>
            <a:ext cx="6342185" cy="369332"/>
          </a:xfrm>
          <a:prstGeom prst="rect">
            <a:avLst/>
          </a:prstGeom>
          <a:noFill/>
        </p:spPr>
        <p:txBody>
          <a:bodyPr wrap="square" rtlCol="0">
            <a:spAutoFit/>
          </a:bodyPr>
          <a:lstStyle/>
          <a:p>
            <a:r>
              <a:rPr lang="en-US" dirty="0"/>
              <a:t>              </a:t>
            </a:r>
            <a:r>
              <a:rPr lang="en-US" b="1" dirty="0"/>
              <a:t>The Great Exhibition of 1851 in the Crystal Palace</a:t>
            </a:r>
          </a:p>
        </p:txBody>
      </p:sp>
      <p:sp>
        <p:nvSpPr>
          <p:cNvPr id="7" name="TextBox 6">
            <a:extLst>
              <a:ext uri="{FF2B5EF4-FFF2-40B4-BE49-F238E27FC236}">
                <a16:creationId xmlns:a16="http://schemas.microsoft.com/office/drawing/2014/main" id="{6E5028F1-CF2A-4F4D-ABDA-2B0729125E12}"/>
              </a:ext>
            </a:extLst>
          </p:cNvPr>
          <p:cNvSpPr txBox="1"/>
          <p:nvPr/>
        </p:nvSpPr>
        <p:spPr>
          <a:xfrm>
            <a:off x="9196754" y="2028093"/>
            <a:ext cx="3408282" cy="2031325"/>
          </a:xfrm>
          <a:prstGeom prst="rect">
            <a:avLst/>
          </a:prstGeom>
          <a:noFill/>
        </p:spPr>
        <p:txBody>
          <a:bodyPr wrap="square" rtlCol="0">
            <a:spAutoFit/>
          </a:bodyPr>
          <a:lstStyle/>
          <a:p>
            <a:r>
              <a:rPr lang="en-US" dirty="0"/>
              <a:t>A brilliant showcase of  technology and science and the powers of the British empire</a:t>
            </a:r>
          </a:p>
          <a:p>
            <a:endParaRPr lang="en-US" dirty="0"/>
          </a:p>
          <a:p>
            <a:endParaRPr lang="en-US" dirty="0"/>
          </a:p>
          <a:p>
            <a:r>
              <a:rPr lang="en-US" dirty="0"/>
              <a:t>The first international trade </a:t>
            </a:r>
          </a:p>
          <a:p>
            <a:r>
              <a:rPr lang="en-US" dirty="0"/>
              <a:t>show; many will follow...</a:t>
            </a:r>
          </a:p>
        </p:txBody>
      </p:sp>
    </p:spTree>
    <p:extLst>
      <p:ext uri="{BB962C8B-B14F-4D97-AF65-F5344CB8AC3E}">
        <p14:creationId xmlns:p14="http://schemas.microsoft.com/office/powerpoint/2010/main" val="9768651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2"/>
          <p:cNvSpPr txBox="1">
            <a:spLocks noChangeArrowheads="1"/>
          </p:cNvSpPr>
          <p:nvPr/>
        </p:nvSpPr>
        <p:spPr bwMode="auto">
          <a:xfrm>
            <a:off x="2728913" y="1"/>
            <a:ext cx="6719887" cy="717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charset="0"/>
                <a:ea typeface="ＭＳ Ｐゴシック" charset="-128"/>
                <a:cs typeface="Times New Roman" charset="0"/>
              </a:defRPr>
            </a:lvl1pPr>
            <a:lvl2pPr marL="742950" indent="-285750">
              <a:spcBef>
                <a:spcPct val="20000"/>
              </a:spcBef>
              <a:buChar char="–"/>
              <a:defRPr sz="2800">
                <a:solidFill>
                  <a:schemeClr val="tx1"/>
                </a:solidFill>
                <a:latin typeface="Times New Roman" charset="0"/>
                <a:ea typeface="Times New Roman" charset="0"/>
                <a:cs typeface="Times New Roman" charset="0"/>
              </a:defRPr>
            </a:lvl2pPr>
            <a:lvl3pPr marL="1143000" indent="-228600">
              <a:spcBef>
                <a:spcPct val="20000"/>
              </a:spcBef>
              <a:buChar char="•"/>
              <a:defRPr sz="2400">
                <a:solidFill>
                  <a:schemeClr val="tx1"/>
                </a:solidFill>
                <a:latin typeface="Times New Roman" charset="0"/>
                <a:ea typeface="Times New Roman" charset="0"/>
                <a:cs typeface="Times New Roman" charset="0"/>
              </a:defRPr>
            </a:lvl3pPr>
            <a:lvl4pPr marL="1600200" indent="-228600">
              <a:spcBef>
                <a:spcPct val="20000"/>
              </a:spcBef>
              <a:buChar char="–"/>
              <a:defRPr sz="2000">
                <a:solidFill>
                  <a:schemeClr val="tx1"/>
                </a:solidFill>
                <a:latin typeface="Times New Roman" charset="0"/>
                <a:ea typeface="Times New Roman" charset="0"/>
                <a:cs typeface="Times New Roman" charset="0"/>
              </a:defRPr>
            </a:lvl4pPr>
            <a:lvl5pPr marL="2057400" indent="-228600">
              <a:spcBef>
                <a:spcPct val="20000"/>
              </a:spcBef>
              <a:buChar char="»"/>
              <a:defRPr sz="2000">
                <a:solidFill>
                  <a:schemeClr val="tx1"/>
                </a:solidFill>
                <a:latin typeface="Times New Roman" charset="0"/>
                <a:ea typeface="Times New Roman" charset="0"/>
                <a:cs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9pPr>
          </a:lstStyle>
          <a:p>
            <a:pPr eaLnBrk="1" hangingPunct="1">
              <a:spcBef>
                <a:spcPct val="0"/>
              </a:spcBef>
              <a:buFontTx/>
              <a:buNone/>
            </a:pPr>
            <a:endParaRPr lang="en-GB" altLang="en-US" sz="2000" b="1" i="1" dirty="0">
              <a:latin typeface="+mn-lt"/>
            </a:endParaRPr>
          </a:p>
          <a:p>
            <a:pPr eaLnBrk="1" hangingPunct="1">
              <a:spcBef>
                <a:spcPct val="0"/>
              </a:spcBef>
              <a:buFontTx/>
              <a:buNone/>
            </a:pPr>
            <a:endParaRPr lang="en-GB" altLang="en-US" sz="2000" b="1" i="1" dirty="0">
              <a:latin typeface="+mn-lt"/>
            </a:endParaRPr>
          </a:p>
          <a:p>
            <a:pPr eaLnBrk="1" hangingPunct="1">
              <a:spcBef>
                <a:spcPct val="0"/>
              </a:spcBef>
              <a:buFontTx/>
              <a:buNone/>
            </a:pPr>
            <a:endParaRPr lang="en-GB" altLang="en-US" sz="2000" b="1" i="1" dirty="0">
              <a:latin typeface="+mn-lt"/>
            </a:endParaRPr>
          </a:p>
          <a:p>
            <a:pPr eaLnBrk="1" hangingPunct="1">
              <a:spcBef>
                <a:spcPct val="0"/>
              </a:spcBef>
              <a:buFontTx/>
              <a:buNone/>
            </a:pPr>
            <a:r>
              <a:rPr lang="en-GB" altLang="en-US" sz="2000" b="1" i="1" dirty="0">
                <a:latin typeface="+mn-lt"/>
              </a:rPr>
              <a:t>Ideal-type </a:t>
            </a:r>
          </a:p>
          <a:p>
            <a:pPr eaLnBrk="1" hangingPunct="1">
              <a:spcBef>
                <a:spcPct val="0"/>
              </a:spcBef>
              <a:buFontTx/>
              <a:buNone/>
            </a:pPr>
            <a:r>
              <a:rPr lang="en-GB" altLang="en-US" sz="2000" b="1" i="1" dirty="0">
                <a:latin typeface="+mn-lt"/>
              </a:rPr>
              <a:t> </a:t>
            </a:r>
          </a:p>
          <a:p>
            <a:pPr eaLnBrk="1" hangingPunct="1">
              <a:spcBef>
                <a:spcPct val="0"/>
              </a:spcBef>
              <a:buFontTx/>
              <a:buNone/>
            </a:pPr>
            <a:r>
              <a:rPr lang="en-GB" altLang="en-US" sz="2000" b="1" i="1" dirty="0">
                <a:latin typeface="+mn-lt"/>
              </a:rPr>
              <a:t>A representative figure who stands for a whole social group</a:t>
            </a:r>
          </a:p>
          <a:p>
            <a:pPr eaLnBrk="1" hangingPunct="1">
              <a:spcBef>
                <a:spcPct val="0"/>
              </a:spcBef>
              <a:buFontTx/>
              <a:buNone/>
            </a:pPr>
            <a:r>
              <a:rPr lang="en-GB" altLang="en-US" sz="2000" b="1" i="1" dirty="0">
                <a:latin typeface="+mn-lt"/>
              </a:rPr>
              <a:t>(it is not an empirical average)</a:t>
            </a:r>
            <a:endParaRPr lang="en-GB" altLang="en-US" sz="2000" dirty="0">
              <a:latin typeface="+mn-lt"/>
            </a:endParaRPr>
          </a:p>
          <a:p>
            <a:pPr eaLnBrk="1" hangingPunct="1">
              <a:spcBef>
                <a:spcPct val="0"/>
              </a:spcBef>
              <a:buFontTx/>
              <a:buNone/>
            </a:pPr>
            <a:endParaRPr lang="en-GB" altLang="en-US" sz="2000" dirty="0">
              <a:latin typeface="+mn-lt"/>
            </a:endParaRPr>
          </a:p>
          <a:p>
            <a:pPr eaLnBrk="1" hangingPunct="1">
              <a:spcBef>
                <a:spcPct val="0"/>
              </a:spcBef>
              <a:buFontTx/>
              <a:buNone/>
            </a:pPr>
            <a:r>
              <a:rPr lang="en-GB" altLang="en-US" sz="2000" dirty="0">
                <a:latin typeface="+mn-lt"/>
              </a:rPr>
              <a:t>Term used by Max Weber to denote entities (including types of action, societies, institutions) as constructed `hypothetically</a:t>
            </a:r>
            <a:r>
              <a:rPr lang="ja-JP" altLang="en-GB" sz="2000" dirty="0">
                <a:latin typeface="+mn-lt"/>
              </a:rPr>
              <a:t>’</a:t>
            </a:r>
            <a:r>
              <a:rPr lang="en-GB" altLang="ja-JP" sz="2000" dirty="0">
                <a:latin typeface="+mn-lt"/>
              </a:rPr>
              <a:t> by an investigator from component elements, with a view to making comparisons and developing theoretical explanations.  The elements out of which a `type</a:t>
            </a:r>
            <a:r>
              <a:rPr lang="ja-JP" altLang="en-GB" sz="2000" dirty="0">
                <a:latin typeface="+mn-lt"/>
              </a:rPr>
              <a:t>’</a:t>
            </a:r>
            <a:r>
              <a:rPr lang="en-GB" altLang="ja-JP" sz="2000" dirty="0">
                <a:latin typeface="+mn-lt"/>
              </a:rPr>
              <a:t> is constructed are either empirically observable or historically recognised.  The ideal is not a norm or an average; it is rather a construction that emphasises certain characteristics (of actions, societies, institutions, persons) that can be combined to form a coherent whole, or description.</a:t>
            </a:r>
          </a:p>
          <a:p>
            <a:pPr eaLnBrk="1" hangingPunct="1">
              <a:spcBef>
                <a:spcPct val="0"/>
              </a:spcBef>
              <a:buFontTx/>
              <a:buNone/>
            </a:pPr>
            <a:endParaRPr lang="en-GB" altLang="en-US" sz="2000" dirty="0">
              <a:latin typeface="+mn-lt"/>
            </a:endParaRPr>
          </a:p>
          <a:p>
            <a:pPr eaLnBrk="1" hangingPunct="1">
              <a:spcBef>
                <a:spcPct val="0"/>
              </a:spcBef>
              <a:buFontTx/>
              <a:buNone/>
            </a:pPr>
            <a:r>
              <a:rPr lang="en-GB" altLang="en-US" sz="1600" dirty="0">
                <a:latin typeface="+mn-lt"/>
              </a:rPr>
              <a:t>(E. </a:t>
            </a:r>
            <a:r>
              <a:rPr lang="en-GB" altLang="en-US" sz="1600" dirty="0" err="1">
                <a:latin typeface="+mn-lt"/>
              </a:rPr>
              <a:t>Shils</a:t>
            </a:r>
            <a:r>
              <a:rPr lang="en-GB" altLang="en-US" sz="1600" dirty="0">
                <a:latin typeface="+mn-lt"/>
              </a:rPr>
              <a:t> and H. A. Finch [</a:t>
            </a:r>
            <a:r>
              <a:rPr lang="en-GB" altLang="en-US" sz="1600" dirty="0" err="1">
                <a:latin typeface="+mn-lt"/>
              </a:rPr>
              <a:t>eds</a:t>
            </a:r>
            <a:r>
              <a:rPr lang="en-GB" altLang="en-US" sz="1600" dirty="0">
                <a:latin typeface="+mn-lt"/>
              </a:rPr>
              <a:t>], </a:t>
            </a:r>
            <a:r>
              <a:rPr lang="en-GB" altLang="en-US" sz="1600" i="1" dirty="0">
                <a:latin typeface="+mn-lt"/>
              </a:rPr>
              <a:t>Max Weber on the Methodology of the Social Sciences</a:t>
            </a:r>
            <a:r>
              <a:rPr lang="en-GB" altLang="en-US" sz="1600" dirty="0">
                <a:latin typeface="+mn-lt"/>
              </a:rPr>
              <a:t>, 1947)</a:t>
            </a:r>
          </a:p>
          <a:p>
            <a:pPr eaLnBrk="1" hangingPunct="1">
              <a:spcBef>
                <a:spcPct val="0"/>
              </a:spcBef>
              <a:buFontTx/>
              <a:buNone/>
            </a:pPr>
            <a:endParaRPr lang="en-GB" altLang="en-US" sz="1600" dirty="0">
              <a:latin typeface="+mn-lt"/>
            </a:endParaRPr>
          </a:p>
          <a:p>
            <a:pPr eaLnBrk="1" hangingPunct="1">
              <a:spcBef>
                <a:spcPct val="0"/>
              </a:spcBef>
              <a:buFontTx/>
              <a:buNone/>
            </a:pPr>
            <a:endParaRPr lang="en-GB" altLang="en-US" sz="1600" dirty="0">
              <a:latin typeface="+mn-lt"/>
            </a:endParaRPr>
          </a:p>
          <a:p>
            <a:pPr eaLnBrk="1" hangingPunct="1">
              <a:spcBef>
                <a:spcPct val="0"/>
              </a:spcBef>
              <a:buFontTx/>
              <a:buNone/>
            </a:pPr>
            <a:endParaRPr lang="en-GB" altLang="en-US" sz="1600" dirty="0">
              <a:latin typeface="+mn-lt"/>
            </a:endParaRPr>
          </a:p>
        </p:txBody>
      </p:sp>
    </p:spTree>
    <p:extLst>
      <p:ext uri="{BB962C8B-B14F-4D97-AF65-F5344CB8AC3E}">
        <p14:creationId xmlns:p14="http://schemas.microsoft.com/office/powerpoint/2010/main" val="25006553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3"/>
          <p:cNvSpPr txBox="1">
            <a:spLocks noChangeArrowheads="1"/>
          </p:cNvSpPr>
          <p:nvPr/>
        </p:nvSpPr>
        <p:spPr bwMode="auto">
          <a:xfrm>
            <a:off x="4821238" y="2166939"/>
            <a:ext cx="21891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charset="0"/>
                <a:ea typeface="ＭＳ Ｐゴシック" charset="-128"/>
                <a:cs typeface="Times New Roman" charset="0"/>
              </a:defRPr>
            </a:lvl1pPr>
            <a:lvl2pPr marL="742950" indent="-285750">
              <a:spcBef>
                <a:spcPct val="20000"/>
              </a:spcBef>
              <a:buChar char="–"/>
              <a:defRPr sz="2800">
                <a:solidFill>
                  <a:schemeClr val="tx1"/>
                </a:solidFill>
                <a:latin typeface="Times New Roman" charset="0"/>
                <a:ea typeface="Times New Roman" charset="0"/>
                <a:cs typeface="Times New Roman" charset="0"/>
              </a:defRPr>
            </a:lvl2pPr>
            <a:lvl3pPr marL="1143000" indent="-228600">
              <a:spcBef>
                <a:spcPct val="20000"/>
              </a:spcBef>
              <a:buChar char="•"/>
              <a:defRPr sz="2400">
                <a:solidFill>
                  <a:schemeClr val="tx1"/>
                </a:solidFill>
                <a:latin typeface="Times New Roman" charset="0"/>
                <a:ea typeface="Times New Roman" charset="0"/>
                <a:cs typeface="Times New Roman" charset="0"/>
              </a:defRPr>
            </a:lvl3pPr>
            <a:lvl4pPr marL="1600200" indent="-228600">
              <a:spcBef>
                <a:spcPct val="20000"/>
              </a:spcBef>
              <a:buChar char="–"/>
              <a:defRPr sz="2000">
                <a:solidFill>
                  <a:schemeClr val="tx1"/>
                </a:solidFill>
                <a:latin typeface="Times New Roman" charset="0"/>
                <a:ea typeface="Times New Roman" charset="0"/>
                <a:cs typeface="Times New Roman" charset="0"/>
              </a:defRPr>
            </a:lvl4pPr>
            <a:lvl5pPr marL="2057400" indent="-228600">
              <a:spcBef>
                <a:spcPct val="20000"/>
              </a:spcBef>
              <a:buChar char="»"/>
              <a:defRPr sz="2000">
                <a:solidFill>
                  <a:schemeClr val="tx1"/>
                </a:solidFill>
                <a:latin typeface="Times New Roman" charset="0"/>
                <a:ea typeface="Times New Roman" charset="0"/>
                <a:cs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9pPr>
          </a:lstStyle>
          <a:p>
            <a:pPr eaLnBrk="1" hangingPunct="1">
              <a:spcBef>
                <a:spcPct val="0"/>
              </a:spcBef>
              <a:buFontTx/>
              <a:buNone/>
            </a:pPr>
            <a:endParaRPr lang="en-US" altLang="en-US" sz="2400">
              <a:latin typeface="Book Antiqua" charset="0"/>
            </a:endParaRPr>
          </a:p>
        </p:txBody>
      </p:sp>
      <p:sp>
        <p:nvSpPr>
          <p:cNvPr id="32770" name="Rectangle 4"/>
          <p:cNvSpPr>
            <a:spLocks noChangeArrowheads="1"/>
          </p:cNvSpPr>
          <p:nvPr/>
        </p:nvSpPr>
        <p:spPr bwMode="auto">
          <a:xfrm>
            <a:off x="3810000" y="228600"/>
            <a:ext cx="4572000"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charset="0"/>
                <a:ea typeface="ＭＳ Ｐゴシック" charset="-128"/>
                <a:cs typeface="Times New Roman" charset="0"/>
              </a:defRPr>
            </a:lvl1pPr>
            <a:lvl2pPr marL="742950" indent="-285750">
              <a:spcBef>
                <a:spcPct val="20000"/>
              </a:spcBef>
              <a:buChar char="–"/>
              <a:defRPr sz="2800">
                <a:solidFill>
                  <a:schemeClr val="tx1"/>
                </a:solidFill>
                <a:latin typeface="Times New Roman" charset="0"/>
                <a:ea typeface="Times New Roman" charset="0"/>
                <a:cs typeface="Times New Roman" charset="0"/>
              </a:defRPr>
            </a:lvl2pPr>
            <a:lvl3pPr marL="1143000" indent="-228600">
              <a:spcBef>
                <a:spcPct val="20000"/>
              </a:spcBef>
              <a:buChar char="•"/>
              <a:defRPr sz="2400">
                <a:solidFill>
                  <a:schemeClr val="tx1"/>
                </a:solidFill>
                <a:latin typeface="Times New Roman" charset="0"/>
                <a:ea typeface="Times New Roman" charset="0"/>
                <a:cs typeface="Times New Roman" charset="0"/>
              </a:defRPr>
            </a:lvl3pPr>
            <a:lvl4pPr marL="1600200" indent="-228600">
              <a:spcBef>
                <a:spcPct val="20000"/>
              </a:spcBef>
              <a:buChar char="–"/>
              <a:defRPr sz="2000">
                <a:solidFill>
                  <a:schemeClr val="tx1"/>
                </a:solidFill>
                <a:latin typeface="Times New Roman" charset="0"/>
                <a:ea typeface="Times New Roman" charset="0"/>
                <a:cs typeface="Times New Roman" charset="0"/>
              </a:defRPr>
            </a:lvl4pPr>
            <a:lvl5pPr marL="2057400" indent="-228600">
              <a:spcBef>
                <a:spcPct val="20000"/>
              </a:spcBef>
              <a:buChar char="»"/>
              <a:defRPr sz="2000">
                <a:solidFill>
                  <a:schemeClr val="tx1"/>
                </a:solidFill>
                <a:latin typeface="Times New Roman" charset="0"/>
                <a:ea typeface="Times New Roman" charset="0"/>
                <a:cs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9pPr>
          </a:lstStyle>
          <a:p>
            <a:pPr eaLnBrk="1" hangingPunct="1">
              <a:spcBef>
                <a:spcPct val="0"/>
              </a:spcBef>
              <a:buFontTx/>
              <a:buNone/>
            </a:pPr>
            <a:endParaRPr lang="en-GB" altLang="en-US" sz="2400" b="1" dirty="0">
              <a:latin typeface="Book Antiqua" charset="0"/>
            </a:endParaRPr>
          </a:p>
          <a:p>
            <a:pPr eaLnBrk="1" hangingPunct="1">
              <a:spcBef>
                <a:spcPct val="0"/>
              </a:spcBef>
              <a:buFontTx/>
              <a:buNone/>
            </a:pPr>
            <a:endParaRPr lang="en-GB" altLang="en-US" sz="2400" b="1" dirty="0">
              <a:latin typeface="Book Antiqua" charset="0"/>
            </a:endParaRPr>
          </a:p>
          <a:p>
            <a:pPr eaLnBrk="1" hangingPunct="1">
              <a:spcBef>
                <a:spcPct val="0"/>
              </a:spcBef>
              <a:buFontTx/>
              <a:buNone/>
            </a:pPr>
            <a:r>
              <a:rPr lang="en-GB" altLang="en-US" sz="2400" b="1" dirty="0">
                <a:latin typeface="Book Antiqua" charset="0"/>
              </a:rPr>
              <a:t>Def. rationalisation:</a:t>
            </a:r>
          </a:p>
          <a:p>
            <a:pPr eaLnBrk="1" hangingPunct="1">
              <a:spcBef>
                <a:spcPct val="0"/>
              </a:spcBef>
              <a:buFontTx/>
              <a:buNone/>
            </a:pPr>
            <a:endParaRPr lang="en-GB" altLang="en-US" sz="2400" dirty="0">
              <a:latin typeface="Book Antiqua" charset="0"/>
            </a:endParaRPr>
          </a:p>
          <a:p>
            <a:pPr eaLnBrk="1" hangingPunct="1">
              <a:spcBef>
                <a:spcPct val="0"/>
              </a:spcBef>
              <a:buFontTx/>
              <a:buNone/>
            </a:pPr>
            <a:r>
              <a:rPr lang="en-GB" altLang="en-US" sz="2400" dirty="0">
                <a:latin typeface="Book Antiqua" charset="0"/>
              </a:rPr>
              <a:t> </a:t>
            </a:r>
            <a:r>
              <a:rPr lang="ja-JP" altLang="en-GB" sz="2400">
                <a:latin typeface="Book Antiqua" charset="0"/>
              </a:rPr>
              <a:t>‘</a:t>
            </a:r>
            <a:r>
              <a:rPr lang="en-GB" altLang="ja-JP" sz="2400" dirty="0">
                <a:latin typeface="Book Antiqua" charset="0"/>
              </a:rPr>
              <a:t>…a set of interrelated social processes by which the modern world had been systematically transformed</a:t>
            </a:r>
            <a:r>
              <a:rPr lang="ja-JP" altLang="en-GB" sz="2400">
                <a:latin typeface="Book Antiqua" charset="0"/>
              </a:rPr>
              <a:t>’</a:t>
            </a:r>
            <a:r>
              <a:rPr lang="en-GB" altLang="ja-JP" sz="2400" dirty="0">
                <a:latin typeface="Book Antiqua" charset="0"/>
              </a:rPr>
              <a:t>. </a:t>
            </a:r>
          </a:p>
          <a:p>
            <a:pPr eaLnBrk="1" hangingPunct="1">
              <a:spcBef>
                <a:spcPct val="0"/>
              </a:spcBef>
              <a:buFontTx/>
              <a:buNone/>
            </a:pPr>
            <a:endParaRPr lang="en-GB" altLang="en-US" sz="2400" dirty="0">
              <a:latin typeface="Book Antiqua" charset="0"/>
            </a:endParaRPr>
          </a:p>
          <a:p>
            <a:pPr eaLnBrk="1" hangingPunct="1">
              <a:spcBef>
                <a:spcPct val="0"/>
              </a:spcBef>
              <a:buFontTx/>
              <a:buNone/>
            </a:pPr>
            <a:r>
              <a:rPr lang="en-US" altLang="en-US" sz="2400" dirty="0">
                <a:latin typeface="Book Antiqua" charset="0"/>
              </a:rPr>
              <a:t>‘The fate of our times is </a:t>
            </a:r>
            <a:r>
              <a:rPr lang="en-US" altLang="en-US" sz="2400" dirty="0" err="1">
                <a:latin typeface="Book Antiqua" charset="0"/>
              </a:rPr>
              <a:t>characterised</a:t>
            </a:r>
            <a:r>
              <a:rPr lang="en-US" altLang="en-US" sz="2400" dirty="0">
                <a:latin typeface="Book Antiqua" charset="0"/>
              </a:rPr>
              <a:t> by </a:t>
            </a:r>
            <a:r>
              <a:rPr lang="en-US" altLang="en-US" sz="2400" dirty="0" err="1">
                <a:latin typeface="Book Antiqua" charset="0"/>
              </a:rPr>
              <a:t>rationalisation</a:t>
            </a:r>
            <a:r>
              <a:rPr lang="en-US" altLang="en-US" sz="2400" dirty="0">
                <a:latin typeface="Book Antiqua" charset="0"/>
              </a:rPr>
              <a:t> and </a:t>
            </a:r>
            <a:r>
              <a:rPr lang="en-US" altLang="en-US" sz="2400" dirty="0" err="1">
                <a:latin typeface="Book Antiqua" charset="0"/>
              </a:rPr>
              <a:t>intellectualisation</a:t>
            </a:r>
            <a:r>
              <a:rPr lang="en-US" altLang="en-US" sz="2400" dirty="0">
                <a:latin typeface="Book Antiqua" charset="0"/>
              </a:rPr>
              <a:t> and, above all, by the </a:t>
            </a:r>
          </a:p>
          <a:p>
            <a:pPr eaLnBrk="1" hangingPunct="1">
              <a:spcBef>
                <a:spcPct val="0"/>
              </a:spcBef>
              <a:buFontTx/>
              <a:buNone/>
            </a:pPr>
            <a:endParaRPr lang="en-US" altLang="en-US" sz="2400" dirty="0">
              <a:latin typeface="Book Antiqua" charset="0"/>
            </a:endParaRPr>
          </a:p>
          <a:p>
            <a:pPr eaLnBrk="1" hangingPunct="1">
              <a:spcBef>
                <a:spcPct val="0"/>
              </a:spcBef>
              <a:buFontTx/>
              <a:buNone/>
            </a:pPr>
            <a:r>
              <a:rPr lang="en-US" altLang="en-US" sz="2400" dirty="0">
                <a:latin typeface="Book Antiqua" charset="0"/>
              </a:rPr>
              <a:t>"disenchantment of the world.’</a:t>
            </a:r>
          </a:p>
          <a:p>
            <a:pPr eaLnBrk="1" hangingPunct="1">
              <a:spcBef>
                <a:spcPct val="0"/>
              </a:spcBef>
              <a:buFontTx/>
              <a:buNone/>
            </a:pPr>
            <a:endParaRPr lang="en-US" altLang="en-US" sz="2400" dirty="0">
              <a:latin typeface="Book Antiqua" charset="0"/>
            </a:endParaRPr>
          </a:p>
        </p:txBody>
      </p:sp>
    </p:spTree>
    <p:extLst>
      <p:ext uri="{BB962C8B-B14F-4D97-AF65-F5344CB8AC3E}">
        <p14:creationId xmlns:p14="http://schemas.microsoft.com/office/powerpoint/2010/main" val="3734779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2"/>
          <p:cNvSpPr txBox="1">
            <a:spLocks noChangeArrowheads="1"/>
          </p:cNvSpPr>
          <p:nvPr/>
        </p:nvSpPr>
        <p:spPr bwMode="auto">
          <a:xfrm>
            <a:off x="2667000" y="228600"/>
            <a:ext cx="7467600"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charset="0"/>
                <a:ea typeface="ＭＳ Ｐゴシック" charset="-128"/>
                <a:cs typeface="Times New Roman" charset="0"/>
              </a:defRPr>
            </a:lvl1pPr>
            <a:lvl2pPr marL="742950" indent="-285750">
              <a:spcBef>
                <a:spcPct val="20000"/>
              </a:spcBef>
              <a:buChar char="–"/>
              <a:defRPr sz="2800">
                <a:solidFill>
                  <a:schemeClr val="tx1"/>
                </a:solidFill>
                <a:latin typeface="Times New Roman" charset="0"/>
                <a:ea typeface="Times New Roman" charset="0"/>
                <a:cs typeface="Times New Roman" charset="0"/>
              </a:defRPr>
            </a:lvl2pPr>
            <a:lvl3pPr marL="1143000" indent="-228600">
              <a:spcBef>
                <a:spcPct val="20000"/>
              </a:spcBef>
              <a:buChar char="•"/>
              <a:defRPr sz="2400">
                <a:solidFill>
                  <a:schemeClr val="tx1"/>
                </a:solidFill>
                <a:latin typeface="Times New Roman" charset="0"/>
                <a:ea typeface="Times New Roman" charset="0"/>
                <a:cs typeface="Times New Roman" charset="0"/>
              </a:defRPr>
            </a:lvl3pPr>
            <a:lvl4pPr marL="1600200" indent="-228600">
              <a:spcBef>
                <a:spcPct val="20000"/>
              </a:spcBef>
              <a:buChar char="–"/>
              <a:defRPr sz="2000">
                <a:solidFill>
                  <a:schemeClr val="tx1"/>
                </a:solidFill>
                <a:latin typeface="Times New Roman" charset="0"/>
                <a:ea typeface="Times New Roman" charset="0"/>
                <a:cs typeface="Times New Roman" charset="0"/>
              </a:defRPr>
            </a:lvl4pPr>
            <a:lvl5pPr marL="2057400" indent="-228600">
              <a:spcBef>
                <a:spcPct val="20000"/>
              </a:spcBef>
              <a:buChar char="»"/>
              <a:defRPr sz="2000">
                <a:solidFill>
                  <a:schemeClr val="tx1"/>
                </a:solidFill>
                <a:latin typeface="Times New Roman" charset="0"/>
                <a:ea typeface="Times New Roman" charset="0"/>
                <a:cs typeface="Times New Roman" charset="0"/>
              </a:defRPr>
            </a:lvl5pPr>
            <a:lvl6pPr marL="25146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6pPr>
            <a:lvl7pPr marL="29718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7pPr>
            <a:lvl8pPr marL="34290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8pPr>
            <a:lvl9pPr marL="3886200" indent="-228600" eaLnBrk="0" fontAlgn="base" hangingPunct="0">
              <a:spcBef>
                <a:spcPct val="20000"/>
              </a:spcBef>
              <a:spcAft>
                <a:spcPct val="0"/>
              </a:spcAft>
              <a:buChar char="»"/>
              <a:defRPr sz="2000">
                <a:solidFill>
                  <a:schemeClr val="tx1"/>
                </a:solidFill>
                <a:latin typeface="Times New Roman" charset="0"/>
                <a:ea typeface="Times New Roman" charset="0"/>
                <a:cs typeface="Times New Roman" charset="0"/>
              </a:defRPr>
            </a:lvl9pPr>
          </a:lstStyle>
          <a:p>
            <a:pPr eaLnBrk="1" hangingPunct="1">
              <a:spcBef>
                <a:spcPct val="0"/>
              </a:spcBef>
              <a:buFontTx/>
              <a:buNone/>
            </a:pPr>
            <a:r>
              <a:rPr lang="en-GB" altLang="en-US" sz="2400" b="1" dirty="0">
                <a:latin typeface="Book Antiqua" charset="0"/>
              </a:rPr>
              <a:t>The aim of </a:t>
            </a:r>
            <a:r>
              <a:rPr lang="en-GB" altLang="en-US" sz="2400" b="1" i="1" dirty="0">
                <a:latin typeface="Book Antiqua" charset="0"/>
              </a:rPr>
              <a:t>Protestant Ethics</a:t>
            </a:r>
            <a:r>
              <a:rPr lang="en-GB" altLang="en-US" sz="2400" b="1" dirty="0">
                <a:latin typeface="Book Antiqua" charset="0"/>
              </a:rPr>
              <a:t>:</a:t>
            </a:r>
          </a:p>
          <a:p>
            <a:pPr eaLnBrk="1" hangingPunct="1">
              <a:spcBef>
                <a:spcPct val="0"/>
              </a:spcBef>
              <a:buFontTx/>
              <a:buNone/>
            </a:pPr>
            <a:endParaRPr lang="en-GB" altLang="en-US" sz="2400" dirty="0">
              <a:latin typeface="Book Antiqua" charset="0"/>
            </a:endParaRPr>
          </a:p>
          <a:p>
            <a:pPr eaLnBrk="1" hangingPunct="1">
              <a:spcBef>
                <a:spcPct val="0"/>
              </a:spcBef>
              <a:buFontTx/>
              <a:buNone/>
            </a:pPr>
            <a:r>
              <a:rPr lang="en-GB" altLang="en-US" sz="2400" dirty="0">
                <a:latin typeface="Book Antiqua" charset="0"/>
              </a:rPr>
              <a:t>….whether and at what points certain </a:t>
            </a:r>
            <a:r>
              <a:rPr lang="ja-JP" altLang="en-GB" sz="2400" dirty="0">
                <a:latin typeface="Book Antiqua" charset="0"/>
              </a:rPr>
              <a:t>‘</a:t>
            </a:r>
            <a:r>
              <a:rPr lang="en-GB" altLang="ja-JP" sz="2400" dirty="0">
                <a:latin typeface="Book Antiqua" charset="0"/>
              </a:rPr>
              <a:t>elective affinities</a:t>
            </a:r>
            <a:r>
              <a:rPr lang="ja-JP" altLang="en-GB" sz="2400" dirty="0">
                <a:latin typeface="Book Antiqua" charset="0"/>
              </a:rPr>
              <a:t>’</a:t>
            </a:r>
            <a:r>
              <a:rPr lang="en-GB" altLang="ja-JP" sz="2400" dirty="0">
                <a:latin typeface="Book Antiqua" charset="0"/>
              </a:rPr>
              <a:t> are discernible between particular types of religious beliefs and the ethics of work-a-day life. </a:t>
            </a:r>
          </a:p>
          <a:p>
            <a:pPr eaLnBrk="1" hangingPunct="1">
              <a:spcBef>
                <a:spcPct val="0"/>
              </a:spcBef>
              <a:buFontTx/>
              <a:buNone/>
            </a:pPr>
            <a:endParaRPr lang="en-GB" altLang="ja-JP" sz="2400" dirty="0">
              <a:latin typeface="Book Antiqua" charset="0"/>
            </a:endParaRPr>
          </a:p>
          <a:p>
            <a:pPr eaLnBrk="1" hangingPunct="1">
              <a:spcBef>
                <a:spcPct val="0"/>
              </a:spcBef>
              <a:buFontTx/>
              <a:buNone/>
            </a:pPr>
            <a:r>
              <a:rPr lang="en-GB" altLang="ja-JP" sz="2400" dirty="0">
                <a:latin typeface="Book Antiqua" charset="0"/>
              </a:rPr>
              <a:t>By virtue of such affinities the religious movements have influenced the development of material culture, and (an analysis of these affinities) will clarify as far as possible the manner and the general direction (of that influence)…We are interested in ascertaining those psychological impulses which originated in religious belief and the practice of religion, gave direction to the individual</a:t>
            </a:r>
            <a:r>
              <a:rPr lang="ja-JP" altLang="en-GB" sz="2400" dirty="0">
                <a:latin typeface="Book Antiqua" charset="0"/>
              </a:rPr>
              <a:t>’</a:t>
            </a:r>
            <a:r>
              <a:rPr lang="en-GB" altLang="ja-JP" sz="2400" dirty="0">
                <a:latin typeface="Book Antiqua" charset="0"/>
              </a:rPr>
              <a:t>s everyday way of life and prompted to adhere to it</a:t>
            </a:r>
            <a:r>
              <a:rPr lang="ja-JP" altLang="en-GB" sz="2400" dirty="0">
                <a:latin typeface="Book Antiqua" charset="0"/>
              </a:rPr>
              <a:t>’</a:t>
            </a:r>
            <a:r>
              <a:rPr lang="en-GB" altLang="ja-JP" sz="2400" dirty="0">
                <a:latin typeface="Book Antiqua" charset="0"/>
              </a:rPr>
              <a:t>. </a:t>
            </a:r>
          </a:p>
          <a:p>
            <a:pPr eaLnBrk="1" hangingPunct="1">
              <a:spcBef>
                <a:spcPct val="0"/>
              </a:spcBef>
              <a:buFontTx/>
              <a:buNone/>
            </a:pPr>
            <a:endParaRPr lang="en-GB" altLang="ja-JP" sz="2400" dirty="0">
              <a:latin typeface="Book Antiqua" charset="0"/>
            </a:endParaRPr>
          </a:p>
          <a:p>
            <a:pPr eaLnBrk="1" hangingPunct="1">
              <a:spcBef>
                <a:spcPct val="0"/>
              </a:spcBef>
              <a:buFontTx/>
              <a:buNone/>
            </a:pPr>
            <a:r>
              <a:rPr lang="en-GB" altLang="ja-JP" sz="2400" dirty="0">
                <a:latin typeface="Book Antiqua" charset="0"/>
              </a:rPr>
              <a:t>Aim is the understand ‘</a:t>
            </a:r>
            <a:r>
              <a:rPr lang="en-GB" altLang="ja-JP" sz="2400" b="1" dirty="0">
                <a:latin typeface="Book Antiqua" charset="0"/>
              </a:rPr>
              <a:t>rational capitalism</a:t>
            </a:r>
            <a:r>
              <a:rPr lang="en-GB" altLang="ja-JP" sz="2400" dirty="0">
                <a:latin typeface="Book Antiqua" charset="0"/>
              </a:rPr>
              <a:t>’</a:t>
            </a:r>
          </a:p>
          <a:p>
            <a:pPr eaLnBrk="1" hangingPunct="1">
              <a:spcBef>
                <a:spcPct val="0"/>
              </a:spcBef>
              <a:buFontTx/>
              <a:buNone/>
            </a:pPr>
            <a:endParaRPr lang="en-GB" altLang="en-US" sz="2400" b="1" dirty="0">
              <a:latin typeface="Book Antiqua" charset="0"/>
            </a:endParaRPr>
          </a:p>
        </p:txBody>
      </p:sp>
    </p:spTree>
    <p:extLst>
      <p:ext uri="{BB962C8B-B14F-4D97-AF65-F5344CB8AC3E}">
        <p14:creationId xmlns:p14="http://schemas.microsoft.com/office/powerpoint/2010/main" val="1805901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2DA73DF-6EAB-514C-9AED-84B391DECBA5}"/>
              </a:ext>
            </a:extLst>
          </p:cNvPr>
          <p:cNvPicPr>
            <a:picLocks noChangeAspect="1"/>
          </p:cNvPicPr>
          <p:nvPr/>
        </p:nvPicPr>
        <p:blipFill>
          <a:blip r:embed="rId2"/>
          <a:stretch>
            <a:fillRect/>
          </a:stretch>
        </p:blipFill>
        <p:spPr>
          <a:xfrm>
            <a:off x="728672" y="702000"/>
            <a:ext cx="10242470" cy="6156000"/>
          </a:xfrm>
          <a:prstGeom prst="rect">
            <a:avLst/>
          </a:prstGeom>
        </p:spPr>
      </p:pic>
      <p:sp>
        <p:nvSpPr>
          <p:cNvPr id="8" name="TextBox 7">
            <a:extLst>
              <a:ext uri="{FF2B5EF4-FFF2-40B4-BE49-F238E27FC236}">
                <a16:creationId xmlns:a16="http://schemas.microsoft.com/office/drawing/2014/main" id="{0A3E8F11-2070-3A4D-A3F6-3573736C9E2C}"/>
              </a:ext>
            </a:extLst>
          </p:cNvPr>
          <p:cNvSpPr txBox="1"/>
          <p:nvPr/>
        </p:nvSpPr>
        <p:spPr>
          <a:xfrm>
            <a:off x="2957513" y="257175"/>
            <a:ext cx="4538294" cy="461665"/>
          </a:xfrm>
          <a:prstGeom prst="rect">
            <a:avLst/>
          </a:prstGeom>
          <a:noFill/>
        </p:spPr>
        <p:txBody>
          <a:bodyPr wrap="none" rtlCol="0">
            <a:spAutoFit/>
          </a:bodyPr>
          <a:lstStyle/>
          <a:p>
            <a:r>
              <a:rPr lang="en-US" b="1" dirty="0"/>
              <a:t>	</a:t>
            </a:r>
            <a:r>
              <a:rPr lang="en-US" sz="2400" b="1" dirty="0"/>
              <a:t>Crystal Palace in Hyde Park</a:t>
            </a:r>
          </a:p>
        </p:txBody>
      </p:sp>
    </p:spTree>
    <p:extLst>
      <p:ext uri="{BB962C8B-B14F-4D97-AF65-F5344CB8AC3E}">
        <p14:creationId xmlns:p14="http://schemas.microsoft.com/office/powerpoint/2010/main" val="1583048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8F4A8DB-9080-9544-AE2B-0923D58258A9}"/>
              </a:ext>
            </a:extLst>
          </p:cNvPr>
          <p:cNvPicPr>
            <a:picLocks noChangeAspect="1"/>
          </p:cNvPicPr>
          <p:nvPr/>
        </p:nvPicPr>
        <p:blipFill>
          <a:blip r:embed="rId2"/>
          <a:stretch>
            <a:fillRect/>
          </a:stretch>
        </p:blipFill>
        <p:spPr>
          <a:xfrm>
            <a:off x="184731" y="100013"/>
            <a:ext cx="9144000" cy="6858000"/>
          </a:xfrm>
          <a:prstGeom prst="rect">
            <a:avLst/>
          </a:prstGeom>
        </p:spPr>
      </p:pic>
      <p:sp>
        <p:nvSpPr>
          <p:cNvPr id="7" name="TextBox 6">
            <a:extLst>
              <a:ext uri="{FF2B5EF4-FFF2-40B4-BE49-F238E27FC236}">
                <a16:creationId xmlns:a16="http://schemas.microsoft.com/office/drawing/2014/main" id="{EE16FC8E-FB6E-BB43-B780-9117F1E8F1F1}"/>
              </a:ext>
            </a:extLst>
          </p:cNvPr>
          <p:cNvSpPr txBox="1"/>
          <p:nvPr/>
        </p:nvSpPr>
        <p:spPr>
          <a:xfrm>
            <a:off x="9701213" y="1657350"/>
            <a:ext cx="2313197" cy="646331"/>
          </a:xfrm>
          <a:prstGeom prst="rect">
            <a:avLst/>
          </a:prstGeom>
          <a:noFill/>
        </p:spPr>
        <p:txBody>
          <a:bodyPr wrap="none" rtlCol="0">
            <a:spAutoFit/>
          </a:bodyPr>
          <a:lstStyle/>
          <a:p>
            <a:r>
              <a:rPr lang="en-US" dirty="0"/>
              <a:t>Wonders from around </a:t>
            </a:r>
          </a:p>
          <a:p>
            <a:r>
              <a:rPr lang="en-US" dirty="0"/>
              <a:t>the world...</a:t>
            </a:r>
          </a:p>
        </p:txBody>
      </p:sp>
    </p:spTree>
    <p:extLst>
      <p:ext uri="{BB962C8B-B14F-4D97-AF65-F5344CB8AC3E}">
        <p14:creationId xmlns:p14="http://schemas.microsoft.com/office/powerpoint/2010/main" val="2658619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EA449BB-9911-9948-A628-95A3B786D631}"/>
              </a:ext>
            </a:extLst>
          </p:cNvPr>
          <p:cNvPicPr>
            <a:picLocks noChangeAspect="1"/>
          </p:cNvPicPr>
          <p:nvPr/>
        </p:nvPicPr>
        <p:blipFill rotWithShape="1">
          <a:blip r:embed="rId2"/>
          <a:srcRect t="10359"/>
          <a:stretch/>
        </p:blipFill>
        <p:spPr>
          <a:xfrm>
            <a:off x="314345" y="882000"/>
            <a:ext cx="10623998" cy="5976000"/>
          </a:xfrm>
          <a:prstGeom prst="rect">
            <a:avLst/>
          </a:prstGeom>
        </p:spPr>
      </p:pic>
      <p:sp>
        <p:nvSpPr>
          <p:cNvPr id="9" name="TextBox 8">
            <a:extLst>
              <a:ext uri="{FF2B5EF4-FFF2-40B4-BE49-F238E27FC236}">
                <a16:creationId xmlns:a16="http://schemas.microsoft.com/office/drawing/2014/main" id="{7EA07F59-C1DD-8140-8E91-412877DBEB03}"/>
              </a:ext>
            </a:extLst>
          </p:cNvPr>
          <p:cNvSpPr txBox="1"/>
          <p:nvPr/>
        </p:nvSpPr>
        <p:spPr>
          <a:xfrm>
            <a:off x="1857375" y="357188"/>
            <a:ext cx="5379037" cy="369332"/>
          </a:xfrm>
          <a:prstGeom prst="rect">
            <a:avLst/>
          </a:prstGeom>
          <a:noFill/>
        </p:spPr>
        <p:txBody>
          <a:bodyPr wrap="none" rtlCol="0">
            <a:spAutoFit/>
          </a:bodyPr>
          <a:lstStyle/>
          <a:p>
            <a:r>
              <a:rPr lang="en-US" dirty="0"/>
              <a:t>But the greatest wonders were the new technologies....</a:t>
            </a:r>
          </a:p>
        </p:txBody>
      </p:sp>
    </p:spTree>
    <p:extLst>
      <p:ext uri="{BB962C8B-B14F-4D97-AF65-F5344CB8AC3E}">
        <p14:creationId xmlns:p14="http://schemas.microsoft.com/office/powerpoint/2010/main" val="922936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79873" y="2027873"/>
            <a:ext cx="3787951" cy="2585323"/>
          </a:xfrm>
          <a:prstGeom prst="rect">
            <a:avLst/>
          </a:prstGeom>
          <a:noFill/>
        </p:spPr>
        <p:txBody>
          <a:bodyPr wrap="square" rtlCol="0">
            <a:spAutoFit/>
          </a:bodyPr>
          <a:lstStyle/>
          <a:p>
            <a:r>
              <a:rPr lang="en-GB" b="1" dirty="0"/>
              <a:t>Def. phrenology:</a:t>
            </a:r>
            <a:r>
              <a:rPr lang="en-GB" dirty="0"/>
              <a:t> a science that was primarily focused on measurements of the human skull, based on the concept that the brain is the organ of the mind, and that certain brain areas have localized, specific functions or modules.</a:t>
            </a:r>
          </a:p>
          <a:p>
            <a:r>
              <a:rPr lang="en-GB" dirty="0"/>
              <a:t> </a:t>
            </a:r>
          </a:p>
          <a:p>
            <a:endParaRPr lang="en-US" b="1" dirty="0"/>
          </a:p>
        </p:txBody>
      </p:sp>
      <p:pic>
        <p:nvPicPr>
          <p:cNvPr id="4" name="Picture 3" descr="frenmap6.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6569" y="1108334"/>
            <a:ext cx="3517900" cy="3619500"/>
          </a:xfrm>
          <a:prstGeom prst="rect">
            <a:avLst/>
          </a:prstGeom>
        </p:spPr>
      </p:pic>
      <p:sp>
        <p:nvSpPr>
          <p:cNvPr id="5" name="TextBox 4"/>
          <p:cNvSpPr txBox="1"/>
          <p:nvPr/>
        </p:nvSpPr>
        <p:spPr>
          <a:xfrm>
            <a:off x="1465385" y="5076092"/>
            <a:ext cx="4470463" cy="1205063"/>
          </a:xfrm>
          <a:prstGeom prst="rect">
            <a:avLst/>
          </a:prstGeom>
          <a:noFill/>
        </p:spPr>
        <p:txBody>
          <a:bodyPr wrap="square" rtlCol="0">
            <a:spAutoFit/>
          </a:bodyPr>
          <a:lstStyle/>
          <a:p>
            <a:r>
              <a:rPr lang="en-US" dirty="0"/>
              <a:t>Phrenology claims that the brain is composed of many particular "organs", each one of them related or responsible for a given mental faculty.</a:t>
            </a:r>
          </a:p>
        </p:txBody>
      </p:sp>
      <p:sp>
        <p:nvSpPr>
          <p:cNvPr id="3" name="TextBox 2"/>
          <p:cNvSpPr txBox="1"/>
          <p:nvPr/>
        </p:nvSpPr>
        <p:spPr>
          <a:xfrm>
            <a:off x="5052646" y="726831"/>
            <a:ext cx="7290307" cy="830997"/>
          </a:xfrm>
          <a:prstGeom prst="rect">
            <a:avLst/>
          </a:prstGeom>
          <a:noFill/>
        </p:spPr>
        <p:txBody>
          <a:bodyPr wrap="square" rtlCol="0">
            <a:spAutoFit/>
          </a:bodyPr>
          <a:lstStyle/>
          <a:p>
            <a:r>
              <a:rPr lang="en-US" sz="2400" b="1" dirty="0"/>
              <a:t>A virtual craze for phrenology which offered hope</a:t>
            </a:r>
          </a:p>
          <a:p>
            <a:r>
              <a:rPr lang="en-US" sz="2400" b="1" dirty="0"/>
              <a:t>To gain certainty in uncertain times...</a:t>
            </a:r>
          </a:p>
        </p:txBody>
      </p:sp>
      <p:sp>
        <p:nvSpPr>
          <p:cNvPr id="6" name="TextBox 5">
            <a:extLst>
              <a:ext uri="{FF2B5EF4-FFF2-40B4-BE49-F238E27FC236}">
                <a16:creationId xmlns:a16="http://schemas.microsoft.com/office/drawing/2014/main" id="{14464F33-2281-B149-9DC5-F4B73648E235}"/>
              </a:ext>
            </a:extLst>
          </p:cNvPr>
          <p:cNvSpPr txBox="1"/>
          <p:nvPr/>
        </p:nvSpPr>
        <p:spPr>
          <a:xfrm>
            <a:off x="6958013" y="4986338"/>
            <a:ext cx="4293098" cy="369332"/>
          </a:xfrm>
          <a:prstGeom prst="rect">
            <a:avLst/>
          </a:prstGeom>
          <a:noFill/>
        </p:spPr>
        <p:txBody>
          <a:bodyPr wrap="none" rtlCol="0">
            <a:spAutoFit/>
          </a:bodyPr>
          <a:lstStyle/>
          <a:p>
            <a:r>
              <a:rPr lang="en-US" dirty="0"/>
              <a:t>Note: it is not a </a:t>
            </a:r>
            <a:r>
              <a:rPr lang="en-US" dirty="0" err="1"/>
              <a:t>pseudy</a:t>
            </a:r>
            <a:r>
              <a:rPr lang="en-US" dirty="0"/>
              <a:t>-science at the time! </a:t>
            </a:r>
          </a:p>
        </p:txBody>
      </p:sp>
    </p:spTree>
    <p:extLst>
      <p:ext uri="{BB962C8B-B14F-4D97-AF65-F5344CB8AC3E}">
        <p14:creationId xmlns:p14="http://schemas.microsoft.com/office/powerpoint/2010/main" val="2931282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3701FB0-ACA0-B645-A08E-8AF6DF1AF6D4}"/>
              </a:ext>
            </a:extLst>
          </p:cNvPr>
          <p:cNvPicPr>
            <a:picLocks noChangeAspect="1"/>
          </p:cNvPicPr>
          <p:nvPr/>
        </p:nvPicPr>
        <p:blipFill>
          <a:blip r:embed="rId2"/>
          <a:stretch>
            <a:fillRect/>
          </a:stretch>
        </p:blipFill>
        <p:spPr>
          <a:xfrm>
            <a:off x="169863" y="0"/>
            <a:ext cx="4851400" cy="6235700"/>
          </a:xfrm>
          <a:prstGeom prst="rect">
            <a:avLst/>
          </a:prstGeom>
        </p:spPr>
      </p:pic>
      <p:sp>
        <p:nvSpPr>
          <p:cNvPr id="4" name="TextBox 3">
            <a:extLst>
              <a:ext uri="{FF2B5EF4-FFF2-40B4-BE49-F238E27FC236}">
                <a16:creationId xmlns:a16="http://schemas.microsoft.com/office/drawing/2014/main" id="{5F042464-1308-A949-B90B-2534EAE18728}"/>
              </a:ext>
            </a:extLst>
          </p:cNvPr>
          <p:cNvSpPr txBox="1"/>
          <p:nvPr/>
        </p:nvSpPr>
        <p:spPr>
          <a:xfrm>
            <a:off x="642938" y="6543675"/>
            <a:ext cx="3455818" cy="369332"/>
          </a:xfrm>
          <a:prstGeom prst="rect">
            <a:avLst/>
          </a:prstGeom>
          <a:noFill/>
        </p:spPr>
        <p:txBody>
          <a:bodyPr wrap="none" rtlCol="0">
            <a:spAutoFit/>
          </a:bodyPr>
          <a:lstStyle/>
          <a:p>
            <a:r>
              <a:rPr lang="en-US" b="1" dirty="0"/>
              <a:t>Henry Thomas Buckle (1821-1862)</a:t>
            </a:r>
          </a:p>
        </p:txBody>
      </p:sp>
      <p:sp>
        <p:nvSpPr>
          <p:cNvPr id="5" name="TextBox 4">
            <a:extLst>
              <a:ext uri="{FF2B5EF4-FFF2-40B4-BE49-F238E27FC236}">
                <a16:creationId xmlns:a16="http://schemas.microsoft.com/office/drawing/2014/main" id="{4FA3A814-9831-6B40-B98E-5712BC5C773A}"/>
              </a:ext>
            </a:extLst>
          </p:cNvPr>
          <p:cNvSpPr txBox="1"/>
          <p:nvPr/>
        </p:nvSpPr>
        <p:spPr>
          <a:xfrm>
            <a:off x="5915025" y="1585913"/>
            <a:ext cx="4327595" cy="369332"/>
          </a:xfrm>
          <a:prstGeom prst="rect">
            <a:avLst/>
          </a:prstGeom>
          <a:noFill/>
        </p:spPr>
        <p:txBody>
          <a:bodyPr wrap="none" rtlCol="0">
            <a:spAutoFit/>
          </a:bodyPr>
          <a:lstStyle/>
          <a:p>
            <a:r>
              <a:rPr lang="en-US" b="1" i="1" dirty="0"/>
              <a:t>The History of Civilization in England </a:t>
            </a:r>
            <a:r>
              <a:rPr lang="en-US" b="1" dirty="0"/>
              <a:t>(1857)</a:t>
            </a:r>
          </a:p>
        </p:txBody>
      </p:sp>
      <p:sp>
        <p:nvSpPr>
          <p:cNvPr id="6" name="TextBox 5">
            <a:extLst>
              <a:ext uri="{FF2B5EF4-FFF2-40B4-BE49-F238E27FC236}">
                <a16:creationId xmlns:a16="http://schemas.microsoft.com/office/drawing/2014/main" id="{D64BA652-BEB1-1245-9429-77D4F53C7404}"/>
              </a:ext>
            </a:extLst>
          </p:cNvPr>
          <p:cNvSpPr txBox="1"/>
          <p:nvPr/>
        </p:nvSpPr>
        <p:spPr>
          <a:xfrm>
            <a:off x="5857875" y="614363"/>
            <a:ext cx="3267176" cy="369332"/>
          </a:xfrm>
          <a:prstGeom prst="rect">
            <a:avLst/>
          </a:prstGeom>
          <a:noFill/>
        </p:spPr>
        <p:txBody>
          <a:bodyPr wrap="none" rtlCol="0">
            <a:spAutoFit/>
          </a:bodyPr>
          <a:lstStyle/>
          <a:p>
            <a:r>
              <a:rPr lang="en-US" b="1" dirty="0"/>
              <a:t>The ‘father’ of scientific history?</a:t>
            </a:r>
          </a:p>
        </p:txBody>
      </p:sp>
      <p:sp>
        <p:nvSpPr>
          <p:cNvPr id="7" name="TextBox 6">
            <a:extLst>
              <a:ext uri="{FF2B5EF4-FFF2-40B4-BE49-F238E27FC236}">
                <a16:creationId xmlns:a16="http://schemas.microsoft.com/office/drawing/2014/main" id="{85FC8E56-8C06-1C4B-A2A6-59714FB670A0}"/>
              </a:ext>
            </a:extLst>
          </p:cNvPr>
          <p:cNvSpPr txBox="1"/>
          <p:nvPr/>
        </p:nvSpPr>
        <p:spPr>
          <a:xfrm>
            <a:off x="5815013" y="3357563"/>
            <a:ext cx="5157787" cy="923330"/>
          </a:xfrm>
          <a:prstGeom prst="rect">
            <a:avLst/>
          </a:prstGeom>
          <a:noFill/>
        </p:spPr>
        <p:txBody>
          <a:bodyPr wrap="square" rtlCol="0">
            <a:spAutoFit/>
          </a:bodyPr>
          <a:lstStyle/>
          <a:p>
            <a:r>
              <a:rPr lang="en-GB" b="1" dirty="0"/>
              <a:t>‘It was provocative, topic, well-written and, what is more, it was shocking.’</a:t>
            </a:r>
          </a:p>
          <a:p>
            <a:r>
              <a:rPr lang="en-GB" dirty="0"/>
              <a:t>(</a:t>
            </a:r>
            <a:r>
              <a:rPr lang="en-GB" dirty="0" err="1"/>
              <a:t>Hesketh</a:t>
            </a:r>
            <a:r>
              <a:rPr lang="en-GB" dirty="0"/>
              <a:t>, Science of history in Victorian Britain)</a:t>
            </a:r>
            <a:endParaRPr lang="en-US" dirty="0"/>
          </a:p>
        </p:txBody>
      </p:sp>
      <p:sp>
        <p:nvSpPr>
          <p:cNvPr id="8" name="TextBox 7">
            <a:extLst>
              <a:ext uri="{FF2B5EF4-FFF2-40B4-BE49-F238E27FC236}">
                <a16:creationId xmlns:a16="http://schemas.microsoft.com/office/drawing/2014/main" id="{48028E56-9A1C-DB41-B5D5-C494D099806A}"/>
              </a:ext>
            </a:extLst>
          </p:cNvPr>
          <p:cNvSpPr txBox="1"/>
          <p:nvPr/>
        </p:nvSpPr>
        <p:spPr>
          <a:xfrm>
            <a:off x="5715000" y="5157788"/>
            <a:ext cx="783228" cy="369332"/>
          </a:xfrm>
          <a:prstGeom prst="rect">
            <a:avLst/>
          </a:prstGeom>
          <a:noFill/>
        </p:spPr>
        <p:txBody>
          <a:bodyPr wrap="none" rtlCol="0">
            <a:spAutoFit/>
          </a:bodyPr>
          <a:lstStyle/>
          <a:p>
            <a:r>
              <a:rPr lang="en-US" b="1" dirty="0"/>
              <a:t>Why? </a:t>
            </a:r>
          </a:p>
        </p:txBody>
      </p:sp>
    </p:spTree>
    <p:extLst>
      <p:ext uri="{BB962C8B-B14F-4D97-AF65-F5344CB8AC3E}">
        <p14:creationId xmlns:p14="http://schemas.microsoft.com/office/powerpoint/2010/main" val="3229209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b/b3/Auguste_Comte.jpg">
            <a:extLst>
              <a:ext uri="{FF2B5EF4-FFF2-40B4-BE49-F238E27FC236}">
                <a16:creationId xmlns:a16="http://schemas.microsoft.com/office/drawing/2014/main" id="{9F15C1F7-10CB-804D-8AC6-8AB9DAAB91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
            <a:ext cx="4176000" cy="604163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BA7BB6B-CB12-C446-BF42-24D70E2E288A}"/>
              </a:ext>
            </a:extLst>
          </p:cNvPr>
          <p:cNvSpPr txBox="1"/>
          <p:nvPr/>
        </p:nvSpPr>
        <p:spPr>
          <a:xfrm>
            <a:off x="385763" y="6400800"/>
            <a:ext cx="2734979" cy="369332"/>
          </a:xfrm>
          <a:prstGeom prst="rect">
            <a:avLst/>
          </a:prstGeom>
          <a:noFill/>
        </p:spPr>
        <p:txBody>
          <a:bodyPr wrap="none" rtlCol="0">
            <a:spAutoFit/>
          </a:bodyPr>
          <a:lstStyle/>
          <a:p>
            <a:r>
              <a:rPr lang="en-US" dirty="0"/>
              <a:t>Auguste Comte, 1798-1857</a:t>
            </a:r>
          </a:p>
        </p:txBody>
      </p:sp>
      <p:sp>
        <p:nvSpPr>
          <p:cNvPr id="4" name="TextBox 3">
            <a:extLst>
              <a:ext uri="{FF2B5EF4-FFF2-40B4-BE49-F238E27FC236}">
                <a16:creationId xmlns:a16="http://schemas.microsoft.com/office/drawing/2014/main" id="{89F434DD-128D-7641-A578-70D9592EA623}"/>
              </a:ext>
            </a:extLst>
          </p:cNvPr>
          <p:cNvSpPr txBox="1"/>
          <p:nvPr/>
        </p:nvSpPr>
        <p:spPr>
          <a:xfrm>
            <a:off x="5672139" y="2371726"/>
            <a:ext cx="5886450" cy="4247317"/>
          </a:xfrm>
          <a:prstGeom prst="rect">
            <a:avLst/>
          </a:prstGeom>
          <a:noFill/>
        </p:spPr>
        <p:txBody>
          <a:bodyPr wrap="square" rtlCol="0">
            <a:spAutoFit/>
          </a:bodyPr>
          <a:lstStyle/>
          <a:p>
            <a:r>
              <a:rPr lang="en-US" b="1" dirty="0"/>
              <a:t>Def. Positivism </a:t>
            </a:r>
          </a:p>
          <a:p>
            <a:endParaRPr lang="en-US" dirty="0"/>
          </a:p>
          <a:p>
            <a:r>
              <a:rPr lang="en-US" dirty="0"/>
              <a:t>Holds that </a:t>
            </a:r>
            <a:r>
              <a:rPr lang="en-GB" dirty="0"/>
              <a:t>only true and authentic knowledge is knowledge that is based on actual sense experience and its empirical collection. ‘Positive’ knowledge can only derive from affirmation of theories through strict ‘scientific’ method. Any metaphysical speculation is supposed to be avoided (note: difference to historicism)</a:t>
            </a:r>
          </a:p>
          <a:p>
            <a:endParaRPr lang="en-GB" dirty="0"/>
          </a:p>
          <a:p>
            <a:r>
              <a:rPr lang="en-GB" u="sng" dirty="0"/>
              <a:t>I</a:t>
            </a:r>
            <a:r>
              <a:rPr lang="en-US" u="sng" dirty="0" err="1"/>
              <a:t>mportant</a:t>
            </a:r>
            <a:r>
              <a:rPr lang="en-US" dirty="0"/>
              <a:t>: Positivism also holds that society, like the physical world, operates according to general physical laws. Introspective and intuitive knowledge is rejected, as are metaphysics and theology. </a:t>
            </a:r>
          </a:p>
          <a:p>
            <a:endParaRPr lang="en-US" dirty="0"/>
          </a:p>
          <a:p>
            <a:endParaRPr lang="en-US" b="1" dirty="0"/>
          </a:p>
        </p:txBody>
      </p:sp>
      <p:sp>
        <p:nvSpPr>
          <p:cNvPr id="5" name="TextBox 4">
            <a:extLst>
              <a:ext uri="{FF2B5EF4-FFF2-40B4-BE49-F238E27FC236}">
                <a16:creationId xmlns:a16="http://schemas.microsoft.com/office/drawing/2014/main" id="{FE1060EB-CBE4-E648-83BD-159D0F493EA9}"/>
              </a:ext>
            </a:extLst>
          </p:cNvPr>
          <p:cNvSpPr txBox="1"/>
          <p:nvPr/>
        </p:nvSpPr>
        <p:spPr>
          <a:xfrm>
            <a:off x="5756031" y="550985"/>
            <a:ext cx="5970802" cy="923330"/>
          </a:xfrm>
          <a:prstGeom prst="rect">
            <a:avLst/>
          </a:prstGeom>
          <a:noFill/>
        </p:spPr>
        <p:txBody>
          <a:bodyPr wrap="none" rtlCol="0">
            <a:spAutoFit/>
          </a:bodyPr>
          <a:lstStyle/>
          <a:p>
            <a:endParaRPr lang="en-US" b="1" dirty="0"/>
          </a:p>
          <a:p>
            <a:endParaRPr lang="en-US" b="1" dirty="0"/>
          </a:p>
          <a:p>
            <a:r>
              <a:rPr lang="en-US" b="1" dirty="0"/>
              <a:t>Buckle relies on August Comte, the founder of the positivism</a:t>
            </a:r>
          </a:p>
        </p:txBody>
      </p:sp>
    </p:spTree>
    <p:extLst>
      <p:ext uri="{BB962C8B-B14F-4D97-AF65-F5344CB8AC3E}">
        <p14:creationId xmlns:p14="http://schemas.microsoft.com/office/powerpoint/2010/main" val="1155194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0038" y="0"/>
            <a:ext cx="11387137" cy="8253889"/>
          </a:xfrm>
          <a:prstGeom prst="rect">
            <a:avLst/>
          </a:prstGeom>
          <a:noFill/>
        </p:spPr>
        <p:txBody>
          <a:bodyPr wrap="square" rtlCol="0">
            <a:spAutoFit/>
          </a:bodyPr>
          <a:lstStyle/>
          <a:p>
            <a:endParaRPr lang="en-US" dirty="0"/>
          </a:p>
          <a:p>
            <a:r>
              <a:rPr lang="en-GB" b="1" i="1" dirty="0"/>
              <a:t>		Course in Positive Philosophy </a:t>
            </a:r>
            <a:r>
              <a:rPr lang="en-GB" dirty="0"/>
              <a:t>(six volumes between 1830-1841) (translated into English in 1853) </a:t>
            </a:r>
          </a:p>
          <a:p>
            <a:endParaRPr lang="en-GB" dirty="0"/>
          </a:p>
          <a:p>
            <a:pPr lvl="0"/>
            <a:r>
              <a:rPr lang="en-GB" dirty="0"/>
              <a:t>The </a:t>
            </a:r>
            <a:r>
              <a:rPr lang="en-GB" b="1" dirty="0"/>
              <a:t>Theological stage</a:t>
            </a:r>
            <a:r>
              <a:rPr lang="en-GB" dirty="0"/>
              <a:t> refers to explanation by personified deities. During this stage people believe that all the phenomena of nature are the creation of the divine or supernatural. Mankind failed to discover the natural physical causes/laws of various phenomena and hence attributed them to a supernatural or divine power.</a:t>
            </a:r>
          </a:p>
          <a:p>
            <a:r>
              <a:rPr lang="en-GB" dirty="0"/>
              <a:t> </a:t>
            </a:r>
          </a:p>
          <a:p>
            <a:pPr lvl="0"/>
            <a:r>
              <a:rPr lang="en-GB" dirty="0"/>
              <a:t>The </a:t>
            </a:r>
            <a:r>
              <a:rPr lang="en-GB" b="1" dirty="0"/>
              <a:t>Metaphysical stage</a:t>
            </a:r>
            <a:r>
              <a:rPr lang="en-GB" dirty="0"/>
              <a:t> is a further development (progressive) extension of the theological stage. Metaphysical stage refers to human explanations by impersonal abstract concepts. People often tried to believe that God is an abstract being. They believe that an abstract power or force guides and determines events in the world. Metaphysical thinking discards belief in a concrete God. The nature of inquiry was legal and rational in nature. </a:t>
            </a:r>
          </a:p>
          <a:p>
            <a:r>
              <a:rPr lang="en-GB" dirty="0"/>
              <a:t> </a:t>
            </a:r>
          </a:p>
          <a:p>
            <a:r>
              <a:rPr lang="en-GB" dirty="0"/>
              <a:t>Both stages are childish stages of human development, he argued and needed to be put behind us. </a:t>
            </a:r>
          </a:p>
          <a:p>
            <a:r>
              <a:rPr lang="en-GB" dirty="0"/>
              <a:t> </a:t>
            </a:r>
          </a:p>
          <a:p>
            <a:pPr lvl="0"/>
            <a:r>
              <a:rPr lang="en-GB" b="1" dirty="0"/>
              <a:t>The Positive stage</a:t>
            </a:r>
            <a:r>
              <a:rPr lang="en-GB" dirty="0"/>
              <a:t>, also known as the scientific, industrial and technological stage. ‘Positive’ refers here to natural scientific explanation based on observation, experiment, and comparison through mathematical methods and statistics. Positive explanations rely upon a distinct method, the scientific empirical and inductive method of the natural sciences —of course in the understanding of Comte at the time -- for their justification. </a:t>
            </a:r>
          </a:p>
          <a:p>
            <a:pPr lvl="0"/>
            <a:endParaRPr lang="en-GB" dirty="0"/>
          </a:p>
          <a:p>
            <a:pPr lvl="0"/>
            <a:r>
              <a:rPr lang="en-GB" dirty="0"/>
              <a:t>Positivism is believed to be a purely </a:t>
            </a:r>
            <a:r>
              <a:rPr lang="en-GB" u="sng" dirty="0"/>
              <a:t>rational way of looking at the world</a:t>
            </a:r>
            <a:r>
              <a:rPr lang="en-GB" dirty="0"/>
              <a:t>; as well, it emphasizes observation and classification of data and facts and involves the heavy use of mathematics and statistics. </a:t>
            </a:r>
          </a:p>
          <a:p>
            <a:pPr lvl="0"/>
            <a:endParaRPr lang="en-GB" dirty="0"/>
          </a:p>
          <a:p>
            <a:pPr lvl="0"/>
            <a:r>
              <a:rPr lang="en-GB" b="1" dirty="0"/>
              <a:t>Aim: the creation of a single scientific method that would bring order to the intellectual chaos surrounding the studies of man and mankind</a:t>
            </a:r>
            <a:endParaRPr lang="en-GB" dirty="0"/>
          </a:p>
          <a:p>
            <a:r>
              <a:rPr lang="en-GB" dirty="0"/>
              <a:t> </a:t>
            </a:r>
          </a:p>
          <a:p>
            <a:endParaRPr lang="en-GB" dirty="0"/>
          </a:p>
          <a:p>
            <a:endParaRPr lang="en-US" dirty="0"/>
          </a:p>
          <a:p>
            <a:endParaRPr lang="en-US" dirty="0"/>
          </a:p>
          <a:p>
            <a:endParaRPr lang="en-US" dirty="0"/>
          </a:p>
        </p:txBody>
      </p:sp>
    </p:spTree>
    <p:extLst>
      <p:ext uri="{BB962C8B-B14F-4D97-AF65-F5344CB8AC3E}">
        <p14:creationId xmlns:p14="http://schemas.microsoft.com/office/powerpoint/2010/main" val="969325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11314</TotalTime>
  <Words>1881</Words>
  <Application>Microsoft Macintosh PowerPoint</Application>
  <PresentationFormat>Widescreen</PresentationFormat>
  <Paragraphs>175</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ＭＳ Ｐゴシック</vt:lpstr>
      <vt:lpstr>Arial</vt:lpstr>
      <vt:lpstr>Book Antiqua</vt:lpstr>
      <vt:lpstr>Calibri</vt:lpstr>
      <vt:lpstr>Calibri Light</vt:lpstr>
      <vt:lpstr>Times New Roman</vt:lpstr>
      <vt:lpstr>Office Theme</vt:lpstr>
      <vt:lpstr>   Lecture 5  Empiricism and Positivism in British History Writing of the 19th Century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 Claudia</dc:creator>
  <cp:lastModifiedBy>Stein, Claudia</cp:lastModifiedBy>
  <cp:revision>19</cp:revision>
  <dcterms:created xsi:type="dcterms:W3CDTF">2018-10-29T19:55:38Z</dcterms:created>
  <dcterms:modified xsi:type="dcterms:W3CDTF">2018-12-17T17:33:27Z</dcterms:modified>
</cp:coreProperties>
</file>