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sldIdLst>
    <p:sldId id="262" r:id="rId2"/>
    <p:sldId id="297" r:id="rId3"/>
    <p:sldId id="299" r:id="rId4"/>
    <p:sldId id="300" r:id="rId5"/>
    <p:sldId id="283" r:id="rId6"/>
    <p:sldId id="282" r:id="rId7"/>
    <p:sldId id="264" r:id="rId8"/>
    <p:sldId id="301" r:id="rId9"/>
    <p:sldId id="270" r:id="rId10"/>
    <p:sldId id="271" r:id="rId11"/>
    <p:sldId id="284" r:id="rId12"/>
    <p:sldId id="276" r:id="rId13"/>
    <p:sldId id="295" r:id="rId14"/>
    <p:sldId id="296" r:id="rId15"/>
    <p:sldId id="263" r:id="rId16"/>
    <p:sldId id="260" r:id="rId17"/>
    <p:sldId id="266" r:id="rId18"/>
    <p:sldId id="267" r:id="rId19"/>
    <p:sldId id="285" r:id="rId20"/>
    <p:sldId id="286" r:id="rId21"/>
    <p:sldId id="268" r:id="rId22"/>
    <p:sldId id="302" r:id="rId23"/>
    <p:sldId id="289" r:id="rId24"/>
    <p:sldId id="277" r:id="rId25"/>
    <p:sldId id="273" r:id="rId26"/>
    <p:sldId id="269" r:id="rId27"/>
    <p:sldId id="287" r:id="rId28"/>
    <p:sldId id="272" r:id="rId29"/>
    <p:sldId id="290" r:id="rId30"/>
    <p:sldId id="279" r:id="rId31"/>
    <p:sldId id="288" r:id="rId32"/>
    <p:sldId id="303" r:id="rId33"/>
  </p:sldIdLst>
  <p:sldSz cx="9144000" cy="6858000" type="screen4x3"/>
  <p:notesSz cx="6858000" cy="9144000"/>
  <p:defaultTextStyle>
    <a:defPPr>
      <a:defRPr lang="en-GB"/>
    </a:defPPr>
    <a:lvl1pPr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4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4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4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400" kern="1200">
        <a:solidFill>
          <a:schemeClr val="tx1"/>
        </a:solidFill>
        <a:latin typeface="Times New Roman"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0" d="100"/>
          <a:sy n="40" d="100"/>
        </p:scale>
        <p:origin x="-1896"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notesMaster" Target="notesMasters/notesMaster1.xml"/><Relationship Id="rId35" Type="http://schemas.openxmlformats.org/officeDocument/2006/relationships/printerSettings" Target="printerSettings/printerSettings1.bin"/><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D36DB7-E6EB-F94F-8B81-B517A3D3D1ED}" type="datetimeFigureOut">
              <a:rPr lang="en-US" smtClean="0"/>
              <a:t>02/03/2016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70C5F7-196D-6249-B998-CFB51BD71D50}" type="slidenum">
              <a:rPr lang="en-US" smtClean="0"/>
              <a:t>‹#›</a:t>
            </a:fld>
            <a:endParaRPr lang="en-US"/>
          </a:p>
        </p:txBody>
      </p:sp>
    </p:spTree>
    <p:extLst>
      <p:ext uri="{BB962C8B-B14F-4D97-AF65-F5344CB8AC3E}">
        <p14:creationId xmlns:p14="http://schemas.microsoft.com/office/powerpoint/2010/main" val="306118488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F72D8DE-22B0-4EF8-AA33-0F687DF44ABA}"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835654D-AD27-F846-BABB-3F47CAB7A948}" type="slidenum">
              <a:rPr lang="en-GB"/>
              <a:pPr>
                <a:defRPr/>
              </a:pPr>
              <a:t>‹#›</a:t>
            </a:fld>
            <a:endParaRPr lang="en-GB"/>
          </a:p>
        </p:txBody>
      </p:sp>
    </p:spTree>
    <p:extLst>
      <p:ext uri="{BB962C8B-B14F-4D97-AF65-F5344CB8AC3E}">
        <p14:creationId xmlns:p14="http://schemas.microsoft.com/office/powerpoint/2010/main" val="3834688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CBD9177-1EC7-CA41-886B-46D3AA5222DB}" type="slidenum">
              <a:rPr lang="en-GB"/>
              <a:pPr>
                <a:defRPr/>
              </a:pPr>
              <a:t>‹#›</a:t>
            </a:fld>
            <a:endParaRPr lang="en-GB"/>
          </a:p>
        </p:txBody>
      </p:sp>
    </p:spTree>
    <p:extLst>
      <p:ext uri="{BB962C8B-B14F-4D97-AF65-F5344CB8AC3E}">
        <p14:creationId xmlns:p14="http://schemas.microsoft.com/office/powerpoint/2010/main" val="25070379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0956242-C438-E04A-A271-DE127617A52F}" type="slidenum">
              <a:rPr lang="en-GB"/>
              <a:pPr>
                <a:defRPr/>
              </a:pPr>
              <a:t>‹#›</a:t>
            </a:fld>
            <a:endParaRPr lang="en-GB"/>
          </a:p>
        </p:txBody>
      </p:sp>
    </p:spTree>
    <p:extLst>
      <p:ext uri="{BB962C8B-B14F-4D97-AF65-F5344CB8AC3E}">
        <p14:creationId xmlns:p14="http://schemas.microsoft.com/office/powerpoint/2010/main" val="4820229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53DF5BE-65B0-7E48-BEC3-4F70C214C513}" type="slidenum">
              <a:rPr lang="en-GB"/>
              <a:pPr>
                <a:defRPr/>
              </a:pPr>
              <a:t>‹#›</a:t>
            </a:fld>
            <a:endParaRPr lang="en-GB"/>
          </a:p>
        </p:txBody>
      </p:sp>
    </p:spTree>
    <p:extLst>
      <p:ext uri="{BB962C8B-B14F-4D97-AF65-F5344CB8AC3E}">
        <p14:creationId xmlns:p14="http://schemas.microsoft.com/office/powerpoint/2010/main" val="18136672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C586C45-939A-DA49-8B52-0CCF76FD096B}" type="slidenum">
              <a:rPr lang="en-GB"/>
              <a:pPr>
                <a:defRPr/>
              </a:pPr>
              <a:t>‹#›</a:t>
            </a:fld>
            <a:endParaRPr lang="en-GB"/>
          </a:p>
        </p:txBody>
      </p:sp>
    </p:spTree>
    <p:extLst>
      <p:ext uri="{BB962C8B-B14F-4D97-AF65-F5344CB8AC3E}">
        <p14:creationId xmlns:p14="http://schemas.microsoft.com/office/powerpoint/2010/main" val="29341124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EF1BC2C-69FF-E946-AADC-FDE41EAE51DA}" type="slidenum">
              <a:rPr lang="en-GB"/>
              <a:pPr>
                <a:defRPr/>
              </a:pPr>
              <a:t>‹#›</a:t>
            </a:fld>
            <a:endParaRPr lang="en-GB"/>
          </a:p>
        </p:txBody>
      </p:sp>
    </p:spTree>
    <p:extLst>
      <p:ext uri="{BB962C8B-B14F-4D97-AF65-F5344CB8AC3E}">
        <p14:creationId xmlns:p14="http://schemas.microsoft.com/office/powerpoint/2010/main" val="2771842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95687BF9-9521-A242-95B5-30762F640EE3}" type="slidenum">
              <a:rPr lang="en-GB"/>
              <a:pPr>
                <a:defRPr/>
              </a:pPr>
              <a:t>‹#›</a:t>
            </a:fld>
            <a:endParaRPr lang="en-GB"/>
          </a:p>
        </p:txBody>
      </p:sp>
    </p:spTree>
    <p:extLst>
      <p:ext uri="{BB962C8B-B14F-4D97-AF65-F5344CB8AC3E}">
        <p14:creationId xmlns:p14="http://schemas.microsoft.com/office/powerpoint/2010/main" val="3233172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F45179D-04A6-CF48-BA54-900D41B9F824}" type="slidenum">
              <a:rPr lang="en-GB"/>
              <a:pPr>
                <a:defRPr/>
              </a:pPr>
              <a:t>‹#›</a:t>
            </a:fld>
            <a:endParaRPr lang="en-GB"/>
          </a:p>
        </p:txBody>
      </p:sp>
    </p:spTree>
    <p:extLst>
      <p:ext uri="{BB962C8B-B14F-4D97-AF65-F5344CB8AC3E}">
        <p14:creationId xmlns:p14="http://schemas.microsoft.com/office/powerpoint/2010/main" val="2763954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3825639-A2AE-D648-9DB8-7D1E21603371}" type="slidenum">
              <a:rPr lang="en-GB"/>
              <a:pPr>
                <a:defRPr/>
              </a:pPr>
              <a:t>‹#›</a:t>
            </a:fld>
            <a:endParaRPr lang="en-GB"/>
          </a:p>
        </p:txBody>
      </p:sp>
    </p:spTree>
    <p:extLst>
      <p:ext uri="{BB962C8B-B14F-4D97-AF65-F5344CB8AC3E}">
        <p14:creationId xmlns:p14="http://schemas.microsoft.com/office/powerpoint/2010/main" val="4434941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C77CE5D-1A10-3547-8CA8-E3C09F726D47}" type="slidenum">
              <a:rPr lang="en-GB"/>
              <a:pPr>
                <a:defRPr/>
              </a:pPr>
              <a:t>‹#›</a:t>
            </a:fld>
            <a:endParaRPr lang="en-GB"/>
          </a:p>
        </p:txBody>
      </p:sp>
    </p:spTree>
    <p:extLst>
      <p:ext uri="{BB962C8B-B14F-4D97-AF65-F5344CB8AC3E}">
        <p14:creationId xmlns:p14="http://schemas.microsoft.com/office/powerpoint/2010/main" val="42914982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39BA059-30BA-B441-9540-448F1C524C7B}" type="slidenum">
              <a:rPr lang="en-GB"/>
              <a:pPr>
                <a:defRPr/>
              </a:pPr>
              <a:t>‹#›</a:t>
            </a:fld>
            <a:endParaRPr lang="en-GB"/>
          </a:p>
        </p:txBody>
      </p:sp>
    </p:spTree>
    <p:extLst>
      <p:ext uri="{BB962C8B-B14F-4D97-AF65-F5344CB8AC3E}">
        <p14:creationId xmlns:p14="http://schemas.microsoft.com/office/powerpoint/2010/main" val="263446219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D5533C1F-8449-8B42-B0C6-96A0ACBD9BF5}" type="slidenum">
              <a:rPr lang="en-GB"/>
              <a:pPr>
                <a:defRPr/>
              </a:pPr>
              <a:t>‹#›</a:t>
            </a:fld>
            <a:endParaRPr lang="en-GB"/>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Times New Roman" pitchFamily="26"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Times New Roman" pitchFamily="26"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Times New Roman" pitchFamily="26"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Times New Roman" pitchFamily="26"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Times New Roman" pitchFamily="26" charset="0"/>
        </a:defRPr>
      </a:lvl6pPr>
      <a:lvl7pPr marL="914400" algn="ctr" rtl="0" fontAlgn="base">
        <a:spcBef>
          <a:spcPct val="0"/>
        </a:spcBef>
        <a:spcAft>
          <a:spcPct val="0"/>
        </a:spcAft>
        <a:defRPr sz="4400">
          <a:solidFill>
            <a:schemeClr val="tx2"/>
          </a:solidFill>
          <a:latin typeface="Times New Roman" pitchFamily="26" charset="0"/>
        </a:defRPr>
      </a:lvl7pPr>
      <a:lvl8pPr marL="1371600" algn="ctr" rtl="0" fontAlgn="base">
        <a:spcBef>
          <a:spcPct val="0"/>
        </a:spcBef>
        <a:spcAft>
          <a:spcPct val="0"/>
        </a:spcAft>
        <a:defRPr sz="4400">
          <a:solidFill>
            <a:schemeClr val="tx2"/>
          </a:solidFill>
          <a:latin typeface="Times New Roman" pitchFamily="26" charset="0"/>
        </a:defRPr>
      </a:lvl8pPr>
      <a:lvl9pPr marL="1828800" algn="ctr" rtl="0" fontAlgn="base">
        <a:spcBef>
          <a:spcPct val="0"/>
        </a:spcBef>
        <a:spcAft>
          <a:spcPct val="0"/>
        </a:spcAft>
        <a:defRPr sz="4400">
          <a:solidFill>
            <a:schemeClr val="tx2"/>
          </a:solidFill>
          <a:latin typeface="Times New Roman" pitchFamily="26"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26"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26"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26"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26"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26"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26"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26"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2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hyperlink" Target="http://en.wikipedia.org/wiki/Image:Tree.gif" TargetMode="External"/><Relationship Id="rId4" Type="http://schemas.openxmlformats.org/officeDocument/2006/relationships/image" Target="../media/image7.png"/><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eg"/><Relationship Id="rId3" Type="http://schemas.openxmlformats.org/officeDocument/2006/relationships/image" Target="../media/image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eg"/><Relationship Id="rId3" Type="http://schemas.openxmlformats.org/officeDocument/2006/relationships/image" Target="../media/image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jpeg"/></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3.jpeg"/><Relationship Id="rId1" Type="http://schemas.openxmlformats.org/officeDocument/2006/relationships/slideLayout" Target="../slideLayouts/slideLayout7.xml"/><Relationship Id="rId2" Type="http://schemas.openxmlformats.org/officeDocument/2006/relationships/image" Target="../media/image12.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jpeg"/><Relationship Id="rId3" Type="http://schemas.openxmlformats.org/officeDocument/2006/relationships/image" Target="../media/image16.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eg"/><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3" descr="CFR04243_0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1160463"/>
            <a:ext cx="6480175"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4" name="TextBox 2"/>
          <p:cNvSpPr txBox="1">
            <a:spLocks noChangeArrowheads="1"/>
          </p:cNvSpPr>
          <p:nvPr/>
        </p:nvSpPr>
        <p:spPr bwMode="auto">
          <a:xfrm>
            <a:off x="3287713" y="6294438"/>
            <a:ext cx="36210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t>Michel Foucault 1926-1984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descr="Sauss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990600"/>
            <a:ext cx="3698875" cy="297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4" name="Picture 3" descr="Image:Tree.gif">
            <a:hlinkClick r:id="rId3" tooltip="Image:Tree.gif"/>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5800" y="914400"/>
            <a:ext cx="4340225" cy="325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TextBox 3"/>
          <p:cNvSpPr txBox="1">
            <a:spLocks noChangeArrowheads="1"/>
          </p:cNvSpPr>
          <p:nvPr/>
        </p:nvSpPr>
        <p:spPr bwMode="auto">
          <a:xfrm>
            <a:off x="609600" y="4419600"/>
            <a:ext cx="71628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t>Structuralism: </a:t>
            </a:r>
          </a:p>
          <a:p>
            <a:pPr eaLnBrk="1" hangingPunct="1"/>
            <a:r>
              <a:rPr lang="en-GB"/>
              <a:t>posits that elements of human culture must be understood in terms of their relationship to a larger, underlying system or structure (e.g.Clifford Geertz </a:t>
            </a:r>
            <a:r>
              <a:rPr lang="ja-JP" altLang="en-GB"/>
              <a:t>‘</a:t>
            </a:r>
            <a:r>
              <a:rPr lang="en-GB" altLang="ja-JP"/>
              <a:t>thick description</a:t>
            </a:r>
            <a:r>
              <a:rPr lang="ja-JP" altLang="en-GB"/>
              <a:t>’</a:t>
            </a:r>
            <a:r>
              <a:rPr lang="en-GB" altLang="ja-JP"/>
              <a:t> in, </a:t>
            </a:r>
            <a:r>
              <a:rPr lang="en-GB" altLang="ja-JP" i="1"/>
              <a:t>Interpretation of Culture</a:t>
            </a:r>
            <a:r>
              <a:rPr lang="en-GB" altLang="ja-JP"/>
              <a:t> (1973)</a:t>
            </a:r>
          </a:p>
          <a:p>
            <a:pPr eaLnBrk="1" hangingPunct="1"/>
            <a:r>
              <a:rPr lang="en-GB"/>
              <a:t> </a:t>
            </a:r>
          </a:p>
          <a:p>
            <a:pPr eaLnBrk="1" hangingPunct="1"/>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ChangeArrowheads="1"/>
          </p:cNvSpPr>
          <p:nvPr/>
        </p:nvSpPr>
        <p:spPr bwMode="auto">
          <a:xfrm>
            <a:off x="685800" y="0"/>
            <a:ext cx="7126560"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sz="2000" dirty="0" smtClean="0"/>
              <a:t>Key claims of language theorists: </a:t>
            </a:r>
          </a:p>
          <a:p>
            <a:endParaRPr lang="en-GB" sz="2000" dirty="0"/>
          </a:p>
          <a:p>
            <a:pPr marL="457200" indent="-457200">
              <a:buFontTx/>
              <a:buAutoNum type="arabicPeriod"/>
            </a:pPr>
            <a:r>
              <a:rPr lang="en-GB" sz="2000" dirty="0" smtClean="0"/>
              <a:t>Languages </a:t>
            </a:r>
            <a:r>
              <a:rPr lang="en-GB" sz="2000" dirty="0"/>
              <a:t>are not confined to words but include any system of communication that uses signs.</a:t>
            </a:r>
          </a:p>
          <a:p>
            <a:pPr marL="457200" indent="-457200">
              <a:buFontTx/>
              <a:buAutoNum type="arabicPeriod"/>
            </a:pPr>
            <a:endParaRPr lang="en-GB" sz="2000" dirty="0"/>
          </a:p>
          <a:p>
            <a:pPr marL="457200" indent="-457200">
              <a:buFontTx/>
              <a:buAutoNum type="arabicPeriod"/>
            </a:pPr>
            <a:r>
              <a:rPr lang="en-GB" sz="2000" dirty="0"/>
              <a:t>A sign is composed of a </a:t>
            </a:r>
            <a:r>
              <a:rPr lang="ja-JP" altLang="en-GB" sz="2000" dirty="0"/>
              <a:t>‘</a:t>
            </a:r>
            <a:r>
              <a:rPr lang="en-GB" altLang="ja-JP" sz="2000" dirty="0"/>
              <a:t>signifier</a:t>
            </a:r>
            <a:r>
              <a:rPr lang="ja-JP" altLang="en-GB" sz="2000" dirty="0"/>
              <a:t>’</a:t>
            </a:r>
            <a:r>
              <a:rPr lang="en-GB" altLang="ja-JP" sz="2000" dirty="0"/>
              <a:t> (vocal sound, image) and a </a:t>
            </a:r>
            <a:r>
              <a:rPr lang="ja-JP" altLang="en-GB" sz="2000" dirty="0"/>
              <a:t>‘</a:t>
            </a:r>
            <a:r>
              <a:rPr lang="en-GB" altLang="ja-JP" sz="2000" dirty="0"/>
              <a:t>signified</a:t>
            </a:r>
            <a:r>
              <a:rPr lang="ja-JP" altLang="en-GB" sz="2000" dirty="0"/>
              <a:t>’</a:t>
            </a:r>
            <a:r>
              <a:rPr lang="en-GB" altLang="ja-JP" sz="2000" dirty="0"/>
              <a:t> (the mental concept or structure that speaker and listener share). </a:t>
            </a:r>
          </a:p>
          <a:p>
            <a:pPr marL="457200" indent="-457200">
              <a:buFontTx/>
              <a:buAutoNum type="arabicPeriod"/>
            </a:pPr>
            <a:endParaRPr lang="en-GB" sz="2000" dirty="0"/>
          </a:p>
          <a:p>
            <a:pPr marL="457200" indent="-457200">
              <a:buFontTx/>
              <a:buAutoNum type="arabicPeriod"/>
            </a:pPr>
            <a:r>
              <a:rPr lang="en-GB" sz="2000" dirty="0"/>
              <a:t>The structure precedes the </a:t>
            </a:r>
            <a:r>
              <a:rPr lang="ja-JP" altLang="en-GB" sz="2000" dirty="0"/>
              <a:t>‘</a:t>
            </a:r>
            <a:r>
              <a:rPr lang="en-GB" altLang="ja-JP" sz="2000" dirty="0"/>
              <a:t>signifier</a:t>
            </a:r>
            <a:r>
              <a:rPr lang="ja-JP" altLang="en-GB" sz="2000" dirty="0"/>
              <a:t>’</a:t>
            </a:r>
            <a:r>
              <a:rPr lang="en-GB" altLang="ja-JP" sz="2000" dirty="0"/>
              <a:t> in existence (according to Saussure and that is what </a:t>
            </a:r>
            <a:r>
              <a:rPr lang="en-GB" altLang="ja-JP" sz="2000" dirty="0" err="1"/>
              <a:t>structuralists</a:t>
            </a:r>
            <a:r>
              <a:rPr lang="en-GB" altLang="ja-JP" sz="2000" dirty="0"/>
              <a:t> follow – and what poststructuralists deny).</a:t>
            </a:r>
          </a:p>
          <a:p>
            <a:pPr marL="457200" indent="-457200">
              <a:buFontTx/>
              <a:buAutoNum type="arabicPeriod"/>
            </a:pPr>
            <a:endParaRPr lang="en-GB" sz="2000" dirty="0"/>
          </a:p>
          <a:p>
            <a:pPr marL="457200" indent="-457200">
              <a:buFontTx/>
              <a:buAutoNum type="arabicPeriod"/>
            </a:pPr>
            <a:r>
              <a:rPr lang="en-GB" sz="2000" dirty="0"/>
              <a:t>A </a:t>
            </a:r>
            <a:r>
              <a:rPr lang="ja-JP" altLang="en-GB" sz="2000" dirty="0"/>
              <a:t>‘</a:t>
            </a:r>
            <a:r>
              <a:rPr lang="en-GB" altLang="ja-JP" sz="2000" dirty="0"/>
              <a:t>signifier</a:t>
            </a:r>
            <a:r>
              <a:rPr lang="ja-JP" altLang="en-GB" sz="2000" dirty="0"/>
              <a:t>’</a:t>
            </a:r>
            <a:r>
              <a:rPr lang="en-GB" altLang="ja-JP" sz="2000" dirty="0"/>
              <a:t> is established quite arbitrarily and bears no resemblance to the signified.</a:t>
            </a:r>
          </a:p>
          <a:p>
            <a:pPr marL="457200" indent="-457200">
              <a:buFontTx/>
              <a:buAutoNum type="arabicPeriod"/>
            </a:pPr>
            <a:endParaRPr lang="en-GB" sz="2000" dirty="0"/>
          </a:p>
          <a:p>
            <a:pPr marL="457200" indent="-457200">
              <a:buFontTx/>
              <a:buAutoNum type="arabicPeriod"/>
            </a:pPr>
            <a:r>
              <a:rPr lang="en-GB" sz="2000" dirty="0"/>
              <a:t>Every sign acquires meaning by belonging to a network of other signs.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1" descr="Picture3492.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1148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2" name="Picture 2" descr="archeology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59113" y="3048000"/>
            <a:ext cx="5072062"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TextBox 1"/>
          <p:cNvSpPr txBox="1">
            <a:spLocks noChangeArrowheads="1"/>
          </p:cNvSpPr>
          <p:nvPr/>
        </p:nvSpPr>
        <p:spPr bwMode="auto">
          <a:xfrm>
            <a:off x="4803775" y="548680"/>
            <a:ext cx="4736777" cy="1200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dirty="0"/>
              <a:t>Foucault’s </a:t>
            </a:r>
            <a:r>
              <a:rPr lang="en-US" dirty="0" smtClean="0"/>
              <a:t>intellectual </a:t>
            </a:r>
            <a:r>
              <a:rPr lang="en-US" dirty="0"/>
              <a:t>‘tools</a:t>
            </a:r>
            <a:r>
              <a:rPr lang="en-US" dirty="0" smtClean="0"/>
              <a:t>’ developed in close relation to language theory’</a:t>
            </a:r>
            <a:endParaRPr lang="en-US" dirty="0"/>
          </a:p>
        </p:txBody>
      </p:sp>
      <p:sp>
        <p:nvSpPr>
          <p:cNvPr id="3" name="TextBox 2"/>
          <p:cNvSpPr txBox="1"/>
          <p:nvPr/>
        </p:nvSpPr>
        <p:spPr>
          <a:xfrm>
            <a:off x="0" y="3933825"/>
            <a:ext cx="3563938" cy="830263"/>
          </a:xfrm>
          <a:prstGeom prst="rect">
            <a:avLst/>
          </a:prstGeom>
          <a:noFill/>
        </p:spPr>
        <p:txBody>
          <a:bodyPr>
            <a:spAutoFit/>
          </a:bodyPr>
          <a:lstStyle/>
          <a:p>
            <a:pPr>
              <a:defRPr/>
            </a:pPr>
            <a:r>
              <a:rPr lang="en-US" dirty="0"/>
              <a:t>Method of </a:t>
            </a:r>
            <a:r>
              <a:rPr lang="en-US" dirty="0" smtClean="0"/>
              <a:t>Archaeology</a:t>
            </a:r>
            <a:endParaRPr lang="en-US" dirty="0"/>
          </a:p>
          <a:p>
            <a:pPr marL="342900" indent="-342900">
              <a:buFont typeface="Arial"/>
              <a:buChar char="•"/>
              <a:defRPr/>
            </a:pP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extBox 1"/>
          <p:cNvSpPr txBox="1">
            <a:spLocks noChangeArrowheads="1"/>
          </p:cNvSpPr>
          <p:nvPr/>
        </p:nvSpPr>
        <p:spPr bwMode="auto">
          <a:xfrm>
            <a:off x="0" y="0"/>
            <a:ext cx="7593013" cy="6740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800" dirty="0"/>
              <a:t>Archaeology: </a:t>
            </a:r>
            <a:endParaRPr lang="en-US" sz="2800" dirty="0" smtClean="0"/>
          </a:p>
          <a:p>
            <a:pPr eaLnBrk="1" hangingPunct="1"/>
            <a:endParaRPr lang="en-US" dirty="0"/>
          </a:p>
          <a:p>
            <a:pPr eaLnBrk="1" hangingPunct="1"/>
            <a:r>
              <a:rPr lang="en-GB" b="1" dirty="0"/>
              <a:t>i</a:t>
            </a:r>
            <a:r>
              <a:rPr lang="en-GB" dirty="0"/>
              <a:t>s concerned with the analysis of language as a system of the possibility of expression;  it is synchronic and does never try to explain change or the origin or distribution of power.</a:t>
            </a:r>
          </a:p>
          <a:p>
            <a:pPr eaLnBrk="1" hangingPunct="1"/>
            <a:endParaRPr lang="en-GB" dirty="0"/>
          </a:p>
          <a:p>
            <a:pPr eaLnBrk="1" hangingPunct="1"/>
            <a:r>
              <a:rPr lang="en-GB" dirty="0"/>
              <a:t>He claims that at any given historical period, due to a particular language used, there are substantial constraints on how people are able to think (and consequently act)</a:t>
            </a:r>
            <a:r>
              <a:rPr lang="en-GB" b="1" dirty="0"/>
              <a:t>.</a:t>
            </a:r>
            <a:r>
              <a:rPr lang="en-GB" dirty="0"/>
              <a:t> </a:t>
            </a:r>
          </a:p>
          <a:p>
            <a:pPr eaLnBrk="1" hangingPunct="1"/>
            <a:endParaRPr lang="en-GB" dirty="0"/>
          </a:p>
          <a:p>
            <a:pPr eaLnBrk="1" hangingPunct="1"/>
            <a:r>
              <a:rPr lang="en-GB" dirty="0"/>
              <a:t>Foucault’s idea is that very mode of thinking involves implicit rules (maybe not even formulated by those following them) that materially restrict the range of possible thoughts. </a:t>
            </a:r>
          </a:p>
          <a:p>
            <a:pPr eaLnBrk="1" hangingPunct="1"/>
            <a:endParaRPr lang="en-GB" dirty="0" smtClean="0"/>
          </a:p>
          <a:p>
            <a:pPr eaLnBrk="1" hangingPunct="1"/>
            <a:r>
              <a:rPr lang="en-GB" dirty="0" smtClean="0"/>
              <a:t>This is the case for the past as it is for the present. </a:t>
            </a:r>
          </a:p>
          <a:p>
            <a:pPr eaLnBrk="1" hangingPunct="1"/>
            <a:endParaRPr lang="en-GB" dirty="0"/>
          </a:p>
          <a:p>
            <a:pPr eaLnBrk="1" hangingPunct="1"/>
            <a:r>
              <a:rPr lang="en-US" dirty="0" smtClean="0"/>
              <a:t>		THERE IS NO FREE SPEECH!</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1" descr="Picture3492.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1148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0" name="Picture 2" descr="archeology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59113" y="3048000"/>
            <a:ext cx="5072062"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0" y="3933825"/>
            <a:ext cx="3563938" cy="830263"/>
          </a:xfrm>
          <a:prstGeom prst="rect">
            <a:avLst/>
          </a:prstGeom>
          <a:noFill/>
        </p:spPr>
        <p:txBody>
          <a:bodyPr>
            <a:spAutoFit/>
          </a:bodyPr>
          <a:lstStyle/>
          <a:p>
            <a:pPr>
              <a:defRPr/>
            </a:pPr>
            <a:r>
              <a:rPr lang="en-US" dirty="0"/>
              <a:t>Method of archaeology</a:t>
            </a:r>
          </a:p>
          <a:p>
            <a:pPr marL="342900" indent="-342900">
              <a:buFont typeface="Arial"/>
              <a:buChar char="•"/>
              <a:defRPr/>
            </a:pPr>
            <a:endParaRPr lang="en-US" dirty="0"/>
          </a:p>
        </p:txBody>
      </p:sp>
      <p:sp>
        <p:nvSpPr>
          <p:cNvPr id="27652" name="TextBox 3"/>
          <p:cNvSpPr txBox="1">
            <a:spLocks noChangeArrowheads="1"/>
          </p:cNvSpPr>
          <p:nvPr/>
        </p:nvSpPr>
        <p:spPr bwMode="auto">
          <a:xfrm>
            <a:off x="4283969" y="260648"/>
            <a:ext cx="4860032"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dirty="0"/>
              <a:t>An historian-</a:t>
            </a:r>
            <a:r>
              <a:rPr lang="en-US" dirty="0" smtClean="0"/>
              <a:t>archeologist uncovers</a:t>
            </a:r>
            <a:endParaRPr lang="en-US" dirty="0"/>
          </a:p>
          <a:p>
            <a:pPr eaLnBrk="1" hangingPunct="1"/>
            <a:r>
              <a:rPr lang="en-US" dirty="0"/>
              <a:t>the underlying rules </a:t>
            </a:r>
            <a:r>
              <a:rPr lang="en-GB" dirty="0" smtClean="0"/>
              <a:t>(</a:t>
            </a:r>
            <a:r>
              <a:rPr lang="en-GB" dirty="0"/>
              <a:t>maybe not even formulated by those following them) that materially restrict the range of possible </a:t>
            </a:r>
            <a:r>
              <a:rPr lang="en-GB" dirty="0" smtClean="0"/>
              <a:t>thoughts (goes beyond a mere analysis of language systems) </a:t>
            </a:r>
            <a:endParaRPr lang="en-GB" dirty="0"/>
          </a:p>
          <a:p>
            <a:pPr eaLnBrk="1" hangingPunct="1"/>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extBox 2"/>
          <p:cNvSpPr txBox="1">
            <a:spLocks noChangeArrowheads="1"/>
          </p:cNvSpPr>
          <p:nvPr/>
        </p:nvSpPr>
        <p:spPr bwMode="auto">
          <a:xfrm>
            <a:off x="1828800" y="3048000"/>
            <a:ext cx="21313775" cy="415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dirty="0"/>
              <a:t>Renaissance Episteme (1450-1650) </a:t>
            </a:r>
          </a:p>
          <a:p>
            <a:pPr eaLnBrk="1" hangingPunct="1"/>
            <a:endParaRPr lang="en-GB" dirty="0"/>
          </a:p>
          <a:p>
            <a:pPr eaLnBrk="1" hangingPunct="1"/>
            <a:r>
              <a:rPr lang="en-GB" dirty="0"/>
              <a:t>Classical Episteme (1650-1800)</a:t>
            </a:r>
          </a:p>
          <a:p>
            <a:pPr eaLnBrk="1" hangingPunct="1"/>
            <a:endParaRPr lang="en-GB" dirty="0"/>
          </a:p>
          <a:p>
            <a:pPr eaLnBrk="1" hangingPunct="1"/>
            <a:r>
              <a:rPr lang="en-GB" dirty="0"/>
              <a:t>Modern Episteme (1800-1966) </a:t>
            </a:r>
          </a:p>
          <a:p>
            <a:pPr eaLnBrk="1" hangingPunct="1"/>
            <a:endParaRPr lang="en-GB" dirty="0"/>
          </a:p>
          <a:p>
            <a:pPr eaLnBrk="1" hangingPunct="1"/>
            <a:r>
              <a:rPr lang="en-GB" dirty="0"/>
              <a:t>Postmodern Episteme (late1960s -?)</a:t>
            </a:r>
          </a:p>
          <a:p>
            <a:pPr eaLnBrk="1" hangingPunct="1"/>
            <a:endParaRPr lang="en-GB" dirty="0"/>
          </a:p>
          <a:p>
            <a:pPr eaLnBrk="1" hangingPunct="1"/>
            <a:r>
              <a:rPr lang="en-GB" dirty="0" smtClean="0"/>
              <a:t>Where are we now? </a:t>
            </a:r>
            <a:r>
              <a:rPr lang="en-GB" dirty="0"/>
              <a:t>Post-Postmodern Episteme?</a:t>
            </a:r>
          </a:p>
          <a:p>
            <a:pPr eaLnBrk="1" hangingPunct="1"/>
            <a:r>
              <a:rPr lang="en-GB" dirty="0"/>
              <a:t> </a:t>
            </a:r>
          </a:p>
          <a:p>
            <a:pPr eaLnBrk="1" hangingPunct="1"/>
            <a:endParaRPr lang="en-US" dirty="0"/>
          </a:p>
        </p:txBody>
      </p:sp>
      <p:sp>
        <p:nvSpPr>
          <p:cNvPr id="28674" name="Rectangle 5"/>
          <p:cNvSpPr>
            <a:spLocks noChangeArrowheads="1"/>
          </p:cNvSpPr>
          <p:nvPr/>
        </p:nvSpPr>
        <p:spPr bwMode="auto">
          <a:xfrm>
            <a:off x="685800" y="762000"/>
            <a:ext cx="61722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GB"/>
              <a:t>‘</a:t>
            </a:r>
            <a:r>
              <a:rPr lang="en-GB" altLang="ja-JP"/>
              <a:t>In any given culture and at any given moment there is always only one episteme that defines the conditions of possibility of all knowledge, whether expressed in theory or silently invested in a practice.</a:t>
            </a:r>
            <a:r>
              <a:rPr lang="ja-JP" altLang="en-GB"/>
              <a:t>’</a:t>
            </a:r>
            <a:r>
              <a:rPr lang="en-GB" altLang="ja-JP"/>
              <a:t> </a:t>
            </a: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7" descr="041526737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548680"/>
            <a:ext cx="3760788"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5220072" y="2492897"/>
            <a:ext cx="4492971" cy="830997"/>
          </a:xfrm>
          <a:prstGeom prst="rect">
            <a:avLst/>
          </a:prstGeom>
          <a:noFill/>
        </p:spPr>
        <p:txBody>
          <a:bodyPr wrap="square" rtlCol="0">
            <a:spAutoFit/>
          </a:bodyPr>
          <a:lstStyle/>
          <a:p>
            <a:endParaRPr lang="en-US" dirty="0" smtClean="0"/>
          </a:p>
          <a:p>
            <a:r>
              <a:rPr lang="en-US" dirty="0" smtClean="0"/>
              <a:t>Foucault’s first claim to fame</a:t>
            </a:r>
            <a:endParaRPr lang="en-US" dirty="0"/>
          </a:p>
        </p:txBody>
      </p:sp>
      <p:sp>
        <p:nvSpPr>
          <p:cNvPr id="3" name="TextBox 2"/>
          <p:cNvSpPr txBox="1"/>
          <p:nvPr/>
        </p:nvSpPr>
        <p:spPr>
          <a:xfrm>
            <a:off x="6453579" y="4119950"/>
            <a:ext cx="800219" cy="461665"/>
          </a:xfrm>
          <a:prstGeom prst="rect">
            <a:avLst/>
          </a:prstGeom>
          <a:noFill/>
        </p:spPr>
        <p:txBody>
          <a:bodyPr wrap="none" rtlCol="0">
            <a:spAutoFit/>
          </a:bodyPr>
          <a:lstStyle/>
          <a:p>
            <a:r>
              <a:rPr lang="en-US" dirty="0" smtClean="0"/>
              <a:t>1966</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3" descr="041528753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219200"/>
            <a:ext cx="3044825" cy="466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3" descr="978041530772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1772816"/>
            <a:ext cx="2119313" cy="325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6" name="Picture 6" descr="041526737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888" y="1844824"/>
            <a:ext cx="2147888" cy="326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7" name="Picture 10" descr="s142986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1844824"/>
            <a:ext cx="2112963" cy="326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Box 1"/>
          <p:cNvSpPr txBox="1">
            <a:spLocks noChangeArrowheads="1"/>
          </p:cNvSpPr>
          <p:nvPr/>
        </p:nvSpPr>
        <p:spPr bwMode="auto">
          <a:xfrm>
            <a:off x="827584" y="332656"/>
            <a:ext cx="7097216" cy="7478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endParaRPr lang="en-US" dirty="0" smtClean="0"/>
          </a:p>
          <a:p>
            <a:pPr eaLnBrk="1" hangingPunct="1"/>
            <a:r>
              <a:rPr lang="en-GB" i="1" dirty="0"/>
              <a:t>‘The traditional explanations as the spirit of the time, technology, social cultural influences struck me for the most part as being more than magical effective’. </a:t>
            </a:r>
            <a:endParaRPr lang="en-GB" i="1" dirty="0" smtClean="0"/>
          </a:p>
          <a:p>
            <a:pPr eaLnBrk="1" hangingPunct="1"/>
            <a:endParaRPr lang="en-GB" i="1" dirty="0"/>
          </a:p>
          <a:p>
            <a:pPr eaLnBrk="1" hangingPunct="1"/>
            <a:r>
              <a:rPr lang="en-GB" i="1" dirty="0" smtClean="0"/>
              <a:t>	</a:t>
            </a:r>
            <a:r>
              <a:rPr lang="en-GB" dirty="0" smtClean="0"/>
              <a:t>solution is a new method :</a:t>
            </a:r>
            <a:endParaRPr lang="en-US" dirty="0"/>
          </a:p>
          <a:p>
            <a:pPr eaLnBrk="1" hangingPunct="1"/>
            <a:endParaRPr lang="en-US" dirty="0" smtClean="0"/>
          </a:p>
          <a:p>
            <a:pPr eaLnBrk="1" hangingPunct="1"/>
            <a:r>
              <a:rPr lang="en-US" dirty="0" err="1" smtClean="0"/>
              <a:t>Geneology</a:t>
            </a:r>
            <a:r>
              <a:rPr lang="en-US" dirty="0" smtClean="0"/>
              <a:t>:</a:t>
            </a:r>
          </a:p>
          <a:p>
            <a:pPr eaLnBrk="1" hangingPunct="1"/>
            <a:endParaRPr lang="en-US" dirty="0"/>
          </a:p>
          <a:p>
            <a:pPr eaLnBrk="1" hangingPunct="1"/>
            <a:r>
              <a:rPr lang="en-GB" dirty="0"/>
              <a:t>….a historical causal explanation that is material, multiple, and corporeal. It is concerned with the analysis of historical emergence; it is conceptualised not as the culmination of events, or as the end of a process of development but rather as a particular momentary manifestation of chances or as a struggle between forces. </a:t>
            </a:r>
            <a:r>
              <a:rPr lang="en-GB" dirty="0" err="1"/>
              <a:t>Geneology</a:t>
            </a:r>
            <a:r>
              <a:rPr lang="en-GB" dirty="0"/>
              <a:t> embraces conflicts at a particular moment in time. </a:t>
            </a:r>
            <a:endParaRPr lang="en-US" dirty="0"/>
          </a:p>
          <a:p>
            <a:pPr eaLnBrk="1" hangingPunct="1"/>
            <a:endParaRPr lang="en-US" dirty="0" smtClean="0"/>
          </a:p>
          <a:p>
            <a:pPr eaLnBrk="1" hangingPunct="1"/>
            <a:endParaRPr lang="en-US" dirty="0"/>
          </a:p>
          <a:p>
            <a:pPr eaLnBrk="1" hangingPunct="1"/>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1" name="Picture 5" descr="orientalism"/>
          <p:cNvPicPr>
            <a:picLocks noChangeAspect="1" noChangeArrowheads="1"/>
          </p:cNvPicPr>
          <p:nvPr/>
        </p:nvPicPr>
        <p:blipFill>
          <a:blip r:embed="rId2" cstate="print"/>
          <a:srcRect/>
          <a:stretch>
            <a:fillRect/>
          </a:stretch>
        </p:blipFill>
        <p:spPr bwMode="auto">
          <a:xfrm>
            <a:off x="2225675" y="476250"/>
            <a:ext cx="3803650" cy="5905500"/>
          </a:xfrm>
          <a:prstGeom prst="rect">
            <a:avLst/>
          </a:prstGeom>
          <a:noFill/>
        </p:spPr>
      </p:pic>
      <p:sp>
        <p:nvSpPr>
          <p:cNvPr id="3" name="TextBox 2"/>
          <p:cNvSpPr txBox="1"/>
          <p:nvPr/>
        </p:nvSpPr>
        <p:spPr>
          <a:xfrm>
            <a:off x="6629400" y="1295400"/>
            <a:ext cx="2514600" cy="2554545"/>
          </a:xfrm>
          <a:prstGeom prst="rect">
            <a:avLst/>
          </a:prstGeom>
          <a:noFill/>
        </p:spPr>
        <p:txBody>
          <a:bodyPr wrap="square" rtlCol="0">
            <a:spAutoFit/>
          </a:bodyPr>
          <a:lstStyle/>
          <a:p>
            <a:endParaRPr lang="en-US" sz="3200" dirty="0" smtClean="0"/>
          </a:p>
          <a:p>
            <a:endParaRPr lang="en-US" sz="3200" dirty="0"/>
          </a:p>
          <a:p>
            <a:r>
              <a:rPr lang="en-US" sz="3200" dirty="0" smtClean="0"/>
              <a:t>Edward Said, </a:t>
            </a:r>
            <a:r>
              <a:rPr lang="en-US" sz="3200" i="1" dirty="0" err="1" smtClean="0"/>
              <a:t>Orientalism</a:t>
            </a:r>
            <a:r>
              <a:rPr lang="en-US" sz="3200" dirty="0"/>
              <a:t> </a:t>
            </a:r>
            <a:r>
              <a:rPr lang="en-US" sz="3200" dirty="0" smtClean="0"/>
              <a:t>(1978)</a:t>
            </a:r>
            <a:endParaRPr lang="en-US" sz="3200" dirty="0"/>
          </a:p>
        </p:txBody>
      </p:sp>
    </p:spTree>
    <p:extLst>
      <p:ext uri="{BB962C8B-B14F-4D97-AF65-F5344CB8AC3E}">
        <p14:creationId xmlns:p14="http://schemas.microsoft.com/office/powerpoint/2010/main" val="10486792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ChangeArrowheads="1"/>
          </p:cNvSpPr>
          <p:nvPr/>
        </p:nvSpPr>
        <p:spPr bwMode="auto">
          <a:xfrm>
            <a:off x="683568" y="476672"/>
            <a:ext cx="7488832" cy="569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endParaRPr lang="en-GB" dirty="0"/>
          </a:p>
          <a:p>
            <a:r>
              <a:rPr lang="en-GB" sz="2800" b="1" dirty="0" err="1"/>
              <a:t>Geneology</a:t>
            </a:r>
            <a:r>
              <a:rPr lang="en-GB" sz="2800" b="1" dirty="0"/>
              <a:t> is a </a:t>
            </a:r>
            <a:r>
              <a:rPr lang="ja-JP" altLang="en-GB" sz="2800" b="1" dirty="0"/>
              <a:t>‘</a:t>
            </a:r>
            <a:r>
              <a:rPr lang="en-GB" altLang="ja-JP" sz="2800" b="1" dirty="0"/>
              <a:t>history of the present</a:t>
            </a:r>
            <a:r>
              <a:rPr lang="ja-JP" altLang="en-GB" sz="2800" b="1" dirty="0"/>
              <a:t>’</a:t>
            </a:r>
            <a:r>
              <a:rPr lang="en-GB" altLang="ja-JP" sz="2800" b="1" dirty="0"/>
              <a:t>:</a:t>
            </a:r>
          </a:p>
          <a:p>
            <a:endParaRPr lang="en-GB" dirty="0"/>
          </a:p>
          <a:p>
            <a:r>
              <a:rPr lang="en-GB" dirty="0"/>
              <a:t>The subject matter of this kind of history is the origins of present rules, practices or institutions that claim authority over us. </a:t>
            </a:r>
            <a:r>
              <a:rPr lang="en-GB" dirty="0" smtClean="0"/>
              <a:t> IT  starts from an investigation of the present.</a:t>
            </a:r>
            <a:endParaRPr lang="en-GB" dirty="0"/>
          </a:p>
          <a:p>
            <a:endParaRPr lang="en-GB" dirty="0"/>
          </a:p>
          <a:p>
            <a:r>
              <a:rPr lang="en-GB" dirty="0" smtClean="0"/>
              <a:t>	What </a:t>
            </a:r>
            <a:r>
              <a:rPr lang="en-GB" dirty="0"/>
              <a:t>claims authority over </a:t>
            </a:r>
            <a:r>
              <a:rPr lang="en-GB" dirty="0" smtClean="0"/>
              <a:t>us now? </a:t>
            </a:r>
            <a:r>
              <a:rPr lang="en-GB" dirty="0"/>
              <a:t>W</a:t>
            </a:r>
            <a:r>
              <a:rPr lang="en-GB" dirty="0" smtClean="0"/>
              <a:t>hat </a:t>
            </a:r>
            <a:r>
              <a:rPr lang="en-GB" dirty="0"/>
              <a:t>makes us </a:t>
            </a:r>
            <a:r>
              <a:rPr lang="en-GB" dirty="0" smtClean="0"/>
              <a:t>	think </a:t>
            </a:r>
            <a:r>
              <a:rPr lang="en-GB" dirty="0"/>
              <a:t>that certain ideas, practices, institutions in the </a:t>
            </a:r>
            <a:r>
              <a:rPr lang="en-GB" dirty="0" smtClean="0"/>
              <a:t>	present </a:t>
            </a:r>
            <a:r>
              <a:rPr lang="en-GB" dirty="0"/>
              <a:t>are </a:t>
            </a:r>
            <a:r>
              <a:rPr lang="ja-JP" altLang="en-GB" dirty="0"/>
              <a:t>‘</a:t>
            </a:r>
            <a:r>
              <a:rPr lang="en-GB" altLang="ja-JP" dirty="0"/>
              <a:t>normal</a:t>
            </a:r>
            <a:r>
              <a:rPr lang="ja-JP" altLang="en-GB" dirty="0"/>
              <a:t>’</a:t>
            </a:r>
            <a:r>
              <a:rPr lang="en-GB" altLang="ja-JP" dirty="0"/>
              <a:t>.) </a:t>
            </a:r>
          </a:p>
          <a:p>
            <a:endParaRPr lang="en-GB" dirty="0"/>
          </a:p>
          <a:p>
            <a:r>
              <a:rPr lang="en-GB" dirty="0"/>
              <a:t>The primary intend is not to understand the past for its own sake, but to understand and evaluate the present, particularly with a view to discrediting unjustified claims of authority.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6" descr="foucaul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34295"/>
            <a:ext cx="4121150" cy="661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5220072" y="1628800"/>
            <a:ext cx="3923928" cy="4524315"/>
          </a:xfrm>
          <a:prstGeom prst="rect">
            <a:avLst/>
          </a:prstGeom>
          <a:noFill/>
        </p:spPr>
        <p:txBody>
          <a:bodyPr wrap="square" rtlCol="0">
            <a:spAutoFit/>
          </a:bodyPr>
          <a:lstStyle/>
          <a:p>
            <a:r>
              <a:rPr lang="en-US" dirty="0" smtClean="0"/>
              <a:t>Analysis of disciplinary power which emerges since the late 17</a:t>
            </a:r>
            <a:r>
              <a:rPr lang="en-US" baseline="30000" dirty="0" smtClean="0"/>
              <a:t>th</a:t>
            </a:r>
            <a:r>
              <a:rPr lang="en-US" dirty="0" smtClean="0"/>
              <a:t> century </a:t>
            </a:r>
          </a:p>
          <a:p>
            <a:endParaRPr lang="en-US" dirty="0"/>
          </a:p>
          <a:p>
            <a:endParaRPr lang="en-US" dirty="0" smtClean="0"/>
          </a:p>
          <a:p>
            <a:r>
              <a:rPr lang="en-US" dirty="0" smtClean="0"/>
              <a:t>Disciplinary power rivals an older ‘sovereign power’ (the power of the right to kill and let live of the sovereign ruler (e.g. torture scene at the beginning of book shows this older power)</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9552" y="476672"/>
            <a:ext cx="7560840" cy="5632310"/>
          </a:xfrm>
          <a:prstGeom prst="rect">
            <a:avLst/>
          </a:prstGeom>
        </p:spPr>
        <p:txBody>
          <a:bodyPr wrap="square">
            <a:spAutoFit/>
          </a:bodyPr>
          <a:lstStyle/>
          <a:p>
            <a:r>
              <a:rPr lang="en-GB" dirty="0" smtClean="0"/>
              <a:t>Foucault’s ideas about power: </a:t>
            </a:r>
          </a:p>
          <a:p>
            <a:endParaRPr lang="en-GB" dirty="0" smtClean="0"/>
          </a:p>
          <a:p>
            <a:r>
              <a:rPr lang="en-GB" dirty="0" smtClean="0"/>
              <a:t>“</a:t>
            </a:r>
            <a:r>
              <a:rPr lang="en-GB" dirty="0"/>
              <a:t>It seems to me that power must be understood in the first instance as the multiplicity of force relations immanent in the sphere in which they operate and which constitute their own organization; as the process which, through ceaseless struggles and confrontations, transforms, strengthens, or reverses them; as the support which these force relations find in one another, thus forming a chain or a system, or on the contrary, the disjunctions and contradictions which isolate them from one another; and lastly, as the strategies in which they take effect, whose general design or institutional crystallization is embodied in the state apparatus, in the formulation of the law, in the various social hegemonies” (Foucault, 1990, pp. 92-93).</a:t>
            </a:r>
          </a:p>
        </p:txBody>
      </p:sp>
    </p:spTree>
    <p:extLst>
      <p:ext uri="{BB962C8B-B14F-4D97-AF65-F5344CB8AC3E}">
        <p14:creationId xmlns:p14="http://schemas.microsoft.com/office/powerpoint/2010/main" val="39714767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ChangeArrowheads="1"/>
          </p:cNvSpPr>
          <p:nvPr/>
        </p:nvSpPr>
        <p:spPr bwMode="auto">
          <a:xfrm>
            <a:off x="2286000" y="1905000"/>
            <a:ext cx="4572000" cy="4154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dirty="0"/>
              <a:t>‘Discipline</a:t>
            </a:r>
            <a:r>
              <a:rPr lang="en-GB" dirty="0" smtClean="0"/>
              <a:t>’ (or disciplinary power) </a:t>
            </a:r>
            <a:r>
              <a:rPr lang="en-GB" dirty="0"/>
              <a:t>may be defined neither with an institution nor with an apparatus; it is a type of power, a modality for its exercise, comprising a whole set of instruments, techniques, procedures, levels of applications, targets.’ </a:t>
            </a:r>
            <a:endParaRPr lang="en-GB" dirty="0" smtClean="0"/>
          </a:p>
          <a:p>
            <a:endParaRPr lang="en-GB" dirty="0"/>
          </a:p>
          <a:p>
            <a:r>
              <a:rPr lang="en-GB" b="1" dirty="0" smtClean="0"/>
              <a:t>Aim:</a:t>
            </a:r>
            <a:r>
              <a:rPr lang="en-GB" dirty="0" smtClean="0"/>
              <a:t> Discipline produces ‘docile’ bodies</a:t>
            </a:r>
            <a:endParaRPr lang="en-US" dirty="0"/>
          </a:p>
        </p:txBody>
      </p:sp>
      <p:sp>
        <p:nvSpPr>
          <p:cNvPr id="3" name="TextBox 2"/>
          <p:cNvSpPr txBox="1"/>
          <p:nvPr/>
        </p:nvSpPr>
        <p:spPr>
          <a:xfrm>
            <a:off x="1853687" y="1167319"/>
            <a:ext cx="1184940" cy="461665"/>
          </a:xfrm>
          <a:prstGeom prst="rect">
            <a:avLst/>
          </a:prstGeom>
          <a:noFill/>
        </p:spPr>
        <p:txBody>
          <a:bodyPr wrap="none" rtlCol="0">
            <a:spAutoFit/>
          </a:bodyPr>
          <a:lstStyle/>
          <a:p>
            <a:r>
              <a:rPr lang="en-US" dirty="0" smtClean="0"/>
              <a:t>Thus….</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1" descr="auto-icon-lg.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15000" y="762000"/>
            <a:ext cx="2819400"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0" name="Picture 2" descr="Jeremy_Bentham_Auto-Icon.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832" y="2420888"/>
            <a:ext cx="3048000" cy="406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TextBox 3"/>
          <p:cNvSpPr txBox="1">
            <a:spLocks noChangeArrowheads="1"/>
          </p:cNvSpPr>
          <p:nvPr/>
        </p:nvSpPr>
        <p:spPr bwMode="auto">
          <a:xfrm>
            <a:off x="0" y="609600"/>
            <a:ext cx="5715000" cy="1200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b="1" dirty="0" smtClean="0"/>
              <a:t>How does discipline function: </a:t>
            </a:r>
          </a:p>
          <a:p>
            <a:pPr eaLnBrk="1" hangingPunct="1"/>
            <a:endParaRPr lang="en-US" dirty="0"/>
          </a:p>
          <a:p>
            <a:pPr eaLnBrk="1" hangingPunct="1"/>
            <a:r>
              <a:rPr lang="en-US" dirty="0"/>
              <a:t>1. Hierarchical observation </a:t>
            </a:r>
          </a:p>
        </p:txBody>
      </p:sp>
      <p:sp>
        <p:nvSpPr>
          <p:cNvPr id="37892" name="TextBox 1"/>
          <p:cNvSpPr txBox="1">
            <a:spLocks noChangeArrowheads="1"/>
          </p:cNvSpPr>
          <p:nvPr/>
        </p:nvSpPr>
        <p:spPr bwMode="auto">
          <a:xfrm>
            <a:off x="4499993" y="5229200"/>
            <a:ext cx="3362072"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dirty="0" smtClean="0"/>
              <a:t>Foucault uses ideas of Jeremy Bentham, the founder of utilitarianism to show this…. </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3" descr="dp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836712"/>
            <a:ext cx="7143750" cy="557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235792" y="274663"/>
            <a:ext cx="5253361" cy="461665"/>
          </a:xfrm>
          <a:prstGeom prst="rect">
            <a:avLst/>
          </a:prstGeom>
          <a:noFill/>
        </p:spPr>
        <p:txBody>
          <a:bodyPr wrap="none" rtlCol="0">
            <a:spAutoFit/>
          </a:bodyPr>
          <a:lstStyle/>
          <a:p>
            <a:r>
              <a:rPr lang="en-US" dirty="0" smtClean="0"/>
              <a:t>Bentham’s idea of the prison </a:t>
            </a:r>
            <a:r>
              <a:rPr lang="en-US" dirty="0" err="1" smtClean="0"/>
              <a:t>panopticum</a:t>
            </a:r>
            <a:endParaRPr lang="en-US" dirty="0"/>
          </a:p>
        </p:txBody>
      </p:sp>
      <p:sp>
        <p:nvSpPr>
          <p:cNvPr id="3" name="TextBox 2"/>
          <p:cNvSpPr txBox="1"/>
          <p:nvPr/>
        </p:nvSpPr>
        <p:spPr>
          <a:xfrm>
            <a:off x="7740353" y="3284984"/>
            <a:ext cx="1728192" cy="1200328"/>
          </a:xfrm>
          <a:prstGeom prst="rect">
            <a:avLst/>
          </a:prstGeom>
          <a:noFill/>
        </p:spPr>
        <p:txBody>
          <a:bodyPr wrap="square" rtlCol="0">
            <a:spAutoFit/>
          </a:bodyPr>
          <a:lstStyle/>
          <a:p>
            <a:r>
              <a:rPr lang="en-US" dirty="0" smtClean="0"/>
              <a:t>Never </a:t>
            </a:r>
            <a:r>
              <a:rPr lang="en-US" dirty="0" err="1" smtClean="0"/>
              <a:t>realised</a:t>
            </a:r>
            <a:r>
              <a:rPr lang="en-US" dirty="0" smtClean="0"/>
              <a:t> that the time</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228600"/>
            <a:ext cx="6451600" cy="467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38" name="Rectangle 5"/>
          <p:cNvSpPr>
            <a:spLocks noChangeArrowheads="1"/>
          </p:cNvSpPr>
          <p:nvPr/>
        </p:nvSpPr>
        <p:spPr bwMode="auto">
          <a:xfrm>
            <a:off x="2286000" y="5334000"/>
            <a:ext cx="45720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GB"/>
              <a:t>‘</a:t>
            </a:r>
            <a:r>
              <a:rPr lang="en-GB" altLang="ja-JP"/>
              <a:t>….we induce in the inmate a state of consciousness and permanent  visibility that assures the automatic functioning of power.</a:t>
            </a:r>
            <a:r>
              <a:rPr lang="ja-JP" altLang="en-GB"/>
              <a:t>’</a:t>
            </a:r>
            <a:r>
              <a:rPr lang="en-GB" altLang="ja-JP"/>
              <a:t> </a:t>
            </a: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extBox 1"/>
          <p:cNvSpPr txBox="1">
            <a:spLocks noChangeArrowheads="1"/>
          </p:cNvSpPr>
          <p:nvPr/>
        </p:nvSpPr>
        <p:spPr bwMode="auto">
          <a:xfrm>
            <a:off x="1938338" y="2019300"/>
            <a:ext cx="560546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endParaRPr lang="en-US"/>
          </a:p>
          <a:p>
            <a:pPr eaLnBrk="1" hangingPunct="1"/>
            <a:endParaRPr lang="en-US"/>
          </a:p>
          <a:p>
            <a:pPr eaLnBrk="1" hangingPunct="1"/>
            <a:endParaRPr lang="en-US"/>
          </a:p>
        </p:txBody>
      </p:sp>
      <p:sp>
        <p:nvSpPr>
          <p:cNvPr id="40962" name="Rectangle 2"/>
          <p:cNvSpPr>
            <a:spLocks noChangeArrowheads="1"/>
          </p:cNvSpPr>
          <p:nvPr/>
        </p:nvSpPr>
        <p:spPr bwMode="auto">
          <a:xfrm>
            <a:off x="1828800" y="0"/>
            <a:ext cx="5029200"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GB" dirty="0"/>
          </a:p>
          <a:p>
            <a:endParaRPr lang="en-GB" dirty="0"/>
          </a:p>
          <a:p>
            <a:endParaRPr lang="en-GB" dirty="0"/>
          </a:p>
          <a:p>
            <a:endParaRPr lang="en-GB" dirty="0"/>
          </a:p>
          <a:p>
            <a:r>
              <a:rPr lang="en-GB" dirty="0"/>
              <a:t>2. </a:t>
            </a:r>
            <a:r>
              <a:rPr lang="en-GB" dirty="0" smtClean="0"/>
              <a:t>Normalising Judgement</a:t>
            </a:r>
            <a:endParaRPr lang="en-GB" dirty="0"/>
          </a:p>
          <a:p>
            <a:endParaRPr lang="en-GB" dirty="0"/>
          </a:p>
          <a:p>
            <a:r>
              <a:rPr lang="en-GB" dirty="0"/>
              <a:t>Individuals are judged not by the intrinsic rightness or wrongness of their acts but by where their actions are placed on a ranked scale that compares them to everyone else. We thus produce </a:t>
            </a:r>
            <a:r>
              <a:rPr lang="ja-JP" altLang="en-GB" dirty="0"/>
              <a:t>‘</a:t>
            </a:r>
            <a:r>
              <a:rPr lang="en-GB" altLang="ja-JP" dirty="0"/>
              <a:t>normal</a:t>
            </a:r>
            <a:r>
              <a:rPr lang="ja-JP" altLang="en-GB" dirty="0"/>
              <a:t>’</a:t>
            </a:r>
            <a:r>
              <a:rPr lang="en-GB" altLang="ja-JP" dirty="0"/>
              <a:t> and </a:t>
            </a:r>
            <a:r>
              <a:rPr lang="ja-JP" altLang="en-GB" dirty="0"/>
              <a:t>‘</a:t>
            </a:r>
            <a:r>
              <a:rPr lang="en-GB" altLang="ja-JP" dirty="0"/>
              <a:t>abnormal bodies</a:t>
            </a:r>
            <a:r>
              <a:rPr lang="ja-JP" altLang="en-GB" dirty="0"/>
              <a:t>’</a:t>
            </a:r>
            <a:r>
              <a:rPr lang="en-GB" altLang="ja-JP" dirty="0"/>
              <a:t>.</a:t>
            </a:r>
          </a:p>
          <a:p>
            <a:endParaRPr lang="en-GB" dirty="0"/>
          </a:p>
        </p:txBody>
      </p:sp>
      <p:sp>
        <p:nvSpPr>
          <p:cNvPr id="3" name="TextBox 2"/>
          <p:cNvSpPr txBox="1"/>
          <p:nvPr/>
        </p:nvSpPr>
        <p:spPr>
          <a:xfrm>
            <a:off x="1" y="5229200"/>
            <a:ext cx="9684568" cy="1200328"/>
          </a:xfrm>
          <a:prstGeom prst="rect">
            <a:avLst/>
          </a:prstGeom>
          <a:noFill/>
        </p:spPr>
        <p:txBody>
          <a:bodyPr wrap="square" rtlCol="0">
            <a:spAutoFit/>
          </a:bodyPr>
          <a:lstStyle/>
          <a:p>
            <a:r>
              <a:rPr lang="en-US" dirty="0" smtClean="0"/>
              <a:t>We are subjected to a whole set of micro-penalties (regarding time, activities, speech, of body, of sexuality). We use discipline to punish non-conformity but also </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3" descr="dp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082333"/>
            <a:ext cx="7667991" cy="5775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029826" y="514994"/>
            <a:ext cx="5287325" cy="461665"/>
          </a:xfrm>
          <a:prstGeom prst="rect">
            <a:avLst/>
          </a:prstGeom>
          <a:noFill/>
        </p:spPr>
        <p:txBody>
          <a:bodyPr wrap="none" rtlCol="0">
            <a:spAutoFit/>
          </a:bodyPr>
          <a:lstStyle/>
          <a:p>
            <a:r>
              <a:rPr lang="en-US" dirty="0" smtClean="0"/>
              <a:t>Micro-management of the body in school</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extBox 1"/>
          <p:cNvSpPr txBox="1">
            <a:spLocks noChangeArrowheads="1"/>
          </p:cNvSpPr>
          <p:nvPr/>
        </p:nvSpPr>
        <p:spPr bwMode="auto">
          <a:xfrm>
            <a:off x="1547813" y="1484313"/>
            <a:ext cx="6553200"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dirty="0"/>
              <a:t>3. </a:t>
            </a:r>
            <a:r>
              <a:rPr lang="en-GB" dirty="0" smtClean="0"/>
              <a:t>Examination</a:t>
            </a:r>
            <a:endParaRPr lang="en-GB" dirty="0"/>
          </a:p>
          <a:p>
            <a:pPr eaLnBrk="1" hangingPunct="1"/>
            <a:endParaRPr lang="en-GB" dirty="0"/>
          </a:p>
          <a:p>
            <a:pPr eaLnBrk="1" hangingPunct="1"/>
            <a:r>
              <a:rPr lang="en-GB" dirty="0"/>
              <a:t>combines </a:t>
            </a:r>
            <a:r>
              <a:rPr lang="ja-JP" altLang="en-GB" dirty="0"/>
              <a:t>‘</a:t>
            </a:r>
            <a:r>
              <a:rPr lang="en-GB" altLang="ja-JP" dirty="0"/>
              <a:t>normative judgement</a:t>
            </a:r>
            <a:r>
              <a:rPr lang="ja-JP" altLang="en-GB" dirty="0"/>
              <a:t>’</a:t>
            </a:r>
            <a:r>
              <a:rPr lang="en-GB" altLang="ja-JP" dirty="0"/>
              <a:t> with </a:t>
            </a:r>
            <a:r>
              <a:rPr lang="ja-JP" altLang="en-GB" dirty="0"/>
              <a:t>‘</a:t>
            </a:r>
            <a:r>
              <a:rPr lang="en-GB" altLang="ja-JP" dirty="0"/>
              <a:t>hierarchical observation</a:t>
            </a:r>
            <a:r>
              <a:rPr lang="ja-JP" altLang="en-GB" dirty="0"/>
              <a:t>’</a:t>
            </a:r>
            <a:r>
              <a:rPr lang="en-GB" altLang="ja-JP" dirty="0"/>
              <a:t> to effect a </a:t>
            </a:r>
            <a:r>
              <a:rPr lang="ja-JP" altLang="en-GB" dirty="0"/>
              <a:t>‘</a:t>
            </a:r>
            <a:r>
              <a:rPr lang="en-GB" altLang="ja-JP" dirty="0"/>
              <a:t>normalising gaze</a:t>
            </a:r>
            <a:r>
              <a:rPr lang="ja-JP" altLang="en-GB" dirty="0"/>
              <a:t>’</a:t>
            </a:r>
            <a:r>
              <a:rPr lang="en-GB" altLang="ja-JP" dirty="0"/>
              <a:t> through which individuals may be classified or judged. The examination is a prime locus of modern power/knowledge.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228600"/>
            <a:ext cx="8703683" cy="6494085"/>
          </a:xfrm>
          <a:prstGeom prst="rect">
            <a:avLst/>
          </a:prstGeom>
          <a:noFill/>
        </p:spPr>
        <p:txBody>
          <a:bodyPr wrap="square" rtlCol="0">
            <a:spAutoFit/>
          </a:bodyPr>
          <a:lstStyle/>
          <a:p>
            <a:pPr algn="ctr"/>
            <a:r>
              <a:rPr lang="en-US" sz="4000" dirty="0" smtClean="0"/>
              <a:t>What is </a:t>
            </a:r>
          </a:p>
          <a:p>
            <a:endParaRPr lang="en-US" sz="4000" dirty="0"/>
          </a:p>
          <a:p>
            <a:pPr algn="ctr"/>
            <a:r>
              <a:rPr lang="en-US" sz="4000" dirty="0"/>
              <a:t>t</a:t>
            </a:r>
            <a:r>
              <a:rPr lang="en-US" sz="4000" dirty="0" smtClean="0"/>
              <a:t>he “Orientalism”?  </a:t>
            </a:r>
          </a:p>
          <a:p>
            <a:endParaRPr lang="en-US" sz="4000" dirty="0"/>
          </a:p>
          <a:p>
            <a:pPr algn="ctr"/>
            <a:r>
              <a:rPr lang="en-US" sz="4000" dirty="0"/>
              <a:t>An idea, produced both in and about the West, that holds principally that </a:t>
            </a:r>
            <a:endParaRPr lang="en-US" sz="4000" dirty="0" smtClean="0"/>
          </a:p>
          <a:p>
            <a:endParaRPr lang="en-US" sz="4000" dirty="0"/>
          </a:p>
          <a:p>
            <a:pPr algn="ctr"/>
            <a:r>
              <a:rPr lang="en-US" sz="4000" u="sng" dirty="0"/>
              <a:t>the ‘East’ is both ‘other’ and inferior</a:t>
            </a:r>
            <a:endParaRPr lang="en-US" sz="4000" dirty="0" smtClean="0"/>
          </a:p>
          <a:p>
            <a:endParaRPr lang="en-US" dirty="0" smtClean="0"/>
          </a:p>
          <a:p>
            <a:endParaRPr lang="en-US" dirty="0" smtClean="0"/>
          </a:p>
          <a:p>
            <a:endParaRPr lang="en-US" dirty="0" smtClean="0"/>
          </a:p>
          <a:p>
            <a:r>
              <a:rPr lang="en-US" dirty="0" smtClean="0"/>
              <a:t> </a:t>
            </a:r>
            <a:endParaRPr lang="en-US" dirty="0"/>
          </a:p>
        </p:txBody>
      </p:sp>
    </p:spTree>
    <p:extLst>
      <p:ext uri="{BB962C8B-B14F-4D97-AF65-F5344CB8AC3E}">
        <p14:creationId xmlns:p14="http://schemas.microsoft.com/office/powerpoint/2010/main" val="38939334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Box 1"/>
          <p:cNvSpPr txBox="1">
            <a:spLocks noChangeArrowheads="1"/>
          </p:cNvSpPr>
          <p:nvPr/>
        </p:nvSpPr>
        <p:spPr bwMode="auto">
          <a:xfrm>
            <a:off x="26988" y="0"/>
            <a:ext cx="9009062" cy="8894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37931725" indent="-37474525" eaLnBrk="0" hangingPunct="0">
              <a:defRPr sz="2400">
                <a:solidFill>
                  <a:schemeClr val="tx1"/>
                </a:solidFill>
                <a:latin typeface="Times New Roman" charset="0"/>
                <a:ea typeface="ＭＳ Ｐゴシック" charset="0"/>
              </a:defRPr>
            </a:lvl2pPr>
            <a:lvl3pPr eaLnBrk="0" hangingPunct="0">
              <a:defRPr sz="2400">
                <a:solidFill>
                  <a:schemeClr val="tx1"/>
                </a:solidFill>
                <a:latin typeface="Times New Roman" charset="0"/>
                <a:ea typeface="ＭＳ Ｐゴシック" charset="0"/>
              </a:defRPr>
            </a:lvl3pPr>
            <a:lvl4pPr eaLnBrk="0" hangingPunct="0">
              <a:defRPr sz="2400">
                <a:solidFill>
                  <a:schemeClr val="tx1"/>
                </a:solidFill>
                <a:latin typeface="Times New Roman" charset="0"/>
                <a:ea typeface="ＭＳ Ｐゴシック" charset="0"/>
              </a:defRPr>
            </a:lvl4pPr>
            <a:lvl5pPr eaLnBrk="0" hangingPunct="0">
              <a:defRPr sz="2400">
                <a:solidFill>
                  <a:schemeClr val="tx1"/>
                </a:solidFill>
                <a:latin typeface="Times New Roman" charset="0"/>
                <a:ea typeface="ＭＳ Ｐゴシック" charset="0"/>
              </a:defRPr>
            </a:lvl5pPr>
            <a:lvl6pPr marL="457200" eaLnBrk="0" fontAlgn="base" hangingPunct="0">
              <a:spcBef>
                <a:spcPct val="0"/>
              </a:spcBef>
              <a:spcAft>
                <a:spcPct val="0"/>
              </a:spcAft>
              <a:defRPr sz="2400">
                <a:solidFill>
                  <a:schemeClr val="tx1"/>
                </a:solidFill>
                <a:latin typeface="Times New Roman" charset="0"/>
                <a:ea typeface="ＭＳ Ｐゴシック" charset="0"/>
              </a:defRPr>
            </a:lvl6pPr>
            <a:lvl7pPr marL="914400" eaLnBrk="0" fontAlgn="base" hangingPunct="0">
              <a:spcBef>
                <a:spcPct val="0"/>
              </a:spcBef>
              <a:spcAft>
                <a:spcPct val="0"/>
              </a:spcAft>
              <a:defRPr sz="2400">
                <a:solidFill>
                  <a:schemeClr val="tx1"/>
                </a:solidFill>
                <a:latin typeface="Times New Roman" charset="0"/>
                <a:ea typeface="ＭＳ Ｐゴシック" charset="0"/>
              </a:defRPr>
            </a:lvl7pPr>
            <a:lvl8pPr marL="1371600" eaLnBrk="0" fontAlgn="base" hangingPunct="0">
              <a:spcBef>
                <a:spcPct val="0"/>
              </a:spcBef>
              <a:spcAft>
                <a:spcPct val="0"/>
              </a:spcAft>
              <a:defRPr sz="2400">
                <a:solidFill>
                  <a:schemeClr val="tx1"/>
                </a:solidFill>
                <a:latin typeface="Times New Roman" charset="0"/>
                <a:ea typeface="ＭＳ Ｐゴシック" charset="0"/>
              </a:defRPr>
            </a:lvl8pPr>
            <a:lvl9pPr marL="18288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r>
              <a:rPr lang="en-GB" sz="2800" b="1" dirty="0" smtClean="0"/>
              <a:t>Foucault’s Notion of Power:  </a:t>
            </a:r>
          </a:p>
          <a:p>
            <a:pPr eaLnBrk="1" hangingPunct="1">
              <a:defRPr/>
            </a:pPr>
            <a:endParaRPr lang="en-GB" sz="2000" dirty="0" smtClean="0"/>
          </a:p>
          <a:p>
            <a:pPr marL="342900" indent="-342900" eaLnBrk="1" hangingPunct="1">
              <a:buFont typeface="Arial"/>
              <a:buChar char="•"/>
              <a:defRPr/>
            </a:pPr>
            <a:r>
              <a:rPr lang="en-GB" sz="2000" dirty="0" smtClean="0"/>
              <a:t>has to address not centralised and legitimate forms  of power but techniques, which have become embodied in local, regional  material institutions.</a:t>
            </a:r>
          </a:p>
          <a:p>
            <a:pPr marL="342900" indent="-342900" eaLnBrk="1" hangingPunct="1">
              <a:buFont typeface="Arial"/>
              <a:buChar char="•"/>
              <a:defRPr/>
            </a:pPr>
            <a:endParaRPr lang="en-GB" sz="2000" dirty="0" smtClean="0"/>
          </a:p>
          <a:p>
            <a:pPr marL="342900" indent="-342900" eaLnBrk="1" hangingPunct="1">
              <a:buFont typeface="Arial"/>
              <a:buChar char="•"/>
              <a:defRPr/>
            </a:pPr>
            <a:r>
              <a:rPr lang="en-GB" sz="2000" dirty="0" smtClean="0"/>
              <a:t>should concern itself with the exercise or practice of power, its field of application and its effects, and not with questions of possession or conscious intention.</a:t>
            </a:r>
          </a:p>
          <a:p>
            <a:pPr marL="342900" indent="-342900" eaLnBrk="1" hangingPunct="1">
              <a:buFont typeface="Arial"/>
              <a:buChar char="•"/>
              <a:defRPr/>
            </a:pPr>
            <a:endParaRPr lang="en-GB" sz="2000" dirty="0" smtClean="0"/>
          </a:p>
          <a:p>
            <a:pPr marL="342900" indent="-342900" eaLnBrk="1" hangingPunct="1">
              <a:buFont typeface="Arial"/>
              <a:buChar char="•"/>
              <a:defRPr/>
            </a:pPr>
            <a:r>
              <a:rPr lang="en-GB" sz="2000" dirty="0" smtClean="0"/>
              <a:t> Power is not a commodity or a possession of an individual, a group or a class, rather it circulates through the social body, and is exercised through a net-like organisation in which all are caught; power is strategic; at the same time</a:t>
            </a:r>
            <a:r>
              <a:rPr lang="ja-JP" altLang="en-GB" sz="2000" dirty="0" smtClean="0"/>
              <a:t>‘</a:t>
            </a:r>
            <a:r>
              <a:rPr lang="en-GB" sz="2000" dirty="0" smtClean="0"/>
              <a:t>intentional</a:t>
            </a:r>
            <a:r>
              <a:rPr lang="ja-JP" altLang="en-GB" sz="2000" dirty="0" smtClean="0"/>
              <a:t>’</a:t>
            </a:r>
            <a:r>
              <a:rPr lang="en-GB" altLang="ja-JP" sz="2000" dirty="0" smtClean="0"/>
              <a:t>,</a:t>
            </a:r>
            <a:r>
              <a:rPr lang="en-GB" sz="2000" dirty="0" smtClean="0"/>
              <a:t> yet non-subjective . Therefore analysis begins from micro-level in order to reveal the particular histories, techniques and tactics of power directed towards control of the human body</a:t>
            </a:r>
          </a:p>
          <a:p>
            <a:pPr marL="342900" indent="-342900" eaLnBrk="1" hangingPunct="1">
              <a:buFont typeface="Arial"/>
              <a:buChar char="•"/>
              <a:defRPr/>
            </a:pPr>
            <a:endParaRPr lang="en-GB" sz="2000" dirty="0" smtClean="0"/>
          </a:p>
          <a:p>
            <a:pPr marL="342900" indent="-342900" eaLnBrk="1" hangingPunct="1">
              <a:buFont typeface="Arial"/>
              <a:buChar char="•"/>
              <a:defRPr/>
            </a:pPr>
            <a:r>
              <a:rPr lang="en-GB" sz="2000" dirty="0" smtClean="0"/>
              <a:t>Power produces knowledge – knowledge produces power (Power/Knowledge); power is productive and not repressive. It often produces pleasure. So, we need to start investigation at what we think is ‘good’, what is pleasurable; what we consider ‘normal’ and proceed from there.</a:t>
            </a:r>
          </a:p>
          <a:p>
            <a:pPr marL="342900" indent="-342900" eaLnBrk="1" hangingPunct="1">
              <a:buFont typeface="Arial"/>
              <a:buChar char="•"/>
              <a:defRPr/>
            </a:pPr>
            <a:endParaRPr lang="en-GB" sz="2000" dirty="0" smtClean="0"/>
          </a:p>
          <a:p>
            <a:pPr marL="342900" indent="-342900" eaLnBrk="1" hangingPunct="1">
              <a:buFont typeface="Arial"/>
              <a:buChar char="•"/>
              <a:defRPr/>
            </a:pPr>
            <a:r>
              <a:rPr lang="en-GB" sz="2000" dirty="0" smtClean="0"/>
              <a:t>Power requires resistance. We need to consider resistance to power as part of the power game. </a:t>
            </a:r>
          </a:p>
          <a:p>
            <a:pPr marL="342900" indent="-342900" eaLnBrk="1" hangingPunct="1">
              <a:buFont typeface="Arial"/>
              <a:buChar char="•"/>
              <a:defRPr/>
            </a:pPr>
            <a:endParaRPr lang="en-GB" sz="2000" dirty="0" smtClean="0"/>
          </a:p>
          <a:p>
            <a:pPr eaLnBrk="1" hangingPunct="1">
              <a:defRPr/>
            </a:pPr>
            <a:r>
              <a:rPr lang="en-GB" sz="2000" dirty="0" smtClean="0"/>
              <a:t>.</a:t>
            </a:r>
          </a:p>
          <a:p>
            <a:pPr eaLnBrk="1" hangingPunct="1">
              <a:defRPr/>
            </a:pPr>
            <a:endParaRPr lang="en-GB" sz="2000" b="1" dirty="0" smtClean="0"/>
          </a:p>
          <a:p>
            <a:pPr marL="342900" indent="-342900" eaLnBrk="1" hangingPunct="1">
              <a:buFontTx/>
              <a:buChar char="-"/>
              <a:defRPr/>
            </a:pPr>
            <a:r>
              <a:rPr lang="en-GB" sz="2000" dirty="0" smtClean="0"/>
              <a:t>)</a:t>
            </a:r>
          </a:p>
          <a:p>
            <a:pPr marL="342900" indent="-342900" eaLnBrk="1" hangingPunct="1">
              <a:buFontTx/>
              <a:buChar char="-"/>
              <a:defRPr/>
            </a:pPr>
            <a:endParaRPr lang="en-GB" sz="2000" b="1" dirty="0" smtClean="0"/>
          </a:p>
          <a:p>
            <a:pPr eaLnBrk="1" hangingPunct="1">
              <a:defRPr/>
            </a:pPr>
            <a:endParaRPr lang="en-US"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4"/>
          <p:cNvSpPr>
            <a:spLocks noChangeArrowheads="1"/>
          </p:cNvSpPr>
          <p:nvPr/>
        </p:nvSpPr>
        <p:spPr bwMode="auto">
          <a:xfrm>
            <a:off x="609600" y="796925"/>
            <a:ext cx="7010400" cy="415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dirty="0" err="1"/>
              <a:t>Biopower</a:t>
            </a:r>
            <a:r>
              <a:rPr lang="en-US" b="1" dirty="0"/>
              <a:t>:</a:t>
            </a:r>
          </a:p>
          <a:p>
            <a:endParaRPr lang="en-US" dirty="0"/>
          </a:p>
          <a:p>
            <a:r>
              <a:rPr lang="en-US" dirty="0"/>
              <a:t>‘I mean a number of phenomena that seem to me to be quite significant, namely, the set of mechanisms through which the basic biological features of the human species became the object of a political strategy, of a general strategy of power, or, in other words, how, starting from the 18</a:t>
            </a:r>
            <a:r>
              <a:rPr lang="en-US" baseline="30000" dirty="0"/>
              <a:t>th</a:t>
            </a:r>
            <a:r>
              <a:rPr lang="en-US" dirty="0"/>
              <a:t> century, modern Western societies took on board the fundamental biological fact that human</a:t>
            </a:r>
            <a:r>
              <a:rPr lang="en-GB" dirty="0"/>
              <a:t> </a:t>
            </a:r>
            <a:r>
              <a:rPr lang="en-US" dirty="0"/>
              <a:t>beings are a species. This is what I have called </a:t>
            </a:r>
            <a:r>
              <a:rPr lang="en-US" dirty="0" err="1"/>
              <a:t>biopower</a:t>
            </a:r>
            <a:r>
              <a:rPr lang="en-US" dirty="0"/>
              <a:t>.’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43608" y="612845"/>
            <a:ext cx="6624736" cy="4893647"/>
          </a:xfrm>
          <a:prstGeom prst="rect">
            <a:avLst/>
          </a:prstGeom>
        </p:spPr>
        <p:txBody>
          <a:bodyPr wrap="square">
            <a:spAutoFit/>
          </a:bodyPr>
          <a:lstStyle/>
          <a:p>
            <a:r>
              <a:rPr lang="en-GB" b="1" dirty="0" smtClean="0"/>
              <a:t>A History of the Present to facilitate a transformation of the present:</a:t>
            </a:r>
          </a:p>
          <a:p>
            <a:endParaRPr lang="en-GB" dirty="0"/>
          </a:p>
          <a:p>
            <a:r>
              <a:rPr lang="en-GB" dirty="0" smtClean="0"/>
              <a:t>‘Real </a:t>
            </a:r>
            <a:r>
              <a:rPr lang="en-GB" dirty="0"/>
              <a:t>criticism consists in uncovering that thought and trying to change it: showing that things are not as obvious as people believe, making it so that what is taken for granted is no longer taken for granted. To practise criticism is to make harder those acts which are now too easy... [A]s soon as people begin to no longer be able to think things the way they have been thinking, then, transformation becomes at the same time very urgent, very difficult and entirely possible.’</a:t>
            </a:r>
            <a:r>
              <a:rPr lang="en-GB" dirty="0" smtClean="0">
                <a:effectLst/>
              </a:rPr>
              <a:t> </a:t>
            </a:r>
            <a:endParaRPr lang="en-US" dirty="0"/>
          </a:p>
        </p:txBody>
      </p:sp>
    </p:spTree>
    <p:extLst>
      <p:ext uri="{BB962C8B-B14F-4D97-AF65-F5344CB8AC3E}">
        <p14:creationId xmlns:p14="http://schemas.microsoft.com/office/powerpoint/2010/main" val="4827388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2401" y="152400"/>
            <a:ext cx="8762999" cy="7232748"/>
          </a:xfrm>
          <a:prstGeom prst="rect">
            <a:avLst/>
          </a:prstGeom>
        </p:spPr>
        <p:txBody>
          <a:bodyPr wrap="square">
            <a:spAutoFit/>
          </a:bodyPr>
          <a:lstStyle/>
          <a:p>
            <a:pPr>
              <a:buNone/>
            </a:pPr>
            <a:r>
              <a:rPr lang="en-US" sz="3200" dirty="0" err="1" smtClean="0"/>
              <a:t>Said’s</a:t>
            </a:r>
            <a:r>
              <a:rPr lang="en-US" sz="3200" dirty="0" smtClean="0"/>
              <a:t> </a:t>
            </a:r>
            <a:r>
              <a:rPr lang="en-US" sz="3200" i="1" dirty="0" err="1" smtClean="0"/>
              <a:t>Orientalism</a:t>
            </a:r>
            <a:r>
              <a:rPr lang="en-US" sz="3200" dirty="0" smtClean="0"/>
              <a:t> (1978) examines the processes by which the “Orient” was, and continues to be, constructed in European thinking.  Said argues that “</a:t>
            </a:r>
            <a:r>
              <a:rPr lang="en-US" sz="3200" dirty="0" err="1" smtClean="0"/>
              <a:t>Orientalism</a:t>
            </a:r>
            <a:r>
              <a:rPr lang="en-US" sz="3200" dirty="0" smtClean="0"/>
              <a:t>” is a style of thought based on the ontological and </a:t>
            </a:r>
            <a:r>
              <a:rPr lang="en-US" sz="3200" dirty="0" err="1" smtClean="0"/>
              <a:t>epistemiological</a:t>
            </a:r>
            <a:r>
              <a:rPr lang="en-US" sz="3200" dirty="0" smtClean="0"/>
              <a:t> distinction between the “Orient” and the “Occident.” </a:t>
            </a:r>
          </a:p>
          <a:p>
            <a:pPr>
              <a:buNone/>
            </a:pPr>
            <a:endParaRPr lang="en-US" sz="3200" dirty="0"/>
          </a:p>
          <a:p>
            <a:pPr>
              <a:buNone/>
            </a:pPr>
            <a:r>
              <a:rPr lang="en-US" sz="3200" dirty="0" smtClean="0"/>
              <a:t>But, most broadly, Said presents Orientalism as an institution for dealing with the Orient: dealing with it by describing it, viewing it, teaching it, settling it, ruling over it: in short, Orientalism as a Western style for dominating, restructuring, and having authority/power over the Orient.</a:t>
            </a:r>
          </a:p>
          <a:p>
            <a:pPr>
              <a:buNone/>
            </a:pPr>
            <a:endParaRPr lang="en-US" dirty="0"/>
          </a:p>
          <a:p>
            <a:pPr>
              <a:buNone/>
            </a:pPr>
            <a:r>
              <a:rPr lang="en-US" dirty="0" smtClean="0"/>
              <a:t> </a:t>
            </a:r>
            <a:endParaRPr lang="en-US" dirty="0"/>
          </a:p>
        </p:txBody>
      </p:sp>
    </p:spTree>
    <p:extLst>
      <p:ext uri="{BB962C8B-B14F-4D97-AF65-F5344CB8AC3E}">
        <p14:creationId xmlns:p14="http://schemas.microsoft.com/office/powerpoint/2010/main" val="26591222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4"/>
          <p:cNvSpPr>
            <a:spLocks noChangeArrowheads="1"/>
          </p:cNvSpPr>
          <p:nvPr/>
        </p:nvSpPr>
        <p:spPr bwMode="auto">
          <a:xfrm>
            <a:off x="1981200" y="796925"/>
            <a:ext cx="5257800" cy="5632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altLang="ja-JP" b="1" dirty="0"/>
              <a:t>Foucault </a:t>
            </a:r>
            <a:r>
              <a:rPr lang="en-GB" altLang="ja-JP" b="1" dirty="0" smtClean="0"/>
              <a:t>and his obsession to avoid </a:t>
            </a:r>
            <a:r>
              <a:rPr lang="en-GB" altLang="ja-JP" b="1" smtClean="0"/>
              <a:t>his own categorisation </a:t>
            </a:r>
            <a:r>
              <a:rPr lang="en-GB" altLang="ja-JP" b="1" dirty="0" smtClean="0"/>
              <a:t>which he saw as an exercise of power: </a:t>
            </a:r>
            <a:endParaRPr lang="en-GB" altLang="ja-JP" b="1" dirty="0"/>
          </a:p>
          <a:p>
            <a:endParaRPr lang="en-GB" altLang="ja-JP" b="1" dirty="0"/>
          </a:p>
          <a:p>
            <a:r>
              <a:rPr lang="ja-JP" altLang="en-GB" b="1" dirty="0"/>
              <a:t>‘</a:t>
            </a:r>
            <a:r>
              <a:rPr lang="en-GB" altLang="ja-JP" dirty="0"/>
              <a:t>I think I have in fact been situated in most of the squares of the political checkerboard, one after the other and sometimes simultaneously: as an anarchist, leftist, ostensible or disguised Marxist, technocrat in the service of Gaullism, new liberal, and so forth…None of these description is important by itself: taken together, on the other hand, they mean something. And I must admit I rather like what they mean</a:t>
            </a:r>
            <a:r>
              <a:rPr lang="en-GB" altLang="ja-JP" i="1" dirty="0"/>
              <a:t>.</a:t>
            </a:r>
            <a:r>
              <a:rPr lang="ja-JP" altLang="en-GB" i="1" dirty="0"/>
              <a:t>’</a:t>
            </a:r>
            <a:r>
              <a:rPr lang="en-GB" altLang="ja-JP" dirty="0"/>
              <a:t> </a:t>
            </a:r>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Box 1"/>
          <p:cNvSpPr txBox="1">
            <a:spLocks noChangeArrowheads="1"/>
          </p:cNvSpPr>
          <p:nvPr/>
        </p:nvSpPr>
        <p:spPr bwMode="auto">
          <a:xfrm>
            <a:off x="1882775" y="2687638"/>
            <a:ext cx="31464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endParaRPr lang="en-US"/>
          </a:p>
        </p:txBody>
      </p:sp>
      <p:sp>
        <p:nvSpPr>
          <p:cNvPr id="14338" name="Rectangle 2"/>
          <p:cNvSpPr>
            <a:spLocks noChangeArrowheads="1"/>
          </p:cNvSpPr>
          <p:nvPr/>
        </p:nvSpPr>
        <p:spPr bwMode="auto">
          <a:xfrm>
            <a:off x="1187450" y="1341438"/>
            <a:ext cx="567055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a:t>Foucault on the overall aim of all his work:</a:t>
            </a:r>
          </a:p>
          <a:p>
            <a:endParaRPr lang="en-GB"/>
          </a:p>
          <a:p>
            <a:r>
              <a:rPr lang="ja-JP" altLang="en-GB"/>
              <a:t>‘</a:t>
            </a:r>
            <a:r>
              <a:rPr lang="en-GB" altLang="ja-JP"/>
              <a:t>… the interaction between oneself and others and in the technologies of individual domination, the history of how an individual acts upon himself (or herself); I am interested in the technologies of the self and a history of the subject.’ </a:t>
            </a:r>
          </a:p>
          <a:p>
            <a:endParaRPr lang="en-GB"/>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3" descr="protest_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500" y="2092325"/>
            <a:ext cx="5715000" cy="267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6" name="TextBox 2"/>
          <p:cNvSpPr txBox="1">
            <a:spLocks noChangeArrowheads="1"/>
          </p:cNvSpPr>
          <p:nvPr/>
        </p:nvSpPr>
        <p:spPr bwMode="auto">
          <a:xfrm>
            <a:off x="1475656" y="5661248"/>
            <a:ext cx="611114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dirty="0" smtClean="0"/>
              <a:t>	Foucault </a:t>
            </a:r>
            <a:r>
              <a:rPr lang="en-US" dirty="0"/>
              <a:t>and </a:t>
            </a:r>
            <a:r>
              <a:rPr lang="en-US" dirty="0" smtClean="0"/>
              <a:t>the Jean-Paul Sartre</a:t>
            </a:r>
            <a:endParaRPr lang="en-US" dirty="0"/>
          </a:p>
        </p:txBody>
      </p:sp>
      <p:sp>
        <p:nvSpPr>
          <p:cNvPr id="2" name="TextBox 1"/>
          <p:cNvSpPr txBox="1"/>
          <p:nvPr/>
        </p:nvSpPr>
        <p:spPr>
          <a:xfrm>
            <a:off x="2317750" y="984250"/>
            <a:ext cx="6571030" cy="461665"/>
          </a:xfrm>
          <a:prstGeom prst="rect">
            <a:avLst/>
          </a:prstGeom>
          <a:noFill/>
        </p:spPr>
        <p:txBody>
          <a:bodyPr wrap="none" rtlCol="0">
            <a:spAutoFit/>
          </a:bodyPr>
          <a:lstStyle/>
          <a:p>
            <a:r>
              <a:rPr lang="en-US" dirty="0" smtClean="0"/>
              <a:t>A lifelong political activist – ‘engaged intellectuals’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1520" y="0"/>
            <a:ext cx="8892480" cy="6740306"/>
          </a:xfrm>
          <a:prstGeom prst="rect">
            <a:avLst/>
          </a:prstGeom>
        </p:spPr>
        <p:txBody>
          <a:bodyPr wrap="square">
            <a:spAutoFit/>
          </a:bodyPr>
          <a:lstStyle/>
          <a:p>
            <a:pPr lvl="0"/>
            <a:r>
              <a:rPr lang="en-GB" b="1" dirty="0" smtClean="0"/>
              <a:t>Marxism and </a:t>
            </a:r>
            <a:r>
              <a:rPr lang="en-GB" b="1" dirty="0"/>
              <a:t>I</a:t>
            </a:r>
            <a:r>
              <a:rPr lang="en-GB" b="1" dirty="0" smtClean="0"/>
              <a:t>ts Notion of Power:</a:t>
            </a:r>
          </a:p>
          <a:p>
            <a:pPr lvl="0"/>
            <a:r>
              <a:rPr lang="en-GB" dirty="0" smtClean="0"/>
              <a:t>1.Concern with power </a:t>
            </a:r>
            <a:r>
              <a:rPr lang="en-GB" dirty="0"/>
              <a:t>relations as manifestations of a specific mode or configuration of </a:t>
            </a:r>
            <a:r>
              <a:rPr lang="en-GB" dirty="0" smtClean="0"/>
              <a:t>class domination</a:t>
            </a:r>
          </a:p>
          <a:p>
            <a:pPr lvl="0"/>
            <a:r>
              <a:rPr lang="en-GB" dirty="0" smtClean="0"/>
              <a:t>2. Marxists </a:t>
            </a:r>
            <a:r>
              <a:rPr lang="en-GB" dirty="0"/>
              <a:t>are concerned with the links </a:t>
            </a:r>
            <a:r>
              <a:rPr lang="en-GB" dirty="0" smtClean="0"/>
              <a:t>among </a:t>
            </a:r>
            <a:r>
              <a:rPr lang="en-GB" dirty="0"/>
              <a:t>economic, political, and ideological class </a:t>
            </a:r>
            <a:r>
              <a:rPr lang="en-GB" dirty="0" smtClean="0"/>
              <a:t>domination. Different views on location of class </a:t>
            </a:r>
            <a:r>
              <a:rPr lang="en-GB" dirty="0"/>
              <a:t>power </a:t>
            </a:r>
            <a:r>
              <a:rPr lang="en-GB" dirty="0" smtClean="0"/>
              <a:t> (e.g. in social </a:t>
            </a:r>
            <a:r>
              <a:rPr lang="en-GB" dirty="0"/>
              <a:t>relations of production, in control over the state, or in intellectual hegemony over hearts and </a:t>
            </a:r>
            <a:r>
              <a:rPr lang="en-GB" dirty="0" smtClean="0"/>
              <a:t>minds (</a:t>
            </a:r>
            <a:r>
              <a:rPr lang="en-GB" dirty="0"/>
              <a:t>G</a:t>
            </a:r>
            <a:r>
              <a:rPr lang="en-GB" dirty="0" smtClean="0"/>
              <a:t>ramsci).</a:t>
            </a:r>
            <a:endParaRPr lang="en-GB" dirty="0"/>
          </a:p>
          <a:p>
            <a:pPr lvl="0"/>
            <a:r>
              <a:rPr lang="en-GB" dirty="0" smtClean="0"/>
              <a:t>3. </a:t>
            </a:r>
            <a:r>
              <a:rPr lang="en-GB" dirty="0"/>
              <a:t>Marxists note the limitations inherent in any exercise of power that is rooted in one or another form of class domination and try to explain this in terms of structural contradictions and antagonisms inscribed therein. </a:t>
            </a:r>
            <a:r>
              <a:rPr lang="en-GB" dirty="0" smtClean="0"/>
              <a:t>For them all </a:t>
            </a:r>
            <a:r>
              <a:rPr lang="en-GB" dirty="0"/>
              <a:t>forms of social power linked to class domination are inherently fragile, unstable, provisional, and temporary and that continuing struggles are needed to secure class domination, to overcome resistance, and to naturalize or mystify class power.</a:t>
            </a:r>
          </a:p>
          <a:p>
            <a:r>
              <a:rPr lang="en-GB" dirty="0" smtClean="0"/>
              <a:t>4. Thus, Marxists address </a:t>
            </a:r>
            <a:r>
              <a:rPr lang="en-GB" dirty="0"/>
              <a:t>questions of strategy and tactics. They provide empirical analyses of actual strategies intended to reproduce, resist, or overthrow class domination in specific periods and </a:t>
            </a:r>
            <a:r>
              <a:rPr lang="en-GB" dirty="0" smtClean="0"/>
              <a:t>conjunctures</a:t>
            </a:r>
            <a:endParaRPr lang="en-US" dirty="0"/>
          </a:p>
        </p:txBody>
      </p:sp>
    </p:spTree>
    <p:extLst>
      <p:ext uri="{BB962C8B-B14F-4D97-AF65-F5344CB8AC3E}">
        <p14:creationId xmlns:p14="http://schemas.microsoft.com/office/powerpoint/2010/main" val="974623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ChangeArrowheads="1"/>
          </p:cNvSpPr>
          <p:nvPr/>
        </p:nvSpPr>
        <p:spPr bwMode="auto">
          <a:xfrm>
            <a:off x="4479925" y="3048000"/>
            <a:ext cx="1841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en-US" sz="4400">
              <a:solidFill>
                <a:schemeClr val="tx2"/>
              </a:solidFill>
            </a:endParaRPr>
          </a:p>
        </p:txBody>
      </p:sp>
      <p:pic>
        <p:nvPicPr>
          <p:cNvPr id="22530" name="Picture 6" descr="309443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609600"/>
            <a:ext cx="4324350" cy="565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1371600"/>
            <a:ext cx="30480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5270500" y="254000"/>
            <a:ext cx="1697901" cy="461665"/>
          </a:xfrm>
          <a:prstGeom prst="rect">
            <a:avLst/>
          </a:prstGeom>
          <a:noFill/>
        </p:spPr>
        <p:txBody>
          <a:bodyPr wrap="none" rtlCol="0">
            <a:spAutoFit/>
          </a:bodyPr>
          <a:lstStyle/>
          <a:p>
            <a:r>
              <a:rPr lang="en-US" dirty="0" smtClean="0"/>
              <a:t>A Reminder</a:t>
            </a:r>
            <a:endParaRPr lang="en-US" dirty="0"/>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2262</TotalTime>
  <Words>1865</Words>
  <Application>Microsoft Macintosh PowerPoint</Application>
  <PresentationFormat>On-screen Show (4:3)</PresentationFormat>
  <Paragraphs>148</Paragraphs>
  <Slides>32</Slides>
  <Notes>1</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IGH Griffiths</dc:creator>
  <cp:lastModifiedBy>claudiastein</cp:lastModifiedBy>
  <cp:revision>40</cp:revision>
  <dcterms:created xsi:type="dcterms:W3CDTF">2013-11-18T09:34:19Z</dcterms:created>
  <dcterms:modified xsi:type="dcterms:W3CDTF">2016-03-02T17:04:36Z</dcterms:modified>
</cp:coreProperties>
</file>