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562" r:id="rId3"/>
    <p:sldId id="560" r:id="rId4"/>
    <p:sldId id="546" r:id="rId5"/>
    <p:sldId id="544" r:id="rId6"/>
    <p:sldId id="547" r:id="rId7"/>
    <p:sldId id="566" r:id="rId8"/>
    <p:sldId id="565" r:id="rId9"/>
    <p:sldId id="543" r:id="rId10"/>
    <p:sldId id="376" r:id="rId11"/>
    <p:sldId id="567" r:id="rId12"/>
    <p:sldId id="563" r:id="rId13"/>
    <p:sldId id="564" r:id="rId14"/>
    <p:sldId id="540" r:id="rId15"/>
    <p:sldId id="542" r:id="rId16"/>
    <p:sldId id="537" r:id="rId17"/>
    <p:sldId id="538" r:id="rId18"/>
    <p:sldId id="568" r:id="rId19"/>
    <p:sldId id="554" r:id="rId20"/>
    <p:sldId id="553" r:id="rId21"/>
    <p:sldId id="558" r:id="rId22"/>
    <p:sldId id="555" r:id="rId23"/>
    <p:sldId id="556" r:id="rId24"/>
    <p:sldId id="557" r:id="rId25"/>
    <p:sldId id="573" r:id="rId26"/>
    <p:sldId id="572" r:id="rId27"/>
    <p:sldId id="552" r:id="rId28"/>
  </p:sldIdLst>
  <p:sldSz cx="9144000" cy="6858000" type="screen4x3"/>
  <p:notesSz cx="6858000" cy="9947275"/>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87" autoAdjust="0"/>
    <p:restoredTop sz="66916" autoAdjust="0"/>
  </p:normalViewPr>
  <p:slideViewPr>
    <p:cSldViewPr>
      <p:cViewPr varScale="1">
        <p:scale>
          <a:sx n="75" d="100"/>
          <a:sy n="75" d="100"/>
        </p:scale>
        <p:origin x="213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363"/>
          </a:xfrm>
          <a:prstGeom prst="rect">
            <a:avLst/>
          </a:prstGeom>
        </p:spPr>
        <p:txBody>
          <a:bodyPr vert="horz" lIns="91440" tIns="45720" rIns="91440" bIns="45720" rtlCol="0"/>
          <a:lstStyle>
            <a:lvl1pPr algn="r">
              <a:defRPr sz="1200"/>
            </a:lvl1pPr>
          </a:lstStyle>
          <a:p>
            <a:fld id="{4E26436C-9CAB-42CC-B27B-0039EF664791}" type="datetimeFigureOut">
              <a:rPr lang="en-US" smtClean="0"/>
              <a:t>2/19/19</a:t>
            </a:fld>
            <a:endParaRPr lang="en-US"/>
          </a:p>
        </p:txBody>
      </p:sp>
      <p:sp>
        <p:nvSpPr>
          <p:cNvPr id="4" name="Footer Placeholder 3"/>
          <p:cNvSpPr>
            <a:spLocks noGrp="1"/>
          </p:cNvSpPr>
          <p:nvPr>
            <p:ph type="ftr" sz="quarter" idx="2"/>
          </p:nvPr>
        </p:nvSpPr>
        <p:spPr>
          <a:xfrm>
            <a:off x="0" y="9448185"/>
            <a:ext cx="2971800" cy="4973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8185"/>
            <a:ext cx="2971800" cy="497363"/>
          </a:xfrm>
          <a:prstGeom prst="rect">
            <a:avLst/>
          </a:prstGeom>
        </p:spPr>
        <p:txBody>
          <a:bodyPr vert="horz" lIns="91440" tIns="45720" rIns="91440" bIns="45720" rtlCol="0" anchor="b"/>
          <a:lstStyle>
            <a:lvl1pPr algn="r">
              <a:defRPr sz="1200"/>
            </a:lvl1pPr>
          </a:lstStyle>
          <a:p>
            <a:fld id="{5E6A0ACF-3AA5-4FDC-939D-269EA59AB450}" type="slidenum">
              <a:rPr lang="en-US" smtClean="0"/>
              <a:t>‹#›</a:t>
            </a:fld>
            <a:endParaRPr lang="en-US"/>
          </a:p>
        </p:txBody>
      </p:sp>
    </p:spTree>
    <p:extLst>
      <p:ext uri="{BB962C8B-B14F-4D97-AF65-F5344CB8AC3E}">
        <p14:creationId xmlns:p14="http://schemas.microsoft.com/office/powerpoint/2010/main" val="128907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5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538"/>
          </a:xfrm>
          <a:prstGeom prst="rect">
            <a:avLst/>
          </a:prstGeom>
        </p:spPr>
        <p:txBody>
          <a:bodyPr vert="horz" lIns="91440" tIns="45720" rIns="91440" bIns="45720" rtlCol="0"/>
          <a:lstStyle>
            <a:lvl1pPr algn="r">
              <a:defRPr sz="1200"/>
            </a:lvl1pPr>
          </a:lstStyle>
          <a:p>
            <a:fld id="{C26C1A04-D00D-4B46-BC83-409E7BAF599C}" type="datetimeFigureOut">
              <a:rPr lang="en-US" smtClean="0"/>
              <a:t>2/19/19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869"/>
            <a:ext cx="5486400" cy="447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7999"/>
            <a:ext cx="2971800" cy="4975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7999"/>
            <a:ext cx="2971800" cy="497538"/>
          </a:xfrm>
          <a:prstGeom prst="rect">
            <a:avLst/>
          </a:prstGeom>
        </p:spPr>
        <p:txBody>
          <a:bodyPr vert="horz" lIns="91440" tIns="45720" rIns="91440" bIns="45720" rtlCol="0" anchor="b"/>
          <a:lstStyle>
            <a:lvl1pPr algn="r">
              <a:defRPr sz="1200"/>
            </a:lvl1pPr>
          </a:lstStyle>
          <a:p>
            <a:fld id="{7282EDCE-312A-4365-9F8A-9E8035371112}" type="slidenum">
              <a:rPr lang="en-US" smtClean="0"/>
              <a:t>‹#›</a:t>
            </a:fld>
            <a:endParaRPr lang="en-US"/>
          </a:p>
        </p:txBody>
      </p:sp>
    </p:spTree>
    <p:extLst>
      <p:ext uri="{BB962C8B-B14F-4D97-AF65-F5344CB8AC3E}">
        <p14:creationId xmlns:p14="http://schemas.microsoft.com/office/powerpoint/2010/main" val="3683147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82EDCE-312A-4365-9F8A-9E8035371112}" type="slidenum">
              <a:rPr lang="en-US" smtClean="0"/>
              <a:t>1</a:t>
            </a:fld>
            <a:endParaRPr lang="en-US"/>
          </a:p>
        </p:txBody>
      </p:sp>
    </p:spTree>
    <p:extLst>
      <p:ext uri="{BB962C8B-B14F-4D97-AF65-F5344CB8AC3E}">
        <p14:creationId xmlns:p14="http://schemas.microsoft.com/office/powerpoint/2010/main" val="98624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282EDCE-312A-4365-9F8A-9E8035371112}" type="slidenum">
              <a:rPr lang="en-US" smtClean="0"/>
              <a:t>9</a:t>
            </a:fld>
            <a:endParaRPr lang="en-US"/>
          </a:p>
        </p:txBody>
      </p:sp>
    </p:spTree>
    <p:extLst>
      <p:ext uri="{BB962C8B-B14F-4D97-AF65-F5344CB8AC3E}">
        <p14:creationId xmlns:p14="http://schemas.microsoft.com/office/powerpoint/2010/main" val="192879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82EDCE-312A-4365-9F8A-9E8035371112}" type="slidenum">
              <a:rPr lang="en-US" smtClean="0"/>
              <a:t>10</a:t>
            </a:fld>
            <a:endParaRPr lang="en-US"/>
          </a:p>
        </p:txBody>
      </p:sp>
    </p:spTree>
    <p:extLst>
      <p:ext uri="{BB962C8B-B14F-4D97-AF65-F5344CB8AC3E}">
        <p14:creationId xmlns:p14="http://schemas.microsoft.com/office/powerpoint/2010/main" val="477642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282EDCE-312A-4365-9F8A-9E8035371112}" type="slidenum">
              <a:rPr lang="en-US" smtClean="0"/>
              <a:t>15</a:t>
            </a:fld>
            <a:endParaRPr lang="en-US"/>
          </a:p>
        </p:txBody>
      </p:sp>
    </p:spTree>
    <p:extLst>
      <p:ext uri="{BB962C8B-B14F-4D97-AF65-F5344CB8AC3E}">
        <p14:creationId xmlns:p14="http://schemas.microsoft.com/office/powerpoint/2010/main" val="4154011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22</a:t>
            </a:fld>
            <a:endParaRPr lang="en-US"/>
          </a:p>
        </p:txBody>
      </p:sp>
    </p:spTree>
    <p:extLst>
      <p:ext uri="{BB962C8B-B14F-4D97-AF65-F5344CB8AC3E}">
        <p14:creationId xmlns:p14="http://schemas.microsoft.com/office/powerpoint/2010/main" val="1326055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23</a:t>
            </a:fld>
            <a:endParaRPr lang="en-US"/>
          </a:p>
        </p:txBody>
      </p:sp>
    </p:spTree>
    <p:extLst>
      <p:ext uri="{BB962C8B-B14F-4D97-AF65-F5344CB8AC3E}">
        <p14:creationId xmlns:p14="http://schemas.microsoft.com/office/powerpoint/2010/main" val="1402809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24</a:t>
            </a:fld>
            <a:endParaRPr lang="en-US"/>
          </a:p>
        </p:txBody>
      </p:sp>
    </p:spTree>
    <p:extLst>
      <p:ext uri="{BB962C8B-B14F-4D97-AF65-F5344CB8AC3E}">
        <p14:creationId xmlns:p14="http://schemas.microsoft.com/office/powerpoint/2010/main" val="3348293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282EDCE-312A-4365-9F8A-9E8035371112}" type="slidenum">
              <a:rPr lang="en-US" smtClean="0"/>
              <a:t>25</a:t>
            </a:fld>
            <a:endParaRPr lang="en-US"/>
          </a:p>
        </p:txBody>
      </p:sp>
    </p:spTree>
    <p:extLst>
      <p:ext uri="{BB962C8B-B14F-4D97-AF65-F5344CB8AC3E}">
        <p14:creationId xmlns:p14="http://schemas.microsoft.com/office/powerpoint/2010/main" val="3822339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82EDCE-312A-4365-9F8A-9E8035371112}" type="slidenum">
              <a:rPr lang="en-US" smtClean="0"/>
              <a:t>27</a:t>
            </a:fld>
            <a:endParaRPr lang="en-US"/>
          </a:p>
        </p:txBody>
      </p:sp>
    </p:spTree>
    <p:extLst>
      <p:ext uri="{BB962C8B-B14F-4D97-AF65-F5344CB8AC3E}">
        <p14:creationId xmlns:p14="http://schemas.microsoft.com/office/powerpoint/2010/main" val="2529761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extLst>
      <p:ext uri="{BB962C8B-B14F-4D97-AF65-F5344CB8AC3E}">
        <p14:creationId xmlns:p14="http://schemas.microsoft.com/office/powerpoint/2010/main" val="2273401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900C1-0A25-44B5-B655-B96A6134F8F0}" type="datetimeFigureOut">
              <a:rPr lang="en-GB" smtClean="0"/>
              <a:t>19/02/2019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A900C1-0A25-44B5-B655-B96A6134F8F0}" type="datetimeFigureOut">
              <a:rPr lang="en-GB" smtClean="0"/>
              <a:t>19/02/2019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0F33B2-E8BE-420C-8E23-4F0BF7512812}" type="slidenum">
              <a:rPr lang="en-GB" smtClean="0"/>
              <a:t>‹#›</a:t>
            </a:fld>
            <a:endParaRPr lang="en-GB"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file:///upload.wikimedia.org/wikipedia/commons/9/92/John_Pope_Hennessy,_Vanity_Fair,_1875-03-27.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solidFill>
                  <a:srgbClr val="FFFF00"/>
                </a:solidFill>
              </a:rPr>
              <a:t>Postcolonial Histories</a:t>
            </a:r>
          </a:p>
        </p:txBody>
      </p:sp>
      <p:sp>
        <p:nvSpPr>
          <p:cNvPr id="3" name="Subtitle 2"/>
          <p:cNvSpPr>
            <a:spLocks noGrp="1"/>
          </p:cNvSpPr>
          <p:nvPr>
            <p:ph type="subTitle" idx="1"/>
          </p:nvPr>
        </p:nvSpPr>
        <p:spPr/>
        <p:txBody>
          <a:bodyPr/>
          <a:lstStyle/>
          <a:p>
            <a:r>
              <a:rPr lang="en-GB" dirty="0"/>
              <a:t>Professor David Lambert</a:t>
            </a:r>
          </a:p>
          <a:p>
            <a:r>
              <a:rPr lang="en-GB" dirty="0"/>
              <a:t>Historiography (HI323)</a:t>
            </a:r>
          </a:p>
          <a:p>
            <a:r>
              <a:rPr lang="en-GB" dirty="0"/>
              <a:t>10-11am, 19</a:t>
            </a:r>
            <a:r>
              <a:rPr lang="en-GB" baseline="30000" dirty="0"/>
              <a:t>th</a:t>
            </a:r>
            <a:r>
              <a:rPr lang="en-GB" dirty="0"/>
              <a:t> February 2019</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00"/>
                </a:solidFill>
              </a:rPr>
              <a:t>Lecture structure</a:t>
            </a:r>
          </a:p>
        </p:txBody>
      </p:sp>
      <p:sp>
        <p:nvSpPr>
          <p:cNvPr id="3" name="Content Placeholder 2"/>
          <p:cNvSpPr>
            <a:spLocks noGrp="1"/>
          </p:cNvSpPr>
          <p:nvPr>
            <p:ph idx="1"/>
          </p:nvPr>
        </p:nvSpPr>
        <p:spPr>
          <a:xfrm>
            <a:off x="457200" y="1600200"/>
            <a:ext cx="8229600" cy="5141168"/>
          </a:xfrm>
        </p:spPr>
        <p:txBody>
          <a:bodyPr>
            <a:normAutofit/>
          </a:bodyPr>
          <a:lstStyle/>
          <a:p>
            <a:pPr marL="514350" indent="-514350">
              <a:buFont typeface="+mj-lt"/>
              <a:buAutoNum type="arabicPeriod"/>
            </a:pPr>
            <a:r>
              <a:rPr lang="en-GB" dirty="0"/>
              <a:t>History encounters postcolonialism</a:t>
            </a:r>
          </a:p>
          <a:p>
            <a:pPr marL="514350" indent="-514350">
              <a:buFont typeface="+mj-lt"/>
              <a:buAutoNum type="arabicPeriod"/>
            </a:pPr>
            <a:r>
              <a:rPr lang="en-GB" dirty="0"/>
              <a:t>Pathways of influence</a:t>
            </a:r>
          </a:p>
          <a:p>
            <a:pPr marL="514350" indent="-514350">
              <a:buFont typeface="+mj-lt"/>
              <a:buAutoNum type="arabicPeriod"/>
            </a:pPr>
            <a:r>
              <a:rPr lang="en-GB" dirty="0"/>
              <a:t>Opposition</a:t>
            </a:r>
          </a:p>
          <a:p>
            <a:pPr marL="514350" indent="-514350">
              <a:buFont typeface="+mj-lt"/>
              <a:buAutoNum type="arabicPeriod"/>
            </a:pPr>
            <a:r>
              <a:rPr lang="en-GB" dirty="0"/>
              <a:t>Impact in (British imperial) history</a:t>
            </a:r>
          </a:p>
          <a:p>
            <a:pPr marL="971550" lvl="1" indent="-571500">
              <a:buFont typeface="+mj-lt"/>
              <a:buAutoNum type="romanLcPeriod"/>
            </a:pPr>
            <a:r>
              <a:rPr lang="en-GB" dirty="0"/>
              <a:t>Identity, culture and power</a:t>
            </a:r>
          </a:p>
          <a:p>
            <a:pPr marL="971550" lvl="1" indent="-571500">
              <a:buFont typeface="+mj-lt"/>
              <a:buAutoNum type="romanLcPeriod"/>
            </a:pPr>
            <a:r>
              <a:rPr lang="en-GB" dirty="0"/>
              <a:t>Imaginative geographies</a:t>
            </a:r>
          </a:p>
          <a:p>
            <a:pPr marL="971550" lvl="1" indent="-571500">
              <a:buFont typeface="+mj-lt"/>
              <a:buAutoNum type="romanLcPeriod"/>
            </a:pPr>
            <a:r>
              <a:rPr lang="en-GB" dirty="0"/>
              <a:t>Deconstructing the nation</a:t>
            </a:r>
          </a:p>
          <a:p>
            <a:pPr marL="514350" indent="-514350">
              <a:buFont typeface="+mj-lt"/>
              <a:buAutoNum type="arabicPeriod"/>
            </a:pPr>
            <a:r>
              <a:rPr lang="en-GB" dirty="0"/>
              <a:t>Colonial networks and imperial careering</a:t>
            </a:r>
          </a:p>
          <a:p>
            <a:pPr marL="514350" indent="-514350">
              <a:buFont typeface="+mj-lt"/>
              <a:buAutoNum type="arabicPeriod"/>
            </a:pPr>
            <a:r>
              <a:rPr lang="en-GB" dirty="0"/>
              <a:t>Conclusions</a:t>
            </a:r>
          </a:p>
          <a:p>
            <a:pPr marL="0" indent="0">
              <a:buNone/>
            </a:pPr>
            <a:endParaRPr lang="en-GB" dirty="0"/>
          </a:p>
        </p:txBody>
      </p:sp>
    </p:spTree>
    <p:extLst>
      <p:ext uri="{BB962C8B-B14F-4D97-AF65-F5344CB8AC3E}">
        <p14:creationId xmlns:p14="http://schemas.microsoft.com/office/powerpoint/2010/main" val="134321611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normAutofit/>
          </a:bodyPr>
          <a:lstStyle/>
          <a:p>
            <a:r>
              <a:rPr lang="en-GB" dirty="0">
                <a:solidFill>
                  <a:srgbClr val="FFFF00"/>
                </a:solidFill>
              </a:rPr>
              <a:t>History encounters postcolonialism</a:t>
            </a:r>
          </a:p>
        </p:txBody>
      </p:sp>
      <p:pic>
        <p:nvPicPr>
          <p:cNvPr id="7" name="Content Placeholder 6">
            <a:extLst>
              <a:ext uri="{FF2B5EF4-FFF2-40B4-BE49-F238E27FC236}">
                <a16:creationId xmlns:a16="http://schemas.microsoft.com/office/drawing/2014/main" id="{FB1452F9-84BD-49CB-8971-C78F0D736CB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a:prstGeom prst="rect">
            <a:avLst/>
          </a:prstGeom>
        </p:spPr>
      </p:pic>
    </p:spTree>
    <p:extLst>
      <p:ext uri="{BB962C8B-B14F-4D97-AF65-F5344CB8AC3E}">
        <p14:creationId xmlns:p14="http://schemas.microsoft.com/office/powerpoint/2010/main" val="408444832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normAutofit/>
          </a:bodyPr>
          <a:lstStyle/>
          <a:p>
            <a:r>
              <a:rPr lang="en-GB" dirty="0">
                <a:solidFill>
                  <a:srgbClr val="FFFF00"/>
                </a:solidFill>
              </a:rPr>
              <a:t>History encounters postcolonialism</a:t>
            </a:r>
          </a:p>
        </p:txBody>
      </p:sp>
      <p:sp>
        <p:nvSpPr>
          <p:cNvPr id="3" name="Content Placeholder 2">
            <a:extLst>
              <a:ext uri="{FF2B5EF4-FFF2-40B4-BE49-F238E27FC236}">
                <a16:creationId xmlns:a16="http://schemas.microsoft.com/office/drawing/2014/main" id="{543C410A-3664-4316-8187-36ED7FEA161C}"/>
              </a:ext>
            </a:extLst>
          </p:cNvPr>
          <p:cNvSpPr>
            <a:spLocks noGrp="1"/>
          </p:cNvSpPr>
          <p:nvPr>
            <p:ph idx="1"/>
          </p:nvPr>
        </p:nvSpPr>
        <p:spPr>
          <a:xfrm>
            <a:off x="457200" y="1600200"/>
            <a:ext cx="8229600" cy="5069160"/>
          </a:xfrm>
        </p:spPr>
        <p:txBody>
          <a:bodyPr>
            <a:normAutofit/>
          </a:bodyPr>
          <a:lstStyle/>
          <a:p>
            <a:pPr marL="0" indent="0">
              <a:spcBef>
                <a:spcPts val="720"/>
              </a:spcBef>
              <a:buNone/>
            </a:pPr>
            <a:r>
              <a:rPr lang="en-GB" sz="3000" dirty="0"/>
              <a:t>‘For more than a few historians, the advent of postcolonial studies, with its strange language and theoretical promiscuity, appeared akin to an invasion by a barbarian horde. These historians manned the barricades, determined to defend their discipline against the alien invaders. Some patrol the parapets still, though their redoubt is now much diminished’ (Kennedy, 2013, p. 1).</a:t>
            </a:r>
          </a:p>
        </p:txBody>
      </p:sp>
    </p:spTree>
    <p:extLst>
      <p:ext uri="{BB962C8B-B14F-4D97-AF65-F5344CB8AC3E}">
        <p14:creationId xmlns:p14="http://schemas.microsoft.com/office/powerpoint/2010/main" val="291065323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lstStyle/>
          <a:p>
            <a:r>
              <a:rPr lang="en-GB" dirty="0">
                <a:solidFill>
                  <a:srgbClr val="FFFF00"/>
                </a:solidFill>
              </a:rPr>
              <a:t>History encounters postcolonialism</a:t>
            </a:r>
            <a:endParaRPr lang="en-GB" dirty="0"/>
          </a:p>
        </p:txBody>
      </p:sp>
      <p:sp>
        <p:nvSpPr>
          <p:cNvPr id="3" name="Content Placeholder 2">
            <a:extLst>
              <a:ext uri="{FF2B5EF4-FFF2-40B4-BE49-F238E27FC236}">
                <a16:creationId xmlns:a16="http://schemas.microsoft.com/office/drawing/2014/main" id="{543C410A-3664-4316-8187-36ED7FEA161C}"/>
              </a:ext>
            </a:extLst>
          </p:cNvPr>
          <p:cNvSpPr>
            <a:spLocks noGrp="1"/>
          </p:cNvSpPr>
          <p:nvPr>
            <p:ph idx="1"/>
          </p:nvPr>
        </p:nvSpPr>
        <p:spPr>
          <a:xfrm>
            <a:off x="457200" y="1600200"/>
            <a:ext cx="8229600" cy="5069160"/>
          </a:xfrm>
        </p:spPr>
        <p:txBody>
          <a:bodyPr>
            <a:normAutofit/>
          </a:bodyPr>
          <a:lstStyle/>
          <a:p>
            <a:pPr marL="0" indent="0">
              <a:buNone/>
            </a:pPr>
            <a:r>
              <a:rPr lang="en-GB" sz="3000" dirty="0"/>
              <a:t>‘Postcolonialism has managed over time to infiltrate the borders of history and mix with the natives. While important pockets of resistance and points of disagreement remain, the discipline’s stance toward this alien interloper has for the most part shifted from suspicion and antagonism to tolerance and even fraternization’ (Kennedy, 2013, p. 1).</a:t>
            </a:r>
          </a:p>
        </p:txBody>
      </p:sp>
    </p:spTree>
    <p:extLst>
      <p:ext uri="{BB962C8B-B14F-4D97-AF65-F5344CB8AC3E}">
        <p14:creationId xmlns:p14="http://schemas.microsoft.com/office/powerpoint/2010/main" val="298644346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p:txBody>
          <a:bodyPr/>
          <a:lstStyle/>
          <a:p>
            <a:r>
              <a:rPr lang="en-GB" dirty="0">
                <a:solidFill>
                  <a:srgbClr val="FFFF00"/>
                </a:solidFill>
              </a:rPr>
              <a:t>Subaltern Studies group</a:t>
            </a:r>
          </a:p>
        </p:txBody>
      </p:sp>
      <p:pic>
        <p:nvPicPr>
          <p:cNvPr id="7" name="Picture 6">
            <a:extLst>
              <a:ext uri="{FF2B5EF4-FFF2-40B4-BE49-F238E27FC236}">
                <a16:creationId xmlns:a16="http://schemas.microsoft.com/office/drawing/2014/main" id="{C66527FA-AFAC-406F-9D89-74BE0841C6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807" y="1490218"/>
            <a:ext cx="3377996" cy="5035126"/>
          </a:xfrm>
          <a:prstGeom prst="rect">
            <a:avLst/>
          </a:prstGeom>
        </p:spPr>
      </p:pic>
      <p:pic>
        <p:nvPicPr>
          <p:cNvPr id="4" name="Picture 3" descr="A picture containing person, tree, outdoor, man&#10;&#10;Description automatically generated">
            <a:extLst>
              <a:ext uri="{FF2B5EF4-FFF2-40B4-BE49-F238E27FC236}">
                <a16:creationId xmlns:a16="http://schemas.microsoft.com/office/drawing/2014/main" id="{9089DA5C-8F5D-414F-A259-81E99D0A24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3610" y="1490218"/>
            <a:ext cx="3312583" cy="5035126"/>
          </a:xfrm>
          <a:prstGeom prst="rect">
            <a:avLst/>
          </a:prstGeom>
        </p:spPr>
      </p:pic>
    </p:spTree>
    <p:extLst>
      <p:ext uri="{BB962C8B-B14F-4D97-AF65-F5344CB8AC3E}">
        <p14:creationId xmlns:p14="http://schemas.microsoft.com/office/powerpoint/2010/main" val="48588170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p:txBody>
          <a:bodyPr/>
          <a:lstStyle/>
          <a:p>
            <a:r>
              <a:rPr lang="en-GB" dirty="0">
                <a:solidFill>
                  <a:srgbClr val="FFFF00"/>
                </a:solidFill>
              </a:rPr>
              <a:t>Subaltern Studies group</a:t>
            </a:r>
          </a:p>
        </p:txBody>
      </p:sp>
      <p:pic>
        <p:nvPicPr>
          <p:cNvPr id="5" name="Picture 4" descr="A close up of a sign&#10;&#10;Description automatically generated">
            <a:extLst>
              <a:ext uri="{FF2B5EF4-FFF2-40B4-BE49-F238E27FC236}">
                <a16:creationId xmlns:a16="http://schemas.microsoft.com/office/drawing/2014/main" id="{19E9A59D-6094-462D-B604-5B7F732E2E44}"/>
              </a:ext>
            </a:extLst>
          </p:cNvPr>
          <p:cNvPicPr>
            <a:picLocks noChangeAspect="1"/>
          </p:cNvPicPr>
          <p:nvPr/>
        </p:nvPicPr>
        <p:blipFill rotWithShape="1">
          <a:blip r:embed="rId3">
            <a:extLst>
              <a:ext uri="{28A0092B-C50C-407E-A947-70E740481C1C}">
                <a14:useLocalDpi xmlns:a14="http://schemas.microsoft.com/office/drawing/2010/main" val="0"/>
              </a:ext>
            </a:extLst>
          </a:blip>
          <a:srcRect l="3845" t="2399" r="3845" b="3422"/>
          <a:stretch/>
        </p:blipFill>
        <p:spPr>
          <a:xfrm>
            <a:off x="588862" y="1509435"/>
            <a:ext cx="3703378" cy="5035126"/>
          </a:xfrm>
          <a:prstGeom prst="rect">
            <a:avLst/>
          </a:prstGeom>
        </p:spPr>
      </p:pic>
      <p:pic>
        <p:nvPicPr>
          <p:cNvPr id="8" name="Picture 7" descr="A person posing for the camera&#10;&#10;Description automatically generated">
            <a:extLst>
              <a:ext uri="{FF2B5EF4-FFF2-40B4-BE49-F238E27FC236}">
                <a16:creationId xmlns:a16="http://schemas.microsoft.com/office/drawing/2014/main" id="{33B27C5B-7966-4B65-8ED4-34D4FA2E13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1102" y="1528653"/>
            <a:ext cx="3674037" cy="4996691"/>
          </a:xfrm>
          <a:prstGeom prst="rect">
            <a:avLst/>
          </a:prstGeom>
        </p:spPr>
      </p:pic>
    </p:spTree>
    <p:extLst>
      <p:ext uri="{BB962C8B-B14F-4D97-AF65-F5344CB8AC3E}">
        <p14:creationId xmlns:p14="http://schemas.microsoft.com/office/powerpoint/2010/main" val="273327740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p:txBody>
          <a:bodyPr/>
          <a:lstStyle/>
          <a:p>
            <a:r>
              <a:rPr lang="en-GB" dirty="0">
                <a:solidFill>
                  <a:srgbClr val="FFFF00"/>
                </a:solidFill>
              </a:rPr>
              <a:t>Feminist historians of empire</a:t>
            </a:r>
          </a:p>
        </p:txBody>
      </p:sp>
      <p:pic>
        <p:nvPicPr>
          <p:cNvPr id="6" name="Picture 5">
            <a:extLst>
              <a:ext uri="{FF2B5EF4-FFF2-40B4-BE49-F238E27FC236}">
                <a16:creationId xmlns:a16="http://schemas.microsoft.com/office/drawing/2014/main" id="{0779134B-721C-4412-B260-A40F2DFCD7DD}"/>
              </a:ext>
            </a:extLst>
          </p:cNvPr>
          <p:cNvPicPr>
            <a:picLocks noChangeAspect="1"/>
          </p:cNvPicPr>
          <p:nvPr/>
        </p:nvPicPr>
        <p:blipFill rotWithShape="1">
          <a:blip r:embed="rId2"/>
          <a:srcRect l="66490" t="16053" r="8910" b="8000"/>
          <a:stretch/>
        </p:blipFill>
        <p:spPr>
          <a:xfrm>
            <a:off x="539551" y="1417638"/>
            <a:ext cx="2899361" cy="5035126"/>
          </a:xfrm>
          <a:prstGeom prst="rect">
            <a:avLst/>
          </a:prstGeom>
        </p:spPr>
      </p:pic>
      <p:pic>
        <p:nvPicPr>
          <p:cNvPr id="9" name="Picture 8" descr="A person posing for the camera&#10;&#10;Description automatically generated">
            <a:extLst>
              <a:ext uri="{FF2B5EF4-FFF2-40B4-BE49-F238E27FC236}">
                <a16:creationId xmlns:a16="http://schemas.microsoft.com/office/drawing/2014/main" id="{6E4BF0E2-27CF-428C-9F06-21AA90C043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4824" y="1417638"/>
            <a:ext cx="4399625" cy="5035126"/>
          </a:xfrm>
          <a:prstGeom prst="rect">
            <a:avLst/>
          </a:prstGeom>
        </p:spPr>
      </p:pic>
    </p:spTree>
    <p:extLst>
      <p:ext uri="{BB962C8B-B14F-4D97-AF65-F5344CB8AC3E}">
        <p14:creationId xmlns:p14="http://schemas.microsoft.com/office/powerpoint/2010/main" val="11138946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a:xfrm>
            <a:off x="0" y="274638"/>
            <a:ext cx="9144000" cy="1143000"/>
          </a:xfrm>
        </p:spPr>
        <p:txBody>
          <a:bodyPr>
            <a:normAutofit fontScale="90000"/>
          </a:bodyPr>
          <a:lstStyle/>
          <a:p>
            <a:r>
              <a:rPr lang="en-GB" dirty="0">
                <a:solidFill>
                  <a:srgbClr val="FFFF00"/>
                </a:solidFill>
              </a:rPr>
              <a:t>Other disciplines: historical anthropology</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642" t="2542" r="5511" b="5384"/>
          <a:stretch/>
        </p:blipFill>
        <p:spPr>
          <a:xfrm>
            <a:off x="5650528" y="1417637"/>
            <a:ext cx="3173128" cy="5048159"/>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1650" r="8211"/>
          <a:stretch/>
        </p:blipFill>
        <p:spPr>
          <a:xfrm>
            <a:off x="320344" y="2066277"/>
            <a:ext cx="5009840" cy="3750877"/>
          </a:xfrm>
          <a:prstGeom prst="rect">
            <a:avLst/>
          </a:prstGeom>
        </p:spPr>
      </p:pic>
    </p:spTree>
    <p:extLst>
      <p:ext uri="{BB962C8B-B14F-4D97-AF65-F5344CB8AC3E}">
        <p14:creationId xmlns:p14="http://schemas.microsoft.com/office/powerpoint/2010/main" val="60655284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normAutofit/>
          </a:bodyPr>
          <a:lstStyle/>
          <a:p>
            <a:r>
              <a:rPr lang="en-GB" dirty="0">
                <a:solidFill>
                  <a:srgbClr val="FFFF00"/>
                </a:solidFill>
              </a:rPr>
              <a:t>History encounters postcolonialism</a:t>
            </a:r>
          </a:p>
        </p:txBody>
      </p:sp>
      <p:pic>
        <p:nvPicPr>
          <p:cNvPr id="7" name="Content Placeholder 6">
            <a:extLst>
              <a:ext uri="{FF2B5EF4-FFF2-40B4-BE49-F238E27FC236}">
                <a16:creationId xmlns:a16="http://schemas.microsoft.com/office/drawing/2014/main" id="{FB1452F9-84BD-49CB-8971-C78F0D736CB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a:prstGeom prst="rect">
            <a:avLst/>
          </a:prstGeom>
        </p:spPr>
      </p:pic>
    </p:spTree>
    <p:extLst>
      <p:ext uri="{BB962C8B-B14F-4D97-AF65-F5344CB8AC3E}">
        <p14:creationId xmlns:p14="http://schemas.microsoft.com/office/powerpoint/2010/main" val="318411182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418" y="1397863"/>
            <a:ext cx="3202934" cy="506793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7770" y="1417638"/>
            <a:ext cx="3368812" cy="5048159"/>
          </a:xfrm>
          <a:prstGeom prst="rect">
            <a:avLst/>
          </a:prstGeom>
        </p:spPr>
      </p:pic>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a:xfrm>
            <a:off x="0" y="274638"/>
            <a:ext cx="9144000" cy="1143000"/>
          </a:xfrm>
        </p:spPr>
        <p:txBody>
          <a:bodyPr>
            <a:normAutofit/>
          </a:bodyPr>
          <a:lstStyle/>
          <a:p>
            <a:r>
              <a:rPr lang="en-GB" dirty="0">
                <a:solidFill>
                  <a:srgbClr val="FFFF00"/>
                </a:solidFill>
              </a:rPr>
              <a:t>1) Identity, culture and power</a:t>
            </a:r>
          </a:p>
        </p:txBody>
      </p:sp>
    </p:spTree>
    <p:extLst>
      <p:ext uri="{BB962C8B-B14F-4D97-AF65-F5344CB8AC3E}">
        <p14:creationId xmlns:p14="http://schemas.microsoft.com/office/powerpoint/2010/main" val="214544270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880828"/>
            <a:ext cx="8229600" cy="3096344"/>
          </a:xfrm>
        </p:spPr>
        <p:txBody>
          <a:bodyPr>
            <a:normAutofit lnSpcReduction="10000"/>
          </a:bodyPr>
          <a:lstStyle/>
          <a:p>
            <a:pPr marL="0" indent="0" algn="ctr">
              <a:buNone/>
            </a:pPr>
            <a:r>
              <a:rPr lang="en-GB" sz="9600" dirty="0"/>
              <a:t>‘Postcolonial’</a:t>
            </a:r>
          </a:p>
          <a:p>
            <a:pPr marL="0" indent="0" algn="ctr">
              <a:buNone/>
            </a:pPr>
            <a:r>
              <a:rPr lang="en-GB" sz="9600" dirty="0"/>
              <a:t>histories</a:t>
            </a:r>
          </a:p>
        </p:txBody>
      </p:sp>
    </p:spTree>
    <p:extLst>
      <p:ext uri="{BB962C8B-B14F-4D97-AF65-F5344CB8AC3E}">
        <p14:creationId xmlns:p14="http://schemas.microsoft.com/office/powerpoint/2010/main" val="105180415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sign&#10;&#10;Description automatically generated">
            <a:extLst>
              <a:ext uri="{FF2B5EF4-FFF2-40B4-BE49-F238E27FC236}">
                <a16:creationId xmlns:a16="http://schemas.microsoft.com/office/drawing/2014/main" id="{7C1C83D8-F847-4697-BB50-4609227ADD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4901" y="1417637"/>
            <a:ext cx="3368812" cy="5046909"/>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793" r="3134"/>
          <a:stretch/>
        </p:blipFill>
        <p:spPr>
          <a:xfrm>
            <a:off x="857418" y="1377438"/>
            <a:ext cx="3202934" cy="5053367"/>
          </a:xfrm>
          <a:prstGeom prst="rect">
            <a:avLst/>
          </a:prstGeom>
        </p:spPr>
      </p:pic>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a:xfrm>
            <a:off x="0" y="274638"/>
            <a:ext cx="9144000" cy="1143000"/>
          </a:xfrm>
        </p:spPr>
        <p:txBody>
          <a:bodyPr>
            <a:normAutofit/>
          </a:bodyPr>
          <a:lstStyle/>
          <a:p>
            <a:r>
              <a:rPr lang="en-GB" dirty="0">
                <a:solidFill>
                  <a:srgbClr val="FFFF00"/>
                </a:solidFill>
              </a:rPr>
              <a:t>2) Imaginative geographies</a:t>
            </a:r>
          </a:p>
        </p:txBody>
      </p:sp>
    </p:spTree>
    <p:extLst>
      <p:ext uri="{BB962C8B-B14F-4D97-AF65-F5344CB8AC3E}">
        <p14:creationId xmlns:p14="http://schemas.microsoft.com/office/powerpoint/2010/main" val="126828974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E57F7D9-CBF1-4683-805B-2F05873569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479" y="1383763"/>
            <a:ext cx="3368812" cy="5096133"/>
          </a:xfrm>
          <a:prstGeom prst="rect">
            <a:avLst/>
          </a:prstGeom>
        </p:spPr>
      </p:pic>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a:xfrm>
            <a:off x="0" y="274638"/>
            <a:ext cx="9144000" cy="1143000"/>
          </a:xfrm>
        </p:spPr>
        <p:txBody>
          <a:bodyPr>
            <a:normAutofit/>
          </a:bodyPr>
          <a:lstStyle/>
          <a:p>
            <a:r>
              <a:rPr lang="en-GB" dirty="0">
                <a:solidFill>
                  <a:srgbClr val="FFFF00"/>
                </a:solidFill>
              </a:rPr>
              <a:t>3) Deconstructing the nation</a:t>
            </a:r>
          </a:p>
        </p:txBody>
      </p:sp>
      <p:sp>
        <p:nvSpPr>
          <p:cNvPr id="3" name="Rectangle 2">
            <a:extLst>
              <a:ext uri="{FF2B5EF4-FFF2-40B4-BE49-F238E27FC236}">
                <a16:creationId xmlns:a16="http://schemas.microsoft.com/office/drawing/2014/main" id="{E489B074-8C21-4F4C-A3BE-0B48C2AD89D4}"/>
              </a:ext>
            </a:extLst>
          </p:cNvPr>
          <p:cNvSpPr/>
          <p:nvPr/>
        </p:nvSpPr>
        <p:spPr>
          <a:xfrm>
            <a:off x="4899464" y="1540744"/>
            <a:ext cx="3849000" cy="4832092"/>
          </a:xfrm>
          <a:prstGeom prst="rect">
            <a:avLst/>
          </a:prstGeom>
        </p:spPr>
        <p:txBody>
          <a:bodyPr wrap="square">
            <a:spAutoFit/>
          </a:bodyPr>
          <a:lstStyle/>
          <a:p>
            <a:pPr marL="285750" indent="-285750">
              <a:buFont typeface="Arial" panose="020B0604020202020204" pitchFamily="34" charset="0"/>
              <a:buChar char="•"/>
            </a:pPr>
            <a:r>
              <a:rPr lang="en-GB" sz="2800" dirty="0">
                <a:latin typeface="Calibri" panose="020F0502020204030204" pitchFamily="34" charset="0"/>
                <a:ea typeface="Calibri" panose="020F0502020204030204" pitchFamily="34" charset="0"/>
                <a:cs typeface="Times New Roman" panose="02020603050405020304" pitchFamily="18" charset="0"/>
              </a:rPr>
              <a:t>Place ‘metropole and colony in a single analytical field’ (</a:t>
            </a:r>
            <a:r>
              <a:rPr lang="en-GB" sz="2800" dirty="0" err="1">
                <a:latin typeface="Calibri" panose="020F0502020204030204" pitchFamily="34" charset="0"/>
                <a:ea typeface="Calibri" panose="020F0502020204030204" pitchFamily="34" charset="0"/>
                <a:cs typeface="Times New Roman" panose="02020603050405020304" pitchFamily="18" charset="0"/>
              </a:rPr>
              <a:t>Stoler</a:t>
            </a:r>
            <a:r>
              <a:rPr lang="en-GB" sz="2800" dirty="0">
                <a:latin typeface="Calibri" panose="020F0502020204030204" pitchFamily="34" charset="0"/>
                <a:ea typeface="Calibri" panose="020F0502020204030204" pitchFamily="34" charset="0"/>
                <a:cs typeface="Times New Roman" panose="02020603050405020304" pitchFamily="18" charset="0"/>
              </a:rPr>
              <a:t> and Cooper, 1997, p. 4).</a:t>
            </a:r>
          </a:p>
          <a:p>
            <a:pPr marL="285750" indent="-285750">
              <a:buFont typeface="Arial" panose="020B0604020202020204" pitchFamily="34" charset="0"/>
              <a:buChar char="•"/>
            </a:pPr>
            <a:r>
              <a:rPr lang="en-GB" sz="2800" dirty="0">
                <a:latin typeface="Calibri" panose="020F0502020204030204" pitchFamily="34" charset="0"/>
                <a:ea typeface="Calibri" panose="020F0502020204030204" pitchFamily="34" charset="0"/>
                <a:cs typeface="Times New Roman" panose="02020603050405020304" pitchFamily="18" charset="0"/>
              </a:rPr>
              <a:t>Focus on transnational historical phenomenon</a:t>
            </a:r>
          </a:p>
          <a:p>
            <a:pPr marL="285750" indent="-285750">
              <a:buFont typeface="Arial" panose="020B0604020202020204" pitchFamily="34" charset="0"/>
              <a:buChar char="•"/>
            </a:pPr>
            <a:r>
              <a:rPr lang="en-GB" sz="2800" dirty="0">
                <a:latin typeface="Calibri" panose="020F0502020204030204" pitchFamily="34" charset="0"/>
                <a:ea typeface="Calibri" panose="020F0502020204030204" pitchFamily="34" charset="0"/>
                <a:cs typeface="Times New Roman" panose="02020603050405020304" pitchFamily="18" charset="0"/>
              </a:rPr>
              <a:t>Use of metaphors of ‘web’ and ‘network’</a:t>
            </a:r>
          </a:p>
          <a:p>
            <a:pPr marL="285750" indent="-285750">
              <a:buFont typeface="Arial" panose="020B0604020202020204" pitchFamily="34" charset="0"/>
              <a:buChar char="•"/>
            </a:pPr>
            <a:r>
              <a:rPr lang="en-GB" sz="2800" dirty="0">
                <a:latin typeface="Calibri" panose="020F0502020204030204" pitchFamily="34" charset="0"/>
                <a:ea typeface="Calibri" panose="020F0502020204030204" pitchFamily="34" charset="0"/>
                <a:cs typeface="Times New Roman" panose="02020603050405020304" pitchFamily="18" charset="0"/>
              </a:rPr>
              <a:t>Characteristic of the ‘New Imperial History’</a:t>
            </a:r>
          </a:p>
        </p:txBody>
      </p:sp>
    </p:spTree>
    <p:extLst>
      <p:ext uri="{BB962C8B-B14F-4D97-AF65-F5344CB8AC3E}">
        <p14:creationId xmlns:p14="http://schemas.microsoft.com/office/powerpoint/2010/main" val="124083908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‘New Imperial History’</a:t>
            </a:r>
            <a:endParaRPr lang="en-US" dirty="0"/>
          </a:p>
        </p:txBody>
      </p:sp>
      <p:sp>
        <p:nvSpPr>
          <p:cNvPr id="3" name="TextBox 2"/>
          <p:cNvSpPr txBox="1"/>
          <p:nvPr/>
        </p:nvSpPr>
        <p:spPr>
          <a:xfrm>
            <a:off x="4553716" y="1680740"/>
            <a:ext cx="3983007" cy="4524315"/>
          </a:xfrm>
          <a:prstGeom prst="rect">
            <a:avLst/>
          </a:prstGeom>
          <a:noFill/>
        </p:spPr>
        <p:txBody>
          <a:bodyPr wrap="square" rtlCol="0">
            <a:spAutoFit/>
          </a:bodyPr>
          <a:lstStyle/>
          <a:p>
            <a:pPr marL="285750" indent="-285750">
              <a:buFont typeface="Arial" pitchFamily="34" charset="0"/>
              <a:buChar char="•"/>
            </a:pPr>
            <a:r>
              <a:rPr lang="en-US" sz="3200" dirty="0"/>
              <a:t>Co-edited with Alan Lester (Professor of Historical Geography, University of Sussex)</a:t>
            </a:r>
          </a:p>
          <a:p>
            <a:pPr marL="285750" indent="-285750">
              <a:buFont typeface="Arial" pitchFamily="34" charset="0"/>
              <a:buChar char="•"/>
            </a:pPr>
            <a:r>
              <a:rPr lang="en-US" sz="3200" dirty="0"/>
              <a:t>Part of the ‘New Imperial History’</a:t>
            </a:r>
          </a:p>
          <a:p>
            <a:pPr marL="285750" indent="-285750">
              <a:buFont typeface="Arial" pitchFamily="34" charset="0"/>
              <a:buChar char="•"/>
            </a:pPr>
            <a:r>
              <a:rPr lang="en-US" sz="3200" dirty="0"/>
              <a:t>12 biographical studies of trans-imperial careers</a:t>
            </a:r>
          </a:p>
        </p:txBody>
      </p:sp>
      <p:pic>
        <p:nvPicPr>
          <p:cNvPr id="5" name="Picture 2" descr="http://assets.cambridge.org/97805218/47704/cover/97805218477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76" y="1447800"/>
            <a:ext cx="3339164" cy="4990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6944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
          <p:cNvGrpSpPr>
            <a:grpSpLocks/>
          </p:cNvGrpSpPr>
          <p:nvPr/>
        </p:nvGrpSpPr>
        <p:grpSpPr bwMode="auto">
          <a:xfrm>
            <a:off x="909638" y="184150"/>
            <a:ext cx="7350124" cy="6489700"/>
            <a:chOff x="1419414" y="200596"/>
            <a:chExt cx="7349610" cy="6489610"/>
          </a:xfrm>
        </p:grpSpPr>
        <p:sp>
          <p:nvSpPr>
            <p:cNvPr id="7" name="Rectangle 6"/>
            <p:cNvSpPr>
              <a:spLocks noChangeArrowheads="1"/>
            </p:cNvSpPr>
            <p:nvPr/>
          </p:nvSpPr>
          <p:spPr bwMode="auto">
            <a:xfrm>
              <a:off x="5677517" y="2568250"/>
              <a:ext cx="3091507" cy="175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dirty="0"/>
                <a:t>Sir John Pope Hennessy (</a:t>
              </a:r>
              <a:r>
                <a:rPr lang="en-GB" sz="3600" dirty="0"/>
                <a:t>1834-91</a:t>
              </a:r>
              <a:r>
                <a:rPr lang="en-US" sz="3600" dirty="0"/>
                <a:t>)</a:t>
              </a:r>
            </a:p>
          </p:txBody>
        </p:sp>
        <p:pic>
          <p:nvPicPr>
            <p:cNvPr id="8" name="Picture 6" descr="File:John Pope Hennessy, Vanity Fair, 1875-03-27.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414" y="200596"/>
              <a:ext cx="4062777" cy="64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5899087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E:\Colonial Lives\Images\Map 8.1 Hennessy new lin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1025525"/>
            <a:ext cx="8559800"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620676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p:txBody>
          <a:bodyPr/>
          <a:lstStyle/>
          <a:p>
            <a:r>
              <a:rPr lang="en-GB" dirty="0" err="1">
                <a:solidFill>
                  <a:srgbClr val="FFFF00"/>
                </a:solidFill>
              </a:rPr>
              <a:t>Postcolonializing</a:t>
            </a:r>
            <a:r>
              <a:rPr lang="en-GB" dirty="0">
                <a:solidFill>
                  <a:srgbClr val="FFFF00"/>
                </a:solidFill>
              </a:rPr>
              <a:t> history</a:t>
            </a:r>
          </a:p>
        </p:txBody>
      </p:sp>
      <p:pic>
        <p:nvPicPr>
          <p:cNvPr id="4" name="Picture 3" descr="A person wearing glasses and smiling at the camera&#10;&#10;Description automatically generated">
            <a:extLst>
              <a:ext uri="{FF2B5EF4-FFF2-40B4-BE49-F238E27FC236}">
                <a16:creationId xmlns:a16="http://schemas.microsoft.com/office/drawing/2014/main" id="{3A3CE106-8C1A-4635-9B0A-5009613D17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754" y="1417637"/>
            <a:ext cx="3579360" cy="5060751"/>
          </a:xfrm>
          <a:prstGeom prst="rect">
            <a:avLst/>
          </a:prstGeom>
        </p:spPr>
      </p:pic>
      <p:pic>
        <p:nvPicPr>
          <p:cNvPr id="7" name="Picture 6" descr="A close up of a sign&#10;&#10;Description automatically generated">
            <a:extLst>
              <a:ext uri="{FF2B5EF4-FFF2-40B4-BE49-F238E27FC236}">
                <a16:creationId xmlns:a16="http://schemas.microsoft.com/office/drawing/2014/main" id="{41E3D033-30EC-4F8F-8D17-BAEB035A94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2868" y="1417637"/>
            <a:ext cx="3384378" cy="5076568"/>
          </a:xfrm>
          <a:prstGeom prst="rect">
            <a:avLst/>
          </a:prstGeom>
        </p:spPr>
      </p:pic>
    </p:spTree>
    <p:extLst>
      <p:ext uri="{BB962C8B-B14F-4D97-AF65-F5344CB8AC3E}">
        <p14:creationId xmlns:p14="http://schemas.microsoft.com/office/powerpoint/2010/main" val="365008920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picture containing building, window, outdoor&#10;&#10;Description automatically generated">
            <a:extLst>
              <a:ext uri="{FF2B5EF4-FFF2-40B4-BE49-F238E27FC236}">
                <a16:creationId xmlns:a16="http://schemas.microsoft.com/office/drawing/2014/main" id="{DF9EEED9-C298-464B-8F78-AE73BFC1D189}"/>
              </a:ext>
            </a:extLst>
          </p:cNvPr>
          <p:cNvPicPr>
            <a:picLocks noChangeAspect="1"/>
          </p:cNvPicPr>
          <p:nvPr/>
        </p:nvPicPr>
        <p:blipFill rotWithShape="1">
          <a:blip r:embed="rId2">
            <a:extLst>
              <a:ext uri="{28A0092B-C50C-407E-A947-70E740481C1C}">
                <a14:useLocalDpi xmlns:a14="http://schemas.microsoft.com/office/drawing/2010/main" val="0"/>
              </a:ext>
            </a:extLst>
          </a:blip>
          <a:srcRect l="31408" r="30928"/>
          <a:stretch/>
        </p:blipFill>
        <p:spPr>
          <a:xfrm>
            <a:off x="722729" y="1417638"/>
            <a:ext cx="3391436" cy="5067933"/>
          </a:xfrm>
          <a:prstGeom prst="rect">
            <a:avLst/>
          </a:prstGeom>
        </p:spPr>
      </p:pic>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a:xfrm>
            <a:off x="0" y="274638"/>
            <a:ext cx="9144000" cy="1143000"/>
          </a:xfrm>
        </p:spPr>
        <p:txBody>
          <a:bodyPr>
            <a:normAutofit/>
          </a:bodyPr>
          <a:lstStyle/>
          <a:p>
            <a:r>
              <a:rPr lang="en-GB" dirty="0">
                <a:solidFill>
                  <a:srgbClr val="FFFF00"/>
                </a:solidFill>
              </a:rPr>
              <a:t>Decolonizing the curriculum</a:t>
            </a:r>
          </a:p>
        </p:txBody>
      </p:sp>
      <p:pic>
        <p:nvPicPr>
          <p:cNvPr id="9" name="Content Placeholder 5" descr="A person walking down a street in front of a building&#10;&#10;Description automatically generated">
            <a:extLst>
              <a:ext uri="{FF2B5EF4-FFF2-40B4-BE49-F238E27FC236}">
                <a16:creationId xmlns:a16="http://schemas.microsoft.com/office/drawing/2014/main" id="{07EAF55A-260A-4FFE-A7BF-3953609313A6}"/>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21652" r="30974"/>
          <a:stretch/>
        </p:blipFill>
        <p:spPr>
          <a:xfrm>
            <a:off x="4836894" y="1407750"/>
            <a:ext cx="3584377" cy="5048159"/>
          </a:xfrm>
        </p:spPr>
      </p:pic>
    </p:spTree>
    <p:extLst>
      <p:ext uri="{BB962C8B-B14F-4D97-AF65-F5344CB8AC3E}">
        <p14:creationId xmlns:p14="http://schemas.microsoft.com/office/powerpoint/2010/main" val="1897856272"/>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solidFill>
                  <a:srgbClr val="FFFF00"/>
                </a:solidFill>
              </a:rPr>
              <a:t>Postcolonial Histories</a:t>
            </a:r>
          </a:p>
        </p:txBody>
      </p:sp>
      <p:sp>
        <p:nvSpPr>
          <p:cNvPr id="3" name="Subtitle 2"/>
          <p:cNvSpPr>
            <a:spLocks noGrp="1"/>
          </p:cNvSpPr>
          <p:nvPr>
            <p:ph type="subTitle" idx="1"/>
          </p:nvPr>
        </p:nvSpPr>
        <p:spPr/>
        <p:txBody>
          <a:bodyPr/>
          <a:lstStyle/>
          <a:p>
            <a:r>
              <a:rPr lang="en-GB" dirty="0"/>
              <a:t>Professor David Lambert</a:t>
            </a:r>
          </a:p>
          <a:p>
            <a:r>
              <a:rPr lang="en-GB" dirty="0"/>
              <a:t>Historiography (HI323)</a:t>
            </a:r>
          </a:p>
          <a:p>
            <a:r>
              <a:rPr lang="en-GB" dirty="0"/>
              <a:t>10-11am, 19</a:t>
            </a:r>
            <a:r>
              <a:rPr lang="en-GB" baseline="30000" dirty="0"/>
              <a:t>th</a:t>
            </a:r>
            <a:r>
              <a:rPr lang="en-GB" dirty="0"/>
              <a:t> February 2019</a:t>
            </a:r>
          </a:p>
        </p:txBody>
      </p:sp>
    </p:spTree>
    <p:extLst>
      <p:ext uri="{BB962C8B-B14F-4D97-AF65-F5344CB8AC3E}">
        <p14:creationId xmlns:p14="http://schemas.microsoft.com/office/powerpoint/2010/main" val="70613714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880828"/>
            <a:ext cx="8229600" cy="3096344"/>
          </a:xfrm>
        </p:spPr>
        <p:txBody>
          <a:bodyPr>
            <a:normAutofit lnSpcReduction="10000"/>
          </a:bodyPr>
          <a:lstStyle/>
          <a:p>
            <a:pPr marL="0" indent="0" algn="ctr">
              <a:buNone/>
            </a:pPr>
            <a:r>
              <a:rPr lang="en-GB" sz="9600" dirty="0"/>
              <a:t>‘Post-colonial’</a:t>
            </a:r>
          </a:p>
          <a:p>
            <a:pPr marL="0" indent="0" algn="ctr">
              <a:buNone/>
            </a:pPr>
            <a:r>
              <a:rPr lang="en-GB" sz="9600" dirty="0"/>
              <a:t>histories</a:t>
            </a:r>
          </a:p>
        </p:txBody>
      </p:sp>
    </p:spTree>
    <p:extLst>
      <p:ext uri="{BB962C8B-B14F-4D97-AF65-F5344CB8AC3E}">
        <p14:creationId xmlns:p14="http://schemas.microsoft.com/office/powerpoint/2010/main" val="316495883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880828"/>
            <a:ext cx="8229600" cy="3096344"/>
          </a:xfrm>
        </p:spPr>
        <p:txBody>
          <a:bodyPr>
            <a:normAutofit lnSpcReduction="10000"/>
          </a:bodyPr>
          <a:lstStyle/>
          <a:p>
            <a:pPr marL="0" indent="0" algn="ctr">
              <a:buNone/>
            </a:pPr>
            <a:r>
              <a:rPr lang="en-GB" sz="9600" dirty="0"/>
              <a:t>‘Postcolonial’</a:t>
            </a:r>
          </a:p>
          <a:p>
            <a:pPr marL="0" indent="0" algn="ctr">
              <a:buNone/>
            </a:pPr>
            <a:r>
              <a:rPr lang="en-GB" sz="9600" dirty="0"/>
              <a:t>histories</a:t>
            </a:r>
          </a:p>
        </p:txBody>
      </p:sp>
    </p:spTree>
    <p:extLst>
      <p:ext uri="{BB962C8B-B14F-4D97-AF65-F5344CB8AC3E}">
        <p14:creationId xmlns:p14="http://schemas.microsoft.com/office/powerpoint/2010/main" val="42287660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793" r="3134"/>
          <a:stretch/>
        </p:blipFill>
        <p:spPr>
          <a:xfrm>
            <a:off x="323528" y="260648"/>
            <a:ext cx="4032448" cy="6362116"/>
          </a:xfrm>
          <a:prstGeom prst="rect">
            <a:avLst/>
          </a:prstGeom>
        </p:spPr>
      </p:pic>
      <p:sp>
        <p:nvSpPr>
          <p:cNvPr id="8" name="TextBox 7"/>
          <p:cNvSpPr txBox="1"/>
          <p:nvPr/>
        </p:nvSpPr>
        <p:spPr>
          <a:xfrm>
            <a:off x="4788024" y="1364214"/>
            <a:ext cx="4283968" cy="4154984"/>
          </a:xfrm>
          <a:prstGeom prst="rect">
            <a:avLst/>
          </a:prstGeom>
          <a:noFill/>
        </p:spPr>
        <p:txBody>
          <a:bodyPr wrap="square" rtlCol="0">
            <a:spAutoFit/>
          </a:bodyPr>
          <a:lstStyle/>
          <a:p>
            <a:r>
              <a:rPr lang="en-GB" sz="4400" dirty="0"/>
              <a:t>‘the other’</a:t>
            </a:r>
          </a:p>
          <a:p>
            <a:endParaRPr lang="en-GB" sz="4400" dirty="0"/>
          </a:p>
          <a:p>
            <a:r>
              <a:rPr lang="en-GB" sz="4400" dirty="0"/>
              <a:t>‘othering’</a:t>
            </a:r>
          </a:p>
          <a:p>
            <a:endParaRPr lang="en-GB" sz="4400" dirty="0"/>
          </a:p>
          <a:p>
            <a:r>
              <a:rPr lang="en-GB" sz="4400" dirty="0"/>
              <a:t>‘Can the  subaltern speak?’</a:t>
            </a:r>
          </a:p>
        </p:txBody>
      </p:sp>
    </p:spTree>
    <p:extLst>
      <p:ext uri="{BB962C8B-B14F-4D97-AF65-F5344CB8AC3E}">
        <p14:creationId xmlns:p14="http://schemas.microsoft.com/office/powerpoint/2010/main" val="96237272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1052736"/>
            <a:ext cx="9144000" cy="5112568"/>
          </a:xfrm>
        </p:spPr>
        <p:txBody>
          <a:bodyPr>
            <a:normAutofit fontScale="70000" lnSpcReduction="20000"/>
          </a:bodyPr>
          <a:lstStyle/>
          <a:p>
            <a:pPr marL="0" indent="0" algn="ctr">
              <a:buNone/>
            </a:pPr>
            <a:r>
              <a:rPr lang="en-GB" sz="9600" dirty="0"/>
              <a:t>Postcolonial theory</a:t>
            </a:r>
          </a:p>
          <a:p>
            <a:pPr marL="0" indent="0" algn="ctr">
              <a:buNone/>
            </a:pPr>
            <a:endParaRPr lang="en-GB" sz="9600" dirty="0"/>
          </a:p>
          <a:p>
            <a:pPr marL="0" indent="0" algn="ctr">
              <a:buNone/>
            </a:pPr>
            <a:r>
              <a:rPr lang="en-GB" sz="9600" dirty="0"/>
              <a:t>Postcolonial studies</a:t>
            </a:r>
          </a:p>
          <a:p>
            <a:pPr marL="0" indent="0" algn="ctr">
              <a:buNone/>
            </a:pPr>
            <a:endParaRPr lang="en-GB" sz="9600" dirty="0"/>
          </a:p>
          <a:p>
            <a:pPr marL="0" indent="0" algn="ctr">
              <a:buNone/>
            </a:pPr>
            <a:r>
              <a:rPr lang="en-GB" sz="9600" dirty="0" err="1"/>
              <a:t>Postcolonialism</a:t>
            </a:r>
            <a:endParaRPr lang="en-GB" sz="9600" dirty="0"/>
          </a:p>
          <a:p>
            <a:pPr marL="0" indent="0" algn="ctr">
              <a:buNone/>
            </a:pPr>
            <a:endParaRPr lang="en-GB" sz="9600" dirty="0"/>
          </a:p>
        </p:txBody>
      </p:sp>
    </p:spTree>
    <p:extLst>
      <p:ext uri="{BB962C8B-B14F-4D97-AF65-F5344CB8AC3E}">
        <p14:creationId xmlns:p14="http://schemas.microsoft.com/office/powerpoint/2010/main" val="260217693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lstStyle/>
          <a:p>
            <a:r>
              <a:rPr lang="en-GB" dirty="0">
                <a:solidFill>
                  <a:srgbClr val="FFFF00"/>
                </a:solidFill>
              </a:rPr>
              <a:t>Defining postcolonialism</a:t>
            </a:r>
            <a:endParaRPr lang="en-GB" dirty="0"/>
          </a:p>
        </p:txBody>
      </p:sp>
      <p:sp>
        <p:nvSpPr>
          <p:cNvPr id="3" name="Content Placeholder 2">
            <a:extLst>
              <a:ext uri="{FF2B5EF4-FFF2-40B4-BE49-F238E27FC236}">
                <a16:creationId xmlns:a16="http://schemas.microsoft.com/office/drawing/2014/main" id="{543C410A-3664-4316-8187-36ED7FEA161C}"/>
              </a:ext>
            </a:extLst>
          </p:cNvPr>
          <p:cNvSpPr>
            <a:spLocks noGrp="1"/>
          </p:cNvSpPr>
          <p:nvPr>
            <p:ph idx="1"/>
          </p:nvPr>
        </p:nvSpPr>
        <p:spPr>
          <a:xfrm>
            <a:off x="457200" y="1600200"/>
            <a:ext cx="8229600" cy="5069160"/>
          </a:xfrm>
        </p:spPr>
        <p:txBody>
          <a:bodyPr>
            <a:normAutofit fontScale="85000" lnSpcReduction="20000"/>
          </a:bodyPr>
          <a:lstStyle/>
          <a:p>
            <a:pPr marL="0" indent="0">
              <a:lnSpc>
                <a:spcPct val="120000"/>
              </a:lnSpc>
              <a:buNone/>
            </a:pPr>
            <a:r>
              <a:rPr lang="en-GB" dirty="0"/>
              <a:t>‘[I]t is an insight or a perspective that is extraordinarily fertile simply because it provides a point of view from outside the modernizing perspective of Enlightenment rationality that has fostered so much of our modern historical thinking. In other words, it is a perspective which views many of the rationalizing and modernizing forces in the world not only as trends that develop naturally from our historical conditions of existence, but just as much as a powerful ideology or worldview of dominant Westernizing forces in the world, whether in the West or in the new nation-states of the non-West’ (</a:t>
            </a:r>
            <a:r>
              <a:rPr lang="en-GB" dirty="0" err="1"/>
              <a:t>Duara</a:t>
            </a:r>
            <a:r>
              <a:rPr lang="en-GB" dirty="0"/>
              <a:t>, 2002, p. 417).</a:t>
            </a:r>
          </a:p>
        </p:txBody>
      </p:sp>
    </p:spTree>
    <p:extLst>
      <p:ext uri="{BB962C8B-B14F-4D97-AF65-F5344CB8AC3E}">
        <p14:creationId xmlns:p14="http://schemas.microsoft.com/office/powerpoint/2010/main" val="312466715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1623-F28E-40D9-9C4F-752CE246A272}"/>
              </a:ext>
            </a:extLst>
          </p:cNvPr>
          <p:cNvSpPr>
            <a:spLocks noGrp="1"/>
          </p:cNvSpPr>
          <p:nvPr>
            <p:ph type="title"/>
          </p:nvPr>
        </p:nvSpPr>
        <p:spPr/>
        <p:txBody>
          <a:bodyPr/>
          <a:lstStyle/>
          <a:p>
            <a:r>
              <a:rPr lang="en-GB" dirty="0">
                <a:solidFill>
                  <a:srgbClr val="FFFF00"/>
                </a:solidFill>
              </a:rPr>
              <a:t>Defining postcolonialism</a:t>
            </a:r>
            <a:endParaRPr lang="en-GB" dirty="0"/>
          </a:p>
        </p:txBody>
      </p:sp>
      <p:sp>
        <p:nvSpPr>
          <p:cNvPr id="3" name="Content Placeholder 2">
            <a:extLst>
              <a:ext uri="{FF2B5EF4-FFF2-40B4-BE49-F238E27FC236}">
                <a16:creationId xmlns:a16="http://schemas.microsoft.com/office/drawing/2014/main" id="{543C410A-3664-4316-8187-36ED7FEA161C}"/>
              </a:ext>
            </a:extLst>
          </p:cNvPr>
          <p:cNvSpPr>
            <a:spLocks noGrp="1"/>
          </p:cNvSpPr>
          <p:nvPr>
            <p:ph idx="1"/>
          </p:nvPr>
        </p:nvSpPr>
        <p:spPr>
          <a:xfrm>
            <a:off x="457200" y="1600200"/>
            <a:ext cx="8229600" cy="5069160"/>
          </a:xfrm>
        </p:spPr>
        <p:txBody>
          <a:bodyPr>
            <a:normAutofit/>
          </a:bodyPr>
          <a:lstStyle/>
          <a:p>
            <a:pPr marL="0" indent="0">
              <a:buNone/>
            </a:pPr>
            <a:r>
              <a:rPr lang="en-GB" sz="3000" dirty="0"/>
              <a:t>‘</a:t>
            </a:r>
            <a:r>
              <a:rPr lang="en-GB" sz="3000" dirty="0" err="1"/>
              <a:t>Historiographically</a:t>
            </a:r>
            <a:r>
              <a:rPr lang="en-GB" sz="3000" dirty="0"/>
              <a:t>, the postcolonial perspective has sought to deconstruct the grand narratives of imperial and national histories deriving often from an Enlightenment vision of a progressive history, in order to reveal or point to suppressed, defeated, or negated histories and stories’ (</a:t>
            </a:r>
            <a:r>
              <a:rPr lang="en-GB" sz="3000" dirty="0" err="1"/>
              <a:t>Duara</a:t>
            </a:r>
            <a:r>
              <a:rPr lang="en-GB" sz="3000" dirty="0"/>
              <a:t>, 2002, p. 417).</a:t>
            </a:r>
          </a:p>
        </p:txBody>
      </p:sp>
    </p:spTree>
    <p:extLst>
      <p:ext uri="{BB962C8B-B14F-4D97-AF65-F5344CB8AC3E}">
        <p14:creationId xmlns:p14="http://schemas.microsoft.com/office/powerpoint/2010/main" val="196206594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5E4B-6B16-45AA-97FD-9606DD1B8DE0}"/>
              </a:ext>
            </a:extLst>
          </p:cNvPr>
          <p:cNvSpPr>
            <a:spLocks noGrp="1"/>
          </p:cNvSpPr>
          <p:nvPr>
            <p:ph type="title"/>
          </p:nvPr>
        </p:nvSpPr>
        <p:spPr/>
        <p:txBody>
          <a:bodyPr>
            <a:normAutofit/>
          </a:bodyPr>
          <a:lstStyle/>
          <a:p>
            <a:r>
              <a:rPr lang="en-GB" dirty="0">
                <a:solidFill>
                  <a:srgbClr val="FFFF00"/>
                </a:solidFill>
              </a:rPr>
              <a:t>The ‘holy trinity’ of postcolonialism</a:t>
            </a:r>
          </a:p>
        </p:txBody>
      </p:sp>
      <p:pic>
        <p:nvPicPr>
          <p:cNvPr id="8" name="Picture 7" descr="A person posing for the camera&#10;&#10;Description automatically generated">
            <a:extLst>
              <a:ext uri="{FF2B5EF4-FFF2-40B4-BE49-F238E27FC236}">
                <a16:creationId xmlns:a16="http://schemas.microsoft.com/office/drawing/2014/main" id="{33B27C5B-7966-4B65-8ED4-34D4FA2E13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6700" y="1777950"/>
            <a:ext cx="2646294" cy="359896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1006" y="1772816"/>
            <a:ext cx="2789077" cy="359896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1089" y="1772816"/>
            <a:ext cx="2944605" cy="3598961"/>
          </a:xfrm>
          <a:prstGeom prst="rect">
            <a:avLst/>
          </a:prstGeom>
        </p:spPr>
      </p:pic>
      <p:sp>
        <p:nvSpPr>
          <p:cNvPr id="5" name="TextBox 4">
            <a:extLst>
              <a:ext uri="{FF2B5EF4-FFF2-40B4-BE49-F238E27FC236}">
                <a16:creationId xmlns:a16="http://schemas.microsoft.com/office/drawing/2014/main" id="{FCF54EB8-F02E-4247-A84A-8830546423D9}"/>
              </a:ext>
            </a:extLst>
          </p:cNvPr>
          <p:cNvSpPr txBox="1"/>
          <p:nvPr/>
        </p:nvSpPr>
        <p:spPr>
          <a:xfrm>
            <a:off x="198746" y="5520927"/>
            <a:ext cx="2789078" cy="461665"/>
          </a:xfrm>
          <a:prstGeom prst="rect">
            <a:avLst/>
          </a:prstGeom>
          <a:noFill/>
        </p:spPr>
        <p:txBody>
          <a:bodyPr wrap="square" rtlCol="0">
            <a:spAutoFit/>
          </a:bodyPr>
          <a:lstStyle/>
          <a:p>
            <a:pPr algn="ctr"/>
            <a:r>
              <a:rPr lang="en-GB" sz="2400" dirty="0"/>
              <a:t>Edward Said</a:t>
            </a:r>
          </a:p>
        </p:txBody>
      </p:sp>
      <p:sp>
        <p:nvSpPr>
          <p:cNvPr id="7" name="TextBox 6">
            <a:extLst>
              <a:ext uri="{FF2B5EF4-FFF2-40B4-BE49-F238E27FC236}">
                <a16:creationId xmlns:a16="http://schemas.microsoft.com/office/drawing/2014/main" id="{A1050FB4-355F-4F95-BF0F-64A84607B60F}"/>
              </a:ext>
            </a:extLst>
          </p:cNvPr>
          <p:cNvSpPr txBox="1"/>
          <p:nvPr/>
        </p:nvSpPr>
        <p:spPr>
          <a:xfrm>
            <a:off x="3248852" y="5520927"/>
            <a:ext cx="2789078" cy="461665"/>
          </a:xfrm>
          <a:prstGeom prst="rect">
            <a:avLst/>
          </a:prstGeom>
          <a:noFill/>
        </p:spPr>
        <p:txBody>
          <a:bodyPr wrap="square" rtlCol="0">
            <a:spAutoFit/>
          </a:bodyPr>
          <a:lstStyle/>
          <a:p>
            <a:pPr algn="ctr"/>
            <a:r>
              <a:rPr lang="en-GB" sz="2400" dirty="0" err="1"/>
              <a:t>Homi</a:t>
            </a:r>
            <a:r>
              <a:rPr lang="en-GB" sz="2400" dirty="0"/>
              <a:t> K. Bhabha</a:t>
            </a:r>
          </a:p>
        </p:txBody>
      </p:sp>
      <p:sp>
        <p:nvSpPr>
          <p:cNvPr id="9" name="TextBox 8">
            <a:extLst>
              <a:ext uri="{FF2B5EF4-FFF2-40B4-BE49-F238E27FC236}">
                <a16:creationId xmlns:a16="http://schemas.microsoft.com/office/drawing/2014/main" id="{20441E79-056B-437F-9AD9-AB3E1DF2951A}"/>
              </a:ext>
            </a:extLst>
          </p:cNvPr>
          <p:cNvSpPr txBox="1"/>
          <p:nvPr/>
        </p:nvSpPr>
        <p:spPr>
          <a:xfrm>
            <a:off x="6235308" y="5520927"/>
            <a:ext cx="2789078" cy="830997"/>
          </a:xfrm>
          <a:prstGeom prst="rect">
            <a:avLst/>
          </a:prstGeom>
          <a:noFill/>
        </p:spPr>
        <p:txBody>
          <a:bodyPr wrap="square" rtlCol="0">
            <a:spAutoFit/>
          </a:bodyPr>
          <a:lstStyle/>
          <a:p>
            <a:pPr algn="ctr"/>
            <a:r>
              <a:rPr lang="en-GB" sz="2400" dirty="0"/>
              <a:t>Gayatri </a:t>
            </a:r>
            <a:r>
              <a:rPr lang="en-GB" sz="2400" dirty="0" err="1"/>
              <a:t>Chakravorty</a:t>
            </a:r>
            <a:r>
              <a:rPr lang="en-GB" sz="2400" dirty="0"/>
              <a:t> Spivak</a:t>
            </a:r>
          </a:p>
        </p:txBody>
      </p:sp>
    </p:spTree>
    <p:extLst>
      <p:ext uri="{BB962C8B-B14F-4D97-AF65-F5344CB8AC3E}">
        <p14:creationId xmlns:p14="http://schemas.microsoft.com/office/powerpoint/2010/main" val="2628423833"/>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WASPOLLED" val="437E458697144B20B603E06C412737F2"/>
  <p:tag name="TPVERSION" val="5"/>
  <p:tag name="TPFULLVERSION" val="5.2.1.3179"/>
  <p:tag name="PPTVERSION" val="14"/>
  <p:tag name="TPOS"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4094</TotalTime>
  <Words>555</Words>
  <Application>Microsoft Macintosh PowerPoint</Application>
  <PresentationFormat>On-screen Show (4:3)</PresentationFormat>
  <Paragraphs>75</Paragraphs>
  <Slides>27</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Times New Roman</vt:lpstr>
      <vt:lpstr>Office Theme</vt:lpstr>
      <vt:lpstr>Postcolonial Histories</vt:lpstr>
      <vt:lpstr>PowerPoint Presentation</vt:lpstr>
      <vt:lpstr>PowerPoint Presentation</vt:lpstr>
      <vt:lpstr>PowerPoint Presentation</vt:lpstr>
      <vt:lpstr>PowerPoint Presentation</vt:lpstr>
      <vt:lpstr>PowerPoint Presentation</vt:lpstr>
      <vt:lpstr>Defining postcolonialism</vt:lpstr>
      <vt:lpstr>Defining postcolonialism</vt:lpstr>
      <vt:lpstr>The ‘holy trinity’ of postcolonialism</vt:lpstr>
      <vt:lpstr>Lecture structure</vt:lpstr>
      <vt:lpstr>History encounters postcolonialism</vt:lpstr>
      <vt:lpstr>History encounters postcolonialism</vt:lpstr>
      <vt:lpstr>History encounters postcolonialism</vt:lpstr>
      <vt:lpstr>Subaltern Studies group</vt:lpstr>
      <vt:lpstr>Subaltern Studies group</vt:lpstr>
      <vt:lpstr>Feminist historians of empire</vt:lpstr>
      <vt:lpstr>Other disciplines: historical anthropology</vt:lpstr>
      <vt:lpstr>History encounters postcolonialism</vt:lpstr>
      <vt:lpstr>1) Identity, culture and power</vt:lpstr>
      <vt:lpstr>2) Imaginative geographies</vt:lpstr>
      <vt:lpstr>3) Deconstructing the nation</vt:lpstr>
      <vt:lpstr>‘New Imperial History’</vt:lpstr>
      <vt:lpstr>PowerPoint Presentation</vt:lpstr>
      <vt:lpstr>PowerPoint Presentation</vt:lpstr>
      <vt:lpstr>Postcolonializing history</vt:lpstr>
      <vt:lpstr>Decolonizing the curriculum</vt:lpstr>
      <vt:lpstr>Postcolonial Histories</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and writing and extended piece of research</dc:title>
  <dc:creator>hysce</dc:creator>
  <cp:lastModifiedBy>Stein, Claudia</cp:lastModifiedBy>
  <cp:revision>241</cp:revision>
  <cp:lastPrinted>2019-01-15T18:25:02Z</cp:lastPrinted>
  <dcterms:created xsi:type="dcterms:W3CDTF">2010-10-25T07:43:08Z</dcterms:created>
  <dcterms:modified xsi:type="dcterms:W3CDTF">2019-02-19T14:21:31Z</dcterms:modified>
</cp:coreProperties>
</file>