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92" r:id="rId3"/>
    <p:sldId id="257" r:id="rId4"/>
    <p:sldId id="286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58" r:id="rId14"/>
    <p:sldId id="267" r:id="rId15"/>
    <p:sldId id="268" r:id="rId16"/>
    <p:sldId id="270" r:id="rId17"/>
    <p:sldId id="271" r:id="rId18"/>
    <p:sldId id="277" r:id="rId19"/>
    <p:sldId id="272" r:id="rId20"/>
    <p:sldId id="273" r:id="rId21"/>
    <p:sldId id="274" r:id="rId22"/>
    <p:sldId id="278" r:id="rId23"/>
    <p:sldId id="275" r:id="rId24"/>
    <p:sldId id="279" r:id="rId25"/>
    <p:sldId id="276" r:id="rId26"/>
    <p:sldId id="269" r:id="rId27"/>
    <p:sldId id="281" r:id="rId28"/>
    <p:sldId id="284" r:id="rId29"/>
    <p:sldId id="285" r:id="rId30"/>
    <p:sldId id="293" r:id="rId31"/>
    <p:sldId id="294" r:id="rId32"/>
    <p:sldId id="295" r:id="rId33"/>
    <p:sldId id="296" r:id="rId34"/>
    <p:sldId id="280" r:id="rId35"/>
    <p:sldId id="283" r:id="rId36"/>
    <p:sldId id="287" r:id="rId37"/>
    <p:sldId id="288" r:id="rId38"/>
    <p:sldId id="289" r:id="rId39"/>
    <p:sldId id="290" r:id="rId40"/>
    <p:sldId id="291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27"/>
    <p:restoredTop sz="94655"/>
  </p:normalViewPr>
  <p:slideViewPr>
    <p:cSldViewPr snapToGrid="0" snapToObjects="1">
      <p:cViewPr varScale="1">
        <p:scale>
          <a:sx n="87" d="100"/>
          <a:sy n="87" d="100"/>
        </p:scale>
        <p:origin x="2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9E4E1-3103-764C-90B9-09341A9ED017}" type="datetimeFigureOut">
              <a:rPr lang="en-US" smtClean="0"/>
              <a:t>2/25/19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A7049-6CFD-F84D-963B-C3FA031A0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david_christian_big_history?language=en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thestudentsurvey.com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blog.journals.cambridge.org/2018/02/15/the-futures-of-global-history/#.WoWUz7Irwbo.twitt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en.wikipedia.org/wiki/Immanuel_Wallerstein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EA31C-B507-1B4B-9D3D-8FAEE565E8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Theory Applied IV:</a:t>
            </a:r>
            <a:br>
              <a:rPr lang="en-GB" dirty="0"/>
            </a:br>
            <a:r>
              <a:rPr lang="en-GB" dirty="0"/>
              <a:t>Global History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49DE6E-36ED-6A4E-B18E-7030E16D06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Anne Gerritsen</a:t>
            </a:r>
          </a:p>
        </p:txBody>
      </p:sp>
    </p:spTree>
    <p:extLst>
      <p:ext uri="{BB962C8B-B14F-4D97-AF65-F5344CB8AC3E}">
        <p14:creationId xmlns:p14="http://schemas.microsoft.com/office/powerpoint/2010/main" val="2110156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80DFF6-6136-A64E-AFFB-CFB135321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16255"/>
            <a:ext cx="8178799" cy="482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46458F-86E3-4A43-893C-199EB8F4BC50}"/>
              </a:ext>
            </a:extLst>
          </p:cNvPr>
          <p:cNvSpPr/>
          <p:nvPr/>
        </p:nvSpPr>
        <p:spPr>
          <a:xfrm>
            <a:off x="176700" y="5298325"/>
            <a:ext cx="7905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www.lse.ac.uk</a:t>
            </a:r>
            <a:r>
              <a:rPr lang="en-US" dirty="0"/>
              <a:t>/Economic-History/Research/GEHN/Global-Economic-History-Network-GEHN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84BE29-C523-E64B-8E7D-3B43A6E7B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00" y="589934"/>
            <a:ext cx="6223582" cy="4473843"/>
          </a:xfrm>
          <a:prstGeom prst="rect">
            <a:avLst/>
          </a:prstGeom>
        </p:spPr>
      </p:pic>
      <p:pic>
        <p:nvPicPr>
          <p:cNvPr id="4098" name="Picture 2" descr="Image result for patrick obrien lse">
            <a:extLst>
              <a:ext uri="{FF2B5EF4-FFF2-40B4-BE49-F238E27FC236}">
                <a16:creationId xmlns:a16="http://schemas.microsoft.com/office/drawing/2014/main" id="{2456FA78-5420-D542-8E17-700E4F726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223" y="589934"/>
            <a:ext cx="2340077" cy="241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167C85-C719-5946-8F09-EDD6C329291D}"/>
              </a:ext>
            </a:extLst>
          </p:cNvPr>
          <p:cNvSpPr txBox="1"/>
          <p:nvPr/>
        </p:nvSpPr>
        <p:spPr>
          <a:xfrm>
            <a:off x="6627223" y="3244334"/>
            <a:ext cx="208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 O’Brien (LSE)</a:t>
            </a:r>
          </a:p>
        </p:txBody>
      </p:sp>
    </p:spTree>
    <p:extLst>
      <p:ext uri="{BB962C8B-B14F-4D97-AF65-F5344CB8AC3E}">
        <p14:creationId xmlns:p14="http://schemas.microsoft.com/office/powerpoint/2010/main" val="882162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15D124-200D-394F-BA4F-1B5B91858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35" y="118598"/>
            <a:ext cx="8178799" cy="44369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626B2C-FE57-874E-ACCA-456910B62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8" y="2785788"/>
            <a:ext cx="9144000" cy="395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14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34348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3DF82D-2E07-3F43-B936-311F45CFBA75}"/>
              </a:ext>
            </a:extLst>
          </p:cNvPr>
          <p:cNvSpPr txBox="1"/>
          <p:nvPr/>
        </p:nvSpPr>
        <p:spPr>
          <a:xfrm>
            <a:off x="394554" y="466578"/>
            <a:ext cx="8354891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Note how many of the ‘Further readings’ are entitled ‘What is global history’ (4)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144863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61CA7C2-D86E-D241-9A92-97A38B20A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" y="3226115"/>
            <a:ext cx="8622615" cy="256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13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54A5A-AF2A-7742-8E5A-AE16C74A1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992" y="221631"/>
            <a:ext cx="6018276" cy="1676603"/>
          </a:xfrm>
        </p:spPr>
        <p:txBody>
          <a:bodyPr>
            <a:normAutofit/>
          </a:bodyPr>
          <a:lstStyle/>
          <a:p>
            <a:r>
              <a:rPr lang="en-US" dirty="0"/>
              <a:t>What is global history?</a:t>
            </a:r>
          </a:p>
        </p:txBody>
      </p:sp>
      <p:pic>
        <p:nvPicPr>
          <p:cNvPr id="5122" name="Picture 2" descr="Image result for globe">
            <a:extLst>
              <a:ext uri="{FF2B5EF4-FFF2-40B4-BE49-F238E27FC236}">
                <a16:creationId xmlns:a16="http://schemas.microsoft.com/office/drawing/2014/main" id="{8EFEC3E7-DF53-2442-A230-845CBB170F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5" r="18941"/>
          <a:stretch/>
        </p:blipFill>
        <p:spPr bwMode="auto">
          <a:xfrm>
            <a:off x="426741" y="889913"/>
            <a:ext cx="1475212" cy="290996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FFD46-CB9C-D440-A81F-92C4EE6F7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999" y="1783570"/>
            <a:ext cx="6652260" cy="391795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History that challenges the dominance of the nation-state narrative;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History that compares or connects different parts of the world;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How can you know about the uniqueness of anything or anywhere without knowing about other things and places?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History that attempt to understand (aspects of) the ways in which people, ideas and things move;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Histories that seek to explain inequalities between different parts of the world as well as their commensurabilities.</a:t>
            </a:r>
          </a:p>
        </p:txBody>
      </p:sp>
    </p:spTree>
    <p:extLst>
      <p:ext uri="{BB962C8B-B14F-4D97-AF65-F5344CB8AC3E}">
        <p14:creationId xmlns:p14="http://schemas.microsoft.com/office/powerpoint/2010/main" val="2364282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5636B95-5C4E-044F-AA68-E247D73CD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97" y="1607574"/>
            <a:ext cx="6109358" cy="436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DC71B-42F4-C546-A393-8AC4835E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E0B9E-C1B4-AB4E-B9D0-24AD8487E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The history of global history</a:t>
            </a:r>
          </a:p>
          <a:p>
            <a:pPr lvl="1"/>
            <a:r>
              <a:rPr lang="en-US" dirty="0"/>
              <a:t>World civilizations</a:t>
            </a:r>
          </a:p>
          <a:p>
            <a:pPr lvl="1"/>
            <a:r>
              <a:rPr lang="en-US" dirty="0"/>
              <a:t>World history </a:t>
            </a:r>
          </a:p>
          <a:p>
            <a:pPr lvl="1"/>
            <a:r>
              <a:rPr lang="en-US" dirty="0"/>
              <a:t>Economic history goes global</a:t>
            </a:r>
          </a:p>
          <a:p>
            <a:pPr lvl="1"/>
            <a:r>
              <a:rPr lang="en-US" dirty="0"/>
              <a:t>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Ways of doing global history</a:t>
            </a:r>
          </a:p>
          <a:p>
            <a:pPr lvl="1"/>
            <a:r>
              <a:rPr lang="en-US" dirty="0"/>
              <a:t>The entire globe as the unit</a:t>
            </a:r>
          </a:p>
          <a:p>
            <a:pPr lvl="1"/>
            <a:r>
              <a:rPr lang="en-US" dirty="0"/>
              <a:t>Global history as comparative history</a:t>
            </a:r>
          </a:p>
          <a:p>
            <a:pPr lvl="1"/>
            <a:r>
              <a:rPr lang="en-US" dirty="0"/>
              <a:t>Global history as the history of connections</a:t>
            </a:r>
          </a:p>
          <a:p>
            <a:pPr lvl="1"/>
            <a:r>
              <a:rPr lang="en-US" dirty="0"/>
              <a:t>Global history as histories of space </a:t>
            </a:r>
          </a:p>
          <a:p>
            <a:pPr lvl="1"/>
            <a:r>
              <a:rPr lang="en-US" dirty="0"/>
              <a:t>Micro-global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Strengths of global history</a:t>
            </a:r>
          </a:p>
          <a:p>
            <a:pPr lvl="1"/>
            <a:r>
              <a:rPr lang="en-US" dirty="0"/>
              <a:t>Challenge to the nation state</a:t>
            </a:r>
          </a:p>
          <a:p>
            <a:pPr lvl="1"/>
            <a:r>
              <a:rPr lang="en-US" dirty="0"/>
              <a:t>History of migration/history of environment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Critiques of the approach</a:t>
            </a:r>
          </a:p>
          <a:p>
            <a:pPr lvl="1"/>
            <a:r>
              <a:rPr lang="en-US" dirty="0"/>
              <a:t>Sources?</a:t>
            </a:r>
          </a:p>
          <a:p>
            <a:pPr lvl="1"/>
            <a:r>
              <a:rPr lang="en-US" dirty="0"/>
              <a:t>Agency?</a:t>
            </a:r>
          </a:p>
          <a:p>
            <a:pPr lvl="1"/>
            <a:r>
              <a:rPr lang="en-US" dirty="0"/>
              <a:t>History of globalization/endorsement of globalization</a:t>
            </a:r>
          </a:p>
        </p:txBody>
      </p:sp>
    </p:spTree>
    <p:extLst>
      <p:ext uri="{BB962C8B-B14F-4D97-AF65-F5344CB8AC3E}">
        <p14:creationId xmlns:p14="http://schemas.microsoft.com/office/powerpoint/2010/main" val="533370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02A6A-C338-CB43-B7B6-BF9AD5823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of doing global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A6CD7-6ABC-C841-834C-DF2544018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The entire globe as the unit</a:t>
            </a:r>
          </a:p>
          <a:p>
            <a:pPr lvl="0"/>
            <a:r>
              <a:rPr lang="en-GB" dirty="0"/>
              <a:t>Global history as comparative history</a:t>
            </a:r>
          </a:p>
          <a:p>
            <a:pPr lvl="0"/>
            <a:r>
              <a:rPr lang="en-GB" dirty="0"/>
              <a:t>Global history as the history of connections</a:t>
            </a:r>
          </a:p>
          <a:p>
            <a:pPr lvl="0"/>
            <a:r>
              <a:rPr lang="en-GB" dirty="0"/>
              <a:t>History of global iterations of the same thing</a:t>
            </a:r>
          </a:p>
          <a:p>
            <a:pPr lvl="0"/>
            <a:r>
              <a:rPr lang="en-GB" dirty="0"/>
              <a:t>Global history as histories of space</a:t>
            </a:r>
          </a:p>
          <a:p>
            <a:pPr lvl="0"/>
            <a:r>
              <a:rPr lang="en-GB" dirty="0"/>
              <a:t>Micro-global history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042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F551C-D618-114D-AB25-4C73C256C4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/>
              <a:t>The entire globe as the unit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45D04E-4417-EF46-AD9A-6906CF8A3EE8}"/>
              </a:ext>
            </a:extLst>
          </p:cNvPr>
          <p:cNvSpPr/>
          <p:nvPr/>
        </p:nvSpPr>
        <p:spPr>
          <a:xfrm>
            <a:off x="619433" y="52296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i="1" dirty="0"/>
              <a:t>Maps of Time: An Introduction to Big History</a:t>
            </a:r>
            <a:r>
              <a:rPr lang="en-GB" dirty="0"/>
              <a:t>, 2005, University of California Press</a:t>
            </a:r>
            <a:endParaRPr lang="en-US" dirty="0"/>
          </a:p>
        </p:txBody>
      </p:sp>
      <p:pic>
        <p:nvPicPr>
          <p:cNvPr id="6146" name="Picture 2" descr="https://images-na.ssl-images-amazon.com/images/I/51e5JsIVWHL._SX332_BO1,204,203,200_.jpg">
            <a:extLst>
              <a:ext uri="{FF2B5EF4-FFF2-40B4-BE49-F238E27FC236}">
                <a16:creationId xmlns:a16="http://schemas.microsoft.com/office/drawing/2014/main" id="{2566A9F8-2816-154F-A09F-5CDADBBBE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87" y="1417638"/>
            <a:ext cx="2461472" cy="367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3"/>
            <a:extLst>
              <a:ext uri="{FF2B5EF4-FFF2-40B4-BE49-F238E27FC236}">
                <a16:creationId xmlns:a16="http://schemas.microsoft.com/office/drawing/2014/main" id="{2806973E-E2F8-1641-9A45-39ED2C2B9D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074" y="1546455"/>
            <a:ext cx="5525240" cy="341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0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F551C-D618-114D-AB25-4C73C256C4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/>
              <a:t>The entire globe as the unit</a:t>
            </a:r>
          </a:p>
        </p:txBody>
      </p:sp>
      <p:pic>
        <p:nvPicPr>
          <p:cNvPr id="6" name="Christian.mp4">
            <a:hlinkClick r:id="" action="ppaction://media"/>
            <a:extLst>
              <a:ext uri="{FF2B5EF4-FFF2-40B4-BE49-F238E27FC236}">
                <a16:creationId xmlns:a16="http://schemas.microsoft.com/office/drawing/2014/main" id="{304703CB-BF49-184E-A331-A402434C75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4155" y="1563329"/>
            <a:ext cx="7595445" cy="42684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4F62C25-9B3B-3747-B74C-DCF609350273}"/>
              </a:ext>
            </a:extLst>
          </p:cNvPr>
          <p:cNvSpPr/>
          <p:nvPr/>
        </p:nvSpPr>
        <p:spPr>
          <a:xfrm>
            <a:off x="973001" y="5825736"/>
            <a:ext cx="7374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www.ted.com</a:t>
            </a:r>
            <a:r>
              <a:rPr lang="en-US" dirty="0"/>
              <a:t>/talks/</a:t>
            </a:r>
            <a:r>
              <a:rPr lang="en-US" dirty="0" err="1"/>
              <a:t>david_christian_big_history?language</a:t>
            </a:r>
            <a:r>
              <a:rPr lang="en-US" dirty="0"/>
              <a:t>=</a:t>
            </a:r>
            <a:r>
              <a:rPr lang="en-US" dirty="0" err="1"/>
              <a:t>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28008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266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FA3EBE-67BC-174F-BADF-9D8EC1C3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53" y="475663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>
                <a:solidFill>
                  <a:srgbClr val="FFFFFF"/>
                </a:solidFill>
              </a:rPr>
              <a:t>Global history as comparative history</a:t>
            </a:r>
          </a:p>
        </p:txBody>
      </p:sp>
      <p:pic>
        <p:nvPicPr>
          <p:cNvPr id="1028" name="Picture 4" descr="Image result for comparative history">
            <a:extLst>
              <a:ext uri="{FF2B5EF4-FFF2-40B4-BE49-F238E27FC236}">
                <a16:creationId xmlns:a16="http://schemas.microsoft.com/office/drawing/2014/main" id="{70E7B988-1E9B-C34A-9811-D29B88D7E4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" y="403434"/>
            <a:ext cx="2569206" cy="380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elliott empire">
            <a:extLst>
              <a:ext uri="{FF2B5EF4-FFF2-40B4-BE49-F238E27FC236}">
                <a16:creationId xmlns:a16="http://schemas.microsoft.com/office/drawing/2014/main" id="{F18958BB-6A63-7C47-8ADF-771DF1635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296" y="473814"/>
            <a:ext cx="2574993" cy="366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505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nyuconnexus.seisan.com/uploads/products/9781479857173/9781479857173_Full.jpg">
            <a:extLst>
              <a:ext uri="{FF2B5EF4-FFF2-40B4-BE49-F238E27FC236}">
                <a16:creationId xmlns:a16="http://schemas.microsoft.com/office/drawing/2014/main" id="{9EEE966A-6E86-1A41-92C6-074EC2F4E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293" y="405315"/>
            <a:ext cx="2567937" cy="384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80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C46342BD-C975-1946-8B81-3DBF34658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88" y="0"/>
            <a:ext cx="80738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31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1DF5C-71CA-C941-B300-B208C6E2C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Global history as the history of connections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67FB2-6957-514A-8442-0BDE5AD3B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Image result for galleons and caravans">
            <a:extLst>
              <a:ext uri="{FF2B5EF4-FFF2-40B4-BE49-F238E27FC236}">
                <a16:creationId xmlns:a16="http://schemas.microsoft.com/office/drawing/2014/main" id="{3E7D3EF0-4A6D-6642-8B6E-A7ED7B228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712" y="1600200"/>
            <a:ext cx="6704576" cy="503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489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0474-1C22-DB4D-8AF4-5253A4022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Iterations of the same thing across the globe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CD79E-CB0B-EB44-962F-29BA007DD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773168" cy="4525963"/>
          </a:xfrm>
        </p:spPr>
        <p:txBody>
          <a:bodyPr/>
          <a:lstStyle/>
          <a:p>
            <a:r>
              <a:rPr lang="en-GB" dirty="0" err="1"/>
              <a:t>Calvi</a:t>
            </a:r>
            <a:r>
              <a:rPr lang="en-GB" dirty="0"/>
              <a:t>, G. (2010). Global Trends: Gender Studies in Europe and the US. European History Quarterly, 40(4), 641–655. https://</a:t>
            </a:r>
            <a:r>
              <a:rPr lang="en-GB" dirty="0" err="1"/>
              <a:t>doi.org</a:t>
            </a:r>
            <a:r>
              <a:rPr lang="en-GB" dirty="0"/>
              <a:t>/10.1177/0265691410376883</a:t>
            </a:r>
            <a:endParaRPr lang="en-US" dirty="0"/>
          </a:p>
        </p:txBody>
      </p:sp>
      <p:pic>
        <p:nvPicPr>
          <p:cNvPr id="3074" name="Picture 2" descr="Image result for giulia calvi">
            <a:extLst>
              <a:ext uri="{FF2B5EF4-FFF2-40B4-BE49-F238E27FC236}">
                <a16:creationId xmlns:a16="http://schemas.microsoft.com/office/drawing/2014/main" id="{71790B86-0311-2647-A765-FD556A63D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1330775"/>
            <a:ext cx="3175000" cy="47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37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0474-1C22-DB4D-8AF4-5253A4022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Iterations of the same thing across the globe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CD79E-CB0B-EB44-962F-29BA007DD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773168" cy="4525963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National Holidays and Minority Festivals in Canadian Nation-building.</a:t>
            </a:r>
            <a:r>
              <a:rPr lang="en-GB" dirty="0"/>
              <a:t> PhD thesis, University of Sheffield.</a:t>
            </a:r>
            <a:endParaRPr lang="en-US" dirty="0"/>
          </a:p>
        </p:txBody>
      </p:sp>
      <p:pic>
        <p:nvPicPr>
          <p:cNvPr id="4098" name="Picture 2" descr="http://history.fudan.edu.cn/_upload/article/b1/b2/51b022934aca9560d12286b6aad5/85daad9c-a5b6-4f4e-8b68-b1ab821a4b6f.jpg">
            <a:extLst>
              <a:ext uri="{FF2B5EF4-FFF2-40B4-BE49-F238E27FC236}">
                <a16:creationId xmlns:a16="http://schemas.microsoft.com/office/drawing/2014/main" id="{D0838239-60F7-AD4B-95A7-1049C9AE2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252" y="1600200"/>
            <a:ext cx="3560629" cy="477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63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AE605-5170-C642-8280-5A01A9AFA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Spatial approach to history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19A750-4F11-884F-9164-B93705E5BA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026" y="1600200"/>
            <a:ext cx="5453948" cy="4525963"/>
          </a:xfrm>
        </p:spPr>
      </p:pic>
    </p:spTree>
    <p:extLst>
      <p:ext uri="{BB962C8B-B14F-4D97-AF65-F5344CB8AC3E}">
        <p14:creationId xmlns:p14="http://schemas.microsoft.com/office/powerpoint/2010/main" val="1527022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AE605-5170-C642-8280-5A01A9AFA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Spatial approach to history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97A6B-7D5D-5D4A-84C3-AA94C77A1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8513" y="4593117"/>
            <a:ext cx="4023360" cy="1600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Christian G. De Vito and Anne Gerritsen, eds. </a:t>
            </a:r>
            <a:r>
              <a:rPr lang="en-GB" sz="2400" i="1" dirty="0"/>
              <a:t>Micro-spatial histories of global labour</a:t>
            </a:r>
            <a:r>
              <a:rPr lang="en-GB" sz="2400" dirty="0"/>
              <a:t>. Springer, 2017.</a:t>
            </a:r>
            <a:endParaRPr lang="en-US" sz="2400" dirty="0"/>
          </a:p>
        </p:txBody>
      </p:sp>
      <p:pic>
        <p:nvPicPr>
          <p:cNvPr id="5122" name="Picture 2" descr="Image result for micro-spatial histories of global labour">
            <a:extLst>
              <a:ext uri="{FF2B5EF4-FFF2-40B4-BE49-F238E27FC236}">
                <a16:creationId xmlns:a16="http://schemas.microsoft.com/office/drawing/2014/main" id="{49897006-51B4-6241-A63B-D33643CEF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t="324" r="18257" b="2805"/>
          <a:stretch/>
        </p:blipFill>
        <p:spPr bwMode="auto">
          <a:xfrm>
            <a:off x="5367092" y="1417638"/>
            <a:ext cx="3319708" cy="496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573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CAF25-3962-4A47-B9DB-25F927748E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/>
              <a:t>Micro-global history</a:t>
            </a:r>
          </a:p>
        </p:txBody>
      </p:sp>
      <p:pic>
        <p:nvPicPr>
          <p:cNvPr id="6146" name="Picture 2" descr="a different point view">
            <a:extLst>
              <a:ext uri="{FF2B5EF4-FFF2-40B4-BE49-F238E27FC236}">
                <a16:creationId xmlns:a16="http://schemas.microsoft.com/office/drawing/2014/main" id="{1E6F15DF-FD8E-6043-BC75-B762B9185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219" y="1535625"/>
            <a:ext cx="3356166" cy="474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D19247-3AA6-FA49-891A-EE530E30EF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690" y="1535625"/>
            <a:ext cx="8052619" cy="497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5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02A6A-C338-CB43-B7B6-BF9AD5823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Conclusion: there are many different ways of doing global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A6CD7-6ABC-C841-834C-DF2544018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GB" dirty="0"/>
              <a:t>The entire globe as the unit</a:t>
            </a:r>
          </a:p>
          <a:p>
            <a:pPr lvl="1"/>
            <a:r>
              <a:rPr lang="en-GB" dirty="0"/>
              <a:t>David Christian</a:t>
            </a:r>
          </a:p>
          <a:p>
            <a:pPr lvl="1"/>
            <a:r>
              <a:rPr lang="en-GB" dirty="0"/>
              <a:t>Merry Wiesner-Hanks</a:t>
            </a:r>
          </a:p>
          <a:p>
            <a:pPr lvl="0"/>
            <a:r>
              <a:rPr lang="en-GB" dirty="0"/>
              <a:t>Global history as comparative history</a:t>
            </a:r>
          </a:p>
          <a:p>
            <a:pPr lvl="1"/>
            <a:r>
              <a:rPr lang="en-GB" dirty="0"/>
              <a:t>Patrick O’Brien</a:t>
            </a:r>
          </a:p>
          <a:p>
            <a:pPr lvl="1"/>
            <a:r>
              <a:rPr lang="en-GB" dirty="0"/>
              <a:t>Chris Wickham</a:t>
            </a:r>
          </a:p>
          <a:p>
            <a:pPr lvl="0"/>
            <a:r>
              <a:rPr lang="en-GB" dirty="0"/>
              <a:t>Global history as the history of connections</a:t>
            </a:r>
          </a:p>
          <a:p>
            <a:pPr lvl="1"/>
            <a:r>
              <a:rPr lang="en-GB" dirty="0"/>
              <a:t>Janet Abu-</a:t>
            </a:r>
            <a:r>
              <a:rPr lang="en-GB" dirty="0" err="1"/>
              <a:t>Lughod</a:t>
            </a:r>
            <a:endParaRPr lang="en-GB" dirty="0"/>
          </a:p>
          <a:p>
            <a:pPr lvl="1"/>
            <a:r>
              <a:rPr lang="en-GB" dirty="0"/>
              <a:t>Maxine Berg</a:t>
            </a:r>
          </a:p>
          <a:p>
            <a:pPr lvl="0"/>
            <a:r>
              <a:rPr lang="en-GB" dirty="0"/>
              <a:t>History of global iterations of the same thing</a:t>
            </a:r>
          </a:p>
          <a:p>
            <a:pPr lvl="1"/>
            <a:r>
              <a:rPr lang="en-GB" dirty="0"/>
              <a:t>Zhu </a:t>
            </a:r>
            <a:r>
              <a:rPr lang="en-GB" dirty="0" err="1"/>
              <a:t>Lianbi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Giulia </a:t>
            </a:r>
            <a:r>
              <a:rPr lang="en-GB" dirty="0" err="1"/>
              <a:t>Calvi</a:t>
            </a:r>
            <a:endParaRPr lang="en-GB" dirty="0"/>
          </a:p>
          <a:p>
            <a:pPr lvl="0"/>
            <a:r>
              <a:rPr lang="en-GB" dirty="0"/>
              <a:t>Global history as histories of space</a:t>
            </a:r>
          </a:p>
          <a:p>
            <a:pPr lvl="1"/>
            <a:r>
              <a:rPr lang="en-GB" dirty="0"/>
              <a:t>Christian de Vito</a:t>
            </a:r>
          </a:p>
          <a:p>
            <a:pPr lvl="0"/>
            <a:r>
              <a:rPr lang="en-GB" dirty="0"/>
              <a:t>Micro-global history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755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5636B95-5C4E-044F-AA68-E247D73CD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97" y="1607574"/>
            <a:ext cx="6109358" cy="436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DC71B-42F4-C546-A393-8AC4835E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E0B9E-C1B4-AB4E-B9D0-24AD8487E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The history of global history</a:t>
            </a:r>
          </a:p>
          <a:p>
            <a:pPr lvl="1"/>
            <a:r>
              <a:rPr lang="en-US" dirty="0"/>
              <a:t>World civilizations</a:t>
            </a:r>
          </a:p>
          <a:p>
            <a:pPr lvl="1"/>
            <a:r>
              <a:rPr lang="en-US" dirty="0"/>
              <a:t>World history </a:t>
            </a:r>
          </a:p>
          <a:p>
            <a:pPr lvl="1"/>
            <a:r>
              <a:rPr lang="en-US" dirty="0"/>
              <a:t>Economic history goes global</a:t>
            </a:r>
          </a:p>
          <a:p>
            <a:pPr lvl="1"/>
            <a:r>
              <a:rPr lang="en-US" dirty="0"/>
              <a:t>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Ways of doing global history</a:t>
            </a:r>
          </a:p>
          <a:p>
            <a:pPr lvl="1"/>
            <a:r>
              <a:rPr lang="en-US" dirty="0"/>
              <a:t>The entire globe as the unit</a:t>
            </a:r>
          </a:p>
          <a:p>
            <a:pPr lvl="1"/>
            <a:r>
              <a:rPr lang="en-US" dirty="0"/>
              <a:t>Global history as comparative history</a:t>
            </a:r>
          </a:p>
          <a:p>
            <a:pPr lvl="1"/>
            <a:r>
              <a:rPr lang="en-US" dirty="0"/>
              <a:t>Global history as the history of connections</a:t>
            </a:r>
          </a:p>
          <a:p>
            <a:pPr lvl="1"/>
            <a:r>
              <a:rPr lang="en-US" dirty="0"/>
              <a:t>Global history as histories of space </a:t>
            </a:r>
          </a:p>
          <a:p>
            <a:pPr lvl="1"/>
            <a:r>
              <a:rPr lang="en-US" dirty="0"/>
              <a:t>Micro-global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Critiques of the approach</a:t>
            </a:r>
          </a:p>
          <a:p>
            <a:pPr lvl="1"/>
            <a:r>
              <a:rPr lang="en-US" dirty="0"/>
              <a:t>Sources?</a:t>
            </a:r>
          </a:p>
          <a:p>
            <a:pPr lvl="1"/>
            <a:r>
              <a:rPr lang="en-US" dirty="0"/>
              <a:t>Agency?</a:t>
            </a:r>
          </a:p>
          <a:p>
            <a:pPr lvl="1"/>
            <a:r>
              <a:rPr lang="en-US" dirty="0"/>
              <a:t>History of globalization/endorsement of globalization</a:t>
            </a:r>
          </a:p>
          <a:p>
            <a:pPr lvl="1"/>
            <a:endParaRPr lang="en-US" dirty="0"/>
          </a:p>
          <a:p>
            <a:r>
              <a:rPr lang="en-US" dirty="0"/>
              <a:t>Strengths of global history</a:t>
            </a:r>
          </a:p>
          <a:p>
            <a:pPr lvl="1"/>
            <a:r>
              <a:rPr lang="en-US" dirty="0"/>
              <a:t>Challenge to the nation state</a:t>
            </a:r>
          </a:p>
          <a:p>
            <a:pPr lvl="1"/>
            <a:r>
              <a:rPr lang="en-US" dirty="0"/>
              <a:t>History of migration/history of environment</a:t>
            </a:r>
          </a:p>
        </p:txBody>
      </p:sp>
    </p:spTree>
    <p:extLst>
      <p:ext uri="{BB962C8B-B14F-4D97-AF65-F5344CB8AC3E}">
        <p14:creationId xmlns:p14="http://schemas.microsoft.com/office/powerpoint/2010/main" val="3243493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6A1740-8110-B041-B5B3-873800746D5A}"/>
              </a:ext>
            </a:extLst>
          </p:cNvPr>
          <p:cNvSpPr/>
          <p:nvPr/>
        </p:nvSpPr>
        <p:spPr>
          <a:xfrm>
            <a:off x="545691" y="582067"/>
            <a:ext cx="836233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dirty="0">
                <a:latin typeface="Century Schoolbook" panose="020406040505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‘I could never know enough to be able to call myself a global historian’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entury Schoolbook" panose="020406040505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entury Schoolbook" panose="020406040505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‘It is not postcolonial history’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entury Schoolbook" panose="020406040505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entury Schoolbook" panose="020406040505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‘There are no sources that are truly global’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entury Schoolbook" panose="020406040505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entury Schoolbook" panose="020406040505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‘There are no humans in it’ 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entury Schoolbook" panose="020406040505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entury Schoolbook" panose="020406040505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‘Who or what has agency in global history?’</a:t>
            </a:r>
          </a:p>
          <a:p>
            <a:pPr>
              <a:spcAft>
                <a:spcPts val="0"/>
              </a:spcAft>
            </a:pPr>
            <a:endParaRPr lang="en-GB" sz="2800" dirty="0">
              <a:latin typeface="Century Schoolbook" panose="020406040505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800" dirty="0">
                <a:latin typeface="Century Schoolbook" panose="020406040505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‘Global history is a neo-liberal enterprise that endorses globalization’</a:t>
            </a:r>
          </a:p>
        </p:txBody>
      </p:sp>
    </p:spTree>
    <p:extLst>
      <p:ext uri="{BB962C8B-B14F-4D97-AF65-F5344CB8AC3E}">
        <p14:creationId xmlns:p14="http://schemas.microsoft.com/office/powerpoint/2010/main" val="6402565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49D99-3250-A14B-873F-2DBD0F1D5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Adelman critique and the Drayton and </a:t>
            </a:r>
            <a:r>
              <a:rPr lang="en-US" dirty="0" err="1"/>
              <a:t>Motadel</a:t>
            </a:r>
            <a:r>
              <a:rPr lang="en-US" dirty="0"/>
              <a:t>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A9F6E-18B0-BB45-BC36-24EAFD9F4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Jeremy Adelman, ‘What is global history now?’, </a:t>
            </a:r>
            <a:r>
              <a:rPr lang="en-GB" i="1" dirty="0"/>
              <a:t>Aeon</a:t>
            </a:r>
            <a:r>
              <a:rPr lang="en-GB" dirty="0"/>
              <a:t>, 2 March 2017.</a:t>
            </a:r>
          </a:p>
          <a:p>
            <a:pPr marL="0" indent="0">
              <a:buNone/>
            </a:pPr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http://blog.journals.cambridge.org/2018/02/15/the-futures-of-global-history/#.WoWUz7Irwbo.twitter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Drayton, R., &amp; </a:t>
            </a:r>
            <a:r>
              <a:rPr lang="en-GB" dirty="0" err="1"/>
              <a:t>Motadel</a:t>
            </a:r>
            <a:r>
              <a:rPr lang="en-GB" dirty="0"/>
              <a:t>, D. (2018). Discussion: The futures of global history. </a:t>
            </a:r>
            <a:r>
              <a:rPr lang="en-GB" i="1" dirty="0"/>
              <a:t>Journal of Global History,</a:t>
            </a:r>
            <a:r>
              <a:rPr lang="en-GB" dirty="0"/>
              <a:t> </a:t>
            </a:r>
            <a:r>
              <a:rPr lang="en-GB" i="1" dirty="0"/>
              <a:t>13</a:t>
            </a:r>
            <a:r>
              <a:rPr lang="en-GB" dirty="0"/>
              <a:t>(1), 1-21.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243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5636B95-5C4E-044F-AA68-E247D73CD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97" y="1607574"/>
            <a:ext cx="6109358" cy="436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DC71B-42F4-C546-A393-8AC4835E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E0B9E-C1B4-AB4E-B9D0-24AD8487E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The history of global history</a:t>
            </a:r>
          </a:p>
          <a:p>
            <a:pPr lvl="1"/>
            <a:r>
              <a:rPr lang="en-US" dirty="0"/>
              <a:t>World civilizations</a:t>
            </a:r>
          </a:p>
          <a:p>
            <a:pPr lvl="1"/>
            <a:r>
              <a:rPr lang="en-US" dirty="0"/>
              <a:t>World history </a:t>
            </a:r>
          </a:p>
          <a:p>
            <a:pPr lvl="1"/>
            <a:r>
              <a:rPr lang="en-US" dirty="0"/>
              <a:t>Economic history goes global</a:t>
            </a:r>
          </a:p>
          <a:p>
            <a:pPr lvl="1"/>
            <a:r>
              <a:rPr lang="en-US" dirty="0"/>
              <a:t>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Ways of doing global history</a:t>
            </a:r>
          </a:p>
          <a:p>
            <a:pPr lvl="1"/>
            <a:r>
              <a:rPr lang="en-US" dirty="0"/>
              <a:t>The entire globe as the unit</a:t>
            </a:r>
          </a:p>
          <a:p>
            <a:pPr lvl="1"/>
            <a:r>
              <a:rPr lang="en-US" dirty="0"/>
              <a:t>Global history as comparative history</a:t>
            </a:r>
          </a:p>
          <a:p>
            <a:pPr lvl="1"/>
            <a:r>
              <a:rPr lang="en-US" dirty="0"/>
              <a:t>Global history as the history of connections</a:t>
            </a:r>
          </a:p>
          <a:p>
            <a:pPr lvl="1"/>
            <a:r>
              <a:rPr lang="en-US" dirty="0"/>
              <a:t>Global history as histories of space </a:t>
            </a:r>
          </a:p>
          <a:p>
            <a:pPr lvl="1"/>
            <a:r>
              <a:rPr lang="en-US" dirty="0"/>
              <a:t>Micro-global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Critiques of the approach</a:t>
            </a:r>
          </a:p>
          <a:p>
            <a:pPr lvl="1"/>
            <a:r>
              <a:rPr lang="en-US" dirty="0"/>
              <a:t>Sources?</a:t>
            </a:r>
          </a:p>
          <a:p>
            <a:pPr lvl="1"/>
            <a:r>
              <a:rPr lang="en-US" dirty="0"/>
              <a:t>Agency?</a:t>
            </a:r>
          </a:p>
          <a:p>
            <a:pPr lvl="1"/>
            <a:r>
              <a:rPr lang="en-US" dirty="0"/>
              <a:t>History of globalization/endorsement of globalization</a:t>
            </a:r>
          </a:p>
          <a:p>
            <a:endParaRPr lang="en-US" dirty="0"/>
          </a:p>
          <a:p>
            <a:r>
              <a:rPr lang="en-US" dirty="0"/>
              <a:t>Strengths of global history</a:t>
            </a:r>
          </a:p>
          <a:p>
            <a:pPr lvl="1"/>
            <a:r>
              <a:rPr lang="en-US" dirty="0"/>
              <a:t>Challenge to the nation state</a:t>
            </a:r>
          </a:p>
          <a:p>
            <a:pPr lvl="1"/>
            <a:r>
              <a:rPr lang="en-US" dirty="0"/>
              <a:t>History of migration/history of environment</a:t>
            </a:r>
          </a:p>
        </p:txBody>
      </p:sp>
    </p:spTree>
    <p:extLst>
      <p:ext uri="{BB962C8B-B14F-4D97-AF65-F5344CB8AC3E}">
        <p14:creationId xmlns:p14="http://schemas.microsoft.com/office/powerpoint/2010/main" val="28726577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61105E-5910-9243-A271-9AC0473DFA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484"/>
          <a:stretch/>
        </p:blipFill>
        <p:spPr>
          <a:xfrm>
            <a:off x="-313664" y="787195"/>
            <a:ext cx="9771327" cy="528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04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526963-41F4-4449-B2CB-032E1543C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509" y="643466"/>
            <a:ext cx="659298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53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79AA78-4D54-704E-A862-95C308579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01229"/>
            <a:ext cx="8178799" cy="345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172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52D2AE-7215-9C43-8FCC-703E22FFB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346" y="0"/>
            <a:ext cx="6283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038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5636B95-5C4E-044F-AA68-E247D73CD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97" y="1607574"/>
            <a:ext cx="6109358" cy="436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DC71B-42F4-C546-A393-8AC4835E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E0B9E-C1B4-AB4E-B9D0-24AD8487E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The history of global history</a:t>
            </a:r>
          </a:p>
          <a:p>
            <a:pPr lvl="1"/>
            <a:r>
              <a:rPr lang="en-US" dirty="0"/>
              <a:t>World civilizations</a:t>
            </a:r>
          </a:p>
          <a:p>
            <a:pPr lvl="1"/>
            <a:r>
              <a:rPr lang="en-US" dirty="0"/>
              <a:t>World history </a:t>
            </a:r>
          </a:p>
          <a:p>
            <a:pPr lvl="1"/>
            <a:r>
              <a:rPr lang="en-US" dirty="0"/>
              <a:t>Economic history goes global</a:t>
            </a:r>
          </a:p>
          <a:p>
            <a:pPr lvl="1"/>
            <a:r>
              <a:rPr lang="en-US" dirty="0"/>
              <a:t>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Ways of doing global history</a:t>
            </a:r>
          </a:p>
          <a:p>
            <a:pPr lvl="1"/>
            <a:r>
              <a:rPr lang="en-US" dirty="0"/>
              <a:t>The entire globe as the unit</a:t>
            </a:r>
          </a:p>
          <a:p>
            <a:pPr lvl="1"/>
            <a:r>
              <a:rPr lang="en-US" dirty="0"/>
              <a:t>Global history as comparative history</a:t>
            </a:r>
          </a:p>
          <a:p>
            <a:pPr lvl="1"/>
            <a:r>
              <a:rPr lang="en-US" dirty="0"/>
              <a:t>Global history as the history of connections</a:t>
            </a:r>
          </a:p>
          <a:p>
            <a:pPr lvl="1"/>
            <a:r>
              <a:rPr lang="en-US" dirty="0"/>
              <a:t>Global history as histories of space </a:t>
            </a:r>
          </a:p>
          <a:p>
            <a:pPr lvl="1"/>
            <a:r>
              <a:rPr lang="en-US" dirty="0"/>
              <a:t>Micro-global history</a:t>
            </a:r>
          </a:p>
          <a:p>
            <a:pPr lvl="1"/>
            <a:endParaRPr lang="en-US" dirty="0"/>
          </a:p>
          <a:p>
            <a:r>
              <a:rPr lang="en-US" dirty="0"/>
              <a:t>Critiques of the approach</a:t>
            </a:r>
          </a:p>
          <a:p>
            <a:pPr lvl="1"/>
            <a:r>
              <a:rPr lang="en-US" dirty="0"/>
              <a:t>Sources?</a:t>
            </a:r>
          </a:p>
          <a:p>
            <a:pPr lvl="1"/>
            <a:r>
              <a:rPr lang="en-US" dirty="0"/>
              <a:t>Agency?</a:t>
            </a:r>
          </a:p>
          <a:p>
            <a:pPr lvl="1"/>
            <a:r>
              <a:rPr lang="en-US" dirty="0"/>
              <a:t>History of globalization/endorsement of globalization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Strengths of global history</a:t>
            </a:r>
          </a:p>
          <a:p>
            <a:pPr lvl="1"/>
            <a:r>
              <a:rPr lang="en-US" dirty="0"/>
              <a:t>Challenge to the nation state</a:t>
            </a:r>
          </a:p>
          <a:p>
            <a:pPr lvl="1"/>
            <a:r>
              <a:rPr lang="en-US" dirty="0"/>
              <a:t>History of migration/history of environment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426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916A5-3F8B-1747-B856-CA424DDE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Strengths of global history?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49C34-C473-5240-A1BD-564FBA710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/>
              <a:t>Important challenge to Eurocentrism that continues to be relevant (not least in many history departments in Britain)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lvl="0"/>
            <a:r>
              <a:rPr lang="en-GB" dirty="0"/>
              <a:t>Challenge to the dominant nation-state narrative; questions histories that mainly serve to legitimize the history of the state and its borders (which is why Xi Jinping is highly critical of the approach in Chinese universities)</a:t>
            </a:r>
          </a:p>
          <a:p>
            <a:endParaRPr lang="en-GB" dirty="0"/>
          </a:p>
          <a:p>
            <a:pPr lvl="0"/>
            <a:r>
              <a:rPr lang="en-GB" dirty="0"/>
              <a:t>Lends itself well to topics that are not contained within a specific space</a:t>
            </a:r>
          </a:p>
        </p:txBody>
      </p:sp>
    </p:spTree>
    <p:extLst>
      <p:ext uri="{BB962C8B-B14F-4D97-AF65-F5344CB8AC3E}">
        <p14:creationId xmlns:p14="http://schemas.microsoft.com/office/powerpoint/2010/main" val="238617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3F4C6-5325-474B-82AD-A320F189C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Giorgio </a:t>
            </a:r>
            <a:r>
              <a:rPr lang="en-US" dirty="0" err="1"/>
              <a:t>Riello’s</a:t>
            </a:r>
            <a:r>
              <a:rPr lang="en-US" dirty="0"/>
              <a:t> work on cotton textiles</a:t>
            </a:r>
          </a:p>
        </p:txBody>
      </p:sp>
      <p:pic>
        <p:nvPicPr>
          <p:cNvPr id="1026" name="Picture 2" descr="Cloth with hamsa, or geese, lotus buds, and rosettesdetail">
            <a:extLst>
              <a:ext uri="{FF2B5EF4-FFF2-40B4-BE49-F238E27FC236}">
                <a16:creationId xmlns:a16="http://schemas.microsoft.com/office/drawing/2014/main" id="{7F7BE85B-3C4E-EB40-8C91-C3918DCDE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79" y="1090484"/>
            <a:ext cx="2668721" cy="554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jameelcentre.ashmolean.org/media/collection/w800/Collections/Single_Objects/EA/EA_1990/EA_1990_0000/EA_1990_807-a-L.jpg">
            <a:extLst>
              <a:ext uri="{FF2B5EF4-FFF2-40B4-BE49-F238E27FC236}">
                <a16:creationId xmlns:a16="http://schemas.microsoft.com/office/drawing/2014/main" id="{FF1932D6-1F28-234F-8D44-B6CECFC6E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74" y="1417638"/>
            <a:ext cx="5226083" cy="288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256CBB-2FDC-7E41-BECB-8D109AF6A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560278" y="2873391"/>
            <a:ext cx="2492341" cy="36243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18D7DE-0668-834E-B609-ED82BF9CE55A}"/>
              </a:ext>
            </a:extLst>
          </p:cNvPr>
          <p:cNvSpPr txBox="1"/>
          <p:nvPr/>
        </p:nvSpPr>
        <p:spPr>
          <a:xfrm>
            <a:off x="235974" y="4498258"/>
            <a:ext cx="342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Hamsa</a:t>
            </a:r>
            <a:r>
              <a:rPr lang="en-US" dirty="0"/>
              <a:t> pattern from </a:t>
            </a:r>
            <a:r>
              <a:rPr lang="en-US" dirty="0" err="1"/>
              <a:t>Fustat</a:t>
            </a:r>
            <a:r>
              <a:rPr lang="en-US" dirty="0"/>
              <a:t> (Egypt)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FAE8E-A752-664A-8FE5-3E7088110E27}"/>
              </a:ext>
            </a:extLst>
          </p:cNvPr>
          <p:cNvSpPr txBox="1"/>
          <p:nvPr/>
        </p:nvSpPr>
        <p:spPr>
          <a:xfrm>
            <a:off x="2890684" y="5987845"/>
            <a:ext cx="294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Hamsa</a:t>
            </a:r>
            <a:r>
              <a:rPr lang="en-US" dirty="0"/>
              <a:t> pattern from Sulawesi</a:t>
            </a:r>
          </a:p>
        </p:txBody>
      </p:sp>
    </p:spTree>
    <p:extLst>
      <p:ext uri="{BB962C8B-B14F-4D97-AF65-F5344CB8AC3E}">
        <p14:creationId xmlns:p14="http://schemas.microsoft.com/office/powerpoint/2010/main" val="6213269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E5B07-8428-BF4F-A618-65DE7FBFA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33363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Robert Fletcher’s work on the impact of locusts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0FD0D3-A2C3-5E4D-8954-DE40DAD974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046" y="1703439"/>
            <a:ext cx="7257907" cy="4525963"/>
          </a:xfrm>
        </p:spPr>
      </p:pic>
    </p:spTree>
    <p:extLst>
      <p:ext uri="{BB962C8B-B14F-4D97-AF65-F5344CB8AC3E}">
        <p14:creationId xmlns:p14="http://schemas.microsoft.com/office/powerpoint/2010/main" val="24925103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E5B07-8428-BF4F-A618-65DE7FBFA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Robert Fletcher’s work on arid regions of Central Asia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86EB85E-C217-FA45-A27F-DD1519246E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8187" y="1874837"/>
            <a:ext cx="6727625" cy="4525963"/>
          </a:xfrm>
        </p:spPr>
      </p:pic>
    </p:spTree>
    <p:extLst>
      <p:ext uri="{BB962C8B-B14F-4D97-AF65-F5344CB8AC3E}">
        <p14:creationId xmlns:p14="http://schemas.microsoft.com/office/powerpoint/2010/main" val="16663508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77EC8-F2BB-E549-848A-69B352962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08" y="4804217"/>
            <a:ext cx="3446303" cy="1645501"/>
          </a:xfrm>
        </p:spPr>
        <p:txBody>
          <a:bodyPr>
            <a:normAutofit/>
          </a:bodyPr>
          <a:lstStyle/>
          <a:p>
            <a:r>
              <a:rPr lang="en-US" dirty="0"/>
              <a:t>Global migration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41831-B861-3647-BB09-2073780D0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704735"/>
            <a:ext cx="3446303" cy="14722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7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03713C1-2FB2-413B-BF91-3AE41726F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8243" y="3474720"/>
            <a:ext cx="4575685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0795B4D-5022-4A7F-A01D-8D880B7CD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9688" y="0"/>
            <a:ext cx="4644311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FD19018-DE7C-4796-ADF2-AD2EB0FC0D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999" y="0"/>
            <a:ext cx="2251711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2" name="Picture 4" descr="Image result for global migration leo lucassen">
            <a:extLst>
              <a:ext uri="{FF2B5EF4-FFF2-40B4-BE49-F238E27FC236}">
                <a16:creationId xmlns:a16="http://schemas.microsoft.com/office/drawing/2014/main" id="{C24168B2-28AF-0043-B3E3-E5E9AA6AD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681" y="363374"/>
            <a:ext cx="1773237" cy="265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B1A0A2C2-4F85-44AF-8708-8DCA4B550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92218" y="0"/>
            <a:ext cx="2251710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Image result for global migration leo lucassen">
            <a:extLst>
              <a:ext uri="{FF2B5EF4-FFF2-40B4-BE49-F238E27FC236}">
                <a16:creationId xmlns:a16="http://schemas.microsoft.com/office/drawing/2014/main" id="{DDA9135A-03DD-AB49-BBC9-7BA4CD56F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081" y="369312"/>
            <a:ext cx="1773238" cy="264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rtsonline.monash.edu.au/global-history/files/2013/06/Traderoutemap.jpg">
            <a:extLst>
              <a:ext uri="{FF2B5EF4-FFF2-40B4-BE49-F238E27FC236}">
                <a16:creationId xmlns:a16="http://schemas.microsoft.com/office/drawing/2014/main" id="{4D666F3F-E07B-B144-BFC7-B421648FB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681" y="3891943"/>
            <a:ext cx="4084638" cy="236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ms.qz.com/wp-content/uploads/2014/03/vid_global_migration_datasheet_web-gimp3_colorcorrected.jpeg?quality=75&amp;strip=all&amp;w=410&amp;h=386">
            <a:extLst>
              <a:ext uri="{FF2B5EF4-FFF2-40B4-BE49-F238E27FC236}">
                <a16:creationId xmlns:a16="http://schemas.microsoft.com/office/drawing/2014/main" id="{46ED59A9-ACEB-EE4B-BB99-BD9F2CC00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" y="0"/>
            <a:ext cx="4707542" cy="443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78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5636B95-5C4E-044F-AA68-E247D73CD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97" y="1607574"/>
            <a:ext cx="6109358" cy="436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DC71B-42F4-C546-A393-8AC4835E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E0B9E-C1B4-AB4E-B9D0-24AD8487E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The history of global history</a:t>
            </a:r>
          </a:p>
          <a:p>
            <a:pPr lvl="1"/>
            <a:r>
              <a:rPr lang="en-US" dirty="0"/>
              <a:t>World civilizations</a:t>
            </a:r>
          </a:p>
          <a:p>
            <a:pPr lvl="1"/>
            <a:r>
              <a:rPr lang="en-US" dirty="0"/>
              <a:t>World history </a:t>
            </a:r>
          </a:p>
          <a:p>
            <a:pPr lvl="1"/>
            <a:r>
              <a:rPr lang="en-US" dirty="0"/>
              <a:t>Economic history goes global</a:t>
            </a:r>
          </a:p>
          <a:p>
            <a:pPr lvl="1"/>
            <a:r>
              <a:rPr lang="en-US" dirty="0"/>
              <a:t>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Ways of doing global history</a:t>
            </a:r>
          </a:p>
          <a:p>
            <a:pPr lvl="1"/>
            <a:r>
              <a:rPr lang="en-US" dirty="0"/>
              <a:t>The entire globe as the unit</a:t>
            </a:r>
          </a:p>
          <a:p>
            <a:pPr lvl="1"/>
            <a:r>
              <a:rPr lang="en-US" dirty="0"/>
              <a:t>Global history as comparative history</a:t>
            </a:r>
          </a:p>
          <a:p>
            <a:pPr lvl="1"/>
            <a:r>
              <a:rPr lang="en-US" dirty="0"/>
              <a:t>Global history as the history of connections</a:t>
            </a:r>
          </a:p>
          <a:p>
            <a:pPr lvl="1"/>
            <a:r>
              <a:rPr lang="en-US" dirty="0"/>
              <a:t>Global history as histories of space </a:t>
            </a:r>
          </a:p>
          <a:p>
            <a:pPr lvl="1"/>
            <a:r>
              <a:rPr lang="en-US" dirty="0"/>
              <a:t>Micro-global history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Critiques of the approach</a:t>
            </a:r>
          </a:p>
          <a:p>
            <a:pPr lvl="1"/>
            <a:r>
              <a:rPr lang="en-US" dirty="0"/>
              <a:t>Sources?</a:t>
            </a:r>
          </a:p>
          <a:p>
            <a:pPr lvl="1"/>
            <a:r>
              <a:rPr lang="en-US" dirty="0"/>
              <a:t>Agency?</a:t>
            </a:r>
          </a:p>
          <a:p>
            <a:pPr lvl="1"/>
            <a:r>
              <a:rPr lang="en-US" dirty="0"/>
              <a:t>History of globalization/endorsement of globalization</a:t>
            </a:r>
          </a:p>
          <a:p>
            <a:endParaRPr lang="en-US" dirty="0"/>
          </a:p>
          <a:p>
            <a:r>
              <a:rPr lang="en-US" dirty="0"/>
              <a:t>Strengths of global history</a:t>
            </a:r>
          </a:p>
          <a:p>
            <a:pPr lvl="1"/>
            <a:r>
              <a:rPr lang="en-US" dirty="0"/>
              <a:t>Challenge to the nation state</a:t>
            </a:r>
          </a:p>
          <a:p>
            <a:pPr lvl="1"/>
            <a:r>
              <a:rPr lang="en-US" dirty="0"/>
              <a:t>History of migration/history of environment</a:t>
            </a:r>
          </a:p>
        </p:txBody>
      </p:sp>
    </p:spTree>
    <p:extLst>
      <p:ext uri="{BB962C8B-B14F-4D97-AF65-F5344CB8AC3E}">
        <p14:creationId xmlns:p14="http://schemas.microsoft.com/office/powerpoint/2010/main" val="25696802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ony_center_02.jpg">
            <a:extLst>
              <a:ext uri="{FF2B5EF4-FFF2-40B4-BE49-F238E27FC236}">
                <a16:creationId xmlns:a16="http://schemas.microsoft.com/office/drawing/2014/main" id="{E7460263-4B10-D741-A5DD-6FAE64022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639"/>
            <a:ext cx="9144000" cy="293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ACD231-537C-8943-A1AD-BFC1A98E0F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93" t="12451" r="10161" b="-451"/>
          <a:stretch/>
        </p:blipFill>
        <p:spPr>
          <a:xfrm>
            <a:off x="0" y="3108222"/>
            <a:ext cx="4595357" cy="31340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83094E-F938-9A4F-8DD9-8C7D0B327B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54" t="21226" r="43226" b="26903"/>
          <a:stretch/>
        </p:blipFill>
        <p:spPr>
          <a:xfrm>
            <a:off x="4674811" y="3108222"/>
            <a:ext cx="4584106" cy="3134033"/>
          </a:xfrm>
          <a:prstGeom prst="rect">
            <a:avLst/>
          </a:prstGeom>
        </p:spPr>
      </p:pic>
      <p:pic>
        <p:nvPicPr>
          <p:cNvPr id="9" name="Picture 8" descr="I:\Templates\logo\GHCC logo\jpg format\GHCCv1a.jpg">
            <a:extLst>
              <a:ext uri="{FF2B5EF4-FFF2-40B4-BE49-F238E27FC236}">
                <a16:creationId xmlns:a16="http://schemas.microsoft.com/office/drawing/2014/main" id="{CC691329-6B9A-9345-A2AF-B344A4DA4ACE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35" y="1017640"/>
            <a:ext cx="3143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4744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188ED-0C26-144D-8646-CFAA2EC31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I. The history of global history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5A10F-5C63-6841-894B-A7AB5F487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‘Western </a:t>
            </a:r>
            <a:r>
              <a:rPr lang="en-US" dirty="0" err="1"/>
              <a:t>Civ</a:t>
            </a:r>
            <a:r>
              <a:rPr lang="en-US" dirty="0"/>
              <a:t>’ and ‘World </a:t>
            </a:r>
            <a:r>
              <a:rPr lang="en-US" dirty="0" err="1"/>
              <a:t>Civ</a:t>
            </a:r>
            <a:r>
              <a:rPr lang="en-US" dirty="0"/>
              <a:t>’ model</a:t>
            </a:r>
          </a:p>
        </p:txBody>
      </p:sp>
    </p:spTree>
    <p:extLst>
      <p:ext uri="{BB962C8B-B14F-4D97-AF65-F5344CB8AC3E}">
        <p14:creationId xmlns:p14="http://schemas.microsoft.com/office/powerpoint/2010/main" val="1674911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Image result for world civilization textbook">
            <a:extLst>
              <a:ext uri="{FF2B5EF4-FFF2-40B4-BE49-F238E27FC236}">
                <a16:creationId xmlns:a16="http://schemas.microsoft.com/office/drawing/2014/main" id="{E59EC12D-527C-7941-9B72-CF570DE883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1674"/>
          <a:stretch/>
        </p:blipFill>
        <p:spPr bwMode="auto">
          <a:xfrm>
            <a:off x="20" y="10"/>
            <a:ext cx="3002259" cy="33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>
            <a:extLst>
              <a:ext uri="{FF2B5EF4-FFF2-40B4-BE49-F238E27FC236}">
                <a16:creationId xmlns:a16="http://schemas.microsoft.com/office/drawing/2014/main" id="{A12EB7B8-A460-EB45-846C-2644112E91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 b="13463"/>
          <a:stretch/>
        </p:blipFill>
        <p:spPr bwMode="auto">
          <a:xfrm>
            <a:off x="3070859" y="10"/>
            <a:ext cx="3010535" cy="338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world civilization textbook">
            <a:extLst>
              <a:ext uri="{FF2B5EF4-FFF2-40B4-BE49-F238E27FC236}">
                <a16:creationId xmlns:a16="http://schemas.microsoft.com/office/drawing/2014/main" id="{C28742BE-67B7-8343-BA24-657630F84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7" r="-5" b="-5"/>
          <a:stretch/>
        </p:blipFill>
        <p:spPr bwMode="auto">
          <a:xfrm>
            <a:off x="6141720" y="10"/>
            <a:ext cx="3002279" cy="338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world civilization textbook">
            <a:extLst>
              <a:ext uri="{FF2B5EF4-FFF2-40B4-BE49-F238E27FC236}">
                <a16:creationId xmlns:a16="http://schemas.microsoft.com/office/drawing/2014/main" id="{B0B97EED-19AA-BA48-9953-CAE71E8E4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9135"/>
          <a:stretch/>
        </p:blipFill>
        <p:spPr bwMode="auto">
          <a:xfrm>
            <a:off x="20" y="3469102"/>
            <a:ext cx="3002259" cy="338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over of Western Civilizations, Volume 2 (18th edition)">
            <a:extLst>
              <a:ext uri="{FF2B5EF4-FFF2-40B4-BE49-F238E27FC236}">
                <a16:creationId xmlns:a16="http://schemas.microsoft.com/office/drawing/2014/main" id="{154BF0BD-AD9D-D649-9CE5-1A0CAB0874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r="6455" b="-2"/>
          <a:stretch/>
        </p:blipFill>
        <p:spPr bwMode="auto">
          <a:xfrm>
            <a:off x="3070859" y="3469102"/>
            <a:ext cx="3010535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world civilization textbook">
            <a:extLst>
              <a:ext uri="{FF2B5EF4-FFF2-40B4-BE49-F238E27FC236}">
                <a16:creationId xmlns:a16="http://schemas.microsoft.com/office/drawing/2014/main" id="{4E2CAED3-1B05-A648-8C32-8BD4698C01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5" r="1" b="1"/>
          <a:stretch/>
        </p:blipFill>
        <p:spPr bwMode="auto">
          <a:xfrm>
            <a:off x="6149974" y="3469102"/>
            <a:ext cx="2994026" cy="338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389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wallerstein world-systems">
            <a:extLst>
              <a:ext uri="{FF2B5EF4-FFF2-40B4-BE49-F238E27FC236}">
                <a16:creationId xmlns:a16="http://schemas.microsoft.com/office/drawing/2014/main" id="{B19BAAF6-96A3-9342-AE19-0EE8B7B75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645" y="1039761"/>
            <a:ext cx="3348703" cy="334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manuel Wallerstein.2008.jpg">
            <a:extLst>
              <a:ext uri="{FF2B5EF4-FFF2-40B4-BE49-F238E27FC236}">
                <a16:creationId xmlns:a16="http://schemas.microsoft.com/office/drawing/2014/main" id="{68165937-BB18-954A-A8D6-D6FFF72A3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2" y="1039761"/>
            <a:ext cx="3577221" cy="477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4124D6-747A-B749-AC78-A6379866E673}"/>
              </a:ext>
            </a:extLst>
          </p:cNvPr>
          <p:cNvSpPr txBox="1"/>
          <p:nvPr/>
        </p:nvSpPr>
        <p:spPr>
          <a:xfrm>
            <a:off x="4201029" y="4617909"/>
            <a:ext cx="4296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Immanuel Wallerstein (b. 1930), sociologist</a:t>
            </a:r>
          </a:p>
          <a:p>
            <a:endParaRPr lang="en-GB" dirty="0"/>
          </a:p>
          <a:p>
            <a:r>
              <a:rPr lang="en-GB" dirty="0"/>
              <a:t>Questions why there is such profound inequality in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01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545A84-E32F-8D4E-9242-67FC038E9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009" y="643466"/>
            <a:ext cx="6421981" cy="557106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286805-A791-9C41-8929-E6747BACB7D6}"/>
              </a:ext>
            </a:extLst>
          </p:cNvPr>
          <p:cNvSpPr/>
          <p:nvPr/>
        </p:nvSpPr>
        <p:spPr>
          <a:xfrm>
            <a:off x="730045" y="6335733"/>
            <a:ext cx="8001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www.coursehero.com</a:t>
            </a:r>
            <a:r>
              <a:rPr lang="en-US" dirty="0"/>
              <a:t>/sg/introduction-to-sociology/world-systems-theory/</a:t>
            </a:r>
          </a:p>
        </p:txBody>
      </p:sp>
    </p:spTree>
    <p:extLst>
      <p:ext uri="{BB962C8B-B14F-4D97-AF65-F5344CB8AC3E}">
        <p14:creationId xmlns:p14="http://schemas.microsoft.com/office/powerpoint/2010/main" val="1972658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C5F256E-D571-364F-9FDD-4C007B44B23E}"/>
              </a:ext>
            </a:extLst>
          </p:cNvPr>
          <p:cNvSpPr/>
          <p:nvPr/>
        </p:nvSpPr>
        <p:spPr>
          <a:xfrm>
            <a:off x="475488" y="438368"/>
            <a:ext cx="51731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His most important work, </a:t>
            </a:r>
            <a:r>
              <a:rPr lang="en-GB" i="1" dirty="0"/>
              <a:t>The Modern World-System</a:t>
            </a:r>
            <a:r>
              <a:rPr lang="en-GB" dirty="0"/>
              <a:t>, has appeared in four volumes since 1974. In it, Wallerstein draws on several intellectual influences: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Karl Marx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emphasizes underlying economic factors and their dominance over ideological factors in global politics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dichotomy between capital and labour.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BUT: He also criticizes the traditional Marxian view of world economic development through stages such as feudalism and capitalism, and its belief in the accumulation of capital, dialectics, and more;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Dependency theory, most obviously its concepts of "core" and "periphery".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Source: Wikipedia.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https://en.wikipedia.org/wiki/Immanuel_Wallerstein</a:t>
            </a:r>
            <a:r>
              <a:rPr lang="en-GB" dirty="0"/>
              <a:t> 23/2/19 </a:t>
            </a:r>
          </a:p>
        </p:txBody>
      </p:sp>
      <p:pic>
        <p:nvPicPr>
          <p:cNvPr id="6" name="Picture 2" descr="Image result for wallerstein world-systems">
            <a:extLst>
              <a:ext uri="{FF2B5EF4-FFF2-40B4-BE49-F238E27FC236}">
                <a16:creationId xmlns:a16="http://schemas.microsoft.com/office/drawing/2014/main" id="{D17DB7C4-A4BE-2F48-A5A6-81DB51F5D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874" y="1588742"/>
            <a:ext cx="2795638" cy="279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50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1145</Words>
  <Application>Microsoft Macintosh PowerPoint</Application>
  <PresentationFormat>On-screen Show (4:3)</PresentationFormat>
  <Paragraphs>203</Paragraphs>
  <Slides>40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Century Schoolbook</vt:lpstr>
      <vt:lpstr>Default Theme</vt:lpstr>
      <vt:lpstr>Theory Applied IV: Global History</vt:lpstr>
      <vt:lpstr>PowerPoint Presentation</vt:lpstr>
      <vt:lpstr>Lecture outline</vt:lpstr>
      <vt:lpstr>Lecture outline</vt:lpstr>
      <vt:lpstr>I. The history of global history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global history?</vt:lpstr>
      <vt:lpstr>Lecture outline</vt:lpstr>
      <vt:lpstr>Ways of doing global history</vt:lpstr>
      <vt:lpstr>The entire globe as the unit</vt:lpstr>
      <vt:lpstr>The entire globe as the unit</vt:lpstr>
      <vt:lpstr>Global history as comparative history</vt:lpstr>
      <vt:lpstr>Global history as the history of connections</vt:lpstr>
      <vt:lpstr>Iterations of the same thing across the globe</vt:lpstr>
      <vt:lpstr>Iterations of the same thing across the globe</vt:lpstr>
      <vt:lpstr>Spatial approach to history</vt:lpstr>
      <vt:lpstr>Spatial approach to history</vt:lpstr>
      <vt:lpstr>Micro-global history</vt:lpstr>
      <vt:lpstr>Conclusion: there are many different ways of doing global history</vt:lpstr>
      <vt:lpstr>Lecture outline</vt:lpstr>
      <vt:lpstr>PowerPoint Presentation</vt:lpstr>
      <vt:lpstr>The Adelman critique and the Drayton and Motadel response</vt:lpstr>
      <vt:lpstr>PowerPoint Presentation</vt:lpstr>
      <vt:lpstr>PowerPoint Presentation</vt:lpstr>
      <vt:lpstr>PowerPoint Presentation</vt:lpstr>
      <vt:lpstr>PowerPoint Presentation</vt:lpstr>
      <vt:lpstr>Lecture outline</vt:lpstr>
      <vt:lpstr>Strengths of global history?</vt:lpstr>
      <vt:lpstr>Giorgio Riello’s work on cotton textiles</vt:lpstr>
      <vt:lpstr>Robert Fletcher’s work on the impact of locusts</vt:lpstr>
      <vt:lpstr>Robert Fletcher’s work on arid regions of Central Asia</vt:lpstr>
      <vt:lpstr>Global migration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Applied IV: Global History</dc:title>
  <dc:creator>Gerritsen, Anne</dc:creator>
  <cp:lastModifiedBy>Gerritsen, Anne</cp:lastModifiedBy>
  <cp:revision>1</cp:revision>
  <dcterms:created xsi:type="dcterms:W3CDTF">2019-02-25T21:08:13Z</dcterms:created>
  <dcterms:modified xsi:type="dcterms:W3CDTF">2019-02-25T21:11:16Z</dcterms:modified>
</cp:coreProperties>
</file>