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3" r:id="rId1"/>
  </p:sldMasterIdLst>
  <p:sldIdLst>
    <p:sldId id="256" r:id="rId2"/>
    <p:sldId id="272" r:id="rId3"/>
    <p:sldId id="273" r:id="rId4"/>
    <p:sldId id="274" r:id="rId5"/>
    <p:sldId id="277" r:id="rId6"/>
    <p:sldId id="275" r:id="rId7"/>
    <p:sldId id="276" r:id="rId8"/>
    <p:sldId id="278" r:id="rId9"/>
    <p:sldId id="282" r:id="rId10"/>
    <p:sldId id="283" r:id="rId11"/>
    <p:sldId id="279" r:id="rId12"/>
    <p:sldId id="280" r:id="rId13"/>
    <p:sldId id="281" r:id="rId14"/>
    <p:sldId id="285" r:id="rId15"/>
    <p:sldId id="258" r:id="rId16"/>
    <p:sldId id="257" r:id="rId17"/>
    <p:sldId id="259" r:id="rId18"/>
    <p:sldId id="286" r:id="rId19"/>
    <p:sldId id="261" r:id="rId20"/>
    <p:sldId id="288" r:id="rId21"/>
    <p:sldId id="289" r:id="rId22"/>
    <p:sldId id="290" r:id="rId23"/>
    <p:sldId id="291" r:id="rId24"/>
    <p:sldId id="292" r:id="rId25"/>
    <p:sldId id="265" r:id="rId26"/>
    <p:sldId id="266" r:id="rId27"/>
    <p:sldId id="293" r:id="rId28"/>
    <p:sldId id="267" r:id="rId29"/>
    <p:sldId id="284" r:id="rId30"/>
    <p:sldId id="294" r:id="rId31"/>
    <p:sldId id="296" r:id="rId32"/>
    <p:sldId id="295" r:id="rId33"/>
    <p:sldId id="297" r:id="rId34"/>
    <p:sldId id="263" r:id="rId35"/>
    <p:sldId id="268"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2" d="100"/>
          <a:sy n="122" d="100"/>
        </p:scale>
        <p:origin x="-120" y="-2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GB"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dirty="0"/>
          </a:p>
        </p:txBody>
      </p:sp>
      <p:sp>
        <p:nvSpPr>
          <p:cNvPr id="7" name="Date Placeholder 6"/>
          <p:cNvSpPr>
            <a:spLocks noGrp="1"/>
          </p:cNvSpPr>
          <p:nvPr>
            <p:ph type="dt" sz="half" idx="10"/>
          </p:nvPr>
        </p:nvSpPr>
        <p:spPr/>
        <p:txBody>
          <a:bodyPr/>
          <a:lstStyle/>
          <a:p>
            <a:fld id="{957F864E-AD73-0A4C-9635-502DBF11ABCE}" type="datetimeFigureOut">
              <a:rPr lang="en-US" smtClean="0"/>
              <a:t>10/14/17</a:t>
            </a:fld>
            <a:endParaRPr lang="en-US"/>
          </a:p>
        </p:txBody>
      </p:sp>
      <p:sp>
        <p:nvSpPr>
          <p:cNvPr id="8" name="Slide Number Placeholder 7"/>
          <p:cNvSpPr>
            <a:spLocks noGrp="1"/>
          </p:cNvSpPr>
          <p:nvPr>
            <p:ph type="sldNum" sz="quarter" idx="11"/>
          </p:nvPr>
        </p:nvSpPr>
        <p:spPr/>
        <p:txBody>
          <a:bodyPr/>
          <a:lstStyle/>
          <a:p>
            <a:pPr algn="r" eaLnBrk="1" latinLnBrk="0" hangingPunct="1"/>
            <a:fld id="{8C592886-E571-45D5-8B56-343DC94F8FA6}" type="slidenum">
              <a:rPr kumimoji="0" lang="en-US" smtClean="0"/>
              <a:t>‹#›</a:t>
            </a:fld>
            <a:endParaRPr kumimoji="0" lang="en-US" dirty="0">
              <a:solidFill>
                <a:schemeClr val="tx2">
                  <a:shade val="90000"/>
                </a:schemeClr>
              </a:solidFill>
            </a:endParaRPr>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57F864E-AD73-0A4C-9635-502DBF11ABCE}" type="datetimeFigureOut">
              <a:rPr lang="en-US" smtClean="0"/>
              <a:t>10/14/17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143FE6-23E0-9D49-9C59-371D9D00B57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57F864E-AD73-0A4C-9635-502DBF11ABCE}" type="datetimeFigureOut">
              <a:rPr lang="en-US" smtClean="0"/>
              <a:t>10/14/17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143FE6-23E0-9D49-9C59-371D9D00B57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smtClean="0"/>
          </a:p>
        </p:txBody>
      </p:sp>
      <p:sp>
        <p:nvSpPr>
          <p:cNvPr id="4" name="Date Placeholder 3"/>
          <p:cNvSpPr>
            <a:spLocks noGrp="1"/>
          </p:cNvSpPr>
          <p:nvPr>
            <p:ph type="dt" sz="half" idx="10"/>
          </p:nvPr>
        </p:nvSpPr>
        <p:spPr/>
        <p:txBody>
          <a:bodyPr/>
          <a:lstStyle/>
          <a:p>
            <a:fld id="{957F864E-AD73-0A4C-9635-502DBF11ABCE}" type="datetimeFigureOut">
              <a:rPr lang="en-US" smtClean="0"/>
              <a:t>10/14/17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143FE6-23E0-9D49-9C59-371D9D00B57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GB"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957F864E-AD73-0A4C-9635-502DBF11ABCE}" type="datetimeFigureOut">
              <a:rPr lang="en-US" smtClean="0"/>
              <a:t>10/14/17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143FE6-23E0-9D49-9C59-371D9D00B57D}" type="slidenum">
              <a:rPr lang="en-US" smtClean="0"/>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smtClean="0"/>
          </a:p>
        </p:txBody>
      </p:sp>
      <p:sp>
        <p:nvSpPr>
          <p:cNvPr id="5" name="Date Placeholder 4"/>
          <p:cNvSpPr>
            <a:spLocks noGrp="1"/>
          </p:cNvSpPr>
          <p:nvPr>
            <p:ph type="dt" sz="half" idx="10"/>
          </p:nvPr>
        </p:nvSpPr>
        <p:spPr/>
        <p:txBody>
          <a:bodyPr/>
          <a:lstStyle/>
          <a:p>
            <a:fld id="{957F864E-AD73-0A4C-9635-502DBF11ABCE}" type="datetimeFigureOut">
              <a:rPr lang="en-US" smtClean="0"/>
              <a:t>10/14/17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143FE6-23E0-9D49-9C59-371D9D00B57D}" type="slidenum">
              <a:rPr lang="en-US" smtClean="0"/>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7" name="Date Placeholder 6"/>
          <p:cNvSpPr>
            <a:spLocks noGrp="1"/>
          </p:cNvSpPr>
          <p:nvPr>
            <p:ph type="dt" sz="half" idx="10"/>
          </p:nvPr>
        </p:nvSpPr>
        <p:spPr/>
        <p:txBody>
          <a:bodyPr/>
          <a:lstStyle/>
          <a:p>
            <a:fld id="{957F864E-AD73-0A4C-9635-502DBF11ABCE}" type="datetimeFigureOut">
              <a:rPr lang="en-US" smtClean="0"/>
              <a:t>10/14/17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143FE6-23E0-9D49-9C59-371D9D00B57D}" type="slidenum">
              <a:rPr lang="en-US" smtClean="0"/>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Date Placeholder 2"/>
          <p:cNvSpPr>
            <a:spLocks noGrp="1"/>
          </p:cNvSpPr>
          <p:nvPr>
            <p:ph type="dt" sz="half" idx="10"/>
          </p:nvPr>
        </p:nvSpPr>
        <p:spPr/>
        <p:txBody>
          <a:bodyPr/>
          <a:lstStyle/>
          <a:p>
            <a:fld id="{957F864E-AD73-0A4C-9635-502DBF11ABCE}" type="datetimeFigureOut">
              <a:rPr lang="en-US" smtClean="0"/>
              <a:t>10/14/17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143FE6-23E0-9D49-9C59-371D9D00B57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7F864E-AD73-0A4C-9635-502DBF11ABCE}" type="datetimeFigureOut">
              <a:rPr lang="en-US" smtClean="0"/>
              <a:t>10/14/17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143FE6-23E0-9D49-9C59-371D9D00B57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GB"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57F864E-AD73-0A4C-9635-502DBF11ABCE}" type="datetimeFigureOut">
              <a:rPr lang="en-US" smtClean="0"/>
              <a:t>10/14/17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143FE6-23E0-9D49-9C59-371D9D00B57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GB"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57F864E-AD73-0A4C-9635-502DBF11ABCE}" type="datetimeFigureOut">
              <a:rPr lang="en-US" smtClean="0"/>
              <a:t>10/14/17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143FE6-23E0-9D49-9C59-371D9D00B57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GB"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957F864E-AD73-0A4C-9635-502DBF11ABCE}" type="datetimeFigureOut">
              <a:rPr lang="en-US" smtClean="0"/>
              <a:t>10/14/17</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43143FE6-23E0-9D49-9C59-371D9D00B57D}" type="slidenum">
              <a:rPr lang="en-US" smtClean="0"/>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27225" y="1332659"/>
            <a:ext cx="5507487" cy="461665"/>
          </a:xfrm>
          <a:prstGeom prst="rect">
            <a:avLst/>
          </a:prstGeom>
          <a:noFill/>
        </p:spPr>
        <p:txBody>
          <a:bodyPr wrap="none" rtlCol="0">
            <a:spAutoFit/>
          </a:bodyPr>
          <a:lstStyle/>
          <a:p>
            <a:r>
              <a:rPr lang="en-US" sz="2400" dirty="0" smtClean="0"/>
              <a:t>Enlightenment traditions of history writing</a:t>
            </a:r>
            <a:endParaRPr lang="en-US" sz="2400" dirty="0"/>
          </a:p>
        </p:txBody>
      </p:sp>
      <p:sp>
        <p:nvSpPr>
          <p:cNvPr id="6" name="TextBox 5"/>
          <p:cNvSpPr txBox="1"/>
          <p:nvPr/>
        </p:nvSpPr>
        <p:spPr>
          <a:xfrm>
            <a:off x="3915284" y="590442"/>
            <a:ext cx="1128058" cy="369332"/>
          </a:xfrm>
          <a:prstGeom prst="rect">
            <a:avLst/>
          </a:prstGeom>
          <a:noFill/>
        </p:spPr>
        <p:txBody>
          <a:bodyPr wrap="none" rtlCol="0">
            <a:spAutoFit/>
          </a:bodyPr>
          <a:lstStyle/>
          <a:p>
            <a:r>
              <a:rPr lang="en-US" dirty="0" smtClean="0"/>
              <a:t>Lecture 2 </a:t>
            </a:r>
            <a:endParaRPr lang="en-US" dirty="0"/>
          </a:p>
        </p:txBody>
      </p:sp>
      <p:sp>
        <p:nvSpPr>
          <p:cNvPr id="2" name="TextBox 1"/>
          <p:cNvSpPr txBox="1"/>
          <p:nvPr/>
        </p:nvSpPr>
        <p:spPr>
          <a:xfrm>
            <a:off x="3195664" y="2161913"/>
            <a:ext cx="2588006" cy="369332"/>
          </a:xfrm>
          <a:prstGeom prst="rect">
            <a:avLst/>
          </a:prstGeom>
          <a:noFill/>
        </p:spPr>
        <p:txBody>
          <a:bodyPr wrap="none" rtlCol="0">
            <a:spAutoFit/>
          </a:bodyPr>
          <a:lstStyle/>
          <a:p>
            <a:r>
              <a:rPr lang="en-US" dirty="0" smtClean="0"/>
              <a:t>Historiography 2016/17</a:t>
            </a:r>
            <a:endParaRPr lang="en-US" dirty="0"/>
          </a:p>
        </p:txBody>
      </p:sp>
      <p:sp>
        <p:nvSpPr>
          <p:cNvPr id="3" name="TextBox 2"/>
          <p:cNvSpPr txBox="1"/>
          <p:nvPr/>
        </p:nvSpPr>
        <p:spPr>
          <a:xfrm>
            <a:off x="498928" y="3764643"/>
            <a:ext cx="8454571" cy="1231106"/>
          </a:xfrm>
          <a:prstGeom prst="rect">
            <a:avLst/>
          </a:prstGeom>
          <a:noFill/>
        </p:spPr>
        <p:txBody>
          <a:bodyPr wrap="square" rtlCol="0">
            <a:spAutoFit/>
          </a:bodyPr>
          <a:lstStyle/>
          <a:p>
            <a:r>
              <a:rPr lang="en-US" sz="2800" dirty="0" smtClean="0"/>
              <a:t>‘</a:t>
            </a:r>
            <a:r>
              <a:rPr lang="en-US" sz="2800" dirty="0" smtClean="0">
                <a:solidFill>
                  <a:srgbClr val="FF0000"/>
                </a:solidFill>
              </a:rPr>
              <a:t>History, as you know, is a very ticklish business</a:t>
            </a:r>
            <a:r>
              <a:rPr lang="en-US" sz="2800" dirty="0" smtClean="0"/>
              <a:t>.’</a:t>
            </a:r>
          </a:p>
          <a:p>
            <a:endParaRPr lang="en-US" sz="2800" dirty="0" smtClean="0"/>
          </a:p>
          <a:p>
            <a:pPr algn="r"/>
            <a:r>
              <a:rPr lang="en-US" dirty="0" smtClean="0"/>
              <a:t>- Estienne </a:t>
            </a:r>
            <a:r>
              <a:rPr lang="en-US" dirty="0" err="1" smtClean="0"/>
              <a:t>Pasquier</a:t>
            </a:r>
            <a:r>
              <a:rPr lang="en-US" dirty="0" smtClean="0"/>
              <a:t>, </a:t>
            </a:r>
            <a:r>
              <a:rPr lang="en-US" i="1" dirty="0" smtClean="0"/>
              <a:t>Researches on France </a:t>
            </a:r>
            <a:r>
              <a:rPr lang="en-US" dirty="0" smtClean="0"/>
              <a:t>(1596)</a:t>
            </a:r>
            <a:endParaRPr lang="en-US" dirty="0"/>
          </a:p>
        </p:txBody>
      </p:sp>
    </p:spTree>
    <p:extLst>
      <p:ext uri="{BB962C8B-B14F-4D97-AF65-F5344CB8AC3E}">
        <p14:creationId xmlns:p14="http://schemas.microsoft.com/office/powerpoint/2010/main" val="40102366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View</a:t>
            </a:r>
            <a:endParaRPr lang="en-US" dirty="0"/>
          </a:p>
        </p:txBody>
      </p:sp>
      <p:sp>
        <p:nvSpPr>
          <p:cNvPr id="3" name="Content Placeholder 2"/>
          <p:cNvSpPr>
            <a:spLocks noGrp="1"/>
          </p:cNvSpPr>
          <p:nvPr>
            <p:ph idx="1"/>
          </p:nvPr>
        </p:nvSpPr>
        <p:spPr/>
        <p:txBody>
          <a:bodyPr/>
          <a:lstStyle/>
          <a:p>
            <a:r>
              <a:rPr lang="en-US" dirty="0" smtClean="0">
                <a:solidFill>
                  <a:srgbClr val="000000"/>
                </a:solidFill>
              </a:rPr>
              <a:t>History was central to Enlightenment writing and philosophy</a:t>
            </a:r>
          </a:p>
          <a:p>
            <a:endParaRPr lang="en-US" dirty="0">
              <a:solidFill>
                <a:srgbClr val="000000"/>
              </a:solidFill>
            </a:endParaRPr>
          </a:p>
          <a:p>
            <a:r>
              <a:rPr lang="en-US" dirty="0" smtClean="0">
                <a:solidFill>
                  <a:srgbClr val="000000"/>
                </a:solidFill>
              </a:rPr>
              <a:t>David Hume, Scottish Philosopher and Historian</a:t>
            </a:r>
          </a:p>
          <a:p>
            <a:pPr lvl="1"/>
            <a:r>
              <a:rPr lang="en-US" dirty="0" smtClean="0">
                <a:solidFill>
                  <a:srgbClr val="000000"/>
                </a:solidFill>
              </a:rPr>
              <a:t>‘I </a:t>
            </a:r>
            <a:r>
              <a:rPr lang="en-US" dirty="0">
                <a:solidFill>
                  <a:srgbClr val="000000"/>
                </a:solidFill>
              </a:rPr>
              <a:t>believe this is the historical </a:t>
            </a:r>
            <a:r>
              <a:rPr lang="en-US" dirty="0" smtClean="0">
                <a:solidFill>
                  <a:srgbClr val="000000"/>
                </a:solidFill>
              </a:rPr>
              <a:t>Age </a:t>
            </a:r>
            <a:r>
              <a:rPr lang="en-US" dirty="0">
                <a:solidFill>
                  <a:srgbClr val="000000"/>
                </a:solidFill>
              </a:rPr>
              <a:t>and this the historical </a:t>
            </a:r>
            <a:r>
              <a:rPr lang="en-US" dirty="0" smtClean="0">
                <a:solidFill>
                  <a:srgbClr val="000000"/>
                </a:solidFill>
              </a:rPr>
              <a:t>Nation’ (1777)</a:t>
            </a:r>
            <a:endParaRPr lang="en-US" dirty="0">
              <a:solidFill>
                <a:srgbClr val="000000"/>
              </a:solidFill>
            </a:endParaRPr>
          </a:p>
          <a:p>
            <a:endParaRPr lang="en-US" dirty="0">
              <a:solidFill>
                <a:srgbClr val="000000"/>
              </a:solidFill>
            </a:endParaRPr>
          </a:p>
        </p:txBody>
      </p:sp>
    </p:spTree>
    <p:extLst>
      <p:ext uri="{BB962C8B-B14F-4D97-AF65-F5344CB8AC3E}">
        <p14:creationId xmlns:p14="http://schemas.microsoft.com/office/powerpoint/2010/main" val="1020258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‘Crisis of European Consciousness’</a:t>
            </a:r>
            <a:endParaRPr lang="en-US" dirty="0"/>
          </a:p>
        </p:txBody>
      </p:sp>
      <p:sp>
        <p:nvSpPr>
          <p:cNvPr id="3" name="Content Placeholder 2"/>
          <p:cNvSpPr>
            <a:spLocks noGrp="1"/>
          </p:cNvSpPr>
          <p:nvPr>
            <p:ph idx="1"/>
          </p:nvPr>
        </p:nvSpPr>
        <p:spPr/>
        <p:txBody>
          <a:bodyPr/>
          <a:lstStyle/>
          <a:p>
            <a:r>
              <a:rPr lang="en-US" dirty="0" smtClean="0"/>
              <a:t>Thesis of Paul Hazard – intellectual historian</a:t>
            </a:r>
          </a:p>
          <a:p>
            <a:endParaRPr lang="en-US" dirty="0"/>
          </a:p>
          <a:p>
            <a:r>
              <a:rPr lang="en-US" dirty="0" smtClean="0"/>
              <a:t>Epistemological shift between 1680 and 1715</a:t>
            </a:r>
          </a:p>
          <a:p>
            <a:endParaRPr lang="en-US" dirty="0"/>
          </a:p>
          <a:p>
            <a:r>
              <a:rPr lang="en-US" dirty="0" smtClean="0"/>
              <a:t>‘One day, the French people were thinking like Bossuet. The day after, the were thinking like Voltaire. No ordinary swing of the pendulum, that. It was a revolution.’ </a:t>
            </a:r>
          </a:p>
          <a:p>
            <a:pPr lvl="1" algn="r"/>
            <a:r>
              <a:rPr lang="en-US" dirty="0" smtClean="0"/>
              <a:t>Paul Hazard,</a:t>
            </a:r>
            <a:r>
              <a:rPr lang="en-US" i="1" dirty="0" smtClean="0"/>
              <a:t> The European Mind, 1680-1715</a:t>
            </a:r>
            <a:endParaRPr lang="en-US" i="1" dirty="0"/>
          </a:p>
        </p:txBody>
      </p:sp>
    </p:spTree>
    <p:extLst>
      <p:ext uri="{BB962C8B-B14F-4D97-AF65-F5344CB8AC3E}">
        <p14:creationId xmlns:p14="http://schemas.microsoft.com/office/powerpoint/2010/main" val="3437271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What did Enlightenment </a:t>
            </a:r>
            <a:br>
              <a:rPr lang="en-US" sz="4000" dirty="0" smtClean="0"/>
            </a:br>
            <a:r>
              <a:rPr lang="en-US" sz="4000" dirty="0" smtClean="0"/>
              <a:t>historians take from the past?</a:t>
            </a:r>
            <a:endParaRPr lang="en-US" sz="4000" dirty="0"/>
          </a:p>
        </p:txBody>
      </p:sp>
      <p:sp>
        <p:nvSpPr>
          <p:cNvPr id="3" name="Content Placeholder 2"/>
          <p:cNvSpPr>
            <a:spLocks noGrp="1"/>
          </p:cNvSpPr>
          <p:nvPr>
            <p:ph idx="1"/>
          </p:nvPr>
        </p:nvSpPr>
        <p:spPr/>
        <p:txBody>
          <a:bodyPr/>
          <a:lstStyle/>
          <a:p>
            <a:r>
              <a:rPr lang="en-US" dirty="0" smtClean="0">
                <a:solidFill>
                  <a:srgbClr val="000000"/>
                </a:solidFill>
              </a:rPr>
              <a:t>Reliance on written sources </a:t>
            </a:r>
          </a:p>
          <a:p>
            <a:pPr lvl="1"/>
            <a:r>
              <a:rPr lang="en-US" dirty="0" smtClean="0">
                <a:solidFill>
                  <a:srgbClr val="000000"/>
                </a:solidFill>
              </a:rPr>
              <a:t>Antiquarianism</a:t>
            </a:r>
            <a:r>
              <a:rPr lang="en-US" dirty="0">
                <a:solidFill>
                  <a:srgbClr val="000000"/>
                </a:solidFill>
              </a:rPr>
              <a:t> </a:t>
            </a:r>
            <a:r>
              <a:rPr lang="en-US" dirty="0" smtClean="0">
                <a:solidFill>
                  <a:srgbClr val="000000"/>
                </a:solidFill>
              </a:rPr>
              <a:t>persisted, despite criticism of its narrowness</a:t>
            </a:r>
          </a:p>
          <a:p>
            <a:endParaRPr lang="en-US" dirty="0">
              <a:solidFill>
                <a:srgbClr val="000000"/>
              </a:solidFill>
            </a:endParaRPr>
          </a:p>
          <a:p>
            <a:r>
              <a:rPr lang="en-US" dirty="0" smtClean="0">
                <a:solidFill>
                  <a:srgbClr val="000000"/>
                </a:solidFill>
              </a:rPr>
              <a:t>Focus on ‘nations’ and </a:t>
            </a:r>
            <a:r>
              <a:rPr lang="en-US" dirty="0" err="1" smtClean="0">
                <a:solidFill>
                  <a:srgbClr val="000000"/>
                </a:solidFill>
              </a:rPr>
              <a:t>civilisations</a:t>
            </a:r>
            <a:endParaRPr lang="en-US" dirty="0" smtClean="0">
              <a:solidFill>
                <a:srgbClr val="000000"/>
              </a:solidFill>
            </a:endParaRPr>
          </a:p>
          <a:p>
            <a:endParaRPr lang="en-US" dirty="0">
              <a:solidFill>
                <a:srgbClr val="000000"/>
              </a:solidFill>
            </a:endParaRPr>
          </a:p>
          <a:p>
            <a:r>
              <a:rPr lang="en-US" dirty="0" smtClean="0">
                <a:solidFill>
                  <a:srgbClr val="000000"/>
                </a:solidFill>
              </a:rPr>
              <a:t>History as source for political and moral lessons</a:t>
            </a:r>
          </a:p>
          <a:p>
            <a:endParaRPr lang="en-US" dirty="0">
              <a:solidFill>
                <a:srgbClr val="000000"/>
              </a:solidFill>
            </a:endParaRPr>
          </a:p>
          <a:p>
            <a:r>
              <a:rPr lang="en-US" dirty="0" smtClean="0">
                <a:solidFill>
                  <a:srgbClr val="000000"/>
                </a:solidFill>
              </a:rPr>
              <a:t>Stages of History</a:t>
            </a:r>
          </a:p>
          <a:p>
            <a:pPr lvl="1"/>
            <a:r>
              <a:rPr lang="en-US" dirty="0" err="1" smtClean="0">
                <a:solidFill>
                  <a:srgbClr val="000000"/>
                </a:solidFill>
              </a:rPr>
              <a:t>Popularised</a:t>
            </a:r>
            <a:r>
              <a:rPr lang="en-US" dirty="0" smtClean="0">
                <a:solidFill>
                  <a:srgbClr val="000000"/>
                </a:solidFill>
              </a:rPr>
              <a:t> in </a:t>
            </a:r>
            <a:r>
              <a:rPr lang="en-US" dirty="0" err="1" smtClean="0">
                <a:solidFill>
                  <a:srgbClr val="000000"/>
                </a:solidFill>
              </a:rPr>
              <a:t>Cellarius’s</a:t>
            </a:r>
            <a:r>
              <a:rPr lang="en-US" dirty="0" smtClean="0">
                <a:solidFill>
                  <a:srgbClr val="000000"/>
                </a:solidFill>
              </a:rPr>
              <a:t> </a:t>
            </a:r>
            <a:r>
              <a:rPr lang="en-US" i="1" dirty="0" smtClean="0">
                <a:solidFill>
                  <a:srgbClr val="000000"/>
                </a:solidFill>
              </a:rPr>
              <a:t>Universal History Divided into an Ancient, Medieval and New Period </a:t>
            </a:r>
            <a:r>
              <a:rPr lang="en-US" dirty="0" smtClean="0">
                <a:solidFill>
                  <a:srgbClr val="000000"/>
                </a:solidFill>
              </a:rPr>
              <a:t>(1690s)</a:t>
            </a:r>
          </a:p>
          <a:p>
            <a:endParaRPr lang="en-US" dirty="0">
              <a:solidFill>
                <a:srgbClr val="000000"/>
              </a:solidFill>
            </a:endParaRPr>
          </a:p>
          <a:p>
            <a:endParaRPr lang="en-US" dirty="0">
              <a:solidFill>
                <a:srgbClr val="000000"/>
              </a:solidFill>
            </a:endParaRPr>
          </a:p>
        </p:txBody>
      </p:sp>
    </p:spTree>
    <p:extLst>
      <p:ext uri="{BB962C8B-B14F-4D97-AF65-F5344CB8AC3E}">
        <p14:creationId xmlns:p14="http://schemas.microsoft.com/office/powerpoint/2010/main" val="2928989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new?</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solidFill>
                  <a:srgbClr val="000000"/>
                </a:solidFill>
              </a:rPr>
              <a:t>From cyclical to </a:t>
            </a:r>
            <a:r>
              <a:rPr lang="en-US" u="sng" dirty="0" err="1" smtClean="0">
                <a:solidFill>
                  <a:srgbClr val="000000"/>
                </a:solidFill>
              </a:rPr>
              <a:t>unilinear</a:t>
            </a:r>
            <a:r>
              <a:rPr lang="en-US" u="sng" dirty="0" smtClean="0">
                <a:solidFill>
                  <a:srgbClr val="000000"/>
                </a:solidFill>
              </a:rPr>
              <a:t> history </a:t>
            </a:r>
            <a:r>
              <a:rPr lang="en-US" dirty="0" smtClean="0">
                <a:solidFill>
                  <a:srgbClr val="000000"/>
                </a:solidFill>
              </a:rPr>
              <a:t>(progress)</a:t>
            </a:r>
          </a:p>
          <a:p>
            <a:endParaRPr lang="en-US" dirty="0">
              <a:solidFill>
                <a:srgbClr val="000000"/>
              </a:solidFill>
            </a:endParaRPr>
          </a:p>
          <a:p>
            <a:r>
              <a:rPr lang="en-US" dirty="0" smtClean="0">
                <a:solidFill>
                  <a:srgbClr val="000000"/>
                </a:solidFill>
              </a:rPr>
              <a:t>Conjectural / </a:t>
            </a:r>
            <a:r>
              <a:rPr lang="en-US" dirty="0" err="1" smtClean="0">
                <a:solidFill>
                  <a:srgbClr val="000000"/>
                </a:solidFill>
              </a:rPr>
              <a:t>S</a:t>
            </a:r>
            <a:r>
              <a:rPr lang="en-US" u="sng" dirty="0" err="1" smtClean="0">
                <a:solidFill>
                  <a:srgbClr val="000000"/>
                </a:solidFill>
              </a:rPr>
              <a:t>tadial</a:t>
            </a:r>
            <a:r>
              <a:rPr lang="en-US" u="sng" dirty="0" smtClean="0">
                <a:solidFill>
                  <a:srgbClr val="000000"/>
                </a:solidFill>
              </a:rPr>
              <a:t> histories</a:t>
            </a:r>
            <a:endParaRPr lang="en-US" dirty="0" smtClean="0">
              <a:solidFill>
                <a:srgbClr val="000000"/>
              </a:solidFill>
            </a:endParaRPr>
          </a:p>
          <a:p>
            <a:endParaRPr lang="en-US" dirty="0">
              <a:solidFill>
                <a:srgbClr val="000000"/>
              </a:solidFill>
            </a:endParaRPr>
          </a:p>
          <a:p>
            <a:r>
              <a:rPr lang="en-US" dirty="0" smtClean="0">
                <a:solidFill>
                  <a:srgbClr val="000000"/>
                </a:solidFill>
              </a:rPr>
              <a:t>Moral lessons (as before) but through </a:t>
            </a:r>
            <a:r>
              <a:rPr lang="en-US" u="sng" dirty="0" smtClean="0">
                <a:solidFill>
                  <a:srgbClr val="000000"/>
                </a:solidFill>
              </a:rPr>
              <a:t>sympathy</a:t>
            </a:r>
          </a:p>
          <a:p>
            <a:endParaRPr lang="en-US" dirty="0">
              <a:solidFill>
                <a:srgbClr val="000000"/>
              </a:solidFill>
            </a:endParaRPr>
          </a:p>
          <a:p>
            <a:r>
              <a:rPr lang="en-US" dirty="0" smtClean="0">
                <a:solidFill>
                  <a:srgbClr val="000000"/>
                </a:solidFill>
              </a:rPr>
              <a:t>Natural Laws discoverable through history </a:t>
            </a:r>
          </a:p>
          <a:p>
            <a:pPr lvl="1"/>
            <a:r>
              <a:rPr lang="en-US" u="sng" dirty="0" smtClean="0">
                <a:solidFill>
                  <a:srgbClr val="000000"/>
                </a:solidFill>
              </a:rPr>
              <a:t>Social phenomena are subject to natural laws </a:t>
            </a:r>
            <a:r>
              <a:rPr lang="en-US" dirty="0" smtClean="0">
                <a:solidFill>
                  <a:srgbClr val="000000"/>
                </a:solidFill>
              </a:rPr>
              <a:t>just like physical phenomena. Natural laws are discernible through empirical research.</a:t>
            </a:r>
          </a:p>
          <a:p>
            <a:endParaRPr lang="en-US" dirty="0" smtClean="0">
              <a:solidFill>
                <a:srgbClr val="000000"/>
              </a:solidFill>
            </a:endParaRPr>
          </a:p>
          <a:p>
            <a:r>
              <a:rPr lang="en-US" dirty="0" smtClean="0">
                <a:solidFill>
                  <a:srgbClr val="000000"/>
                </a:solidFill>
              </a:rPr>
              <a:t>National but also cosmopolitan</a:t>
            </a:r>
          </a:p>
          <a:p>
            <a:pPr lvl="1"/>
            <a:r>
              <a:rPr lang="en-US" dirty="0" smtClean="0">
                <a:solidFill>
                  <a:srgbClr val="000000"/>
                </a:solidFill>
              </a:rPr>
              <a:t>Interplay of likeness and difference within the family of Christian churches and nations… irony… to make the familiar odd and the odd familiar…</a:t>
            </a:r>
          </a:p>
          <a:p>
            <a:endParaRPr lang="en-US" dirty="0">
              <a:solidFill>
                <a:srgbClr val="000000"/>
              </a:solidFill>
            </a:endParaRPr>
          </a:p>
          <a:p>
            <a:endParaRPr lang="en-US" dirty="0">
              <a:solidFill>
                <a:srgbClr val="000000"/>
              </a:solidFill>
            </a:endParaRPr>
          </a:p>
          <a:p>
            <a:endParaRPr lang="en-US" dirty="0" smtClean="0">
              <a:solidFill>
                <a:srgbClr val="000000"/>
              </a:solidFill>
            </a:endParaRPr>
          </a:p>
          <a:p>
            <a:endParaRPr lang="en-US" dirty="0" smtClean="0">
              <a:solidFill>
                <a:srgbClr val="000000"/>
              </a:solidFill>
            </a:endParaRPr>
          </a:p>
          <a:p>
            <a:endParaRPr lang="en-US" dirty="0">
              <a:solidFill>
                <a:srgbClr val="000000"/>
              </a:solidFill>
            </a:endParaRPr>
          </a:p>
          <a:p>
            <a:endParaRPr lang="en-US" dirty="0" smtClean="0">
              <a:solidFill>
                <a:srgbClr val="000000"/>
              </a:solidFill>
            </a:endParaRPr>
          </a:p>
          <a:p>
            <a:endParaRPr lang="en-US" dirty="0">
              <a:solidFill>
                <a:srgbClr val="000000"/>
              </a:solidFill>
            </a:endParaRPr>
          </a:p>
          <a:p>
            <a:endParaRPr lang="en-US" dirty="0">
              <a:solidFill>
                <a:srgbClr val="000000"/>
              </a:solidFill>
            </a:endParaRPr>
          </a:p>
        </p:txBody>
      </p:sp>
    </p:spTree>
    <p:extLst>
      <p:ext uri="{BB962C8B-B14F-4D97-AF65-F5344CB8AC3E}">
        <p14:creationId xmlns:p14="http://schemas.microsoft.com/office/powerpoint/2010/main" val="20716396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Cyclical History</a:t>
            </a:r>
            <a:endParaRPr lang="en-GB" dirty="0"/>
          </a:p>
        </p:txBody>
      </p:sp>
      <p:sp>
        <p:nvSpPr>
          <p:cNvPr id="3" name="Content Placeholder 2"/>
          <p:cNvSpPr>
            <a:spLocks noGrp="1"/>
          </p:cNvSpPr>
          <p:nvPr>
            <p:ph idx="1"/>
          </p:nvPr>
        </p:nvSpPr>
        <p:spPr/>
        <p:txBody>
          <a:bodyPr/>
          <a:lstStyle/>
          <a:p>
            <a:r>
              <a:rPr lang="en-GB" dirty="0" smtClean="0">
                <a:solidFill>
                  <a:srgbClr val="000000"/>
                </a:solidFill>
              </a:rPr>
              <a:t>For Greeks: oscillations between good orders (democracy, monarchy) and bad ones (oligarchy, tyranny)</a:t>
            </a:r>
          </a:p>
          <a:p>
            <a:endParaRPr lang="en-GB" dirty="0">
              <a:solidFill>
                <a:srgbClr val="000000"/>
              </a:solidFill>
            </a:endParaRPr>
          </a:p>
          <a:p>
            <a:r>
              <a:rPr lang="en-GB" dirty="0" smtClean="0">
                <a:solidFill>
                  <a:srgbClr val="000000"/>
                </a:solidFill>
              </a:rPr>
              <a:t>Mythical: cycles stem from eternal unseen forces, such as the gods’ moods, or the range of men’s fundamental character.</a:t>
            </a:r>
          </a:p>
          <a:p>
            <a:endParaRPr lang="en-GB" dirty="0">
              <a:solidFill>
                <a:srgbClr val="000000"/>
              </a:solidFill>
            </a:endParaRPr>
          </a:p>
          <a:p>
            <a:r>
              <a:rPr lang="en-GB" dirty="0" smtClean="0">
                <a:solidFill>
                  <a:srgbClr val="000000"/>
                </a:solidFill>
              </a:rPr>
              <a:t>Echoes of the cyclical in histories of the </a:t>
            </a:r>
            <a:r>
              <a:rPr lang="en-GB" i="1" dirty="0" smtClean="0">
                <a:solidFill>
                  <a:srgbClr val="000000"/>
                </a:solidFill>
              </a:rPr>
              <a:t>longue </a:t>
            </a:r>
            <a:r>
              <a:rPr lang="en-GB" i="1" dirty="0" err="1" smtClean="0">
                <a:solidFill>
                  <a:srgbClr val="000000"/>
                </a:solidFill>
              </a:rPr>
              <a:t>durée</a:t>
            </a:r>
            <a:r>
              <a:rPr lang="en-GB" i="1" dirty="0" smtClean="0">
                <a:solidFill>
                  <a:srgbClr val="000000"/>
                </a:solidFill>
              </a:rPr>
              <a:t> </a:t>
            </a:r>
            <a:r>
              <a:rPr lang="en-GB" dirty="0" smtClean="0">
                <a:solidFill>
                  <a:srgbClr val="000000"/>
                </a:solidFill>
              </a:rPr>
              <a:t>and deep history. Rejection of progress, of constant ‘new-ness’</a:t>
            </a:r>
            <a:endParaRPr lang="en-GB" dirty="0">
              <a:solidFill>
                <a:srgbClr val="000000"/>
              </a:solidFill>
            </a:endParaRPr>
          </a:p>
        </p:txBody>
      </p:sp>
    </p:spTree>
    <p:extLst>
      <p:ext uri="{BB962C8B-B14F-4D97-AF65-F5344CB8AC3E}">
        <p14:creationId xmlns:p14="http://schemas.microsoft.com/office/powerpoint/2010/main" val="4164966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kan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6524" y="1471075"/>
            <a:ext cx="3164828" cy="3995996"/>
          </a:xfrm>
          <a:prstGeom prst="rect">
            <a:avLst/>
          </a:prstGeom>
        </p:spPr>
      </p:pic>
      <p:sp>
        <p:nvSpPr>
          <p:cNvPr id="3" name="TextBox 2"/>
          <p:cNvSpPr txBox="1"/>
          <p:nvPr/>
        </p:nvSpPr>
        <p:spPr>
          <a:xfrm>
            <a:off x="3031783" y="5920723"/>
            <a:ext cx="2903359" cy="369332"/>
          </a:xfrm>
          <a:prstGeom prst="rect">
            <a:avLst/>
          </a:prstGeom>
          <a:noFill/>
        </p:spPr>
        <p:txBody>
          <a:bodyPr wrap="none" rtlCol="0">
            <a:spAutoFit/>
          </a:bodyPr>
          <a:lstStyle/>
          <a:p>
            <a:r>
              <a:rPr lang="en-US" dirty="0" smtClean="0"/>
              <a:t>Immanuel Kant, 1724-1804 </a:t>
            </a:r>
            <a:endParaRPr lang="en-US" dirty="0"/>
          </a:p>
        </p:txBody>
      </p:sp>
      <p:sp>
        <p:nvSpPr>
          <p:cNvPr id="4" name="TextBox 3"/>
          <p:cNvSpPr txBox="1"/>
          <p:nvPr/>
        </p:nvSpPr>
        <p:spPr>
          <a:xfrm>
            <a:off x="1351643" y="789214"/>
            <a:ext cx="6486071" cy="369332"/>
          </a:xfrm>
          <a:prstGeom prst="rect">
            <a:avLst/>
          </a:prstGeom>
          <a:noFill/>
        </p:spPr>
        <p:txBody>
          <a:bodyPr wrap="square" rtlCol="0">
            <a:spAutoFit/>
          </a:bodyPr>
          <a:lstStyle/>
          <a:p>
            <a:pPr algn="ctr"/>
            <a:r>
              <a:rPr lang="en-US" i="1" dirty="0" smtClean="0"/>
              <a:t>What is Enlightenment? </a:t>
            </a:r>
            <a:r>
              <a:rPr lang="en-US" dirty="0" smtClean="0"/>
              <a:t>(Essay, 1784)</a:t>
            </a:r>
            <a:endParaRPr lang="en-US" i="1" dirty="0"/>
          </a:p>
        </p:txBody>
      </p:sp>
      <p:sp>
        <p:nvSpPr>
          <p:cNvPr id="5" name="TextBox 4"/>
          <p:cNvSpPr txBox="1"/>
          <p:nvPr/>
        </p:nvSpPr>
        <p:spPr>
          <a:xfrm>
            <a:off x="3031783" y="235216"/>
            <a:ext cx="2852652" cy="369332"/>
          </a:xfrm>
          <a:prstGeom prst="rect">
            <a:avLst/>
          </a:prstGeom>
          <a:noFill/>
        </p:spPr>
        <p:txBody>
          <a:bodyPr wrap="none" rtlCol="0">
            <a:spAutoFit/>
          </a:bodyPr>
          <a:lstStyle/>
          <a:p>
            <a:r>
              <a:rPr lang="en-GB" dirty="0" smtClean="0"/>
              <a:t>HISTORICAL PROGRESS</a:t>
            </a:r>
            <a:endParaRPr lang="en-GB" dirty="0"/>
          </a:p>
        </p:txBody>
      </p:sp>
    </p:spTree>
    <p:extLst>
      <p:ext uri="{BB962C8B-B14F-4D97-AF65-F5344CB8AC3E}">
        <p14:creationId xmlns:p14="http://schemas.microsoft.com/office/powerpoint/2010/main" val="7877645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6000" y="1166842"/>
            <a:ext cx="4572000" cy="3416320"/>
          </a:xfrm>
          <a:prstGeom prst="rect">
            <a:avLst/>
          </a:prstGeom>
        </p:spPr>
        <p:txBody>
          <a:bodyPr>
            <a:spAutoFit/>
          </a:bodyPr>
          <a:lstStyle/>
          <a:p>
            <a:r>
              <a:rPr lang="en-GB" dirty="0"/>
              <a:t>‘</a:t>
            </a:r>
            <a:r>
              <a:rPr lang="en-GB" i="1" dirty="0"/>
              <a:t>Enlightenment is mankind’s exit from self-incurred immaturity</a:t>
            </a:r>
            <a:r>
              <a:rPr lang="en-GB" dirty="0"/>
              <a:t>. </a:t>
            </a:r>
            <a:r>
              <a:rPr lang="en-GB" i="1" dirty="0"/>
              <a:t>Immaturity</a:t>
            </a:r>
            <a:r>
              <a:rPr lang="en-GB" dirty="0"/>
              <a:t> is the inability to make use of one’s own understanding without the guidance of another. </a:t>
            </a:r>
            <a:r>
              <a:rPr lang="en-GB" i="1" dirty="0" err="1" smtClean="0"/>
              <a:t>Sapere</a:t>
            </a:r>
            <a:r>
              <a:rPr lang="en-GB" i="1" dirty="0" smtClean="0"/>
              <a:t> </a:t>
            </a:r>
            <a:r>
              <a:rPr lang="en-GB" i="1" dirty="0" err="1"/>
              <a:t>aude</a:t>
            </a:r>
            <a:r>
              <a:rPr lang="en-GB" dirty="0"/>
              <a:t>! </a:t>
            </a:r>
            <a:r>
              <a:rPr lang="en-GB" dirty="0" smtClean="0"/>
              <a:t>(Dare to know, to use </a:t>
            </a:r>
            <a:r>
              <a:rPr lang="en-GB" dirty="0"/>
              <a:t>your own understanding</a:t>
            </a:r>
            <a:r>
              <a:rPr lang="en-GB" dirty="0" smtClean="0"/>
              <a:t>!) This is the </a:t>
            </a:r>
            <a:r>
              <a:rPr lang="en-GB" dirty="0"/>
              <a:t>motto of the enlightenment.’</a:t>
            </a:r>
          </a:p>
          <a:p>
            <a:r>
              <a:rPr lang="en-GB" dirty="0"/>
              <a:t> </a:t>
            </a:r>
          </a:p>
          <a:p>
            <a:r>
              <a:rPr lang="en-GB" dirty="0" smtClean="0"/>
              <a:t>(From: Immanuel </a:t>
            </a:r>
            <a:r>
              <a:rPr lang="en-GB" dirty="0"/>
              <a:t>Kant, ‘An Answer to the Question: What is Enlightenment?’ </a:t>
            </a:r>
            <a:r>
              <a:rPr lang="en-GB" i="1" dirty="0" err="1"/>
              <a:t>Berlinerische</a:t>
            </a:r>
            <a:r>
              <a:rPr lang="en-GB" i="1" dirty="0"/>
              <a:t> </a:t>
            </a:r>
            <a:r>
              <a:rPr lang="en-GB" i="1" dirty="0" err="1"/>
              <a:t>Monatsschrift</a:t>
            </a:r>
            <a:r>
              <a:rPr lang="en-GB" dirty="0"/>
              <a:t> (1784): 481-494, </a:t>
            </a:r>
            <a:r>
              <a:rPr lang="en-GB" dirty="0" smtClean="0"/>
              <a:t>481.)</a:t>
            </a:r>
            <a:endParaRPr lang="en-GB" dirty="0"/>
          </a:p>
        </p:txBody>
      </p:sp>
    </p:spTree>
    <p:extLst>
      <p:ext uri="{BB962C8B-B14F-4D97-AF65-F5344CB8AC3E}">
        <p14:creationId xmlns:p14="http://schemas.microsoft.com/office/powerpoint/2010/main" val="16118405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04373" y="2601840"/>
            <a:ext cx="184666" cy="369332"/>
          </a:xfrm>
          <a:prstGeom prst="rect">
            <a:avLst/>
          </a:prstGeom>
          <a:noFill/>
        </p:spPr>
        <p:txBody>
          <a:bodyPr wrap="none" rtlCol="0">
            <a:spAutoFit/>
          </a:bodyPr>
          <a:lstStyle/>
          <a:p>
            <a:endParaRPr lang="en-US" dirty="0"/>
          </a:p>
        </p:txBody>
      </p:sp>
      <p:sp>
        <p:nvSpPr>
          <p:cNvPr id="3" name="Rectangle 2"/>
          <p:cNvSpPr/>
          <p:nvPr/>
        </p:nvSpPr>
        <p:spPr>
          <a:xfrm>
            <a:off x="1894460" y="1305342"/>
            <a:ext cx="4963540" cy="5355313"/>
          </a:xfrm>
          <a:prstGeom prst="rect">
            <a:avLst/>
          </a:prstGeom>
        </p:spPr>
        <p:txBody>
          <a:bodyPr wrap="square">
            <a:spAutoFit/>
          </a:bodyPr>
          <a:lstStyle/>
          <a:p>
            <a:r>
              <a:rPr lang="en-GB" dirty="0"/>
              <a:t>‘It is now asked “whether we live at present in an </a:t>
            </a:r>
            <a:r>
              <a:rPr lang="en-GB" i="1" dirty="0"/>
              <a:t>enlightened age</a:t>
            </a:r>
            <a:r>
              <a:rPr lang="en-GB" dirty="0"/>
              <a:t>?”, the answer is: “No, but we do live in an age of </a:t>
            </a:r>
            <a:r>
              <a:rPr lang="en-GB" i="1" dirty="0"/>
              <a:t>enlightenment.</a:t>
            </a:r>
            <a:r>
              <a:rPr lang="en-GB" dirty="0"/>
              <a:t>” As matters stand now, much is still lacking for men to be completely able – or even to be placed in a situation where they would be able – to use their own reason confidently and properly in religious matters without the guidance of another. Yet we have clear indications that the field is now being opened from them to work freely towards </a:t>
            </a:r>
            <a:r>
              <a:rPr lang="en-GB" dirty="0" smtClean="0"/>
              <a:t>this, </a:t>
            </a:r>
            <a:r>
              <a:rPr lang="en-GB" dirty="0"/>
              <a:t>and the obstacles to general enlightenment or to the exit out of their self-incurred immaturity become even fewer.’ </a:t>
            </a:r>
            <a:endParaRPr lang="en-GB" dirty="0" smtClean="0"/>
          </a:p>
          <a:p>
            <a:endParaRPr lang="en-GB" dirty="0"/>
          </a:p>
          <a:p>
            <a:r>
              <a:rPr lang="en-GB" dirty="0" smtClean="0"/>
              <a:t>From: Immanuel </a:t>
            </a:r>
            <a:r>
              <a:rPr lang="en-GB" dirty="0"/>
              <a:t>Kant, ‘An Answer to the Question: What is Enlightenment?’ </a:t>
            </a:r>
            <a:r>
              <a:rPr lang="en-GB" i="1" dirty="0" err="1"/>
              <a:t>Berlinerische</a:t>
            </a:r>
            <a:r>
              <a:rPr lang="en-GB" i="1" dirty="0"/>
              <a:t> </a:t>
            </a:r>
            <a:r>
              <a:rPr lang="en-GB" i="1" dirty="0" err="1"/>
              <a:t>Monatsschrift</a:t>
            </a:r>
            <a:r>
              <a:rPr lang="en-GB" dirty="0"/>
              <a:t> (1784): 481-494, 481</a:t>
            </a:r>
          </a:p>
          <a:p>
            <a:endParaRPr lang="en-GB" dirty="0"/>
          </a:p>
        </p:txBody>
      </p:sp>
    </p:spTree>
    <p:extLst>
      <p:ext uri="{BB962C8B-B14F-4D97-AF65-F5344CB8AC3E}">
        <p14:creationId xmlns:p14="http://schemas.microsoft.com/office/powerpoint/2010/main" val="33078500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Progress</a:t>
            </a:r>
            <a:endParaRPr lang="en-GB" dirty="0"/>
          </a:p>
        </p:txBody>
      </p:sp>
      <p:sp>
        <p:nvSpPr>
          <p:cNvPr id="3" name="Content Placeholder 2"/>
          <p:cNvSpPr>
            <a:spLocks noGrp="1"/>
          </p:cNvSpPr>
          <p:nvPr>
            <p:ph idx="1"/>
          </p:nvPr>
        </p:nvSpPr>
        <p:spPr/>
        <p:txBody>
          <a:bodyPr/>
          <a:lstStyle/>
          <a:p>
            <a:r>
              <a:rPr lang="en-GB" dirty="0" smtClean="0"/>
              <a:t>See Condorcet reading:</a:t>
            </a:r>
          </a:p>
          <a:p>
            <a:endParaRPr lang="en-GB" dirty="0" smtClean="0"/>
          </a:p>
          <a:p>
            <a:r>
              <a:rPr lang="en-GB" dirty="0" smtClean="0"/>
              <a:t>Of </a:t>
            </a:r>
            <a:r>
              <a:rPr lang="en-GB" dirty="0" smtClean="0"/>
              <a:t>understanding (proof: Enlightenment)</a:t>
            </a:r>
          </a:p>
          <a:p>
            <a:endParaRPr lang="en-GB" dirty="0"/>
          </a:p>
          <a:p>
            <a:r>
              <a:rPr lang="en-GB" dirty="0" smtClean="0"/>
              <a:t>Of humankind (proof: History)</a:t>
            </a:r>
            <a:endParaRPr lang="en-GB" dirty="0"/>
          </a:p>
        </p:txBody>
      </p:sp>
    </p:spTree>
    <p:extLst>
      <p:ext uri="{BB962C8B-B14F-4D97-AF65-F5344CB8AC3E}">
        <p14:creationId xmlns:p14="http://schemas.microsoft.com/office/powerpoint/2010/main" val="1024551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inting_of_David_Hum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 y="7"/>
            <a:ext cx="4653887" cy="5723987"/>
          </a:xfrm>
          <a:prstGeom prst="rect">
            <a:avLst/>
          </a:prstGeom>
        </p:spPr>
      </p:pic>
      <p:sp>
        <p:nvSpPr>
          <p:cNvPr id="3" name="TextBox 2"/>
          <p:cNvSpPr txBox="1"/>
          <p:nvPr/>
        </p:nvSpPr>
        <p:spPr>
          <a:xfrm>
            <a:off x="806015" y="6204566"/>
            <a:ext cx="3576370" cy="369332"/>
          </a:xfrm>
          <a:prstGeom prst="rect">
            <a:avLst/>
          </a:prstGeom>
          <a:noFill/>
        </p:spPr>
        <p:txBody>
          <a:bodyPr wrap="none" rtlCol="0">
            <a:spAutoFit/>
          </a:bodyPr>
          <a:lstStyle/>
          <a:p>
            <a:r>
              <a:rPr lang="en-US" dirty="0" smtClean="0"/>
              <a:t>Progress: David Hume 1711-1767 </a:t>
            </a:r>
            <a:endParaRPr lang="en-US" dirty="0"/>
          </a:p>
        </p:txBody>
      </p:sp>
      <p:sp>
        <p:nvSpPr>
          <p:cNvPr id="4" name="TextBox 3"/>
          <p:cNvSpPr txBox="1"/>
          <p:nvPr/>
        </p:nvSpPr>
        <p:spPr>
          <a:xfrm>
            <a:off x="4868736" y="309130"/>
            <a:ext cx="3894999" cy="1200329"/>
          </a:xfrm>
          <a:prstGeom prst="rect">
            <a:avLst/>
          </a:prstGeom>
          <a:noFill/>
        </p:spPr>
        <p:txBody>
          <a:bodyPr wrap="square" rtlCol="0">
            <a:spAutoFit/>
          </a:bodyPr>
          <a:lstStyle/>
          <a:p>
            <a:r>
              <a:rPr lang="en-US" i="1" dirty="0"/>
              <a:t>A Treatise of Human Nature: </a:t>
            </a:r>
            <a:r>
              <a:rPr lang="en-US" i="1" dirty="0" smtClean="0"/>
              <a:t>Being</a:t>
            </a:r>
          </a:p>
          <a:p>
            <a:r>
              <a:rPr lang="en-US" i="1" dirty="0" smtClean="0"/>
              <a:t> </a:t>
            </a:r>
            <a:r>
              <a:rPr lang="en-US" i="1" dirty="0"/>
              <a:t>an Attempt to </a:t>
            </a:r>
            <a:r>
              <a:rPr lang="en-US" i="1" dirty="0" smtClean="0"/>
              <a:t>introduce the</a:t>
            </a:r>
          </a:p>
          <a:p>
            <a:r>
              <a:rPr lang="en-US" i="1" dirty="0" smtClean="0"/>
              <a:t> </a:t>
            </a:r>
            <a:r>
              <a:rPr lang="en-US" i="1" dirty="0"/>
              <a:t>experimental Method of </a:t>
            </a:r>
            <a:r>
              <a:rPr lang="en-US" i="1" dirty="0" smtClean="0"/>
              <a:t>Reasoning</a:t>
            </a:r>
          </a:p>
          <a:p>
            <a:r>
              <a:rPr lang="en-US" i="1" dirty="0" smtClean="0"/>
              <a:t> </a:t>
            </a:r>
            <a:r>
              <a:rPr lang="en-US" i="1" dirty="0"/>
              <a:t>into Moral </a:t>
            </a:r>
            <a:r>
              <a:rPr lang="en-US" i="1" dirty="0" smtClean="0"/>
              <a:t>Subjects</a:t>
            </a:r>
            <a:r>
              <a:rPr lang="en-US" dirty="0" smtClean="0"/>
              <a:t> </a:t>
            </a:r>
            <a:r>
              <a:rPr lang="en-US" dirty="0"/>
              <a:t>(</a:t>
            </a:r>
            <a:r>
              <a:rPr lang="en-US" dirty="0" smtClean="0"/>
              <a:t>1739)</a:t>
            </a:r>
            <a:endParaRPr lang="en-US" dirty="0"/>
          </a:p>
        </p:txBody>
      </p:sp>
      <p:sp>
        <p:nvSpPr>
          <p:cNvPr id="5" name="TextBox 4"/>
          <p:cNvSpPr txBox="1"/>
          <p:nvPr/>
        </p:nvSpPr>
        <p:spPr>
          <a:xfrm>
            <a:off x="4868736" y="1575188"/>
            <a:ext cx="4048422" cy="4801315"/>
          </a:xfrm>
          <a:prstGeom prst="rect">
            <a:avLst/>
          </a:prstGeom>
          <a:noFill/>
        </p:spPr>
        <p:txBody>
          <a:bodyPr wrap="square" rtlCol="0">
            <a:spAutoFit/>
          </a:bodyPr>
          <a:lstStyle/>
          <a:p>
            <a:r>
              <a:rPr lang="en-US" i="1" dirty="0"/>
              <a:t>The History of </a:t>
            </a:r>
            <a:r>
              <a:rPr lang="en-US" i="1" dirty="0" smtClean="0"/>
              <a:t>England: </a:t>
            </a:r>
            <a:r>
              <a:rPr lang="en-US" i="1" dirty="0"/>
              <a:t>from the invasion of Julius Caesar to the Revolution of 1688</a:t>
            </a:r>
            <a:r>
              <a:rPr lang="en-US" dirty="0"/>
              <a:t> (1754–61) </a:t>
            </a:r>
            <a:r>
              <a:rPr lang="en-US" dirty="0" smtClean="0"/>
              <a:t>, first published in installments.</a:t>
            </a:r>
          </a:p>
          <a:p>
            <a:endParaRPr lang="en-US" dirty="0"/>
          </a:p>
          <a:p>
            <a:r>
              <a:rPr lang="en-US" dirty="0" smtClean="0"/>
              <a:t>Not ancient constitution that mattered: </a:t>
            </a:r>
            <a:r>
              <a:rPr lang="en-US" b="1" u="sng" dirty="0" smtClean="0"/>
              <a:t>History as </a:t>
            </a:r>
            <a:r>
              <a:rPr lang="en-US" b="1" i="1" u="sng" dirty="0" smtClean="0"/>
              <a:t>evolution</a:t>
            </a:r>
            <a:r>
              <a:rPr lang="en-US" b="1" u="sng" dirty="0" smtClean="0"/>
              <a:t> of political structures</a:t>
            </a:r>
            <a:r>
              <a:rPr lang="en-US" dirty="0" smtClean="0"/>
              <a:t>. Beyond absolutism, there was the rise of political liberty.</a:t>
            </a:r>
          </a:p>
          <a:p>
            <a:endParaRPr lang="en-US" dirty="0"/>
          </a:p>
          <a:p>
            <a:r>
              <a:rPr lang="en-US" dirty="0" smtClean="0"/>
              <a:t>Unintended consequences (Absolutism had provoked Puritanism, which kept the spirit of liberty alive – will triumph in 1688.)</a:t>
            </a:r>
          </a:p>
          <a:p>
            <a:endParaRPr lang="en-US" dirty="0"/>
          </a:p>
          <a:p>
            <a:r>
              <a:rPr lang="en-US" dirty="0" smtClean="0"/>
              <a:t>Emphasis on national character.</a:t>
            </a:r>
            <a:endParaRPr lang="en-US" dirty="0"/>
          </a:p>
        </p:txBody>
      </p:sp>
    </p:spTree>
    <p:extLst>
      <p:ext uri="{BB962C8B-B14F-4D97-AF65-F5344CB8AC3E}">
        <p14:creationId xmlns:p14="http://schemas.microsoft.com/office/powerpoint/2010/main" val="762608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Renaissance Histories</a:t>
            </a:r>
            <a:endParaRPr lang="en-US" dirty="0"/>
          </a:p>
        </p:txBody>
      </p:sp>
      <p:sp>
        <p:nvSpPr>
          <p:cNvPr id="3" name="Content Placeholder 2"/>
          <p:cNvSpPr>
            <a:spLocks noGrp="1"/>
          </p:cNvSpPr>
          <p:nvPr>
            <p:ph idx="1"/>
          </p:nvPr>
        </p:nvSpPr>
        <p:spPr/>
        <p:txBody>
          <a:bodyPr/>
          <a:lstStyle/>
          <a:p>
            <a:pPr marL="0" indent="0" algn="ctr">
              <a:buNone/>
            </a:pPr>
            <a:r>
              <a:rPr lang="en-US" dirty="0" smtClean="0">
                <a:solidFill>
                  <a:srgbClr val="000000"/>
                </a:solidFill>
              </a:rPr>
              <a:t>Valuing the past for its </a:t>
            </a:r>
            <a:r>
              <a:rPr lang="en-US" i="1" dirty="0" err="1" smtClean="0">
                <a:solidFill>
                  <a:srgbClr val="000000"/>
                </a:solidFill>
              </a:rPr>
              <a:t>pastness</a:t>
            </a:r>
            <a:endParaRPr lang="en-US" i="1" dirty="0" smtClean="0">
              <a:solidFill>
                <a:srgbClr val="000000"/>
              </a:solidFill>
            </a:endParaRPr>
          </a:p>
          <a:p>
            <a:endParaRPr lang="en-US" dirty="0">
              <a:solidFill>
                <a:srgbClr val="000000"/>
              </a:solidFill>
            </a:endParaRPr>
          </a:p>
          <a:p>
            <a:pPr marL="0" indent="0">
              <a:buNone/>
            </a:pPr>
            <a:r>
              <a:rPr lang="en-US" dirty="0" smtClean="0">
                <a:solidFill>
                  <a:srgbClr val="000000"/>
                </a:solidFill>
              </a:rPr>
              <a:t>‘Our own age has always repelled me […]</a:t>
            </a:r>
          </a:p>
          <a:p>
            <a:pPr marL="0" indent="0">
              <a:buNone/>
            </a:pPr>
            <a:r>
              <a:rPr lang="en-US" dirty="0" smtClean="0">
                <a:solidFill>
                  <a:srgbClr val="000000"/>
                </a:solidFill>
              </a:rPr>
              <a:t>In order to forget my own time, I have constantly striven to place myself in the spirit in other ages, and consequently, I delighted in history.’</a:t>
            </a:r>
          </a:p>
          <a:p>
            <a:pPr lvl="1" algn="r"/>
            <a:r>
              <a:rPr lang="en-US" dirty="0" smtClean="0">
                <a:solidFill>
                  <a:srgbClr val="000000"/>
                </a:solidFill>
              </a:rPr>
              <a:t>14</a:t>
            </a:r>
            <a:r>
              <a:rPr lang="en-US" baseline="30000" dirty="0" smtClean="0">
                <a:solidFill>
                  <a:srgbClr val="000000"/>
                </a:solidFill>
              </a:rPr>
              <a:t>th</a:t>
            </a:r>
            <a:r>
              <a:rPr lang="en-US" dirty="0" smtClean="0">
                <a:solidFill>
                  <a:srgbClr val="000000"/>
                </a:solidFill>
              </a:rPr>
              <a:t> century humanist: Francesco Petrarch</a:t>
            </a:r>
          </a:p>
          <a:p>
            <a:endParaRPr lang="en-US" dirty="0">
              <a:solidFill>
                <a:srgbClr val="000000"/>
              </a:solidFill>
            </a:endParaRPr>
          </a:p>
          <a:p>
            <a:r>
              <a:rPr lang="en-US" dirty="0" smtClean="0">
                <a:solidFill>
                  <a:srgbClr val="000000"/>
                </a:solidFill>
              </a:rPr>
              <a:t>Ancient Rome was thought to be better… medieval period as ‘</a:t>
            </a:r>
            <a:r>
              <a:rPr lang="en-US" dirty="0">
                <a:solidFill>
                  <a:srgbClr val="000000"/>
                </a:solidFill>
              </a:rPr>
              <a:t>D</a:t>
            </a:r>
            <a:r>
              <a:rPr lang="en-US" dirty="0" smtClean="0">
                <a:solidFill>
                  <a:srgbClr val="000000"/>
                </a:solidFill>
              </a:rPr>
              <a:t>ark Ages’.</a:t>
            </a:r>
            <a:endParaRPr lang="en-US" dirty="0">
              <a:solidFill>
                <a:srgbClr val="000000"/>
              </a:solidFill>
            </a:endParaRPr>
          </a:p>
        </p:txBody>
      </p:sp>
    </p:spTree>
    <p:extLst>
      <p:ext uri="{BB962C8B-B14F-4D97-AF65-F5344CB8AC3E}">
        <p14:creationId xmlns:p14="http://schemas.microsoft.com/office/powerpoint/2010/main" val="6995364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can we see history as linear – progress/decline?</a:t>
            </a:r>
            <a:endParaRPr lang="en-GB" dirty="0"/>
          </a:p>
        </p:txBody>
      </p:sp>
      <p:sp>
        <p:nvSpPr>
          <p:cNvPr id="3" name="Content Placeholder 2"/>
          <p:cNvSpPr>
            <a:spLocks noGrp="1"/>
          </p:cNvSpPr>
          <p:nvPr>
            <p:ph idx="1"/>
          </p:nvPr>
        </p:nvSpPr>
        <p:spPr/>
        <p:txBody>
          <a:bodyPr/>
          <a:lstStyle/>
          <a:p>
            <a:endParaRPr lang="en-US" b="1" u="sng" dirty="0" smtClean="0"/>
          </a:p>
          <a:p>
            <a:endParaRPr lang="en-US" b="1" u="sng" dirty="0"/>
          </a:p>
          <a:p>
            <a:r>
              <a:rPr lang="en-US" b="1" u="sng" dirty="0" smtClean="0"/>
              <a:t>Conjectural </a:t>
            </a:r>
            <a:r>
              <a:rPr lang="en-US" b="1" u="sng" dirty="0"/>
              <a:t>History </a:t>
            </a:r>
            <a:r>
              <a:rPr lang="en-US" b="1" dirty="0"/>
              <a:t>– </a:t>
            </a:r>
            <a:r>
              <a:rPr lang="en-US" b="1" dirty="0" smtClean="0"/>
              <a:t>A rational reconstruction </a:t>
            </a:r>
            <a:r>
              <a:rPr lang="en-US" b="1" dirty="0"/>
              <a:t>or </a:t>
            </a:r>
            <a:r>
              <a:rPr lang="en-US" b="1" dirty="0" smtClean="0"/>
              <a:t>speculation </a:t>
            </a:r>
            <a:r>
              <a:rPr lang="en-US" b="1" dirty="0"/>
              <a:t>of what </a:t>
            </a:r>
            <a:r>
              <a:rPr lang="en-US" b="1" i="1" dirty="0"/>
              <a:t>must have </a:t>
            </a:r>
            <a:r>
              <a:rPr lang="en-US" b="1" dirty="0"/>
              <a:t>happened to mankind in the past, even if it can’t be empirically shown</a:t>
            </a:r>
            <a:endParaRPr lang="en-US" dirty="0"/>
          </a:p>
          <a:p>
            <a:endParaRPr lang="en-GB" dirty="0"/>
          </a:p>
        </p:txBody>
      </p:sp>
    </p:spTree>
    <p:extLst>
      <p:ext uri="{BB962C8B-B14F-4D97-AF65-F5344CB8AC3E}">
        <p14:creationId xmlns:p14="http://schemas.microsoft.com/office/powerpoint/2010/main" val="28093452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Conjectural History</a:t>
            </a:r>
            <a:br>
              <a:rPr lang="en-GB" dirty="0" smtClean="0"/>
            </a:br>
            <a:endParaRPr lang="en-GB" dirty="0"/>
          </a:p>
        </p:txBody>
      </p:sp>
      <p:sp>
        <p:nvSpPr>
          <p:cNvPr id="4" name="Content Placeholder 3"/>
          <p:cNvSpPr>
            <a:spLocks noGrp="1"/>
          </p:cNvSpPr>
          <p:nvPr>
            <p:ph sz="half" idx="2"/>
          </p:nvPr>
        </p:nvSpPr>
        <p:spPr/>
        <p:txBody>
          <a:bodyPr/>
          <a:lstStyle/>
          <a:p>
            <a:r>
              <a:rPr lang="en-US" dirty="0" smtClean="0"/>
              <a:t>Rousseau: Humans </a:t>
            </a:r>
            <a:r>
              <a:rPr lang="en-US" dirty="0"/>
              <a:t>were born free and moral (or at least morally neutral) but </a:t>
            </a:r>
            <a:r>
              <a:rPr lang="en-US" dirty="0" err="1"/>
              <a:t>civilisation</a:t>
            </a:r>
            <a:r>
              <a:rPr lang="en-US" dirty="0"/>
              <a:t> </a:t>
            </a:r>
            <a:r>
              <a:rPr lang="en-US" dirty="0" smtClean="0"/>
              <a:t>corrupted them. (</a:t>
            </a:r>
            <a:r>
              <a:rPr lang="en-US" i="1" dirty="0" smtClean="0"/>
              <a:t>Discourse on the Origins of Inequality</a:t>
            </a:r>
            <a:r>
              <a:rPr lang="en-US" dirty="0" smtClean="0"/>
              <a:t>)</a:t>
            </a:r>
          </a:p>
          <a:p>
            <a:endParaRPr lang="en-US" dirty="0"/>
          </a:p>
          <a:p>
            <a:r>
              <a:rPr lang="en-US" dirty="0" smtClean="0"/>
              <a:t> Scottish </a:t>
            </a:r>
            <a:r>
              <a:rPr lang="en-US" dirty="0"/>
              <a:t>historians </a:t>
            </a:r>
            <a:r>
              <a:rPr lang="en-US" dirty="0" smtClean="0"/>
              <a:t>would refute this.</a:t>
            </a:r>
            <a:endParaRPr lang="en-US" dirty="0"/>
          </a:p>
          <a:p>
            <a:endParaRPr lang="en-GB" dirty="0"/>
          </a:p>
        </p:txBody>
      </p:sp>
      <p:pic>
        <p:nvPicPr>
          <p:cNvPr id="8" name="Content Placeholder 7" descr="download.jpg"/>
          <p:cNvPicPr>
            <a:picLocks noGrp="1" noChangeAspect="1"/>
          </p:cNvPicPr>
          <p:nvPr>
            <p:ph sz="quarter" idx="13"/>
          </p:nvPr>
        </p:nvPicPr>
        <p:blipFill>
          <a:blip r:embed="rId2">
            <a:extLst>
              <a:ext uri="{28A0092B-C50C-407E-A947-70E740481C1C}">
                <a14:useLocalDpi xmlns:a14="http://schemas.microsoft.com/office/drawing/2010/main" val="0"/>
              </a:ext>
            </a:extLst>
          </a:blip>
          <a:srcRect l="5349" r="5349"/>
          <a:stretch>
            <a:fillRect/>
          </a:stretch>
        </p:blipFill>
        <p:spPr/>
      </p:pic>
    </p:spTree>
    <p:extLst>
      <p:ext uri="{BB962C8B-B14F-4D97-AF65-F5344CB8AC3E}">
        <p14:creationId xmlns:p14="http://schemas.microsoft.com/office/powerpoint/2010/main" val="40051590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Conjectural History</a:t>
            </a:r>
            <a:br>
              <a:rPr lang="en-GB" dirty="0" smtClean="0"/>
            </a:br>
            <a:endParaRPr lang="en-GB" dirty="0"/>
          </a:p>
        </p:txBody>
      </p:sp>
      <p:sp>
        <p:nvSpPr>
          <p:cNvPr id="4" name="Content Placeholder 3"/>
          <p:cNvSpPr>
            <a:spLocks noGrp="1"/>
          </p:cNvSpPr>
          <p:nvPr>
            <p:ph sz="half" idx="2"/>
          </p:nvPr>
        </p:nvSpPr>
        <p:spPr/>
        <p:txBody>
          <a:bodyPr>
            <a:normAutofit fontScale="62500" lnSpcReduction="20000"/>
          </a:bodyPr>
          <a:lstStyle/>
          <a:p>
            <a:r>
              <a:rPr lang="en-US" sz="3200" b="1" dirty="0" smtClean="0"/>
              <a:t>Adam Ferguson</a:t>
            </a:r>
          </a:p>
          <a:p>
            <a:r>
              <a:rPr lang="en-US" dirty="0" err="1" smtClean="0">
                <a:solidFill>
                  <a:srgbClr val="FF0000"/>
                </a:solidFill>
              </a:rPr>
              <a:t>Stadial</a:t>
            </a:r>
            <a:r>
              <a:rPr lang="en-US" dirty="0" smtClean="0">
                <a:solidFill>
                  <a:srgbClr val="FF0000"/>
                </a:solidFill>
              </a:rPr>
              <a:t> History (stages</a:t>
            </a:r>
            <a:r>
              <a:rPr lang="en-US" dirty="0" smtClean="0"/>
              <a:t>)</a:t>
            </a:r>
          </a:p>
          <a:p>
            <a:endParaRPr lang="en-US" dirty="0"/>
          </a:p>
          <a:p>
            <a:r>
              <a:rPr lang="en-GB" dirty="0" smtClean="0"/>
              <a:t>1. </a:t>
            </a:r>
            <a:r>
              <a:rPr lang="en-GB" u="sng" dirty="0" smtClean="0"/>
              <a:t>Hunting</a:t>
            </a:r>
            <a:r>
              <a:rPr lang="en-GB" dirty="0" smtClean="0"/>
              <a:t> </a:t>
            </a:r>
            <a:r>
              <a:rPr lang="en-GB" dirty="0"/>
              <a:t>– no property, no wealth to accumulate, stage of savagery’ </a:t>
            </a:r>
          </a:p>
          <a:p>
            <a:endParaRPr lang="en-GB" dirty="0"/>
          </a:p>
          <a:p>
            <a:r>
              <a:rPr lang="en-GB" dirty="0"/>
              <a:t>2. </a:t>
            </a:r>
            <a:r>
              <a:rPr lang="en-GB" u="sng" dirty="0"/>
              <a:t>Pasturage</a:t>
            </a:r>
            <a:r>
              <a:rPr lang="en-GB" dirty="0"/>
              <a:t> – less mobile but still nomadic, wealth can be accumulated</a:t>
            </a:r>
          </a:p>
          <a:p>
            <a:endParaRPr lang="en-GB" dirty="0"/>
          </a:p>
          <a:p>
            <a:r>
              <a:rPr lang="en-GB" dirty="0"/>
              <a:t>3</a:t>
            </a:r>
            <a:r>
              <a:rPr lang="en-GB" dirty="0" smtClean="0"/>
              <a:t>. </a:t>
            </a:r>
            <a:r>
              <a:rPr lang="en-GB" u="sng" dirty="0" smtClean="0"/>
              <a:t>Agriculture</a:t>
            </a:r>
            <a:r>
              <a:rPr lang="en-GB" dirty="0" smtClean="0"/>
              <a:t>  </a:t>
            </a:r>
            <a:r>
              <a:rPr lang="en-GB" dirty="0"/>
              <a:t>-- even less mobile, farmer live on land in own houses, </a:t>
            </a:r>
          </a:p>
          <a:p>
            <a:r>
              <a:rPr lang="en-GB" dirty="0"/>
              <a:t>more wealth and greater inequality </a:t>
            </a:r>
          </a:p>
          <a:p>
            <a:endParaRPr lang="en-GB" dirty="0"/>
          </a:p>
          <a:p>
            <a:r>
              <a:rPr lang="en-GB" dirty="0"/>
              <a:t>4. </a:t>
            </a:r>
            <a:r>
              <a:rPr lang="en-GB" u="sng" dirty="0"/>
              <a:t>Commerce</a:t>
            </a:r>
            <a:r>
              <a:rPr lang="en-GB" dirty="0"/>
              <a:t> – property ownership, laws governing property, complex societies</a:t>
            </a:r>
          </a:p>
          <a:p>
            <a:endParaRPr lang="en-GB" dirty="0"/>
          </a:p>
        </p:txBody>
      </p:sp>
      <p:pic>
        <p:nvPicPr>
          <p:cNvPr id="5" name="Content Placeholder 4" descr="EDI_UNI_EU_0012.jpg"/>
          <p:cNvPicPr>
            <a:picLocks noGrp="1" noChangeAspect="1"/>
          </p:cNvPicPr>
          <p:nvPr>
            <p:ph sz="quarter" idx="13"/>
          </p:nvPr>
        </p:nvPicPr>
        <p:blipFill>
          <a:blip r:embed="rId2">
            <a:extLst>
              <a:ext uri="{28A0092B-C50C-407E-A947-70E740481C1C}">
                <a14:useLocalDpi xmlns:a14="http://schemas.microsoft.com/office/drawing/2010/main" val="0"/>
              </a:ext>
            </a:extLst>
          </a:blip>
          <a:srcRect t="7074" b="7074"/>
          <a:stretch>
            <a:fillRect/>
          </a:stretch>
        </p:blipFill>
        <p:spPr/>
      </p:pic>
    </p:spTree>
    <p:extLst>
      <p:ext uri="{BB962C8B-B14F-4D97-AF65-F5344CB8AC3E}">
        <p14:creationId xmlns:p14="http://schemas.microsoft.com/office/powerpoint/2010/main" val="25290555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Moral </a:t>
            </a:r>
            <a:r>
              <a:rPr lang="en-GB" dirty="0"/>
              <a:t>l</a:t>
            </a:r>
            <a:r>
              <a:rPr lang="en-GB" dirty="0" smtClean="0"/>
              <a:t>essons </a:t>
            </a:r>
            <a:br>
              <a:rPr lang="en-GB" dirty="0" smtClean="0"/>
            </a:br>
            <a:r>
              <a:rPr lang="en-GB" dirty="0" smtClean="0"/>
              <a:t>through sympathy</a:t>
            </a:r>
            <a:endParaRPr lang="en-GB" dirty="0"/>
          </a:p>
        </p:txBody>
      </p:sp>
      <p:sp>
        <p:nvSpPr>
          <p:cNvPr id="3" name="Content Placeholder 2"/>
          <p:cNvSpPr>
            <a:spLocks noGrp="1"/>
          </p:cNvSpPr>
          <p:nvPr>
            <p:ph idx="1"/>
          </p:nvPr>
        </p:nvSpPr>
        <p:spPr/>
        <p:txBody>
          <a:bodyPr/>
          <a:lstStyle/>
          <a:p>
            <a:endParaRPr lang="en-GB" dirty="0" smtClean="0"/>
          </a:p>
          <a:p>
            <a:endParaRPr lang="en-GB" dirty="0"/>
          </a:p>
          <a:p>
            <a:r>
              <a:rPr lang="en-GB" dirty="0" smtClean="0"/>
              <a:t>Experience</a:t>
            </a:r>
            <a:r>
              <a:rPr lang="en-GB" dirty="0"/>
              <a:t>, or the experience of </a:t>
            </a:r>
            <a:r>
              <a:rPr lang="en-GB" i="1" dirty="0" smtClean="0"/>
              <a:t>reading </a:t>
            </a:r>
            <a:r>
              <a:rPr lang="en-GB" i="1" dirty="0"/>
              <a:t>about </a:t>
            </a:r>
            <a:r>
              <a:rPr lang="en-GB" i="1" dirty="0" smtClean="0"/>
              <a:t>past experiences</a:t>
            </a:r>
            <a:r>
              <a:rPr lang="en-GB" dirty="0" smtClean="0"/>
              <a:t>,</a:t>
            </a:r>
            <a:r>
              <a:rPr lang="en-GB" i="1" dirty="0" smtClean="0"/>
              <a:t> </a:t>
            </a:r>
            <a:r>
              <a:rPr lang="en-GB" dirty="0" smtClean="0"/>
              <a:t>makes </a:t>
            </a:r>
            <a:r>
              <a:rPr lang="en-GB" dirty="0"/>
              <a:t>one ‘feel’ </a:t>
            </a:r>
            <a:r>
              <a:rPr lang="en-GB" dirty="0" smtClean="0"/>
              <a:t>history, empathise with others, absorb </a:t>
            </a:r>
            <a:r>
              <a:rPr lang="en-GB" dirty="0"/>
              <a:t>moral </a:t>
            </a:r>
            <a:r>
              <a:rPr lang="en-GB" dirty="0" smtClean="0"/>
              <a:t>lessons, and become more virtuous</a:t>
            </a:r>
          </a:p>
          <a:p>
            <a:endParaRPr lang="en-GB" dirty="0"/>
          </a:p>
          <a:p>
            <a:endParaRPr lang="en-GB" dirty="0"/>
          </a:p>
          <a:p>
            <a:endParaRPr lang="en-GB" dirty="0"/>
          </a:p>
        </p:txBody>
      </p:sp>
    </p:spTree>
    <p:extLst>
      <p:ext uri="{BB962C8B-B14F-4D97-AF65-F5344CB8AC3E}">
        <p14:creationId xmlns:p14="http://schemas.microsoft.com/office/powerpoint/2010/main" val="28038502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Hume, sympathy, history</a:t>
            </a:r>
            <a:br>
              <a:rPr lang="en-GB" dirty="0" smtClean="0"/>
            </a:br>
            <a:endParaRPr lang="en-GB" dirty="0"/>
          </a:p>
        </p:txBody>
      </p:sp>
      <p:sp>
        <p:nvSpPr>
          <p:cNvPr id="3" name="Content Placeholder 2"/>
          <p:cNvSpPr>
            <a:spLocks noGrp="1"/>
          </p:cNvSpPr>
          <p:nvPr>
            <p:ph idx="1"/>
          </p:nvPr>
        </p:nvSpPr>
        <p:spPr/>
        <p:txBody>
          <a:bodyPr>
            <a:normAutofit fontScale="92500" lnSpcReduction="20000"/>
          </a:bodyPr>
          <a:lstStyle/>
          <a:p>
            <a:pPr marL="0" indent="0">
              <a:buNone/>
            </a:pPr>
            <a:r>
              <a:rPr lang="en-US" b="1" dirty="0">
                <a:solidFill>
                  <a:srgbClr val="FF0000"/>
                </a:solidFill>
              </a:rPr>
              <a:t>Why study </a:t>
            </a:r>
            <a:r>
              <a:rPr lang="en-US" b="1" dirty="0" smtClean="0">
                <a:solidFill>
                  <a:srgbClr val="FF0000"/>
                </a:solidFill>
              </a:rPr>
              <a:t>history, </a:t>
            </a:r>
            <a:r>
              <a:rPr lang="en-US" b="1" dirty="0">
                <a:solidFill>
                  <a:srgbClr val="FF0000"/>
                </a:solidFill>
              </a:rPr>
              <a:t>according to Hume?</a:t>
            </a:r>
          </a:p>
          <a:p>
            <a:endParaRPr lang="en-US" dirty="0"/>
          </a:p>
          <a:p>
            <a:pPr marL="0" indent="0">
              <a:buNone/>
            </a:pPr>
            <a:r>
              <a:rPr lang="en-US" dirty="0" smtClean="0">
                <a:solidFill>
                  <a:schemeClr val="tx1"/>
                </a:solidFill>
              </a:rPr>
              <a:t>Entertainment, which </a:t>
            </a:r>
            <a:r>
              <a:rPr lang="en-US" dirty="0">
                <a:solidFill>
                  <a:schemeClr val="tx1"/>
                </a:solidFill>
              </a:rPr>
              <a:t>leads to </a:t>
            </a:r>
            <a:r>
              <a:rPr lang="en-US" dirty="0" smtClean="0">
                <a:solidFill>
                  <a:schemeClr val="tx1"/>
                </a:solidFill>
              </a:rPr>
              <a:t>erudition, accumulation of knowledge, </a:t>
            </a:r>
            <a:r>
              <a:rPr lang="en-US" dirty="0">
                <a:solidFill>
                  <a:schemeClr val="tx1"/>
                </a:solidFill>
              </a:rPr>
              <a:t>and </a:t>
            </a:r>
            <a:r>
              <a:rPr lang="en-US" dirty="0" smtClean="0">
                <a:solidFill>
                  <a:schemeClr val="tx1"/>
                </a:solidFill>
              </a:rPr>
              <a:t>moral-intellectual improvement.</a:t>
            </a:r>
            <a:endParaRPr lang="en-US" dirty="0">
              <a:solidFill>
                <a:schemeClr val="tx1"/>
              </a:solidFill>
            </a:endParaRPr>
          </a:p>
          <a:p>
            <a:endParaRPr lang="en-GB" dirty="0">
              <a:solidFill>
                <a:schemeClr val="tx1"/>
              </a:solidFill>
            </a:endParaRPr>
          </a:p>
          <a:p>
            <a:pPr marL="0" indent="0">
              <a:buNone/>
            </a:pPr>
            <a:r>
              <a:rPr lang="en-GB" dirty="0">
                <a:solidFill>
                  <a:schemeClr val="tx1"/>
                </a:solidFill>
              </a:rPr>
              <a:t>‘A man acquainted with history may, in some respects, be said to </a:t>
            </a:r>
            <a:r>
              <a:rPr lang="en-GB" dirty="0" smtClean="0">
                <a:solidFill>
                  <a:schemeClr val="tx1"/>
                </a:solidFill>
              </a:rPr>
              <a:t>have lived </a:t>
            </a:r>
            <a:r>
              <a:rPr lang="en-GB" dirty="0">
                <a:solidFill>
                  <a:schemeClr val="tx1"/>
                </a:solidFill>
              </a:rPr>
              <a:t>from the beginning of the world, and to have been making </a:t>
            </a:r>
            <a:r>
              <a:rPr lang="en-GB" dirty="0" smtClean="0">
                <a:solidFill>
                  <a:schemeClr val="tx1"/>
                </a:solidFill>
              </a:rPr>
              <a:t>continual </a:t>
            </a:r>
            <a:r>
              <a:rPr lang="en-GB" dirty="0">
                <a:solidFill>
                  <a:schemeClr val="tx1"/>
                </a:solidFill>
              </a:rPr>
              <a:t>additions to his stock of knowledge in every century.</a:t>
            </a:r>
            <a:r>
              <a:rPr lang="en-GB" dirty="0" smtClean="0">
                <a:solidFill>
                  <a:schemeClr val="tx1"/>
                </a:solidFill>
              </a:rPr>
              <a:t>’ </a:t>
            </a:r>
            <a:r>
              <a:rPr lang="en-US" dirty="0" smtClean="0">
                <a:solidFill>
                  <a:schemeClr val="tx1"/>
                </a:solidFill>
              </a:rPr>
              <a:t>(note: knowledge </a:t>
            </a:r>
            <a:r>
              <a:rPr lang="en-US" dirty="0">
                <a:solidFill>
                  <a:schemeClr val="tx1"/>
                </a:solidFill>
              </a:rPr>
              <a:t>is accumulative</a:t>
            </a:r>
            <a:r>
              <a:rPr lang="en-US" dirty="0" smtClean="0">
                <a:solidFill>
                  <a:schemeClr val="tx1"/>
                </a:solidFill>
              </a:rPr>
              <a:t>)</a:t>
            </a:r>
            <a:endParaRPr lang="en-US" dirty="0">
              <a:solidFill>
                <a:schemeClr val="tx1"/>
              </a:solidFill>
            </a:endParaRPr>
          </a:p>
          <a:p>
            <a:pPr marL="0" indent="0">
              <a:buNone/>
            </a:pPr>
            <a:endParaRPr lang="en-US" dirty="0">
              <a:solidFill>
                <a:schemeClr val="tx1"/>
              </a:solidFill>
            </a:endParaRPr>
          </a:p>
          <a:p>
            <a:pPr marL="0" indent="0">
              <a:buNone/>
            </a:pPr>
            <a:r>
              <a:rPr lang="en-US" dirty="0">
                <a:solidFill>
                  <a:schemeClr val="tx1"/>
                </a:solidFill>
              </a:rPr>
              <a:t>3. </a:t>
            </a:r>
            <a:r>
              <a:rPr lang="en-GB" dirty="0">
                <a:solidFill>
                  <a:schemeClr val="tx1"/>
                </a:solidFill>
              </a:rPr>
              <a:t>History has the power to direct readers’ wills and </a:t>
            </a:r>
            <a:r>
              <a:rPr lang="en-GB" dirty="0" smtClean="0">
                <a:solidFill>
                  <a:schemeClr val="tx1"/>
                </a:solidFill>
              </a:rPr>
              <a:t>make them become more </a:t>
            </a:r>
            <a:r>
              <a:rPr lang="en-GB" dirty="0">
                <a:solidFill>
                  <a:schemeClr val="tx1"/>
                </a:solidFill>
              </a:rPr>
              <a:t>virtuous; because historians do not possess the vice of self-love </a:t>
            </a:r>
            <a:r>
              <a:rPr lang="en-GB" dirty="0" smtClean="0">
                <a:solidFill>
                  <a:schemeClr val="tx1"/>
                </a:solidFill>
              </a:rPr>
              <a:t>or </a:t>
            </a:r>
            <a:r>
              <a:rPr lang="en-GB" dirty="0">
                <a:solidFill>
                  <a:schemeClr val="tx1"/>
                </a:solidFill>
              </a:rPr>
              <a:t>self-interest.</a:t>
            </a:r>
          </a:p>
          <a:p>
            <a:endParaRPr lang="en-GB" dirty="0">
              <a:solidFill>
                <a:schemeClr val="tx1"/>
              </a:solidFill>
            </a:endParaRPr>
          </a:p>
        </p:txBody>
      </p:sp>
    </p:spTree>
    <p:extLst>
      <p:ext uri="{BB962C8B-B14F-4D97-AF65-F5344CB8AC3E}">
        <p14:creationId xmlns:p14="http://schemas.microsoft.com/office/powerpoint/2010/main" val="24880997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dam_Smith_The_Muir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 y="100556"/>
            <a:ext cx="4499994" cy="5783319"/>
          </a:xfrm>
          <a:prstGeom prst="rect">
            <a:avLst/>
          </a:prstGeom>
        </p:spPr>
      </p:pic>
      <p:sp>
        <p:nvSpPr>
          <p:cNvPr id="3" name="TextBox 2"/>
          <p:cNvSpPr txBox="1"/>
          <p:nvPr/>
        </p:nvSpPr>
        <p:spPr>
          <a:xfrm>
            <a:off x="464654" y="6017394"/>
            <a:ext cx="3449006" cy="646331"/>
          </a:xfrm>
          <a:prstGeom prst="rect">
            <a:avLst/>
          </a:prstGeom>
          <a:noFill/>
        </p:spPr>
        <p:txBody>
          <a:bodyPr wrap="none" rtlCol="0">
            <a:spAutoFit/>
          </a:bodyPr>
          <a:lstStyle/>
          <a:p>
            <a:r>
              <a:rPr lang="en-US" dirty="0" smtClean="0"/>
              <a:t>Adam Smith, 1723-</a:t>
            </a:r>
            <a:r>
              <a:rPr lang="en-US" dirty="0" smtClean="0"/>
              <a:t>1790</a:t>
            </a:r>
          </a:p>
          <a:p>
            <a:r>
              <a:rPr lang="en-US" dirty="0" smtClean="0">
                <a:solidFill>
                  <a:srgbClr val="FF0000"/>
                </a:solidFill>
              </a:rPr>
              <a:t>Sympathy, </a:t>
            </a:r>
            <a:r>
              <a:rPr lang="en-US" dirty="0" smtClean="0">
                <a:solidFill>
                  <a:srgbClr val="FF0000"/>
                </a:solidFill>
              </a:rPr>
              <a:t>knowledge, morality</a:t>
            </a:r>
            <a:endParaRPr lang="en-US" dirty="0">
              <a:solidFill>
                <a:srgbClr val="FF0000"/>
              </a:solidFill>
            </a:endParaRPr>
          </a:p>
        </p:txBody>
      </p:sp>
      <p:sp>
        <p:nvSpPr>
          <p:cNvPr id="4" name="TextBox 3"/>
          <p:cNvSpPr txBox="1"/>
          <p:nvPr/>
        </p:nvSpPr>
        <p:spPr>
          <a:xfrm>
            <a:off x="4646538" y="356260"/>
            <a:ext cx="4428779" cy="923330"/>
          </a:xfrm>
          <a:prstGeom prst="rect">
            <a:avLst/>
          </a:prstGeom>
          <a:noFill/>
        </p:spPr>
        <p:txBody>
          <a:bodyPr wrap="none" rtlCol="0">
            <a:spAutoFit/>
          </a:bodyPr>
          <a:lstStyle/>
          <a:p>
            <a:r>
              <a:rPr lang="en-GB" i="1" dirty="0" smtClean="0"/>
              <a:t>Lectures </a:t>
            </a:r>
            <a:r>
              <a:rPr lang="en-GB" i="1" dirty="0"/>
              <a:t>on Rhetoric and Belles </a:t>
            </a:r>
            <a:r>
              <a:rPr lang="en-GB" i="1" dirty="0" err="1" smtClean="0"/>
              <a:t>Lettres</a:t>
            </a:r>
            <a:r>
              <a:rPr lang="en-GB" dirty="0" smtClean="0"/>
              <a:t>, 1762</a:t>
            </a:r>
          </a:p>
          <a:p>
            <a:endParaRPr lang="en-GB" dirty="0"/>
          </a:p>
          <a:p>
            <a:endParaRPr lang="en-US" dirty="0"/>
          </a:p>
        </p:txBody>
      </p:sp>
      <p:sp>
        <p:nvSpPr>
          <p:cNvPr id="5" name="TextBox 4"/>
          <p:cNvSpPr txBox="1"/>
          <p:nvPr/>
        </p:nvSpPr>
        <p:spPr>
          <a:xfrm>
            <a:off x="4499998" y="851926"/>
            <a:ext cx="30543122" cy="2862323"/>
          </a:xfrm>
          <a:prstGeom prst="rect">
            <a:avLst/>
          </a:prstGeom>
          <a:noFill/>
        </p:spPr>
        <p:txBody>
          <a:bodyPr wrap="square" rtlCol="0">
            <a:spAutoFit/>
          </a:bodyPr>
          <a:lstStyle/>
          <a:p>
            <a:r>
              <a:rPr lang="en-GB" dirty="0"/>
              <a:t>“The accidents…which affect the human </a:t>
            </a:r>
            <a:endParaRPr lang="en-GB" dirty="0" smtClean="0"/>
          </a:p>
          <a:p>
            <a:r>
              <a:rPr lang="en-GB" dirty="0" smtClean="0"/>
              <a:t>Species </a:t>
            </a:r>
            <a:r>
              <a:rPr lang="en-GB" dirty="0"/>
              <a:t>interest us greatly by the </a:t>
            </a:r>
            <a:endParaRPr lang="en-GB" dirty="0" smtClean="0"/>
          </a:p>
          <a:p>
            <a:r>
              <a:rPr lang="en-GB" b="1" u="sng" dirty="0" err="1" smtClean="0"/>
              <a:t>sympathetical</a:t>
            </a:r>
            <a:r>
              <a:rPr lang="en-GB" dirty="0" smtClean="0"/>
              <a:t> </a:t>
            </a:r>
            <a:r>
              <a:rPr lang="en-GB" dirty="0"/>
              <a:t>affections they raise in us. </a:t>
            </a:r>
            <a:endParaRPr lang="en-GB" dirty="0" smtClean="0"/>
          </a:p>
          <a:p>
            <a:r>
              <a:rPr lang="en-GB" dirty="0" smtClean="0"/>
              <a:t>We </a:t>
            </a:r>
            <a:r>
              <a:rPr lang="en-GB" dirty="0"/>
              <a:t>enter into their misfortunes, grieve </a:t>
            </a:r>
            <a:endParaRPr lang="en-GB" dirty="0" smtClean="0"/>
          </a:p>
          <a:p>
            <a:r>
              <a:rPr lang="en-GB" dirty="0" smtClean="0"/>
              <a:t>when </a:t>
            </a:r>
            <a:r>
              <a:rPr lang="en-GB" dirty="0"/>
              <a:t>they grieve, rejoice when they </a:t>
            </a:r>
            <a:r>
              <a:rPr lang="en-GB" dirty="0" smtClean="0"/>
              <a:t>rejoice,</a:t>
            </a:r>
          </a:p>
          <a:p>
            <a:r>
              <a:rPr lang="en-GB" dirty="0" smtClean="0"/>
              <a:t>and </a:t>
            </a:r>
            <a:r>
              <a:rPr lang="en-GB" dirty="0"/>
              <a:t>in a word feel for them in some </a:t>
            </a:r>
            <a:r>
              <a:rPr lang="en-GB" dirty="0" smtClean="0"/>
              <a:t>respect</a:t>
            </a:r>
          </a:p>
          <a:p>
            <a:r>
              <a:rPr lang="en-GB" dirty="0" smtClean="0"/>
              <a:t>as </a:t>
            </a:r>
            <a:r>
              <a:rPr lang="en-GB" dirty="0"/>
              <a:t>if we ourselves were in the same </a:t>
            </a:r>
            <a:endParaRPr lang="en-GB" dirty="0" smtClean="0"/>
          </a:p>
          <a:p>
            <a:r>
              <a:rPr lang="en-GB" dirty="0" smtClean="0"/>
              <a:t>condition</a:t>
            </a:r>
            <a:r>
              <a:rPr lang="en-GB" dirty="0"/>
              <a:t>.”</a:t>
            </a:r>
          </a:p>
          <a:p>
            <a:r>
              <a:rPr lang="en-GB" dirty="0"/>
              <a:t>(</a:t>
            </a:r>
            <a:r>
              <a:rPr lang="en-GB" dirty="0" smtClean="0"/>
              <a:t> </a:t>
            </a:r>
            <a:r>
              <a:rPr lang="en-GB" dirty="0"/>
              <a:t>p. 90)</a:t>
            </a:r>
          </a:p>
          <a:p>
            <a:endParaRPr lang="en-US" dirty="0"/>
          </a:p>
        </p:txBody>
      </p:sp>
      <p:sp>
        <p:nvSpPr>
          <p:cNvPr id="6" name="TextBox 5"/>
          <p:cNvSpPr txBox="1"/>
          <p:nvPr/>
        </p:nvSpPr>
        <p:spPr>
          <a:xfrm>
            <a:off x="4477365" y="3922118"/>
            <a:ext cx="33634643" cy="2862323"/>
          </a:xfrm>
          <a:prstGeom prst="rect">
            <a:avLst/>
          </a:prstGeom>
          <a:noFill/>
        </p:spPr>
        <p:txBody>
          <a:bodyPr wrap="square" rtlCol="0">
            <a:spAutoFit/>
          </a:bodyPr>
          <a:lstStyle/>
          <a:p>
            <a:r>
              <a:rPr lang="en-GB" dirty="0"/>
              <a:t>‘The facts must be real otherwise they will </a:t>
            </a:r>
            <a:r>
              <a:rPr lang="en-GB" dirty="0" smtClean="0"/>
              <a:t>not</a:t>
            </a:r>
          </a:p>
          <a:p>
            <a:r>
              <a:rPr lang="en-GB" dirty="0" smtClean="0"/>
              <a:t> </a:t>
            </a:r>
            <a:r>
              <a:rPr lang="en-GB" dirty="0"/>
              <a:t>assist us in our future conduct, by pointing </a:t>
            </a:r>
            <a:endParaRPr lang="en-GB" dirty="0" smtClean="0"/>
          </a:p>
          <a:p>
            <a:r>
              <a:rPr lang="en-GB" dirty="0" smtClean="0"/>
              <a:t>us </a:t>
            </a:r>
            <a:r>
              <a:rPr lang="en-GB" dirty="0"/>
              <a:t>the means to avoid or produce any event. </a:t>
            </a:r>
            <a:endParaRPr lang="en-GB" dirty="0" smtClean="0"/>
          </a:p>
          <a:p>
            <a:r>
              <a:rPr lang="en-GB" dirty="0" smtClean="0"/>
              <a:t>Feigned </a:t>
            </a:r>
            <a:r>
              <a:rPr lang="en-GB" dirty="0"/>
              <a:t>Event and the Causes contrived from </a:t>
            </a:r>
            <a:endParaRPr lang="en-GB" dirty="0" smtClean="0"/>
          </a:p>
          <a:p>
            <a:r>
              <a:rPr lang="en-GB" dirty="0" smtClean="0"/>
              <a:t>them</a:t>
            </a:r>
            <a:r>
              <a:rPr lang="en-GB" dirty="0"/>
              <a:t>, as they did not exist, can not inform </a:t>
            </a:r>
            <a:r>
              <a:rPr lang="en-GB" dirty="0" smtClean="0"/>
              <a:t>us</a:t>
            </a:r>
          </a:p>
          <a:p>
            <a:r>
              <a:rPr lang="en-GB" dirty="0" smtClean="0"/>
              <a:t> </a:t>
            </a:r>
            <a:r>
              <a:rPr lang="en-GB" dirty="0"/>
              <a:t>of what happened in former times, nor of </a:t>
            </a:r>
            <a:endParaRPr lang="en-GB" dirty="0" smtClean="0"/>
          </a:p>
          <a:p>
            <a:r>
              <a:rPr lang="en-GB" dirty="0" smtClean="0"/>
              <a:t>consequences </a:t>
            </a:r>
            <a:r>
              <a:rPr lang="en-GB" dirty="0"/>
              <a:t>assist us in a plan of future </a:t>
            </a:r>
            <a:endParaRPr lang="en-GB" dirty="0" smtClean="0"/>
          </a:p>
          <a:p>
            <a:r>
              <a:rPr lang="en-GB" dirty="0" smtClean="0"/>
              <a:t>conduct</a:t>
            </a:r>
            <a:r>
              <a:rPr lang="en-GB" dirty="0"/>
              <a:t>.’</a:t>
            </a:r>
          </a:p>
          <a:p>
            <a:r>
              <a:rPr lang="en-GB" dirty="0" smtClean="0"/>
              <a:t>(p</a:t>
            </a:r>
            <a:r>
              <a:rPr lang="en-GB" dirty="0"/>
              <a:t>. 91)</a:t>
            </a:r>
          </a:p>
          <a:p>
            <a:endParaRPr lang="en-US" dirty="0"/>
          </a:p>
        </p:txBody>
      </p:sp>
    </p:spTree>
    <p:extLst>
      <p:ext uri="{BB962C8B-B14F-4D97-AF65-F5344CB8AC3E}">
        <p14:creationId xmlns:p14="http://schemas.microsoft.com/office/powerpoint/2010/main" val="20483594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illiamRobertsonColou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781" y="442657"/>
            <a:ext cx="3810000" cy="4876800"/>
          </a:xfrm>
          <a:prstGeom prst="rect">
            <a:avLst/>
          </a:prstGeom>
        </p:spPr>
      </p:pic>
      <p:sp>
        <p:nvSpPr>
          <p:cNvPr id="3" name="TextBox 2"/>
          <p:cNvSpPr txBox="1"/>
          <p:nvPr/>
        </p:nvSpPr>
        <p:spPr>
          <a:xfrm>
            <a:off x="820888" y="6009947"/>
            <a:ext cx="3214229" cy="369332"/>
          </a:xfrm>
          <a:prstGeom prst="rect">
            <a:avLst/>
          </a:prstGeom>
          <a:noFill/>
        </p:spPr>
        <p:txBody>
          <a:bodyPr wrap="none" rtlCol="0">
            <a:spAutoFit/>
          </a:bodyPr>
          <a:lstStyle/>
          <a:p>
            <a:r>
              <a:rPr lang="en-US" dirty="0" smtClean="0"/>
              <a:t>William Robertson, 1721-1793</a:t>
            </a:r>
            <a:endParaRPr lang="en-US" dirty="0"/>
          </a:p>
        </p:txBody>
      </p:sp>
      <p:sp>
        <p:nvSpPr>
          <p:cNvPr id="4" name="TextBox 3"/>
          <p:cNvSpPr txBox="1"/>
          <p:nvPr/>
        </p:nvSpPr>
        <p:spPr>
          <a:xfrm>
            <a:off x="4460677" y="1827767"/>
            <a:ext cx="13659943" cy="3416320"/>
          </a:xfrm>
          <a:prstGeom prst="rect">
            <a:avLst/>
          </a:prstGeom>
          <a:noFill/>
        </p:spPr>
        <p:txBody>
          <a:bodyPr wrap="square" rtlCol="0">
            <a:spAutoFit/>
          </a:bodyPr>
          <a:lstStyle/>
          <a:p>
            <a:r>
              <a:rPr lang="en-GB" dirty="0" smtClean="0"/>
              <a:t>Example of making people feel history:</a:t>
            </a:r>
          </a:p>
          <a:p>
            <a:endParaRPr lang="en-GB" dirty="0"/>
          </a:p>
          <a:p>
            <a:r>
              <a:rPr lang="en-GB" dirty="0" smtClean="0"/>
              <a:t>‘The </a:t>
            </a:r>
            <a:r>
              <a:rPr lang="en-GB" dirty="0"/>
              <a:t>Queen, worn out with fatigue, </a:t>
            </a:r>
            <a:endParaRPr lang="en-GB" dirty="0" smtClean="0"/>
          </a:p>
          <a:p>
            <a:r>
              <a:rPr lang="en-GB" dirty="0" smtClean="0"/>
              <a:t>covered </a:t>
            </a:r>
            <a:r>
              <a:rPr lang="en-GB" dirty="0"/>
              <a:t>with dust, and bedewed with tears, </a:t>
            </a:r>
            <a:endParaRPr lang="en-GB" dirty="0" smtClean="0"/>
          </a:p>
          <a:p>
            <a:r>
              <a:rPr lang="en-GB" dirty="0" smtClean="0"/>
              <a:t>was exposed </a:t>
            </a:r>
            <a:r>
              <a:rPr lang="en-GB" dirty="0"/>
              <a:t>as a spectacle to her </a:t>
            </a:r>
            <a:r>
              <a:rPr lang="en-GB" dirty="0" smtClean="0"/>
              <a:t>own</a:t>
            </a:r>
          </a:p>
          <a:p>
            <a:r>
              <a:rPr lang="en-GB" dirty="0" smtClean="0"/>
              <a:t>Subjects.’</a:t>
            </a:r>
          </a:p>
          <a:p>
            <a:endParaRPr lang="en-GB" dirty="0"/>
          </a:p>
          <a:p>
            <a:r>
              <a:rPr lang="en-GB" dirty="0" smtClean="0"/>
              <a:t>Moral lessons through empathy with the </a:t>
            </a:r>
          </a:p>
          <a:p>
            <a:r>
              <a:rPr lang="en-GB" dirty="0"/>
              <a:t>t</a:t>
            </a:r>
            <a:r>
              <a:rPr lang="en-GB" dirty="0" smtClean="0"/>
              <a:t>he past</a:t>
            </a:r>
          </a:p>
          <a:p>
            <a:endParaRPr lang="en-GB" dirty="0"/>
          </a:p>
          <a:p>
            <a:r>
              <a:rPr lang="en-GB" dirty="0" smtClean="0"/>
              <a:t>(</a:t>
            </a:r>
            <a:r>
              <a:rPr lang="en-GB" i="1" dirty="0"/>
              <a:t>History of Scotland</a:t>
            </a:r>
            <a:r>
              <a:rPr lang="en-GB" dirty="0"/>
              <a:t>, </a:t>
            </a:r>
            <a:r>
              <a:rPr lang="en-GB" dirty="0" smtClean="0"/>
              <a:t>1759, vol</a:t>
            </a:r>
            <a:r>
              <a:rPr lang="en-GB" dirty="0"/>
              <a:t>. 1, p. 367)</a:t>
            </a:r>
          </a:p>
          <a:p>
            <a:endParaRPr lang="en-US" dirty="0"/>
          </a:p>
        </p:txBody>
      </p:sp>
    </p:spTree>
    <p:extLst>
      <p:ext uri="{BB962C8B-B14F-4D97-AF65-F5344CB8AC3E}">
        <p14:creationId xmlns:p14="http://schemas.microsoft.com/office/powerpoint/2010/main" val="10006733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History: the discovery of natural laws</a:t>
            </a:r>
            <a:endParaRPr lang="en-GB" dirty="0"/>
          </a:p>
        </p:txBody>
      </p:sp>
      <p:sp>
        <p:nvSpPr>
          <p:cNvPr id="3" name="Content Placeholder 2"/>
          <p:cNvSpPr>
            <a:spLocks noGrp="1"/>
          </p:cNvSpPr>
          <p:nvPr>
            <p:ph idx="1"/>
          </p:nvPr>
        </p:nvSpPr>
        <p:spPr/>
        <p:txBody>
          <a:bodyPr/>
          <a:lstStyle/>
          <a:p>
            <a:endParaRPr lang="en-GB" dirty="0" smtClean="0"/>
          </a:p>
          <a:p>
            <a:endParaRPr lang="en-GB" dirty="0"/>
          </a:p>
          <a:p>
            <a:r>
              <a:rPr lang="en-GB" u="sng" dirty="0" smtClean="0">
                <a:solidFill>
                  <a:srgbClr val="000000"/>
                </a:solidFill>
              </a:rPr>
              <a:t>Before Enlightenment</a:t>
            </a:r>
            <a:r>
              <a:rPr lang="en-GB" dirty="0" smtClean="0">
                <a:solidFill>
                  <a:srgbClr val="000000"/>
                </a:solidFill>
              </a:rPr>
              <a:t>: History as art in search of a scientific method</a:t>
            </a:r>
          </a:p>
          <a:p>
            <a:endParaRPr lang="en-GB" dirty="0">
              <a:solidFill>
                <a:srgbClr val="000000"/>
              </a:solidFill>
            </a:endParaRPr>
          </a:p>
          <a:p>
            <a:r>
              <a:rPr lang="en-GB" u="sng" dirty="0" smtClean="0">
                <a:solidFill>
                  <a:srgbClr val="000000"/>
                </a:solidFill>
              </a:rPr>
              <a:t>During Enlightenment</a:t>
            </a:r>
            <a:r>
              <a:rPr lang="en-GB" dirty="0" smtClean="0">
                <a:solidFill>
                  <a:srgbClr val="000000"/>
                </a:solidFill>
              </a:rPr>
              <a:t>: History as the science of human morality</a:t>
            </a:r>
            <a:endParaRPr lang="en-GB" dirty="0">
              <a:solidFill>
                <a:srgbClr val="000000"/>
              </a:solidFill>
            </a:endParaRPr>
          </a:p>
          <a:p>
            <a:endParaRPr lang="en-GB" dirty="0"/>
          </a:p>
        </p:txBody>
      </p:sp>
    </p:spTree>
    <p:extLst>
      <p:ext uri="{BB962C8B-B14F-4D97-AF65-F5344CB8AC3E}">
        <p14:creationId xmlns:p14="http://schemas.microsoft.com/office/powerpoint/2010/main" val="39108436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odfreyKneller-IsaacNewton-168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7"/>
            <a:ext cx="4283994" cy="5883910"/>
          </a:xfrm>
          <a:prstGeom prst="rect">
            <a:avLst/>
          </a:prstGeom>
        </p:spPr>
      </p:pic>
      <p:sp>
        <p:nvSpPr>
          <p:cNvPr id="3" name="TextBox 2"/>
          <p:cNvSpPr txBox="1"/>
          <p:nvPr/>
        </p:nvSpPr>
        <p:spPr>
          <a:xfrm>
            <a:off x="356235" y="6319738"/>
            <a:ext cx="2697448" cy="369332"/>
          </a:xfrm>
          <a:prstGeom prst="rect">
            <a:avLst/>
          </a:prstGeom>
          <a:noFill/>
        </p:spPr>
        <p:txBody>
          <a:bodyPr wrap="none" rtlCol="0">
            <a:spAutoFit/>
          </a:bodyPr>
          <a:lstStyle/>
          <a:p>
            <a:r>
              <a:rPr lang="en-US" dirty="0" smtClean="0"/>
              <a:t>Isaac Newton, 1642-1726</a:t>
            </a:r>
            <a:endParaRPr lang="en-US" dirty="0"/>
          </a:p>
        </p:txBody>
      </p:sp>
      <p:sp>
        <p:nvSpPr>
          <p:cNvPr id="4" name="TextBox 3"/>
          <p:cNvSpPr txBox="1"/>
          <p:nvPr/>
        </p:nvSpPr>
        <p:spPr>
          <a:xfrm>
            <a:off x="4810494" y="247833"/>
            <a:ext cx="3444506" cy="923330"/>
          </a:xfrm>
          <a:prstGeom prst="rect">
            <a:avLst/>
          </a:prstGeom>
          <a:noFill/>
        </p:spPr>
        <p:txBody>
          <a:bodyPr wrap="square" rtlCol="0">
            <a:spAutoFit/>
          </a:bodyPr>
          <a:lstStyle/>
          <a:p>
            <a:r>
              <a:rPr lang="en-US" dirty="0" smtClean="0"/>
              <a:t>NATURAL LAWS as discoverable (Newton)</a:t>
            </a:r>
          </a:p>
          <a:p>
            <a:r>
              <a:rPr lang="en-US" dirty="0" smtClean="0"/>
              <a:t> </a:t>
            </a:r>
            <a:endParaRPr lang="en-US" dirty="0"/>
          </a:p>
        </p:txBody>
      </p:sp>
      <p:sp>
        <p:nvSpPr>
          <p:cNvPr id="5" name="TextBox 4"/>
          <p:cNvSpPr txBox="1"/>
          <p:nvPr/>
        </p:nvSpPr>
        <p:spPr>
          <a:xfrm>
            <a:off x="4429700" y="1127045"/>
            <a:ext cx="4318687" cy="2031325"/>
          </a:xfrm>
          <a:prstGeom prst="rect">
            <a:avLst/>
          </a:prstGeom>
          <a:noFill/>
        </p:spPr>
        <p:txBody>
          <a:bodyPr wrap="square" rtlCol="0">
            <a:spAutoFit/>
          </a:bodyPr>
          <a:lstStyle/>
          <a:p>
            <a:r>
              <a:rPr lang="en-GB" dirty="0" smtClean="0"/>
              <a:t>Hume </a:t>
            </a:r>
            <a:r>
              <a:rPr lang="en-GB" dirty="0" smtClean="0"/>
              <a:t>and other historians were inspired </a:t>
            </a:r>
            <a:r>
              <a:rPr lang="en-GB" dirty="0" smtClean="0"/>
              <a:t>by </a:t>
            </a:r>
            <a:r>
              <a:rPr lang="en-GB" dirty="0" smtClean="0"/>
              <a:t>Newtonian experimental methods </a:t>
            </a:r>
            <a:r>
              <a:rPr lang="en-GB" dirty="0"/>
              <a:t>of reasoning</a:t>
            </a:r>
            <a:r>
              <a:rPr lang="en-GB" dirty="0" smtClean="0"/>
              <a:t>:</a:t>
            </a:r>
          </a:p>
          <a:p>
            <a:r>
              <a:rPr lang="en-GB" dirty="0" smtClean="0"/>
              <a:t>‘the </a:t>
            </a:r>
            <a:r>
              <a:rPr lang="en-GB" dirty="0"/>
              <a:t>empirical observation of human </a:t>
            </a:r>
            <a:endParaRPr lang="en-GB" dirty="0" smtClean="0"/>
          </a:p>
          <a:p>
            <a:r>
              <a:rPr lang="en-GB" dirty="0" smtClean="0"/>
              <a:t>activities </a:t>
            </a:r>
            <a:r>
              <a:rPr lang="en-GB" dirty="0"/>
              <a:t>in the present and past</a:t>
            </a:r>
            <a:r>
              <a:rPr lang="en-GB" dirty="0" smtClean="0"/>
              <a:t>.’ </a:t>
            </a:r>
            <a:endParaRPr lang="en-GB" dirty="0"/>
          </a:p>
          <a:p>
            <a:r>
              <a:rPr lang="en-GB" dirty="0"/>
              <a:t> </a:t>
            </a:r>
          </a:p>
          <a:p>
            <a:endParaRPr lang="en-US" dirty="0"/>
          </a:p>
        </p:txBody>
      </p:sp>
      <p:sp>
        <p:nvSpPr>
          <p:cNvPr id="6" name="TextBox 5"/>
          <p:cNvSpPr txBox="1"/>
          <p:nvPr/>
        </p:nvSpPr>
        <p:spPr>
          <a:xfrm>
            <a:off x="4283996" y="2608600"/>
            <a:ext cx="82905264" cy="3970318"/>
          </a:xfrm>
          <a:prstGeom prst="rect">
            <a:avLst/>
          </a:prstGeom>
          <a:noFill/>
        </p:spPr>
        <p:txBody>
          <a:bodyPr wrap="square" rtlCol="0">
            <a:spAutoFit/>
          </a:bodyPr>
          <a:lstStyle/>
          <a:p>
            <a:r>
              <a:rPr lang="en-GB" dirty="0" smtClean="0"/>
              <a:t>HUME:</a:t>
            </a:r>
          </a:p>
          <a:p>
            <a:r>
              <a:rPr lang="en-GB" dirty="0" smtClean="0"/>
              <a:t>‘Mankind </a:t>
            </a:r>
            <a:r>
              <a:rPr lang="en-GB" dirty="0"/>
              <a:t>are so much the same, in all times </a:t>
            </a:r>
            <a:endParaRPr lang="en-GB" dirty="0" smtClean="0"/>
          </a:p>
          <a:p>
            <a:r>
              <a:rPr lang="en-GB" dirty="0" smtClean="0"/>
              <a:t>and </a:t>
            </a:r>
            <a:r>
              <a:rPr lang="en-GB" dirty="0"/>
              <a:t>places, that history informs us of nothing </a:t>
            </a:r>
            <a:endParaRPr lang="en-GB" dirty="0" smtClean="0"/>
          </a:p>
          <a:p>
            <a:r>
              <a:rPr lang="en-GB" dirty="0" smtClean="0"/>
              <a:t>new </a:t>
            </a:r>
            <a:r>
              <a:rPr lang="en-GB" dirty="0"/>
              <a:t>or strange in this particular. Its chief use </a:t>
            </a:r>
            <a:r>
              <a:rPr lang="en-GB" dirty="0" smtClean="0"/>
              <a:t>is</a:t>
            </a:r>
          </a:p>
          <a:p>
            <a:r>
              <a:rPr lang="en-GB" dirty="0" smtClean="0"/>
              <a:t> </a:t>
            </a:r>
            <a:r>
              <a:rPr lang="en-GB" dirty="0"/>
              <a:t>only to discover the constant and universal </a:t>
            </a:r>
            <a:endParaRPr lang="en-GB" dirty="0" smtClean="0"/>
          </a:p>
          <a:p>
            <a:r>
              <a:rPr lang="en-GB" dirty="0" smtClean="0"/>
              <a:t>principles </a:t>
            </a:r>
            <a:r>
              <a:rPr lang="en-GB" dirty="0"/>
              <a:t>of human nature, by showing </a:t>
            </a:r>
            <a:r>
              <a:rPr lang="en-GB" dirty="0" smtClean="0"/>
              <a:t>men</a:t>
            </a:r>
          </a:p>
          <a:p>
            <a:r>
              <a:rPr lang="en-GB" dirty="0" smtClean="0"/>
              <a:t> </a:t>
            </a:r>
            <a:r>
              <a:rPr lang="en-GB" dirty="0"/>
              <a:t>in all varieties of circumstances and </a:t>
            </a:r>
            <a:r>
              <a:rPr lang="en-GB" dirty="0" smtClean="0"/>
              <a:t>situations</a:t>
            </a:r>
          </a:p>
          <a:p>
            <a:r>
              <a:rPr lang="en-GB" dirty="0" smtClean="0"/>
              <a:t>and </a:t>
            </a:r>
            <a:r>
              <a:rPr lang="en-GB" dirty="0"/>
              <a:t>furnishing us with materials from which </a:t>
            </a:r>
            <a:endParaRPr lang="en-GB" dirty="0" smtClean="0"/>
          </a:p>
          <a:p>
            <a:r>
              <a:rPr lang="en-GB" dirty="0" smtClean="0"/>
              <a:t>we </a:t>
            </a:r>
            <a:r>
              <a:rPr lang="en-GB" dirty="0"/>
              <a:t>may form our observations and become </a:t>
            </a:r>
            <a:endParaRPr lang="en-GB" dirty="0" smtClean="0"/>
          </a:p>
          <a:p>
            <a:r>
              <a:rPr lang="en-GB" dirty="0" smtClean="0"/>
              <a:t>acquainted </a:t>
            </a:r>
            <a:r>
              <a:rPr lang="en-GB" dirty="0"/>
              <a:t>with the regular spring of human </a:t>
            </a:r>
            <a:endParaRPr lang="en-GB" dirty="0" smtClean="0"/>
          </a:p>
          <a:p>
            <a:r>
              <a:rPr lang="en-GB" dirty="0" smtClean="0"/>
              <a:t>action </a:t>
            </a:r>
            <a:r>
              <a:rPr lang="en-GB" dirty="0"/>
              <a:t>and </a:t>
            </a:r>
            <a:r>
              <a:rPr lang="en-GB" dirty="0" smtClean="0"/>
              <a:t>behaviour…’</a:t>
            </a:r>
            <a:endParaRPr lang="en-GB" dirty="0"/>
          </a:p>
          <a:p>
            <a:r>
              <a:rPr lang="en-GB" dirty="0"/>
              <a:t>(Hume, </a:t>
            </a:r>
            <a:r>
              <a:rPr lang="en-GB" i="1" dirty="0"/>
              <a:t>Enquiry Concerning Human </a:t>
            </a:r>
            <a:endParaRPr lang="en-GB" i="1" dirty="0" smtClean="0"/>
          </a:p>
          <a:p>
            <a:r>
              <a:rPr lang="en-GB" i="1" dirty="0" smtClean="0"/>
              <a:t>Understanding</a:t>
            </a:r>
            <a:r>
              <a:rPr lang="en-GB" dirty="0"/>
              <a:t>, pp. 83-4)</a:t>
            </a:r>
          </a:p>
          <a:p>
            <a:endParaRPr lang="en-US" dirty="0"/>
          </a:p>
        </p:txBody>
      </p:sp>
    </p:spTree>
    <p:extLst>
      <p:ext uri="{BB962C8B-B14F-4D97-AF65-F5344CB8AC3E}">
        <p14:creationId xmlns:p14="http://schemas.microsoft.com/office/powerpoint/2010/main" val="34701047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Montesquieu – </a:t>
            </a:r>
            <a:br>
              <a:rPr lang="en-US" dirty="0" smtClean="0"/>
            </a:br>
            <a:r>
              <a:rPr lang="en-US" i="1" dirty="0" smtClean="0"/>
              <a:t>Spirit of the Laws </a:t>
            </a:r>
            <a:r>
              <a:rPr lang="en-US" dirty="0" smtClean="0"/>
              <a:t>(1748)</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Contemporary of Voltaire</a:t>
            </a:r>
          </a:p>
          <a:p>
            <a:endParaRPr lang="en-US" dirty="0"/>
          </a:p>
          <a:p>
            <a:r>
              <a:rPr lang="en-US" i="1" dirty="0" smtClean="0"/>
              <a:t>Spirit </a:t>
            </a:r>
            <a:r>
              <a:rPr lang="en-US" dirty="0" smtClean="0"/>
              <a:t>was put on the Vatican’s Index of banned books</a:t>
            </a:r>
          </a:p>
          <a:p>
            <a:endParaRPr lang="en-US" dirty="0"/>
          </a:p>
          <a:p>
            <a:r>
              <a:rPr lang="en-US" dirty="0" smtClean="0"/>
              <a:t>Erudite sociological history: historical examples to discover ‘natural laws’ governing societies.</a:t>
            </a:r>
          </a:p>
          <a:p>
            <a:endParaRPr lang="en-US" dirty="0" smtClean="0"/>
          </a:p>
          <a:p>
            <a:r>
              <a:rPr lang="en-US" dirty="0" smtClean="0"/>
              <a:t>Forms of government and their guiding principle</a:t>
            </a:r>
          </a:p>
          <a:p>
            <a:pPr lvl="1"/>
            <a:r>
              <a:rPr lang="en-US" dirty="0" smtClean="0"/>
              <a:t>Monarchy, republican (aristo and demo), despotism</a:t>
            </a:r>
          </a:p>
          <a:p>
            <a:pPr lvl="1"/>
            <a:r>
              <a:rPr lang="en-US" dirty="0" smtClean="0"/>
              <a:t>Climate matters</a:t>
            </a:r>
          </a:p>
          <a:p>
            <a:pPr lvl="1"/>
            <a:r>
              <a:rPr lang="en-US" dirty="0" smtClean="0"/>
              <a:t>Checks-and-balances</a:t>
            </a:r>
          </a:p>
          <a:p>
            <a:r>
              <a:rPr lang="en-US" dirty="0" smtClean="0"/>
              <a:t>Implicit message: European </a:t>
            </a:r>
            <a:r>
              <a:rPr lang="en-US" dirty="0" err="1" smtClean="0"/>
              <a:t>exceptionalism</a:t>
            </a:r>
            <a:endParaRPr lang="en-US" dirty="0" smtClean="0"/>
          </a:p>
          <a:p>
            <a:pPr lvl="1"/>
            <a:r>
              <a:rPr lang="en-US" dirty="0" smtClean="0"/>
              <a:t>Climate drove Europe from classical world of virtuous republics to commercial monarchies. Implicit rejection of cyclical history. Implied linear progress.</a:t>
            </a:r>
          </a:p>
          <a:p>
            <a:endParaRPr lang="en-US" dirty="0"/>
          </a:p>
          <a:p>
            <a:pPr marL="0" indent="0">
              <a:buNone/>
            </a:pPr>
            <a:endParaRPr lang="en-US" dirty="0"/>
          </a:p>
        </p:txBody>
      </p:sp>
    </p:spTree>
    <p:extLst>
      <p:ext uri="{BB962C8B-B14F-4D97-AF65-F5344CB8AC3E}">
        <p14:creationId xmlns:p14="http://schemas.microsoft.com/office/powerpoint/2010/main" val="15471031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Renaissance Histories</a:t>
            </a:r>
            <a:endParaRPr lang="en-US" dirty="0"/>
          </a:p>
        </p:txBody>
      </p:sp>
      <p:sp>
        <p:nvSpPr>
          <p:cNvPr id="3" name="Content Placeholder 2"/>
          <p:cNvSpPr>
            <a:spLocks noGrp="1"/>
          </p:cNvSpPr>
          <p:nvPr>
            <p:ph idx="1"/>
          </p:nvPr>
        </p:nvSpPr>
        <p:spPr/>
        <p:txBody>
          <a:bodyPr>
            <a:normAutofit/>
          </a:bodyPr>
          <a:lstStyle/>
          <a:p>
            <a:endParaRPr lang="en-US" dirty="0">
              <a:solidFill>
                <a:srgbClr val="000000"/>
              </a:solidFill>
            </a:endParaRPr>
          </a:p>
          <a:p>
            <a:r>
              <a:rPr lang="en-US" dirty="0" smtClean="0">
                <a:solidFill>
                  <a:srgbClr val="000000"/>
                </a:solidFill>
              </a:rPr>
              <a:t>Philology: study of classical texts</a:t>
            </a:r>
          </a:p>
          <a:p>
            <a:pPr lvl="1"/>
            <a:r>
              <a:rPr lang="en-US" dirty="0" smtClean="0">
                <a:solidFill>
                  <a:srgbClr val="000000"/>
                </a:solidFill>
              </a:rPr>
              <a:t>Initially, classical texts as source for absolute standards</a:t>
            </a:r>
          </a:p>
          <a:p>
            <a:pPr lvl="1"/>
            <a:r>
              <a:rPr lang="en-US" dirty="0" smtClean="0">
                <a:solidFill>
                  <a:srgbClr val="000000"/>
                </a:solidFill>
              </a:rPr>
              <a:t>But to understand classical texts, one needed to understand the contexts of ancient Rome and of translations of classical texts through the ages. Thus, a ‘</a:t>
            </a:r>
            <a:r>
              <a:rPr lang="en-US" u="sng" dirty="0" smtClean="0">
                <a:solidFill>
                  <a:srgbClr val="000000"/>
                </a:solidFill>
              </a:rPr>
              <a:t>historicist</a:t>
            </a:r>
            <a:r>
              <a:rPr lang="en-US" dirty="0" smtClean="0">
                <a:solidFill>
                  <a:srgbClr val="000000"/>
                </a:solidFill>
              </a:rPr>
              <a:t>’ view developed, and with it, a relativist understanding of the past. (Same period as development of perspective in painting.)</a:t>
            </a:r>
          </a:p>
          <a:p>
            <a:r>
              <a:rPr lang="en-US" dirty="0" smtClean="0">
                <a:solidFill>
                  <a:srgbClr val="000000"/>
                </a:solidFill>
              </a:rPr>
              <a:t>Individual Chronicles</a:t>
            </a:r>
          </a:p>
          <a:p>
            <a:pPr lvl="1"/>
            <a:r>
              <a:rPr lang="en-US" dirty="0" smtClean="0">
                <a:solidFill>
                  <a:srgbClr val="000000"/>
                </a:solidFill>
              </a:rPr>
              <a:t>First-hand accounts written in the vernacular (Italian city-states)</a:t>
            </a:r>
          </a:p>
          <a:p>
            <a:pPr lvl="1"/>
            <a:r>
              <a:rPr lang="en-US" dirty="0" smtClean="0">
                <a:solidFill>
                  <a:srgbClr val="000000"/>
                </a:solidFill>
              </a:rPr>
              <a:t>History as memory</a:t>
            </a:r>
          </a:p>
          <a:p>
            <a:pPr lvl="1"/>
            <a:r>
              <a:rPr lang="en-US" dirty="0" smtClean="0">
                <a:solidFill>
                  <a:srgbClr val="000000"/>
                </a:solidFill>
              </a:rPr>
              <a:t>History as full of contingent (and often recent) events: printing press, discovery of the New World, invasions, flourishing city-states</a:t>
            </a:r>
          </a:p>
          <a:p>
            <a:pPr lvl="1"/>
            <a:r>
              <a:rPr lang="en-US" dirty="0" smtClean="0">
                <a:solidFill>
                  <a:srgbClr val="000000"/>
                </a:solidFill>
              </a:rPr>
              <a:t>Narrative tropes inflected by knowledge of classical history (Rome): tragic decline. </a:t>
            </a:r>
          </a:p>
          <a:p>
            <a:endParaRPr lang="en-US" dirty="0">
              <a:solidFill>
                <a:srgbClr val="000000"/>
              </a:solidFill>
            </a:endParaRPr>
          </a:p>
        </p:txBody>
      </p:sp>
    </p:spTree>
    <p:extLst>
      <p:ext uri="{BB962C8B-B14F-4D97-AF65-F5344CB8AC3E}">
        <p14:creationId xmlns:p14="http://schemas.microsoft.com/office/powerpoint/2010/main" val="14746189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Montesquieu – </a:t>
            </a:r>
            <a:br>
              <a:rPr lang="en-US" dirty="0" smtClean="0"/>
            </a:br>
            <a:r>
              <a:rPr lang="en-US" i="1" dirty="0" smtClean="0"/>
              <a:t>Spirit of the Laws </a:t>
            </a:r>
            <a:r>
              <a:rPr lang="en-US" dirty="0" smtClean="0"/>
              <a:t>(1748)</a:t>
            </a:r>
            <a:endParaRPr lang="en-US" dirty="0"/>
          </a:p>
        </p:txBody>
      </p:sp>
      <p:sp>
        <p:nvSpPr>
          <p:cNvPr id="3" name="Content Placeholder 2"/>
          <p:cNvSpPr>
            <a:spLocks noGrp="1"/>
          </p:cNvSpPr>
          <p:nvPr>
            <p:ph sz="half" idx="2"/>
          </p:nvPr>
        </p:nvSpPr>
        <p:spPr/>
        <p:txBody>
          <a:bodyPr>
            <a:normAutofit/>
          </a:bodyPr>
          <a:lstStyle/>
          <a:p>
            <a:r>
              <a:rPr lang="en-US" dirty="0" smtClean="0">
                <a:solidFill>
                  <a:srgbClr val="000000"/>
                </a:solidFill>
              </a:rPr>
              <a:t>I have first of all considered mankind […] amidst such an infinite diversity of laws and manners, they were not solely guided by the caprice of fancy…</a:t>
            </a:r>
          </a:p>
          <a:p>
            <a:pPr marL="0" indent="0">
              <a:buNone/>
            </a:pPr>
            <a:endParaRPr lang="en-US" dirty="0">
              <a:solidFill>
                <a:srgbClr val="000000"/>
              </a:solidFill>
            </a:endParaRPr>
          </a:p>
        </p:txBody>
      </p:sp>
      <p:pic>
        <p:nvPicPr>
          <p:cNvPr id="5" name="Content Placeholder 4" descr="download.jpg"/>
          <p:cNvPicPr>
            <a:picLocks noGrp="1" noChangeAspect="1"/>
          </p:cNvPicPr>
          <p:nvPr>
            <p:ph sz="quarter" idx="13"/>
          </p:nvPr>
        </p:nvPicPr>
        <p:blipFill>
          <a:blip r:embed="rId2">
            <a:extLst>
              <a:ext uri="{28A0092B-C50C-407E-A947-70E740481C1C}">
                <a14:useLocalDpi xmlns:a14="http://schemas.microsoft.com/office/drawing/2010/main" val="0"/>
              </a:ext>
            </a:extLst>
          </a:blip>
          <a:srcRect t="3342" b="3342"/>
          <a:stretch>
            <a:fillRect/>
          </a:stretch>
        </p:blipFill>
        <p:spPr/>
      </p:pic>
    </p:spTree>
    <p:extLst>
      <p:ext uri="{BB962C8B-B14F-4D97-AF65-F5344CB8AC3E}">
        <p14:creationId xmlns:p14="http://schemas.microsoft.com/office/powerpoint/2010/main" val="26933666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Montesquieu – </a:t>
            </a:r>
            <a:br>
              <a:rPr lang="en-US" dirty="0" smtClean="0"/>
            </a:br>
            <a:r>
              <a:rPr lang="en-US" i="1" dirty="0" smtClean="0"/>
              <a:t>Spirit of the Laws </a:t>
            </a:r>
            <a:r>
              <a:rPr lang="en-US" dirty="0" smtClean="0"/>
              <a:t>(1748)</a:t>
            </a:r>
            <a:endParaRPr lang="en-US" dirty="0"/>
          </a:p>
        </p:txBody>
      </p:sp>
      <p:sp>
        <p:nvSpPr>
          <p:cNvPr id="3" name="Content Placeholder 2"/>
          <p:cNvSpPr>
            <a:spLocks noGrp="1"/>
          </p:cNvSpPr>
          <p:nvPr>
            <p:ph sz="half" idx="2"/>
          </p:nvPr>
        </p:nvSpPr>
        <p:spPr/>
        <p:txBody>
          <a:bodyPr>
            <a:normAutofit lnSpcReduction="10000"/>
          </a:bodyPr>
          <a:lstStyle/>
          <a:p>
            <a:pPr marL="0" indent="0">
              <a:buNone/>
            </a:pPr>
            <a:r>
              <a:rPr lang="en-US" dirty="0" smtClean="0">
                <a:solidFill>
                  <a:schemeClr val="tx1"/>
                </a:solidFill>
              </a:rPr>
              <a:t>I have laid down the first principles [i.e., hypotheses], and have found that the particular cases follow naturally from them; that the histories of all nations are only consequences of them, and that every particular law is connected with another law… of a more general extent…</a:t>
            </a:r>
            <a:endParaRPr lang="en-US" dirty="0">
              <a:solidFill>
                <a:schemeClr val="tx1"/>
              </a:solidFill>
            </a:endParaRPr>
          </a:p>
        </p:txBody>
      </p:sp>
      <p:pic>
        <p:nvPicPr>
          <p:cNvPr id="5" name="Content Placeholder 4" descr="download.jpg"/>
          <p:cNvPicPr>
            <a:picLocks noGrp="1" noChangeAspect="1"/>
          </p:cNvPicPr>
          <p:nvPr>
            <p:ph sz="quarter" idx="13"/>
          </p:nvPr>
        </p:nvPicPr>
        <p:blipFill>
          <a:blip r:embed="rId2">
            <a:extLst>
              <a:ext uri="{28A0092B-C50C-407E-A947-70E740481C1C}">
                <a14:useLocalDpi xmlns:a14="http://schemas.microsoft.com/office/drawing/2010/main" val="0"/>
              </a:ext>
            </a:extLst>
          </a:blip>
          <a:srcRect t="3342" b="3342"/>
          <a:stretch>
            <a:fillRect/>
          </a:stretch>
        </p:blipFill>
        <p:spPr/>
      </p:pic>
    </p:spTree>
    <p:extLst>
      <p:ext uri="{BB962C8B-B14F-4D97-AF65-F5344CB8AC3E}">
        <p14:creationId xmlns:p14="http://schemas.microsoft.com/office/powerpoint/2010/main" val="11918626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Montesquieu – </a:t>
            </a:r>
            <a:br>
              <a:rPr lang="en-US" dirty="0" smtClean="0"/>
            </a:br>
            <a:r>
              <a:rPr lang="en-US" i="1" dirty="0" smtClean="0"/>
              <a:t>Spirit of the Laws </a:t>
            </a:r>
            <a:r>
              <a:rPr lang="en-US" dirty="0" smtClean="0"/>
              <a:t>(1748)</a:t>
            </a:r>
            <a:endParaRPr lang="en-US" dirty="0"/>
          </a:p>
        </p:txBody>
      </p:sp>
      <p:sp>
        <p:nvSpPr>
          <p:cNvPr id="3" name="Content Placeholder 2"/>
          <p:cNvSpPr>
            <a:spLocks noGrp="1"/>
          </p:cNvSpPr>
          <p:nvPr>
            <p:ph idx="1"/>
          </p:nvPr>
        </p:nvSpPr>
        <p:spPr/>
        <p:txBody>
          <a:bodyPr>
            <a:normAutofit/>
          </a:bodyPr>
          <a:lstStyle/>
          <a:p>
            <a:r>
              <a:rPr lang="en-US" dirty="0" smtClean="0">
                <a:solidFill>
                  <a:srgbClr val="000000"/>
                </a:solidFill>
              </a:rPr>
              <a:t>Forms of government and their corresponding guiding principles</a:t>
            </a:r>
          </a:p>
          <a:p>
            <a:pPr lvl="1"/>
            <a:r>
              <a:rPr lang="en-US" dirty="0" smtClean="0">
                <a:solidFill>
                  <a:srgbClr val="000000"/>
                </a:solidFill>
              </a:rPr>
              <a:t>Monarchy </a:t>
            </a:r>
            <a:r>
              <a:rPr lang="en-US" dirty="0" smtClean="0">
                <a:solidFill>
                  <a:srgbClr val="000000"/>
                </a:solidFill>
                <a:sym typeface="Wingdings"/>
              </a:rPr>
              <a:t> </a:t>
            </a:r>
            <a:r>
              <a:rPr lang="en-US" dirty="0" err="1" smtClean="0">
                <a:solidFill>
                  <a:srgbClr val="FF0000"/>
                </a:solidFill>
                <a:sym typeface="Wingdings"/>
              </a:rPr>
              <a:t>Honour</a:t>
            </a:r>
            <a:endParaRPr lang="en-US" dirty="0" smtClean="0">
              <a:solidFill>
                <a:srgbClr val="FF0000"/>
              </a:solidFill>
              <a:sym typeface="Wingdings"/>
            </a:endParaRPr>
          </a:p>
          <a:p>
            <a:pPr lvl="1"/>
            <a:r>
              <a:rPr lang="en-US" dirty="0" smtClean="0">
                <a:solidFill>
                  <a:srgbClr val="000000"/>
                </a:solidFill>
              </a:rPr>
              <a:t>Republics (aristocratic and democratic) </a:t>
            </a:r>
            <a:r>
              <a:rPr lang="en-US" dirty="0" smtClean="0">
                <a:solidFill>
                  <a:srgbClr val="000000"/>
                </a:solidFill>
                <a:sym typeface="Wingdings"/>
              </a:rPr>
              <a:t> </a:t>
            </a:r>
            <a:r>
              <a:rPr lang="en-US" dirty="0" smtClean="0">
                <a:solidFill>
                  <a:srgbClr val="FF0000"/>
                </a:solidFill>
                <a:sym typeface="Wingdings"/>
              </a:rPr>
              <a:t>Virtue</a:t>
            </a:r>
          </a:p>
          <a:p>
            <a:pPr lvl="1"/>
            <a:r>
              <a:rPr lang="en-US" dirty="0" smtClean="0">
                <a:solidFill>
                  <a:srgbClr val="000000"/>
                </a:solidFill>
                <a:sym typeface="Wingdings"/>
              </a:rPr>
              <a:t>Despotism  </a:t>
            </a:r>
            <a:r>
              <a:rPr lang="en-US" dirty="0" smtClean="0">
                <a:solidFill>
                  <a:srgbClr val="FF0000"/>
                </a:solidFill>
                <a:sym typeface="Wingdings"/>
              </a:rPr>
              <a:t>Fear</a:t>
            </a:r>
          </a:p>
          <a:p>
            <a:pPr lvl="1"/>
            <a:r>
              <a:rPr lang="en-US" dirty="0" smtClean="0">
                <a:solidFill>
                  <a:srgbClr val="000000"/>
                </a:solidFill>
              </a:rPr>
              <a:t>Ones senses he preferred aristocratic republics and checks-and-balances – not surprising, since he was a magistrate of the French court system</a:t>
            </a:r>
          </a:p>
          <a:p>
            <a:pPr lvl="1"/>
            <a:endParaRPr lang="en-US" dirty="0">
              <a:solidFill>
                <a:srgbClr val="000000"/>
              </a:solidFill>
            </a:endParaRPr>
          </a:p>
          <a:p>
            <a:r>
              <a:rPr lang="en-US" dirty="0" smtClean="0">
                <a:solidFill>
                  <a:srgbClr val="000000"/>
                </a:solidFill>
              </a:rPr>
              <a:t>Not based on cycles but on environment, climate</a:t>
            </a:r>
          </a:p>
          <a:p>
            <a:pPr lvl="1"/>
            <a:r>
              <a:rPr lang="en-US" dirty="0" smtClean="0">
                <a:solidFill>
                  <a:srgbClr val="000000"/>
                </a:solidFill>
              </a:rPr>
              <a:t>Harsher climate led to the emergence of commercial monarchies…</a:t>
            </a:r>
          </a:p>
          <a:p>
            <a:endParaRPr lang="en-US" dirty="0" smtClean="0">
              <a:solidFill>
                <a:srgbClr val="000000"/>
              </a:solidFill>
            </a:endParaRPr>
          </a:p>
          <a:p>
            <a:r>
              <a:rPr lang="en-US" dirty="0" smtClean="0">
                <a:solidFill>
                  <a:srgbClr val="000000"/>
                </a:solidFill>
              </a:rPr>
              <a:t>Implicit message: Within natural laws, European </a:t>
            </a:r>
            <a:r>
              <a:rPr lang="en-US" dirty="0" err="1" smtClean="0">
                <a:solidFill>
                  <a:srgbClr val="000000"/>
                </a:solidFill>
              </a:rPr>
              <a:t>exceptionalism</a:t>
            </a:r>
            <a:endParaRPr lang="en-US" dirty="0" smtClean="0">
              <a:solidFill>
                <a:srgbClr val="000000"/>
              </a:solidFill>
            </a:endParaRP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29098398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 of History? </a:t>
            </a:r>
            <a:endParaRPr lang="en-US" dirty="0"/>
          </a:p>
        </p:txBody>
      </p:sp>
      <p:sp>
        <p:nvSpPr>
          <p:cNvPr id="3" name="Content Placeholder 2"/>
          <p:cNvSpPr>
            <a:spLocks noGrp="1"/>
          </p:cNvSpPr>
          <p:nvPr>
            <p:ph idx="1"/>
          </p:nvPr>
        </p:nvSpPr>
        <p:spPr/>
        <p:txBody>
          <a:bodyPr/>
          <a:lstStyle/>
          <a:p>
            <a:endParaRPr lang="en-US" dirty="0" smtClean="0">
              <a:solidFill>
                <a:schemeClr val="tx1"/>
              </a:solidFill>
            </a:endParaRPr>
          </a:p>
          <a:p>
            <a:r>
              <a:rPr lang="en-US" dirty="0" smtClean="0">
                <a:solidFill>
                  <a:schemeClr val="tx1"/>
                </a:solidFill>
              </a:rPr>
              <a:t>Not just kings and queens</a:t>
            </a:r>
            <a:r>
              <a:rPr lang="mr-IN" dirty="0" smtClean="0">
                <a:solidFill>
                  <a:schemeClr val="tx1"/>
                </a:solidFill>
              </a:rPr>
              <a:t>…</a:t>
            </a:r>
            <a:r>
              <a:rPr lang="en-US" dirty="0" smtClean="0">
                <a:solidFill>
                  <a:schemeClr val="tx1"/>
                </a:solidFill>
              </a:rPr>
              <a:t> or one-off events.</a:t>
            </a:r>
          </a:p>
          <a:p>
            <a:endParaRPr lang="en-US" dirty="0">
              <a:solidFill>
                <a:schemeClr val="tx1"/>
              </a:solidFill>
            </a:endParaRPr>
          </a:p>
          <a:p>
            <a:r>
              <a:rPr lang="en-US" dirty="0" smtClean="0">
                <a:solidFill>
                  <a:schemeClr val="tx1"/>
                </a:solidFill>
              </a:rPr>
              <a:t>Focus on </a:t>
            </a:r>
            <a:r>
              <a:rPr lang="en-US" b="1" u="sng" dirty="0" smtClean="0">
                <a:solidFill>
                  <a:schemeClr val="tx1"/>
                </a:solidFill>
              </a:rPr>
              <a:t>Society, </a:t>
            </a:r>
            <a:r>
              <a:rPr lang="en-US" b="1" u="sng" dirty="0" err="1" smtClean="0">
                <a:solidFill>
                  <a:schemeClr val="tx1"/>
                </a:solidFill>
              </a:rPr>
              <a:t>Civilisation</a:t>
            </a:r>
            <a:r>
              <a:rPr lang="en-US" b="1" u="sng" dirty="0" smtClean="0">
                <a:solidFill>
                  <a:schemeClr val="tx1"/>
                </a:solidFill>
              </a:rPr>
              <a:t>, Nations</a:t>
            </a:r>
            <a:endParaRPr lang="en-US" b="1" u="sng" dirty="0">
              <a:solidFill>
                <a:schemeClr val="tx1"/>
              </a:solidFill>
            </a:endParaRPr>
          </a:p>
        </p:txBody>
      </p:sp>
    </p:spTree>
    <p:extLst>
      <p:ext uri="{BB962C8B-B14F-4D97-AF65-F5344CB8AC3E}">
        <p14:creationId xmlns:p14="http://schemas.microsoft.com/office/powerpoint/2010/main" val="1648746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oltair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3"/>
            <a:ext cx="4823009" cy="5707696"/>
          </a:xfrm>
          <a:prstGeom prst="rect">
            <a:avLst/>
          </a:prstGeom>
        </p:spPr>
      </p:pic>
      <p:sp>
        <p:nvSpPr>
          <p:cNvPr id="3" name="TextBox 2"/>
          <p:cNvSpPr txBox="1"/>
          <p:nvPr/>
        </p:nvSpPr>
        <p:spPr>
          <a:xfrm>
            <a:off x="46466" y="6226801"/>
            <a:ext cx="3671498" cy="646331"/>
          </a:xfrm>
          <a:prstGeom prst="rect">
            <a:avLst/>
          </a:prstGeom>
          <a:noFill/>
        </p:spPr>
        <p:txBody>
          <a:bodyPr wrap="none" rtlCol="0">
            <a:spAutoFit/>
          </a:bodyPr>
          <a:lstStyle/>
          <a:p>
            <a:r>
              <a:rPr lang="en-US" dirty="0" smtClean="0"/>
              <a:t>François-Marie </a:t>
            </a:r>
            <a:r>
              <a:rPr lang="en-US" dirty="0" err="1" smtClean="0"/>
              <a:t>Arouet</a:t>
            </a:r>
            <a:r>
              <a:rPr lang="en-US" dirty="0" smtClean="0"/>
              <a:t>, 1694-1778, </a:t>
            </a:r>
          </a:p>
          <a:p>
            <a:r>
              <a:rPr lang="en-US" dirty="0" smtClean="0"/>
              <a:t>known as Voltaire</a:t>
            </a:r>
            <a:endParaRPr lang="en-US" dirty="0"/>
          </a:p>
        </p:txBody>
      </p:sp>
      <p:sp>
        <p:nvSpPr>
          <p:cNvPr id="4" name="TextBox 3"/>
          <p:cNvSpPr txBox="1"/>
          <p:nvPr/>
        </p:nvSpPr>
        <p:spPr>
          <a:xfrm>
            <a:off x="4869476" y="322520"/>
            <a:ext cx="4295893" cy="1754327"/>
          </a:xfrm>
          <a:prstGeom prst="rect">
            <a:avLst/>
          </a:prstGeom>
          <a:noFill/>
        </p:spPr>
        <p:txBody>
          <a:bodyPr wrap="none" rtlCol="0">
            <a:spAutoFit/>
          </a:bodyPr>
          <a:lstStyle/>
          <a:p>
            <a:r>
              <a:rPr lang="en-US" i="1" dirty="0"/>
              <a:t>History of Charles XII, King of </a:t>
            </a:r>
            <a:r>
              <a:rPr lang="en-US" i="1" dirty="0" smtClean="0"/>
              <a:t>Sweden</a:t>
            </a:r>
            <a:endParaRPr lang="en-US" dirty="0" smtClean="0"/>
          </a:p>
          <a:p>
            <a:r>
              <a:rPr lang="en-US" dirty="0" smtClean="0"/>
              <a:t>(</a:t>
            </a:r>
            <a:r>
              <a:rPr lang="en-US" dirty="0"/>
              <a:t>1731</a:t>
            </a:r>
            <a:r>
              <a:rPr lang="en-US" dirty="0" smtClean="0"/>
              <a:t>)</a:t>
            </a:r>
          </a:p>
          <a:p>
            <a:r>
              <a:rPr lang="en-US" dirty="0"/>
              <a:t> </a:t>
            </a:r>
            <a:r>
              <a:rPr lang="en-US" dirty="0" smtClean="0"/>
              <a:t> Charles XII vain hunt for glory v.</a:t>
            </a:r>
          </a:p>
          <a:p>
            <a:r>
              <a:rPr lang="en-US" dirty="0"/>
              <a:t> </a:t>
            </a:r>
            <a:r>
              <a:rPr lang="en-US" dirty="0" smtClean="0"/>
              <a:t> Peter I’s sober resolve to </a:t>
            </a:r>
            <a:r>
              <a:rPr lang="en-US" dirty="0" err="1" smtClean="0"/>
              <a:t>civilise</a:t>
            </a:r>
            <a:r>
              <a:rPr lang="en-US" dirty="0" smtClean="0"/>
              <a:t> society</a:t>
            </a:r>
          </a:p>
          <a:p>
            <a:r>
              <a:rPr lang="en-US" b="1" u="sng" dirty="0" smtClean="0"/>
              <a:t>History of </a:t>
            </a:r>
            <a:r>
              <a:rPr lang="en-US" b="1" u="sng" dirty="0" err="1" smtClean="0"/>
              <a:t>civilisation</a:t>
            </a:r>
            <a:r>
              <a:rPr lang="en-US" b="1" u="sng" dirty="0" smtClean="0"/>
              <a:t> </a:t>
            </a:r>
            <a:r>
              <a:rPr lang="en-US" dirty="0" smtClean="0"/>
              <a:t>is what’s </a:t>
            </a:r>
          </a:p>
          <a:p>
            <a:r>
              <a:rPr lang="en-US" dirty="0" smtClean="0"/>
              <a:t>Important…</a:t>
            </a:r>
            <a:endParaRPr lang="en-US" dirty="0"/>
          </a:p>
        </p:txBody>
      </p:sp>
      <p:sp>
        <p:nvSpPr>
          <p:cNvPr id="5" name="TextBox 4"/>
          <p:cNvSpPr txBox="1"/>
          <p:nvPr/>
        </p:nvSpPr>
        <p:spPr>
          <a:xfrm>
            <a:off x="5095704" y="2153048"/>
            <a:ext cx="3883100" cy="923330"/>
          </a:xfrm>
          <a:prstGeom prst="rect">
            <a:avLst/>
          </a:prstGeom>
          <a:noFill/>
        </p:spPr>
        <p:txBody>
          <a:bodyPr wrap="none" rtlCol="0">
            <a:spAutoFit/>
          </a:bodyPr>
          <a:lstStyle/>
          <a:p>
            <a:r>
              <a:rPr lang="en-US" i="1" dirty="0"/>
              <a:t>The Age of Louis XIV</a:t>
            </a:r>
            <a:r>
              <a:rPr lang="en-US" dirty="0"/>
              <a:t> (1751</a:t>
            </a:r>
            <a:r>
              <a:rPr lang="en-US" dirty="0" smtClean="0"/>
              <a:t>)</a:t>
            </a:r>
          </a:p>
          <a:p>
            <a:r>
              <a:rPr lang="en-US" dirty="0" smtClean="0"/>
              <a:t>Hardly about Louis XIV</a:t>
            </a:r>
          </a:p>
          <a:p>
            <a:r>
              <a:rPr lang="en-US" dirty="0" smtClean="0"/>
              <a:t>Focused more on French </a:t>
            </a:r>
            <a:r>
              <a:rPr lang="en-US" dirty="0" err="1" smtClean="0"/>
              <a:t>civilisation</a:t>
            </a:r>
            <a:endParaRPr lang="en-US" dirty="0"/>
          </a:p>
        </p:txBody>
      </p:sp>
      <p:sp>
        <p:nvSpPr>
          <p:cNvPr id="7" name="TextBox 6"/>
          <p:cNvSpPr txBox="1"/>
          <p:nvPr/>
        </p:nvSpPr>
        <p:spPr>
          <a:xfrm>
            <a:off x="4869476" y="3268296"/>
            <a:ext cx="7086466" cy="1477328"/>
          </a:xfrm>
          <a:prstGeom prst="rect">
            <a:avLst/>
          </a:prstGeom>
          <a:noFill/>
        </p:spPr>
        <p:txBody>
          <a:bodyPr wrap="square" rtlCol="0">
            <a:spAutoFit/>
          </a:bodyPr>
          <a:lstStyle/>
          <a:p>
            <a:r>
              <a:rPr lang="en-US" i="1" dirty="0" smtClean="0"/>
              <a:t>Essay </a:t>
            </a:r>
            <a:r>
              <a:rPr lang="en-US" i="1" dirty="0"/>
              <a:t>on the Manners of Nations </a:t>
            </a:r>
            <a:endParaRPr lang="en-US" i="1" dirty="0" smtClean="0"/>
          </a:p>
          <a:p>
            <a:r>
              <a:rPr lang="en-US" i="1" dirty="0" smtClean="0"/>
              <a:t>(</a:t>
            </a:r>
            <a:r>
              <a:rPr lang="en-US" i="1" dirty="0"/>
              <a:t>or 'Universal History') </a:t>
            </a:r>
            <a:r>
              <a:rPr lang="en-US" dirty="0"/>
              <a:t>(</a:t>
            </a:r>
            <a:r>
              <a:rPr lang="en-US" dirty="0" smtClean="0"/>
              <a:t>1754)</a:t>
            </a:r>
          </a:p>
          <a:p>
            <a:r>
              <a:rPr lang="en-US" dirty="0" smtClean="0"/>
              <a:t>One of many studies of ‘</a:t>
            </a:r>
            <a:r>
              <a:rPr lang="en-US" dirty="0" err="1" smtClean="0"/>
              <a:t>moeurs</a:t>
            </a:r>
            <a:r>
              <a:rPr lang="en-US" dirty="0" smtClean="0"/>
              <a:t>’ (morals</a:t>
            </a:r>
          </a:p>
          <a:p>
            <a:r>
              <a:rPr lang="en-US" dirty="0"/>
              <a:t>a</a:t>
            </a:r>
            <a:r>
              <a:rPr lang="en-US" dirty="0" smtClean="0"/>
              <a:t>nd customs) at the time. Again, history</a:t>
            </a:r>
          </a:p>
          <a:p>
            <a:r>
              <a:rPr lang="en-US" dirty="0"/>
              <a:t>o</a:t>
            </a:r>
            <a:r>
              <a:rPr lang="en-US" dirty="0" smtClean="0"/>
              <a:t>f </a:t>
            </a:r>
            <a:r>
              <a:rPr lang="en-US" dirty="0" err="1" smtClean="0"/>
              <a:t>civilisation</a:t>
            </a:r>
            <a:r>
              <a:rPr lang="en-US" dirty="0" smtClean="0"/>
              <a:t> and progress.</a:t>
            </a:r>
            <a:endParaRPr lang="en-US" dirty="0"/>
          </a:p>
        </p:txBody>
      </p:sp>
      <p:sp>
        <p:nvSpPr>
          <p:cNvPr id="9" name="TextBox 8"/>
          <p:cNvSpPr txBox="1"/>
          <p:nvPr/>
        </p:nvSpPr>
        <p:spPr>
          <a:xfrm>
            <a:off x="5111193" y="4894699"/>
            <a:ext cx="12947195" cy="2031325"/>
          </a:xfrm>
          <a:prstGeom prst="rect">
            <a:avLst/>
          </a:prstGeom>
          <a:noFill/>
        </p:spPr>
        <p:txBody>
          <a:bodyPr wrap="square" rtlCol="0">
            <a:spAutoFit/>
          </a:bodyPr>
          <a:lstStyle/>
          <a:p>
            <a:r>
              <a:rPr lang="en-US" dirty="0" smtClean="0"/>
              <a:t>‘History </a:t>
            </a:r>
            <a:r>
              <a:rPr lang="en-US" dirty="0"/>
              <a:t>is the narrative of facts </a:t>
            </a:r>
            <a:r>
              <a:rPr lang="en-US" dirty="0" smtClean="0"/>
              <a:t>taken</a:t>
            </a:r>
          </a:p>
          <a:p>
            <a:r>
              <a:rPr lang="en-US" dirty="0" smtClean="0"/>
              <a:t> </a:t>
            </a:r>
            <a:r>
              <a:rPr lang="en-US" dirty="0"/>
              <a:t>to be true, in contrast to the fable </a:t>
            </a:r>
            <a:endParaRPr lang="en-US" dirty="0" smtClean="0"/>
          </a:p>
          <a:p>
            <a:r>
              <a:rPr lang="en-US" dirty="0" smtClean="0"/>
              <a:t>which </a:t>
            </a:r>
            <a:r>
              <a:rPr lang="en-US" dirty="0"/>
              <a:t>is the narrative of facts taken </a:t>
            </a:r>
            <a:endParaRPr lang="en-US" dirty="0" smtClean="0"/>
          </a:p>
          <a:p>
            <a:r>
              <a:rPr lang="en-US" dirty="0" smtClean="0"/>
              <a:t>to </a:t>
            </a:r>
            <a:r>
              <a:rPr lang="en-US" dirty="0"/>
              <a:t>be false</a:t>
            </a:r>
            <a:r>
              <a:rPr lang="en-US" dirty="0" smtClean="0"/>
              <a:t>.’ </a:t>
            </a:r>
          </a:p>
          <a:p>
            <a:endParaRPr lang="en-GB" dirty="0"/>
          </a:p>
          <a:p>
            <a:r>
              <a:rPr lang="en-GB" dirty="0" smtClean="0"/>
              <a:t>F</a:t>
            </a:r>
            <a:r>
              <a:rPr lang="en-US" dirty="0" smtClean="0"/>
              <a:t>rom: “</a:t>
            </a:r>
            <a:r>
              <a:rPr lang="en-US" dirty="0"/>
              <a:t>Histoire”, p. 164</a:t>
            </a:r>
            <a:endParaRPr lang="en-GB" dirty="0"/>
          </a:p>
          <a:p>
            <a:endParaRPr lang="en-US" dirty="0"/>
          </a:p>
        </p:txBody>
      </p:sp>
    </p:spTree>
    <p:extLst>
      <p:ext uri="{BB962C8B-B14F-4D97-AF65-F5344CB8AC3E}">
        <p14:creationId xmlns:p14="http://schemas.microsoft.com/office/powerpoint/2010/main" val="42283749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rofAdamFergus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157" y="733128"/>
            <a:ext cx="4213643" cy="5040752"/>
          </a:xfrm>
          <a:prstGeom prst="rect">
            <a:avLst/>
          </a:prstGeom>
        </p:spPr>
      </p:pic>
      <p:sp>
        <p:nvSpPr>
          <p:cNvPr id="3" name="TextBox 2"/>
          <p:cNvSpPr txBox="1"/>
          <p:nvPr/>
        </p:nvSpPr>
        <p:spPr>
          <a:xfrm>
            <a:off x="309769" y="6257780"/>
            <a:ext cx="2953641" cy="369332"/>
          </a:xfrm>
          <a:prstGeom prst="rect">
            <a:avLst/>
          </a:prstGeom>
          <a:noFill/>
        </p:spPr>
        <p:txBody>
          <a:bodyPr wrap="none" rtlCol="0">
            <a:spAutoFit/>
          </a:bodyPr>
          <a:lstStyle/>
          <a:p>
            <a:r>
              <a:rPr lang="en-US" dirty="0" smtClean="0"/>
              <a:t>Adam Ferguson, 1723-1816</a:t>
            </a:r>
            <a:endParaRPr lang="en-US" dirty="0"/>
          </a:p>
        </p:txBody>
      </p:sp>
      <p:sp>
        <p:nvSpPr>
          <p:cNvPr id="4" name="TextBox 3"/>
          <p:cNvSpPr txBox="1"/>
          <p:nvPr/>
        </p:nvSpPr>
        <p:spPr>
          <a:xfrm>
            <a:off x="4378979" y="480176"/>
            <a:ext cx="4497508" cy="369332"/>
          </a:xfrm>
          <a:prstGeom prst="rect">
            <a:avLst/>
          </a:prstGeom>
          <a:noFill/>
        </p:spPr>
        <p:txBody>
          <a:bodyPr wrap="none" rtlCol="0">
            <a:spAutoFit/>
          </a:bodyPr>
          <a:lstStyle/>
          <a:p>
            <a:r>
              <a:rPr lang="en-US" i="1" dirty="0"/>
              <a:t>An Essay on the History of Civil </a:t>
            </a:r>
            <a:r>
              <a:rPr lang="en-US" i="1" dirty="0" smtClean="0"/>
              <a:t>Society</a:t>
            </a:r>
            <a:r>
              <a:rPr lang="en-US" dirty="0" smtClean="0"/>
              <a:t>,1767  </a:t>
            </a:r>
            <a:endParaRPr lang="en-US" dirty="0"/>
          </a:p>
        </p:txBody>
      </p:sp>
      <p:sp>
        <p:nvSpPr>
          <p:cNvPr id="6" name="Rectangle 5"/>
          <p:cNvSpPr/>
          <p:nvPr/>
        </p:nvSpPr>
        <p:spPr>
          <a:xfrm>
            <a:off x="4378978" y="1022311"/>
            <a:ext cx="4480421" cy="2585323"/>
          </a:xfrm>
          <a:prstGeom prst="rect">
            <a:avLst/>
          </a:prstGeom>
        </p:spPr>
        <p:txBody>
          <a:bodyPr wrap="square">
            <a:spAutoFit/>
          </a:bodyPr>
          <a:lstStyle/>
          <a:p>
            <a:r>
              <a:rPr lang="en-US" dirty="0" smtClean="0"/>
              <a:t>‘Mankind </a:t>
            </a:r>
            <a:r>
              <a:rPr lang="en-US" dirty="0"/>
              <a:t>are to be taken in groups, as they have always subsisted. The history of the individual is but a detail of the sentiments and thoughts he has entertained in the view of his species: and every experiment relative to this subject should be made with entire  societies, not with single </a:t>
            </a:r>
            <a:r>
              <a:rPr lang="en-US" dirty="0" smtClean="0"/>
              <a:t>men.’</a:t>
            </a:r>
          </a:p>
          <a:p>
            <a:r>
              <a:rPr lang="en-US" dirty="0" smtClean="0"/>
              <a:t>(p.6)</a:t>
            </a:r>
            <a:endParaRPr lang="en-GB" dirty="0"/>
          </a:p>
        </p:txBody>
      </p:sp>
      <p:sp>
        <p:nvSpPr>
          <p:cNvPr id="8" name="Rectangle 7"/>
          <p:cNvSpPr/>
          <p:nvPr/>
        </p:nvSpPr>
        <p:spPr>
          <a:xfrm>
            <a:off x="4378978" y="1997838"/>
            <a:ext cx="4480419" cy="4524316"/>
          </a:xfrm>
          <a:prstGeom prst="rect">
            <a:avLst/>
          </a:prstGeom>
        </p:spPr>
        <p:txBody>
          <a:bodyPr wrap="square">
            <a:spAutoFit/>
          </a:bodyPr>
          <a:lstStyle/>
          <a:p>
            <a:r>
              <a:rPr lang="en-US" dirty="0" smtClean="0"/>
              <a:t>I</a:t>
            </a:r>
          </a:p>
          <a:p>
            <a:r>
              <a:rPr lang="en-US" dirty="0"/>
              <a:t> </a:t>
            </a:r>
            <a:endParaRPr lang="en-US" dirty="0" smtClean="0"/>
          </a:p>
          <a:p>
            <a:endParaRPr lang="en-US" dirty="0"/>
          </a:p>
          <a:p>
            <a:endParaRPr lang="en-US" dirty="0" smtClean="0"/>
          </a:p>
          <a:p>
            <a:endParaRPr lang="en-US" dirty="0"/>
          </a:p>
          <a:p>
            <a:r>
              <a:rPr lang="en-US" dirty="0" smtClean="0"/>
              <a:t>‘…if </a:t>
            </a:r>
            <a:r>
              <a:rPr lang="en-US" dirty="0"/>
              <a:t>we are asked therefore, Where the state of nature is to be found? we may answer, It is here; and it matters not whether we are understood to speak in the island of Great Britain, at the Cape of Good Hope, or the Straits of Magellan. While this active being is in the train of employing his talents, and of operating on the subjects around him</a:t>
            </a:r>
            <a:r>
              <a:rPr lang="en-US" u="sng" dirty="0"/>
              <a:t>, all situations are equally natural</a:t>
            </a:r>
            <a:r>
              <a:rPr lang="en-US" dirty="0" smtClean="0"/>
              <a:t>.’</a:t>
            </a:r>
            <a:endParaRPr lang="en-GB" dirty="0"/>
          </a:p>
          <a:p>
            <a:r>
              <a:rPr lang="en-US" dirty="0"/>
              <a:t>(Ferguson, Essay, pp. 11–12)</a:t>
            </a:r>
            <a:endParaRPr lang="en-GB" dirty="0"/>
          </a:p>
        </p:txBody>
      </p:sp>
    </p:spTree>
    <p:extLst>
      <p:ext uri="{BB962C8B-B14F-4D97-AF65-F5344CB8AC3E}">
        <p14:creationId xmlns:p14="http://schemas.microsoft.com/office/powerpoint/2010/main" val="33561964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Renaissance Histories</a:t>
            </a:r>
          </a:p>
        </p:txBody>
      </p:sp>
      <p:sp>
        <p:nvSpPr>
          <p:cNvPr id="3" name="Content Placeholder 2"/>
          <p:cNvSpPr>
            <a:spLocks noGrp="1"/>
          </p:cNvSpPr>
          <p:nvPr>
            <p:ph idx="1"/>
          </p:nvPr>
        </p:nvSpPr>
        <p:spPr/>
        <p:txBody>
          <a:bodyPr>
            <a:normAutofit/>
          </a:bodyPr>
          <a:lstStyle/>
          <a:p>
            <a:r>
              <a:rPr lang="en-US" dirty="0">
                <a:solidFill>
                  <a:srgbClr val="000000"/>
                </a:solidFill>
              </a:rPr>
              <a:t>Histories of Great men, Great women</a:t>
            </a:r>
          </a:p>
          <a:p>
            <a:pPr lvl="1"/>
            <a:r>
              <a:rPr lang="en-US" dirty="0">
                <a:solidFill>
                  <a:srgbClr val="000000"/>
                </a:solidFill>
              </a:rPr>
              <a:t>Lives of notable </a:t>
            </a:r>
            <a:r>
              <a:rPr lang="en-US" dirty="0" smtClean="0">
                <a:solidFill>
                  <a:srgbClr val="000000"/>
                </a:solidFill>
              </a:rPr>
              <a:t>individuals – moral lessons</a:t>
            </a:r>
            <a:endParaRPr lang="en-US" dirty="0">
              <a:solidFill>
                <a:srgbClr val="000000"/>
              </a:solidFill>
            </a:endParaRPr>
          </a:p>
          <a:p>
            <a:pPr lvl="1"/>
            <a:r>
              <a:rPr lang="en-US" dirty="0">
                <a:solidFill>
                  <a:srgbClr val="000000"/>
                </a:solidFill>
              </a:rPr>
              <a:t>Women </a:t>
            </a:r>
            <a:r>
              <a:rPr lang="en-US" dirty="0" err="1">
                <a:solidFill>
                  <a:srgbClr val="000000"/>
                </a:solidFill>
              </a:rPr>
              <a:t>recognised</a:t>
            </a:r>
            <a:r>
              <a:rPr lang="en-US" dirty="0">
                <a:solidFill>
                  <a:srgbClr val="000000"/>
                </a:solidFill>
              </a:rPr>
              <a:t> as historical subjects and as readers of </a:t>
            </a:r>
            <a:r>
              <a:rPr lang="en-US" dirty="0" smtClean="0">
                <a:solidFill>
                  <a:srgbClr val="000000"/>
                </a:solidFill>
              </a:rPr>
              <a:t>history</a:t>
            </a:r>
          </a:p>
          <a:p>
            <a:pPr lvl="2"/>
            <a:r>
              <a:rPr lang="en-US" dirty="0" smtClean="0">
                <a:solidFill>
                  <a:srgbClr val="000000"/>
                </a:solidFill>
              </a:rPr>
              <a:t>But often in sexist way: women had specific virtues (chastity, silence, obedience)</a:t>
            </a:r>
          </a:p>
          <a:p>
            <a:pPr lvl="2"/>
            <a:r>
              <a:rPr lang="en-US" dirty="0" smtClean="0">
                <a:solidFill>
                  <a:srgbClr val="000000"/>
                </a:solidFill>
              </a:rPr>
              <a:t>History was instructive for them – more so than rhetoric or philosophy – since it dealt with only facts (not reasoning or public speaking)</a:t>
            </a:r>
          </a:p>
          <a:p>
            <a:pPr lvl="1"/>
            <a:endParaRPr lang="en-US" dirty="0">
              <a:solidFill>
                <a:srgbClr val="000000"/>
              </a:solidFill>
            </a:endParaRPr>
          </a:p>
          <a:p>
            <a:r>
              <a:rPr lang="en-US" dirty="0" smtClean="0">
                <a:solidFill>
                  <a:srgbClr val="000000"/>
                </a:solidFill>
              </a:rPr>
              <a:t>Example titles</a:t>
            </a:r>
          </a:p>
          <a:p>
            <a:pPr lvl="1"/>
            <a:r>
              <a:rPr lang="en-US" dirty="0" err="1" smtClean="0">
                <a:solidFill>
                  <a:srgbClr val="000000"/>
                </a:solidFill>
              </a:rPr>
              <a:t>Vespasiano</a:t>
            </a:r>
            <a:r>
              <a:rPr lang="en-US" dirty="0" smtClean="0">
                <a:solidFill>
                  <a:srgbClr val="000000"/>
                </a:solidFill>
              </a:rPr>
              <a:t> da </a:t>
            </a:r>
            <a:r>
              <a:rPr lang="en-US" dirty="0" err="1" smtClean="0">
                <a:solidFill>
                  <a:srgbClr val="000000"/>
                </a:solidFill>
              </a:rPr>
              <a:t>Bisticci</a:t>
            </a:r>
            <a:r>
              <a:rPr lang="en-US" dirty="0" smtClean="0">
                <a:solidFill>
                  <a:srgbClr val="000000"/>
                </a:solidFill>
              </a:rPr>
              <a:t>: </a:t>
            </a:r>
            <a:r>
              <a:rPr lang="en-US" i="1" dirty="0" smtClean="0">
                <a:solidFill>
                  <a:srgbClr val="000000"/>
                </a:solidFill>
              </a:rPr>
              <a:t>Lives of Illustrious Men </a:t>
            </a:r>
            <a:r>
              <a:rPr lang="en-US" dirty="0" smtClean="0">
                <a:solidFill>
                  <a:srgbClr val="000000"/>
                </a:solidFill>
              </a:rPr>
              <a:t>(late 15</a:t>
            </a:r>
            <a:r>
              <a:rPr lang="en-US" baseline="30000" dirty="0" smtClean="0">
                <a:solidFill>
                  <a:srgbClr val="000000"/>
                </a:solidFill>
              </a:rPr>
              <a:t>th</a:t>
            </a:r>
            <a:r>
              <a:rPr lang="en-US" dirty="0" smtClean="0">
                <a:solidFill>
                  <a:srgbClr val="000000"/>
                </a:solidFill>
              </a:rPr>
              <a:t> century)</a:t>
            </a:r>
          </a:p>
          <a:p>
            <a:pPr lvl="1"/>
            <a:r>
              <a:rPr lang="en-US" dirty="0" smtClean="0">
                <a:solidFill>
                  <a:srgbClr val="000000"/>
                </a:solidFill>
              </a:rPr>
              <a:t>Giovanni Boccaccio: </a:t>
            </a:r>
            <a:r>
              <a:rPr lang="en-US" i="1" dirty="0" smtClean="0">
                <a:solidFill>
                  <a:srgbClr val="000000"/>
                </a:solidFill>
              </a:rPr>
              <a:t>Concerning Famous Women </a:t>
            </a:r>
            <a:r>
              <a:rPr lang="en-US" dirty="0" smtClean="0">
                <a:solidFill>
                  <a:srgbClr val="000000"/>
                </a:solidFill>
              </a:rPr>
              <a:t>(1365)</a:t>
            </a:r>
          </a:p>
          <a:p>
            <a:pPr lvl="1"/>
            <a:r>
              <a:rPr lang="en-US" dirty="0" smtClean="0">
                <a:solidFill>
                  <a:srgbClr val="000000"/>
                </a:solidFill>
              </a:rPr>
              <a:t>Christine de </a:t>
            </a:r>
            <a:r>
              <a:rPr lang="en-US" dirty="0" err="1" smtClean="0">
                <a:solidFill>
                  <a:srgbClr val="000000"/>
                </a:solidFill>
              </a:rPr>
              <a:t>Pizan</a:t>
            </a:r>
            <a:r>
              <a:rPr lang="en-US" dirty="0" smtClean="0">
                <a:solidFill>
                  <a:srgbClr val="000000"/>
                </a:solidFill>
              </a:rPr>
              <a:t>, </a:t>
            </a:r>
            <a:r>
              <a:rPr lang="en-US" i="1" dirty="0" smtClean="0">
                <a:solidFill>
                  <a:srgbClr val="000000"/>
                </a:solidFill>
              </a:rPr>
              <a:t>The Book of the City of Ladies </a:t>
            </a:r>
            <a:r>
              <a:rPr lang="en-US" dirty="0" smtClean="0">
                <a:solidFill>
                  <a:srgbClr val="000000"/>
                </a:solidFill>
              </a:rPr>
              <a:t>(1405)</a:t>
            </a:r>
          </a:p>
          <a:p>
            <a:pPr lvl="2"/>
            <a:r>
              <a:rPr lang="en-US" dirty="0" smtClean="0">
                <a:solidFill>
                  <a:srgbClr val="000000"/>
                </a:solidFill>
              </a:rPr>
              <a:t>Women could be virtuous, too… Used historical examples</a:t>
            </a:r>
          </a:p>
          <a:p>
            <a:endParaRPr lang="en-US" dirty="0">
              <a:solidFill>
                <a:srgbClr val="000000"/>
              </a:solidFill>
            </a:endParaRPr>
          </a:p>
          <a:p>
            <a:endParaRPr lang="en-US" dirty="0">
              <a:solidFill>
                <a:srgbClr val="000000"/>
              </a:solidFill>
            </a:endParaRPr>
          </a:p>
          <a:p>
            <a:endParaRPr lang="en-US" dirty="0">
              <a:solidFill>
                <a:srgbClr val="000000"/>
              </a:solidFill>
            </a:endParaRPr>
          </a:p>
        </p:txBody>
      </p:sp>
    </p:spTree>
    <p:extLst>
      <p:ext uri="{BB962C8B-B14F-4D97-AF65-F5344CB8AC3E}">
        <p14:creationId xmlns:p14="http://schemas.microsoft.com/office/powerpoint/2010/main" val="112559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French-English</a:t>
            </a:r>
            <a:br>
              <a:rPr lang="en-US" dirty="0" smtClean="0"/>
            </a:br>
            <a:r>
              <a:rPr lang="en-US" dirty="0" smtClean="0"/>
              <a:t>Renaissance Histories</a:t>
            </a:r>
            <a:endParaRPr lang="en-US" dirty="0"/>
          </a:p>
        </p:txBody>
      </p:sp>
      <p:sp>
        <p:nvSpPr>
          <p:cNvPr id="3" name="Content Placeholder 2"/>
          <p:cNvSpPr>
            <a:spLocks noGrp="1"/>
          </p:cNvSpPr>
          <p:nvPr>
            <p:ph idx="1"/>
          </p:nvPr>
        </p:nvSpPr>
        <p:spPr/>
        <p:txBody>
          <a:bodyPr/>
          <a:lstStyle/>
          <a:p>
            <a:r>
              <a:rPr lang="en-US" dirty="0" smtClean="0">
                <a:solidFill>
                  <a:srgbClr val="000000"/>
                </a:solidFill>
              </a:rPr>
              <a:t>Unlike Italy, France and England did not have the illustrious tradition of Ancient Rome to celebrate</a:t>
            </a:r>
          </a:p>
          <a:p>
            <a:pPr lvl="1"/>
            <a:endParaRPr lang="en-US" dirty="0" smtClean="0">
              <a:solidFill>
                <a:srgbClr val="000000"/>
              </a:solidFill>
            </a:endParaRPr>
          </a:p>
          <a:p>
            <a:pPr lvl="1"/>
            <a:endParaRPr lang="en-US" dirty="0">
              <a:solidFill>
                <a:srgbClr val="000000"/>
              </a:solidFill>
            </a:endParaRPr>
          </a:p>
          <a:p>
            <a:r>
              <a:rPr lang="en-US" dirty="0" smtClean="0">
                <a:solidFill>
                  <a:srgbClr val="000000"/>
                </a:solidFill>
              </a:rPr>
              <a:t>More focused on ‘the nation’; wrote in the vernacular</a:t>
            </a:r>
          </a:p>
          <a:p>
            <a:pPr lvl="1"/>
            <a:r>
              <a:rPr lang="en-US" dirty="0" smtClean="0">
                <a:solidFill>
                  <a:srgbClr val="000000"/>
                </a:solidFill>
              </a:rPr>
              <a:t>Estienne </a:t>
            </a:r>
            <a:r>
              <a:rPr lang="en-US" dirty="0" err="1" smtClean="0">
                <a:solidFill>
                  <a:srgbClr val="000000"/>
                </a:solidFill>
              </a:rPr>
              <a:t>Pasquier’s</a:t>
            </a:r>
            <a:r>
              <a:rPr lang="en-US" dirty="0" smtClean="0">
                <a:solidFill>
                  <a:srgbClr val="000000"/>
                </a:solidFill>
              </a:rPr>
              <a:t> </a:t>
            </a:r>
            <a:r>
              <a:rPr lang="en-US" i="1" dirty="0" smtClean="0">
                <a:solidFill>
                  <a:srgbClr val="000000"/>
                </a:solidFill>
              </a:rPr>
              <a:t>Researches on France </a:t>
            </a:r>
            <a:r>
              <a:rPr lang="en-US" dirty="0" smtClean="0">
                <a:solidFill>
                  <a:srgbClr val="000000"/>
                </a:solidFill>
              </a:rPr>
              <a:t>(1560)</a:t>
            </a:r>
          </a:p>
          <a:p>
            <a:pPr lvl="1"/>
            <a:r>
              <a:rPr lang="en-US" dirty="0" smtClean="0">
                <a:solidFill>
                  <a:srgbClr val="000000"/>
                </a:solidFill>
              </a:rPr>
              <a:t>William Camden, </a:t>
            </a:r>
            <a:r>
              <a:rPr lang="en-US" i="1" dirty="0" smtClean="0">
                <a:solidFill>
                  <a:srgbClr val="000000"/>
                </a:solidFill>
              </a:rPr>
              <a:t>Britannia </a:t>
            </a:r>
            <a:r>
              <a:rPr lang="en-US" dirty="0" smtClean="0">
                <a:solidFill>
                  <a:srgbClr val="000000"/>
                </a:solidFill>
              </a:rPr>
              <a:t>(1586)</a:t>
            </a:r>
          </a:p>
          <a:p>
            <a:pPr lvl="1"/>
            <a:endParaRPr lang="en-US" dirty="0">
              <a:solidFill>
                <a:srgbClr val="000000"/>
              </a:solidFill>
            </a:endParaRPr>
          </a:p>
        </p:txBody>
      </p:sp>
    </p:spTree>
    <p:extLst>
      <p:ext uri="{BB962C8B-B14F-4D97-AF65-F5344CB8AC3E}">
        <p14:creationId xmlns:p14="http://schemas.microsoft.com/office/powerpoint/2010/main" val="33546401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a:t>
            </a:r>
            <a:r>
              <a:rPr lang="en-US" dirty="0"/>
              <a:t>Methodology in </a:t>
            </a:r>
            <a:r>
              <a:rPr lang="en-US" dirty="0" smtClean="0"/>
              <a:t>Renaissance</a:t>
            </a:r>
            <a:endParaRPr lang="en-US" dirty="0"/>
          </a:p>
        </p:txBody>
      </p:sp>
      <p:sp>
        <p:nvSpPr>
          <p:cNvPr id="3" name="Content Placeholder 2"/>
          <p:cNvSpPr>
            <a:spLocks noGrp="1"/>
          </p:cNvSpPr>
          <p:nvPr>
            <p:ph idx="1"/>
          </p:nvPr>
        </p:nvSpPr>
        <p:spPr/>
        <p:txBody>
          <a:bodyPr>
            <a:normAutofit lnSpcReduction="10000"/>
          </a:bodyPr>
          <a:lstStyle/>
          <a:p>
            <a:r>
              <a:rPr lang="en-US" dirty="0" smtClean="0">
                <a:solidFill>
                  <a:srgbClr val="000000"/>
                </a:solidFill>
              </a:rPr>
              <a:t>People noted at the time that History lacked a set of rules</a:t>
            </a:r>
          </a:p>
          <a:p>
            <a:pPr lvl="1"/>
            <a:r>
              <a:rPr lang="en-US" dirty="0" smtClean="0">
                <a:solidFill>
                  <a:srgbClr val="000000"/>
                </a:solidFill>
              </a:rPr>
              <a:t>Historians as butts of jokes, especially by philosophers</a:t>
            </a:r>
          </a:p>
          <a:p>
            <a:pPr marL="914400" lvl="2" indent="0">
              <a:buNone/>
            </a:pPr>
            <a:r>
              <a:rPr lang="en-US" dirty="0" smtClean="0">
                <a:solidFill>
                  <a:srgbClr val="000000"/>
                </a:solidFill>
              </a:rPr>
              <a:t>Q: ‘What would you call the writer who told you about effects without looking for any causes?’</a:t>
            </a:r>
          </a:p>
          <a:p>
            <a:pPr marL="914400" lvl="2" indent="0">
              <a:buNone/>
            </a:pPr>
            <a:r>
              <a:rPr lang="en-US" dirty="0" smtClean="0">
                <a:solidFill>
                  <a:srgbClr val="000000"/>
                </a:solidFill>
              </a:rPr>
              <a:t>A: ‘A historian.’  (</a:t>
            </a:r>
            <a:r>
              <a:rPr lang="en-US" dirty="0" err="1" smtClean="0">
                <a:solidFill>
                  <a:srgbClr val="000000"/>
                </a:solidFill>
              </a:rPr>
              <a:t>Patrizi</a:t>
            </a:r>
            <a:r>
              <a:rPr lang="en-US" dirty="0" smtClean="0">
                <a:solidFill>
                  <a:srgbClr val="000000"/>
                </a:solidFill>
              </a:rPr>
              <a:t>: </a:t>
            </a:r>
            <a:r>
              <a:rPr lang="en-US" i="1" dirty="0" smtClean="0">
                <a:solidFill>
                  <a:srgbClr val="000000"/>
                </a:solidFill>
              </a:rPr>
              <a:t>Ten Dialogues on History</a:t>
            </a:r>
            <a:r>
              <a:rPr lang="en-US" dirty="0" smtClean="0">
                <a:solidFill>
                  <a:srgbClr val="000000"/>
                </a:solidFill>
              </a:rPr>
              <a:t>)</a:t>
            </a:r>
          </a:p>
          <a:p>
            <a:pPr lvl="1"/>
            <a:r>
              <a:rPr lang="en-US" dirty="0">
                <a:solidFill>
                  <a:srgbClr val="000000"/>
                </a:solidFill>
              </a:rPr>
              <a:t>History was an art in search of a scientific </a:t>
            </a:r>
            <a:r>
              <a:rPr lang="en-US" dirty="0" smtClean="0">
                <a:solidFill>
                  <a:srgbClr val="000000"/>
                </a:solidFill>
              </a:rPr>
              <a:t>method</a:t>
            </a:r>
          </a:p>
          <a:p>
            <a:endParaRPr lang="en-US" dirty="0">
              <a:solidFill>
                <a:srgbClr val="000000"/>
              </a:solidFill>
            </a:endParaRPr>
          </a:p>
          <a:p>
            <a:r>
              <a:rPr lang="en-US" dirty="0" smtClean="0">
                <a:solidFill>
                  <a:srgbClr val="000000"/>
                </a:solidFill>
              </a:rPr>
              <a:t>What was history’s purpose?</a:t>
            </a:r>
          </a:p>
          <a:p>
            <a:pPr lvl="1"/>
            <a:r>
              <a:rPr lang="en-US" dirty="0" smtClean="0">
                <a:solidFill>
                  <a:srgbClr val="000000"/>
                </a:solidFill>
              </a:rPr>
              <a:t>Moral instruction, the search for moral and political truths</a:t>
            </a:r>
          </a:p>
          <a:p>
            <a:pPr lvl="1"/>
            <a:endParaRPr lang="en-US" dirty="0" smtClean="0">
              <a:solidFill>
                <a:srgbClr val="000000"/>
              </a:solidFill>
            </a:endParaRPr>
          </a:p>
          <a:p>
            <a:r>
              <a:rPr lang="en-US" dirty="0" smtClean="0">
                <a:solidFill>
                  <a:srgbClr val="000000"/>
                </a:solidFill>
              </a:rPr>
              <a:t>How should it be practiced?</a:t>
            </a:r>
          </a:p>
          <a:p>
            <a:pPr lvl="1"/>
            <a:r>
              <a:rPr lang="en-US" dirty="0" smtClean="0">
                <a:solidFill>
                  <a:srgbClr val="000000"/>
                </a:solidFill>
              </a:rPr>
              <a:t>Emphasis on factual accuracy and rigorous methodology or was rhetorical style more important for conveying moral lessons?</a:t>
            </a:r>
            <a:endParaRPr lang="en-US" dirty="0">
              <a:solidFill>
                <a:srgbClr val="000000"/>
              </a:solidFill>
            </a:endParaRPr>
          </a:p>
        </p:txBody>
      </p:sp>
    </p:spTree>
    <p:extLst>
      <p:ext uri="{BB962C8B-B14F-4D97-AF65-F5344CB8AC3E}">
        <p14:creationId xmlns:p14="http://schemas.microsoft.com/office/powerpoint/2010/main" val="3146590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Renaissance Histories</a:t>
            </a:r>
            <a:endParaRPr lang="en-US" dirty="0"/>
          </a:p>
        </p:txBody>
      </p:sp>
      <p:sp>
        <p:nvSpPr>
          <p:cNvPr id="3" name="Content Placeholder 2"/>
          <p:cNvSpPr>
            <a:spLocks noGrp="1"/>
          </p:cNvSpPr>
          <p:nvPr>
            <p:ph idx="1"/>
          </p:nvPr>
        </p:nvSpPr>
        <p:spPr/>
        <p:txBody>
          <a:bodyPr>
            <a:normAutofit/>
          </a:bodyPr>
          <a:lstStyle/>
          <a:p>
            <a:r>
              <a:rPr lang="en-US" dirty="0" smtClean="0">
                <a:solidFill>
                  <a:srgbClr val="000000"/>
                </a:solidFill>
              </a:rPr>
              <a:t>Antiquarianism</a:t>
            </a:r>
          </a:p>
          <a:p>
            <a:pPr lvl="1"/>
            <a:r>
              <a:rPr lang="en-US" dirty="0" smtClean="0">
                <a:solidFill>
                  <a:srgbClr val="000000"/>
                </a:solidFill>
              </a:rPr>
              <a:t>Assessment and accumulation of facts. Technical and </a:t>
            </a:r>
            <a:r>
              <a:rPr lang="en-US" dirty="0" err="1" smtClean="0">
                <a:solidFill>
                  <a:srgbClr val="000000"/>
                </a:solidFill>
              </a:rPr>
              <a:t>specialised</a:t>
            </a:r>
            <a:r>
              <a:rPr lang="en-US" dirty="0" smtClean="0">
                <a:solidFill>
                  <a:srgbClr val="000000"/>
                </a:solidFill>
              </a:rPr>
              <a:t>. With intense scrutiny of evidence. Not widely read, but influential.</a:t>
            </a:r>
          </a:p>
          <a:p>
            <a:endParaRPr lang="en-US" dirty="0">
              <a:solidFill>
                <a:srgbClr val="000000"/>
              </a:solidFill>
            </a:endParaRPr>
          </a:p>
          <a:p>
            <a:r>
              <a:rPr lang="en-US" dirty="0" smtClean="0">
                <a:solidFill>
                  <a:srgbClr val="000000"/>
                </a:solidFill>
              </a:rPr>
              <a:t>Political History </a:t>
            </a:r>
          </a:p>
          <a:p>
            <a:pPr lvl="1"/>
            <a:r>
              <a:rPr lang="en-US" dirty="0" smtClean="0">
                <a:solidFill>
                  <a:srgbClr val="000000"/>
                </a:solidFill>
              </a:rPr>
              <a:t>More popular</a:t>
            </a:r>
          </a:p>
          <a:p>
            <a:pPr lvl="1"/>
            <a:r>
              <a:rPr lang="en-US" dirty="0" smtClean="0">
                <a:solidFill>
                  <a:srgbClr val="000000"/>
                </a:solidFill>
              </a:rPr>
              <a:t>Italian Renaissance: Machiavelli, </a:t>
            </a:r>
            <a:r>
              <a:rPr lang="en-US" dirty="0" err="1" smtClean="0">
                <a:solidFill>
                  <a:srgbClr val="000000"/>
                </a:solidFill>
              </a:rPr>
              <a:t>Guicciardini</a:t>
            </a:r>
            <a:endParaRPr lang="en-US" dirty="0" smtClean="0">
              <a:solidFill>
                <a:srgbClr val="000000"/>
              </a:solidFill>
            </a:endParaRPr>
          </a:p>
          <a:p>
            <a:pPr lvl="1"/>
            <a:r>
              <a:rPr lang="en-US" b="1" dirty="0" smtClean="0">
                <a:solidFill>
                  <a:srgbClr val="000000"/>
                </a:solidFill>
              </a:rPr>
              <a:t>Cyclical history</a:t>
            </a:r>
            <a:r>
              <a:rPr lang="en-US" dirty="0" smtClean="0">
                <a:solidFill>
                  <a:srgbClr val="000000"/>
                </a:solidFill>
              </a:rPr>
              <a:t>: from the rule of one, to the rule of the few, to the rule of the many, then back to the rule of one.</a:t>
            </a:r>
          </a:p>
          <a:p>
            <a:pPr lvl="1"/>
            <a:r>
              <a:rPr lang="en-US" dirty="0" smtClean="0">
                <a:solidFill>
                  <a:srgbClr val="000000"/>
                </a:solidFill>
              </a:rPr>
              <a:t>Focus on how morality and institutions interact in each phase of the cycle</a:t>
            </a:r>
            <a:endParaRPr lang="en-US" dirty="0">
              <a:solidFill>
                <a:srgbClr val="000000"/>
              </a:solidFill>
            </a:endParaRPr>
          </a:p>
          <a:p>
            <a:pPr lvl="1"/>
            <a:r>
              <a:rPr lang="en-US" dirty="0" smtClean="0">
                <a:solidFill>
                  <a:srgbClr val="000000"/>
                </a:solidFill>
              </a:rPr>
              <a:t>French Renaissance: Jean </a:t>
            </a:r>
            <a:r>
              <a:rPr lang="en-US" dirty="0" err="1" smtClean="0">
                <a:solidFill>
                  <a:srgbClr val="000000"/>
                </a:solidFill>
              </a:rPr>
              <a:t>Bodin</a:t>
            </a:r>
            <a:r>
              <a:rPr lang="en-US" dirty="0" smtClean="0">
                <a:solidFill>
                  <a:srgbClr val="000000"/>
                </a:solidFill>
              </a:rPr>
              <a:t> - ‘History for the most part deals with the state and with changes taking place within it.’ </a:t>
            </a:r>
            <a:r>
              <a:rPr lang="en-US" i="1" dirty="0" smtClean="0">
                <a:solidFill>
                  <a:srgbClr val="000000"/>
                </a:solidFill>
              </a:rPr>
              <a:t>Method for the Easy Comprehension of History </a:t>
            </a:r>
            <a:r>
              <a:rPr lang="en-US" dirty="0" smtClean="0">
                <a:solidFill>
                  <a:srgbClr val="000000"/>
                </a:solidFill>
              </a:rPr>
              <a:t>(1566)</a:t>
            </a:r>
          </a:p>
        </p:txBody>
      </p:sp>
    </p:spTree>
    <p:extLst>
      <p:ext uri="{BB962C8B-B14F-4D97-AF65-F5344CB8AC3E}">
        <p14:creationId xmlns:p14="http://schemas.microsoft.com/office/powerpoint/2010/main" val="7611703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Pre-Enlightenment Histories</a:t>
            </a:r>
          </a:p>
        </p:txBody>
      </p:sp>
      <p:sp>
        <p:nvSpPr>
          <p:cNvPr id="3" name="Content Placeholder 2"/>
          <p:cNvSpPr>
            <a:spLocks noGrp="1"/>
          </p:cNvSpPr>
          <p:nvPr>
            <p:ph idx="1"/>
          </p:nvPr>
        </p:nvSpPr>
        <p:spPr/>
        <p:txBody>
          <a:bodyPr>
            <a:normAutofit fontScale="92500" lnSpcReduction="10000"/>
          </a:bodyPr>
          <a:lstStyle/>
          <a:p>
            <a:r>
              <a:rPr lang="en-US" dirty="0">
                <a:solidFill>
                  <a:srgbClr val="000000"/>
                </a:solidFill>
              </a:rPr>
              <a:t>Legal history</a:t>
            </a:r>
          </a:p>
          <a:p>
            <a:pPr lvl="1"/>
            <a:r>
              <a:rPr lang="en-US" dirty="0">
                <a:solidFill>
                  <a:srgbClr val="000000"/>
                </a:solidFill>
              </a:rPr>
              <a:t>French Renaissance: reconstruction of histories of rights, privileges and </a:t>
            </a:r>
            <a:r>
              <a:rPr lang="en-US" dirty="0" smtClean="0">
                <a:solidFill>
                  <a:srgbClr val="000000"/>
                </a:solidFill>
              </a:rPr>
              <a:t>institutions. Focus on medieval era.</a:t>
            </a:r>
            <a:endParaRPr lang="en-US" dirty="0">
              <a:solidFill>
                <a:srgbClr val="000000"/>
              </a:solidFill>
            </a:endParaRPr>
          </a:p>
          <a:p>
            <a:pPr lvl="1"/>
            <a:r>
              <a:rPr lang="en-US" dirty="0" smtClean="0">
                <a:solidFill>
                  <a:srgbClr val="000000"/>
                </a:solidFill>
              </a:rPr>
              <a:t>Emphasis on written archival sources over oral and secondary </a:t>
            </a:r>
            <a:r>
              <a:rPr lang="en-US" dirty="0">
                <a:solidFill>
                  <a:srgbClr val="000000"/>
                </a:solidFill>
              </a:rPr>
              <a:t>accounts</a:t>
            </a:r>
          </a:p>
          <a:p>
            <a:pPr lvl="1"/>
            <a:r>
              <a:rPr lang="en-US" dirty="0">
                <a:solidFill>
                  <a:srgbClr val="000000"/>
                </a:solidFill>
              </a:rPr>
              <a:t>Discovery of ‘feudalism’ grew out of this line of </a:t>
            </a:r>
            <a:r>
              <a:rPr lang="en-US" dirty="0" err="1" smtClean="0">
                <a:solidFill>
                  <a:srgbClr val="000000"/>
                </a:solidFill>
              </a:rPr>
              <a:t>historicising</a:t>
            </a:r>
            <a:r>
              <a:rPr lang="en-US" dirty="0" smtClean="0">
                <a:solidFill>
                  <a:srgbClr val="000000"/>
                </a:solidFill>
              </a:rPr>
              <a:t> in England</a:t>
            </a:r>
            <a:endParaRPr lang="en-US" dirty="0">
              <a:solidFill>
                <a:srgbClr val="000000"/>
              </a:solidFill>
            </a:endParaRPr>
          </a:p>
          <a:p>
            <a:pPr lvl="1"/>
            <a:endParaRPr lang="en-US" dirty="0">
              <a:solidFill>
                <a:srgbClr val="000000"/>
              </a:solidFill>
            </a:endParaRPr>
          </a:p>
          <a:p>
            <a:r>
              <a:rPr lang="en-US" dirty="0" smtClean="0">
                <a:solidFill>
                  <a:srgbClr val="000000"/>
                </a:solidFill>
              </a:rPr>
              <a:t>Natural Law</a:t>
            </a:r>
          </a:p>
          <a:p>
            <a:pPr lvl="1"/>
            <a:r>
              <a:rPr lang="en-US" dirty="0" err="1" smtClean="0">
                <a:solidFill>
                  <a:srgbClr val="000000"/>
                </a:solidFill>
              </a:rPr>
              <a:t>Pufendorf</a:t>
            </a:r>
            <a:r>
              <a:rPr lang="en-US" dirty="0" smtClean="0">
                <a:solidFill>
                  <a:srgbClr val="000000"/>
                </a:solidFill>
              </a:rPr>
              <a:t>, Hobbes, Grotius</a:t>
            </a:r>
          </a:p>
          <a:p>
            <a:pPr lvl="1"/>
            <a:r>
              <a:rPr lang="en-US" dirty="0" smtClean="0">
                <a:solidFill>
                  <a:srgbClr val="000000"/>
                </a:solidFill>
              </a:rPr>
              <a:t>From ‘nature’ to ‘civil society’ – social contract</a:t>
            </a:r>
          </a:p>
          <a:p>
            <a:pPr lvl="1"/>
            <a:r>
              <a:rPr lang="en-US" dirty="0" smtClean="0">
                <a:solidFill>
                  <a:srgbClr val="000000"/>
                </a:solidFill>
              </a:rPr>
              <a:t>Historical stages </a:t>
            </a:r>
            <a:r>
              <a:rPr lang="en-US" dirty="0" err="1" smtClean="0">
                <a:solidFill>
                  <a:srgbClr val="000000"/>
                </a:solidFill>
              </a:rPr>
              <a:t>characterised</a:t>
            </a:r>
            <a:r>
              <a:rPr lang="en-US" dirty="0" smtClean="0">
                <a:solidFill>
                  <a:srgbClr val="000000"/>
                </a:solidFill>
              </a:rPr>
              <a:t> by the terms of property and modes of subsistence (socioeconomic as driving political history)</a:t>
            </a:r>
          </a:p>
          <a:p>
            <a:pPr lvl="1"/>
            <a:endParaRPr lang="en-US" dirty="0" smtClean="0">
              <a:solidFill>
                <a:srgbClr val="000000"/>
              </a:solidFill>
            </a:endParaRPr>
          </a:p>
          <a:p>
            <a:pPr lvl="1"/>
            <a:endParaRPr lang="en-US" dirty="0" smtClean="0">
              <a:solidFill>
                <a:srgbClr val="000000"/>
              </a:solidFill>
            </a:endParaRPr>
          </a:p>
          <a:p>
            <a:r>
              <a:rPr lang="en-US" dirty="0">
                <a:solidFill>
                  <a:srgbClr val="000000"/>
                </a:solidFill>
              </a:rPr>
              <a:t>Christian Universal History</a:t>
            </a:r>
          </a:p>
          <a:p>
            <a:pPr lvl="1"/>
            <a:r>
              <a:rPr lang="en-US" dirty="0">
                <a:solidFill>
                  <a:srgbClr val="000000"/>
                </a:solidFill>
              </a:rPr>
              <a:t>Bossuet’s </a:t>
            </a:r>
            <a:r>
              <a:rPr lang="en-US" i="1" dirty="0">
                <a:solidFill>
                  <a:srgbClr val="000000"/>
                </a:solidFill>
              </a:rPr>
              <a:t>Discourse on Universal History </a:t>
            </a:r>
            <a:r>
              <a:rPr lang="en-US" dirty="0">
                <a:solidFill>
                  <a:srgbClr val="000000"/>
                </a:solidFill>
              </a:rPr>
              <a:t>(1681</a:t>
            </a:r>
            <a:r>
              <a:rPr lang="en-US" dirty="0" smtClean="0">
                <a:solidFill>
                  <a:srgbClr val="000000"/>
                </a:solidFill>
              </a:rPr>
              <a:t>)</a:t>
            </a:r>
          </a:p>
          <a:p>
            <a:pPr lvl="1"/>
            <a:r>
              <a:rPr lang="en-US" dirty="0" smtClean="0">
                <a:solidFill>
                  <a:srgbClr val="000000"/>
                </a:solidFill>
              </a:rPr>
              <a:t>Last grand attempt to explain history in terms of a relentless war between God and Satan.</a:t>
            </a:r>
            <a:endParaRPr lang="en-US" dirty="0">
              <a:solidFill>
                <a:srgbClr val="000000"/>
              </a:solidFill>
            </a:endParaRPr>
          </a:p>
          <a:p>
            <a:endParaRPr lang="en-US" dirty="0" smtClean="0">
              <a:solidFill>
                <a:srgbClr val="000000"/>
              </a:solidFill>
            </a:endParaRPr>
          </a:p>
          <a:p>
            <a:endParaRPr lang="en-US" dirty="0">
              <a:solidFill>
                <a:srgbClr val="000000"/>
              </a:solidFill>
            </a:endParaRPr>
          </a:p>
          <a:p>
            <a:pPr lvl="1"/>
            <a:endParaRPr lang="en-US" dirty="0">
              <a:solidFill>
                <a:srgbClr val="000000"/>
              </a:solidFill>
            </a:endParaRPr>
          </a:p>
        </p:txBody>
      </p:sp>
    </p:spTree>
    <p:extLst>
      <p:ext uri="{BB962C8B-B14F-4D97-AF65-F5344CB8AC3E}">
        <p14:creationId xmlns:p14="http://schemas.microsoft.com/office/powerpoint/2010/main" val="3589735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Old View</a:t>
            </a:r>
            <a:endParaRPr lang="en-US" dirty="0"/>
          </a:p>
        </p:txBody>
      </p:sp>
      <p:sp>
        <p:nvSpPr>
          <p:cNvPr id="3" name="Content Placeholder 2"/>
          <p:cNvSpPr>
            <a:spLocks noGrp="1"/>
          </p:cNvSpPr>
          <p:nvPr>
            <p:ph idx="1"/>
          </p:nvPr>
        </p:nvSpPr>
        <p:spPr/>
        <p:txBody>
          <a:bodyPr>
            <a:normAutofit/>
          </a:bodyPr>
          <a:lstStyle/>
          <a:p>
            <a:r>
              <a:rPr lang="en-US" dirty="0" smtClean="0">
                <a:solidFill>
                  <a:srgbClr val="000000"/>
                </a:solidFill>
              </a:rPr>
              <a:t>History was important in the Renaissance (15</a:t>
            </a:r>
            <a:r>
              <a:rPr lang="en-US" baseline="30000" dirty="0" smtClean="0">
                <a:solidFill>
                  <a:srgbClr val="000000"/>
                </a:solidFill>
              </a:rPr>
              <a:t>th</a:t>
            </a:r>
            <a:r>
              <a:rPr lang="en-US" dirty="0" smtClean="0">
                <a:solidFill>
                  <a:srgbClr val="000000"/>
                </a:solidFill>
              </a:rPr>
              <a:t> and 16</a:t>
            </a:r>
            <a:r>
              <a:rPr lang="en-US" baseline="30000" dirty="0" smtClean="0">
                <a:solidFill>
                  <a:srgbClr val="000000"/>
                </a:solidFill>
              </a:rPr>
              <a:t>th</a:t>
            </a:r>
            <a:r>
              <a:rPr lang="en-US" dirty="0" smtClean="0">
                <a:solidFill>
                  <a:srgbClr val="000000"/>
                </a:solidFill>
              </a:rPr>
              <a:t> c) and Romantic period (19</a:t>
            </a:r>
            <a:r>
              <a:rPr lang="en-US" baseline="30000" dirty="0" smtClean="0">
                <a:solidFill>
                  <a:srgbClr val="000000"/>
                </a:solidFill>
              </a:rPr>
              <a:t>th</a:t>
            </a:r>
            <a:r>
              <a:rPr lang="en-US" dirty="0" smtClean="0">
                <a:solidFill>
                  <a:srgbClr val="000000"/>
                </a:solidFill>
              </a:rPr>
              <a:t>)</a:t>
            </a:r>
          </a:p>
          <a:p>
            <a:endParaRPr lang="en-US" dirty="0">
              <a:solidFill>
                <a:srgbClr val="000000"/>
              </a:solidFill>
            </a:endParaRPr>
          </a:p>
          <a:p>
            <a:r>
              <a:rPr lang="en-US" dirty="0" smtClean="0">
                <a:solidFill>
                  <a:srgbClr val="000000"/>
                </a:solidFill>
              </a:rPr>
              <a:t>The Enlightenment </a:t>
            </a:r>
          </a:p>
          <a:p>
            <a:pPr lvl="1"/>
            <a:r>
              <a:rPr lang="en-US" dirty="0" err="1" smtClean="0">
                <a:solidFill>
                  <a:srgbClr val="000000"/>
                </a:solidFill>
              </a:rPr>
              <a:t>emphasised</a:t>
            </a:r>
            <a:r>
              <a:rPr lang="en-US" dirty="0" smtClean="0">
                <a:solidFill>
                  <a:srgbClr val="000000"/>
                </a:solidFill>
              </a:rPr>
              <a:t> the ‘moderns’ over the ‘ancients’</a:t>
            </a:r>
          </a:p>
          <a:p>
            <a:pPr lvl="1"/>
            <a:r>
              <a:rPr lang="en-US" dirty="0" smtClean="0">
                <a:solidFill>
                  <a:srgbClr val="000000"/>
                </a:solidFill>
              </a:rPr>
              <a:t>Experimental methods (can’t experiment on past societies)</a:t>
            </a:r>
          </a:p>
          <a:p>
            <a:pPr lvl="1"/>
            <a:r>
              <a:rPr lang="en-US" dirty="0" smtClean="0">
                <a:solidFill>
                  <a:srgbClr val="000000"/>
                </a:solidFill>
              </a:rPr>
              <a:t>Eternal natural laws are more important than </a:t>
            </a:r>
            <a:r>
              <a:rPr lang="en-US" i="1" dirty="0" err="1" smtClean="0">
                <a:solidFill>
                  <a:srgbClr val="000000"/>
                </a:solidFill>
              </a:rPr>
              <a:t>pastness</a:t>
            </a:r>
            <a:endParaRPr lang="en-US" dirty="0" smtClean="0">
              <a:solidFill>
                <a:srgbClr val="000000"/>
              </a:solidFill>
            </a:endParaRPr>
          </a:p>
          <a:p>
            <a:pPr lvl="1"/>
            <a:r>
              <a:rPr lang="en-US" dirty="0" smtClean="0">
                <a:solidFill>
                  <a:srgbClr val="000000"/>
                </a:solidFill>
              </a:rPr>
              <a:t>Emphasis on Progress, not the Past</a:t>
            </a:r>
          </a:p>
          <a:p>
            <a:r>
              <a:rPr lang="en-US" dirty="0" err="1" smtClean="0">
                <a:solidFill>
                  <a:srgbClr val="000000"/>
                </a:solidFill>
              </a:rPr>
              <a:t>Politicisation</a:t>
            </a:r>
            <a:r>
              <a:rPr lang="en-US" dirty="0" smtClean="0">
                <a:solidFill>
                  <a:srgbClr val="000000"/>
                </a:solidFill>
              </a:rPr>
              <a:t> of this view: the French Revolution (Jacobinism embraces modernity and the future)</a:t>
            </a:r>
          </a:p>
          <a:p>
            <a:r>
              <a:rPr lang="en-US" dirty="0" smtClean="0">
                <a:solidFill>
                  <a:srgbClr val="000000"/>
                </a:solidFill>
              </a:rPr>
              <a:t>Romantic Reaction to Jacobinism in 19</a:t>
            </a:r>
            <a:r>
              <a:rPr lang="en-US" baseline="30000" dirty="0" smtClean="0">
                <a:solidFill>
                  <a:srgbClr val="000000"/>
                </a:solidFill>
              </a:rPr>
              <a:t>th</a:t>
            </a:r>
            <a:r>
              <a:rPr lang="en-US" dirty="0" smtClean="0">
                <a:solidFill>
                  <a:srgbClr val="000000"/>
                </a:solidFill>
              </a:rPr>
              <a:t> c: History returns as important</a:t>
            </a:r>
            <a:endParaRPr lang="en-US" dirty="0">
              <a:solidFill>
                <a:srgbClr val="000000"/>
              </a:solidFill>
            </a:endParaRPr>
          </a:p>
        </p:txBody>
      </p:sp>
    </p:spTree>
    <p:extLst>
      <p:ext uri="{BB962C8B-B14F-4D97-AF65-F5344CB8AC3E}">
        <p14:creationId xmlns:p14="http://schemas.microsoft.com/office/powerpoint/2010/main" val="113428080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917</TotalTime>
  <Words>2759</Words>
  <Application>Microsoft Macintosh PowerPoint</Application>
  <PresentationFormat>On-screen Show (4:3)</PresentationFormat>
  <Paragraphs>323</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Executive</vt:lpstr>
      <vt:lpstr>PowerPoint Presentation</vt:lpstr>
      <vt:lpstr>Early Renaissance Histories</vt:lpstr>
      <vt:lpstr>Renaissance Histories</vt:lpstr>
      <vt:lpstr>Renaissance Histories</vt:lpstr>
      <vt:lpstr>French-English Renaissance Histories</vt:lpstr>
      <vt:lpstr>Historical Methodology in Renaissance</vt:lpstr>
      <vt:lpstr>Types of Renaissance Histories</vt:lpstr>
      <vt:lpstr>Pre-Enlightenment Histories</vt:lpstr>
      <vt:lpstr>Old View</vt:lpstr>
      <vt:lpstr>New View</vt:lpstr>
      <vt:lpstr>‘Crisis of European Consciousness’</vt:lpstr>
      <vt:lpstr>What did Enlightenment  historians take from the past?</vt:lpstr>
      <vt:lpstr>What’s new?</vt:lpstr>
      <vt:lpstr>Cyclical History</vt:lpstr>
      <vt:lpstr>PowerPoint Presentation</vt:lpstr>
      <vt:lpstr>PowerPoint Presentation</vt:lpstr>
      <vt:lpstr>PowerPoint Presentation</vt:lpstr>
      <vt:lpstr>Progress</vt:lpstr>
      <vt:lpstr>PowerPoint Presentation</vt:lpstr>
      <vt:lpstr>How can we see history as linear – progress/decline?</vt:lpstr>
      <vt:lpstr>Conjectural History </vt:lpstr>
      <vt:lpstr>Conjectural History </vt:lpstr>
      <vt:lpstr>Moral lessons  through sympathy</vt:lpstr>
      <vt:lpstr>Hume, sympathy, history </vt:lpstr>
      <vt:lpstr>PowerPoint Presentation</vt:lpstr>
      <vt:lpstr>PowerPoint Presentation</vt:lpstr>
      <vt:lpstr>History: the discovery of natural laws</vt:lpstr>
      <vt:lpstr>PowerPoint Presentation</vt:lpstr>
      <vt:lpstr>Montesquieu –  Spirit of the Laws (1748)</vt:lpstr>
      <vt:lpstr>Montesquieu –  Spirit of the Laws (1748)</vt:lpstr>
      <vt:lpstr>Montesquieu –  Spirit of the Laws (1748)</vt:lpstr>
      <vt:lpstr>Montesquieu –  Spirit of the Laws (1748)</vt:lpstr>
      <vt:lpstr>Focus of History? </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claudiastein</dc:creator>
  <cp:lastModifiedBy>Charles Walton</cp:lastModifiedBy>
  <cp:revision>57</cp:revision>
  <dcterms:created xsi:type="dcterms:W3CDTF">2014-10-06T15:35:55Z</dcterms:created>
  <dcterms:modified xsi:type="dcterms:W3CDTF">2017-10-14T16:02:44Z</dcterms:modified>
</cp:coreProperties>
</file>