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5" r:id="rId3"/>
    <p:sldId id="270" r:id="rId4"/>
    <p:sldId id="264" r:id="rId5"/>
    <p:sldId id="268" r:id="rId6"/>
    <p:sldId id="277" r:id="rId7"/>
    <p:sldId id="279" r:id="rId8"/>
    <p:sldId id="278" r:id="rId9"/>
    <p:sldId id="265" r:id="rId10"/>
    <p:sldId id="280" r:id="rId11"/>
    <p:sldId id="269" r:id="rId12"/>
    <p:sldId id="266"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21"/>
    <p:restoredTop sz="94611"/>
  </p:normalViewPr>
  <p:slideViewPr>
    <p:cSldViewPr snapToGrid="0" snapToObjects="1">
      <p:cViewPr varScale="1">
        <p:scale>
          <a:sx n="109" d="100"/>
          <a:sy n="109" d="100"/>
        </p:scale>
        <p:origin x="1488"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B9FADD9-A4E8-8A4B-A225-A0B368EAF38F}" type="datetimeFigureOut">
              <a:rPr lang="en-US" smtClean="0"/>
              <a:t>10/3/18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F7AFD0-354A-5F4E-A148-D28D5A26081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9FADD9-A4E8-8A4B-A225-A0B368EAF38F}" type="datetimeFigureOut">
              <a:rPr lang="en-US" smtClean="0"/>
              <a:t>10/3/18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F7AFD0-354A-5F4E-A148-D28D5A26081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9FADD9-A4E8-8A4B-A225-A0B368EAF38F}" type="datetimeFigureOut">
              <a:rPr lang="en-US" smtClean="0"/>
              <a:t>10/3/18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F7AFD0-354A-5F4E-A148-D28D5A26081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9FADD9-A4E8-8A4B-A225-A0B368EAF38F}" type="datetimeFigureOut">
              <a:rPr lang="en-US" smtClean="0"/>
              <a:t>10/3/18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F7AFD0-354A-5F4E-A148-D28D5A26081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9FADD9-A4E8-8A4B-A225-A0B368EAF38F}" type="datetimeFigureOut">
              <a:rPr lang="en-US" smtClean="0"/>
              <a:t>10/3/18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F7AFD0-354A-5F4E-A148-D28D5A26081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B9FADD9-A4E8-8A4B-A225-A0B368EAF38F}" type="datetimeFigureOut">
              <a:rPr lang="en-US" smtClean="0"/>
              <a:t>10/3/18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F7AFD0-354A-5F4E-A148-D28D5A26081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B9FADD9-A4E8-8A4B-A225-A0B368EAF38F}" type="datetimeFigureOut">
              <a:rPr lang="en-US" smtClean="0"/>
              <a:t>10/3/18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F7AFD0-354A-5F4E-A148-D28D5A26081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B9FADD9-A4E8-8A4B-A225-A0B368EAF38F}" type="datetimeFigureOut">
              <a:rPr lang="en-US" smtClean="0"/>
              <a:t>10/3/18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F7AFD0-354A-5F4E-A148-D28D5A26081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9FADD9-A4E8-8A4B-A225-A0B368EAF38F}" type="datetimeFigureOut">
              <a:rPr lang="en-US" smtClean="0"/>
              <a:t>10/3/18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F7AFD0-354A-5F4E-A148-D28D5A26081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B9FADD9-A4E8-8A4B-A225-A0B368EAF38F}" type="datetimeFigureOut">
              <a:rPr lang="en-US" smtClean="0"/>
              <a:t>10/3/18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F7AFD0-354A-5F4E-A148-D28D5A26081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B9FADD9-A4E8-8A4B-A225-A0B368EAF38F}" type="datetimeFigureOut">
              <a:rPr lang="en-US" smtClean="0"/>
              <a:t>10/3/18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F7AFD0-354A-5F4E-A148-D28D5A26081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9FADD9-A4E8-8A4B-A225-A0B368EAF38F}" type="datetimeFigureOut">
              <a:rPr lang="en-US" smtClean="0"/>
              <a:t>10/3/18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F7AFD0-354A-5F4E-A148-D28D5A26081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43545" y="1816056"/>
            <a:ext cx="4525819" cy="3416320"/>
          </a:xfrm>
          <a:prstGeom prst="rect">
            <a:avLst/>
          </a:prstGeom>
          <a:noFill/>
        </p:spPr>
        <p:txBody>
          <a:bodyPr wrap="square" rtlCol="0">
            <a:spAutoFit/>
          </a:bodyPr>
          <a:lstStyle/>
          <a:p>
            <a:r>
              <a:rPr lang="en-US" sz="3600" dirty="0"/>
              <a:t>     </a:t>
            </a:r>
          </a:p>
          <a:p>
            <a:pPr algn="ctr"/>
            <a:r>
              <a:rPr lang="en-US" sz="3600" dirty="0"/>
              <a:t>Lecture 1: </a:t>
            </a:r>
          </a:p>
          <a:p>
            <a:pPr algn="ctr"/>
            <a:endParaRPr lang="en-US" sz="3600" dirty="0"/>
          </a:p>
          <a:p>
            <a:pPr algn="ctr"/>
            <a:r>
              <a:rPr lang="en-US" sz="3600" dirty="0"/>
              <a:t>What is historiography and why is it important?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1859340"/>
            <a:ext cx="4572000" cy="3416320"/>
          </a:xfrm>
          <a:prstGeom prst="rect">
            <a:avLst/>
          </a:prstGeom>
        </p:spPr>
        <p:txBody>
          <a:bodyPr>
            <a:spAutoFit/>
          </a:bodyPr>
          <a:lstStyle/>
          <a:p>
            <a:r>
              <a:rPr lang="en-GB" dirty="0"/>
              <a:t>...between …. of an untenable theory of history as an objective compilation of facts, of the unqualified primacy of fact over interpretation, and ….of an equally untenable theory of history as the subjective product of the mind of the historian who establishes the facts of history and masters them through the processes of interpretation, between a view of history having the centre of gravity in the past and a view having the centre of gravity in the present. </a:t>
            </a:r>
          </a:p>
          <a:p>
            <a:r>
              <a:rPr lang="en-GB" dirty="0"/>
              <a:t>(</a:t>
            </a:r>
            <a:r>
              <a:rPr lang="en-GB" i="1" dirty="0"/>
              <a:t>What is History</a:t>
            </a:r>
            <a:r>
              <a:rPr lang="en-GB" dirty="0"/>
              <a:t>?, p. 29)</a:t>
            </a:r>
          </a:p>
        </p:txBody>
      </p:sp>
      <p:sp>
        <p:nvSpPr>
          <p:cNvPr id="2" name="TextBox 1">
            <a:extLst>
              <a:ext uri="{FF2B5EF4-FFF2-40B4-BE49-F238E27FC236}">
                <a16:creationId xmlns:a16="http://schemas.microsoft.com/office/drawing/2014/main" id="{1A8D5D62-5D2C-AF47-B64F-BC491A13877C}"/>
              </a:ext>
            </a:extLst>
          </p:cNvPr>
          <p:cNvSpPr txBox="1"/>
          <p:nvPr/>
        </p:nvSpPr>
        <p:spPr>
          <a:xfrm>
            <a:off x="2215662" y="1031631"/>
            <a:ext cx="2243628" cy="369332"/>
          </a:xfrm>
          <a:prstGeom prst="rect">
            <a:avLst/>
          </a:prstGeom>
          <a:noFill/>
        </p:spPr>
        <p:txBody>
          <a:bodyPr wrap="none" rtlCol="0">
            <a:spAutoFit/>
          </a:bodyPr>
          <a:lstStyle/>
          <a:p>
            <a:r>
              <a:rPr lang="en-US" b="1" dirty="0" err="1"/>
              <a:t>Carr’s</a:t>
            </a:r>
            <a:r>
              <a:rPr lang="en-US" b="1" dirty="0"/>
              <a:t> middle ground:</a:t>
            </a:r>
          </a:p>
        </p:txBody>
      </p:sp>
    </p:spTree>
    <p:extLst>
      <p:ext uri="{BB962C8B-B14F-4D97-AF65-F5344CB8AC3E}">
        <p14:creationId xmlns:p14="http://schemas.microsoft.com/office/powerpoint/2010/main" val="265961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1884446" y="2293965"/>
            <a:ext cx="5134432" cy="1200329"/>
          </a:xfrm>
          <a:prstGeom prst="rect">
            <a:avLst/>
          </a:prstGeom>
          <a:noFill/>
        </p:spPr>
        <p:txBody>
          <a:bodyPr wrap="square" rtlCol="0">
            <a:spAutoFit/>
          </a:bodyPr>
          <a:lstStyle/>
          <a:p>
            <a:r>
              <a:rPr lang="en-US" dirty="0"/>
              <a:t>‘The past, present, and future are linked together in an endless chain of history.’ </a:t>
            </a:r>
          </a:p>
          <a:p>
            <a:endParaRPr lang="en-US" dirty="0"/>
          </a:p>
          <a:p>
            <a:r>
              <a:rPr lang="en-US" dirty="0"/>
              <a:t>(What is History? 129)</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6" name="Rectangle 5"/>
          <p:cNvSpPr/>
          <p:nvPr/>
        </p:nvSpPr>
        <p:spPr>
          <a:xfrm>
            <a:off x="1788858" y="1802401"/>
            <a:ext cx="5069142" cy="1754327"/>
          </a:xfrm>
          <a:prstGeom prst="rect">
            <a:avLst/>
          </a:prstGeom>
        </p:spPr>
        <p:txBody>
          <a:bodyPr wrap="square">
            <a:spAutoFit/>
          </a:bodyPr>
          <a:lstStyle/>
          <a:p>
            <a:r>
              <a:rPr lang="en-GB" dirty="0"/>
              <a:t>‘Before you study the historian, study his historical and social environment. The historian, being an individual, is also a product of history and of society: and it is in this twofold light that the student of history has to learn to regard him.’ (</a:t>
            </a:r>
            <a:r>
              <a:rPr lang="en-GB" i="1" dirty="0"/>
              <a:t>What is History? </a:t>
            </a:r>
            <a:r>
              <a:rPr lang="en-GB" dirty="0"/>
              <a:t>38)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28092" y="1840523"/>
            <a:ext cx="4829908" cy="3970318"/>
          </a:xfrm>
          <a:prstGeom prst="rect">
            <a:avLst/>
          </a:prstGeom>
        </p:spPr>
        <p:txBody>
          <a:bodyPr wrap="square">
            <a:spAutoFit/>
          </a:bodyPr>
          <a:lstStyle/>
          <a:p>
            <a:pPr lvl="0"/>
            <a:r>
              <a:rPr lang="en-GB" b="1" dirty="0"/>
              <a:t>Two Meanings of ‘Historiography’: </a:t>
            </a:r>
          </a:p>
          <a:p>
            <a:pPr lvl="0"/>
            <a:endParaRPr lang="en-GB" dirty="0"/>
          </a:p>
          <a:p>
            <a:pPr marL="285750" lvl="0" indent="-285750">
              <a:buFont typeface="Arial"/>
              <a:buChar char="•"/>
            </a:pPr>
            <a:r>
              <a:rPr lang="en-GB" dirty="0"/>
              <a:t>It can describe the body of work written on a specific topic such as the history of war, the history of the Weimar Republic and Nazi Germany, the history of fashion, etc... as well as different approaches and genres, such as political history or social history.</a:t>
            </a:r>
          </a:p>
          <a:p>
            <a:pPr marL="285750" lvl="0" indent="-285750">
              <a:buFont typeface="Arial"/>
              <a:buChar char="•"/>
            </a:pPr>
            <a:endParaRPr lang="en-GB" dirty="0"/>
          </a:p>
          <a:p>
            <a:pPr marL="285750" lvl="0" indent="-285750">
              <a:buFont typeface="Arial"/>
              <a:buChar char="•"/>
            </a:pPr>
            <a:r>
              <a:rPr lang="en-GB" dirty="0"/>
              <a:t>refers to both the study of the methodology of historians and development of history as a discipline. This differs of course from country to country. </a:t>
            </a:r>
          </a:p>
          <a:p>
            <a:pPr marL="285750" lvl="0" indent="-285750">
              <a:buFont typeface="Arial"/>
              <a:buChar char="•"/>
            </a:pPr>
            <a:endParaRPr lang="en-GB" dirty="0"/>
          </a:p>
        </p:txBody>
      </p:sp>
    </p:spTree>
    <p:extLst>
      <p:ext uri="{BB962C8B-B14F-4D97-AF65-F5344CB8AC3E}">
        <p14:creationId xmlns:p14="http://schemas.microsoft.com/office/powerpoint/2010/main" val="451466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34911" y="2514226"/>
            <a:ext cx="184666" cy="369332"/>
          </a:xfrm>
          <a:prstGeom prst="rect">
            <a:avLst/>
          </a:prstGeom>
          <a:noFill/>
        </p:spPr>
        <p:txBody>
          <a:bodyPr wrap="none" rtlCol="0">
            <a:spAutoFit/>
          </a:bodyPr>
          <a:lstStyle/>
          <a:p>
            <a:endParaRPr lang="en-US" dirty="0"/>
          </a:p>
        </p:txBody>
      </p:sp>
      <p:sp>
        <p:nvSpPr>
          <p:cNvPr id="9" name="Rectangle 8"/>
          <p:cNvSpPr/>
          <p:nvPr/>
        </p:nvSpPr>
        <p:spPr>
          <a:xfrm>
            <a:off x="1418492" y="1383323"/>
            <a:ext cx="5909185" cy="4801314"/>
          </a:xfrm>
          <a:prstGeom prst="rect">
            <a:avLst/>
          </a:prstGeom>
        </p:spPr>
        <p:txBody>
          <a:bodyPr wrap="square">
            <a:spAutoFit/>
          </a:bodyPr>
          <a:lstStyle/>
          <a:p>
            <a:pPr marL="285750" lvl="0" indent="-285750">
              <a:buFont typeface="Arial"/>
              <a:buChar char="•"/>
            </a:pPr>
            <a:r>
              <a:rPr lang="en-US" dirty="0"/>
              <a:t>How to explain human agency and human experience? </a:t>
            </a:r>
          </a:p>
          <a:p>
            <a:pPr marL="285750" lvl="0" indent="-285750">
              <a:buFont typeface="Arial"/>
              <a:buChar char="•"/>
            </a:pPr>
            <a:endParaRPr lang="en-GB" dirty="0"/>
          </a:p>
          <a:p>
            <a:pPr marL="285750" lvl="0" indent="-285750">
              <a:buFont typeface="Arial"/>
              <a:buChar char="•"/>
            </a:pPr>
            <a:r>
              <a:rPr lang="en-US" dirty="0"/>
              <a:t>What is historical change and what causes it? </a:t>
            </a:r>
          </a:p>
          <a:p>
            <a:pPr marL="285750" lvl="0" indent="-285750">
              <a:buFont typeface="Arial"/>
              <a:buChar char="•"/>
            </a:pPr>
            <a:endParaRPr lang="en-GB" dirty="0"/>
          </a:p>
          <a:p>
            <a:pPr marL="285750" lvl="0" indent="-285750">
              <a:buFont typeface="Arial"/>
              <a:buChar char="•"/>
            </a:pPr>
            <a:r>
              <a:rPr lang="en-US" dirty="0"/>
              <a:t>What is the relationship between historical ‘facts’ found in the archive/texts etc. and their wider meaning? </a:t>
            </a:r>
          </a:p>
          <a:p>
            <a:pPr marL="285750" lvl="0" indent="-285750">
              <a:buFont typeface="Arial"/>
              <a:buChar char="•"/>
            </a:pPr>
            <a:endParaRPr lang="en-GB" dirty="0"/>
          </a:p>
          <a:p>
            <a:pPr marL="285750" lvl="0" indent="-285750">
              <a:buFont typeface="Arial"/>
              <a:buChar char="•"/>
            </a:pPr>
            <a:r>
              <a:rPr lang="en-US" dirty="0"/>
              <a:t>What is a historical ‘fact’? Is there such a thing? </a:t>
            </a:r>
          </a:p>
          <a:p>
            <a:pPr marL="285750" lvl="0" indent="-285750">
              <a:buFont typeface="Arial"/>
              <a:buChar char="•"/>
            </a:pPr>
            <a:endParaRPr lang="en-GB" dirty="0"/>
          </a:p>
          <a:p>
            <a:pPr marL="285750" lvl="0" indent="-285750">
              <a:buFont typeface="Arial" panose="020B0604020202020204" pitchFamily="34" charset="0"/>
              <a:buChar char="•"/>
            </a:pPr>
            <a:r>
              <a:rPr lang="en-US" dirty="0"/>
              <a:t>The role of moral judgement: What is the role of the historian in the production of history? Should s/he be neutral and objective?  Should s/he measure the past against the values and norms of the present? Or, should we use the past ‘to critique’ the present?  </a:t>
            </a:r>
          </a:p>
          <a:p>
            <a:pPr lvl="0"/>
            <a:endParaRPr lang="en-GB" dirty="0"/>
          </a:p>
          <a:p>
            <a:pPr marL="285750" lvl="0" indent="-285750">
              <a:buFont typeface="Arial"/>
              <a:buChar char="•"/>
            </a:pPr>
            <a:r>
              <a:rPr lang="en-US" dirty="0"/>
              <a:t>Is history writing a ‘science’ (in the sense of a  natural science discovering ‘laws’) or an ‘art’ (a form of fiction)? </a:t>
            </a:r>
            <a:endParaRPr lang="en-GB" dirty="0"/>
          </a:p>
        </p:txBody>
      </p:sp>
      <p:sp>
        <p:nvSpPr>
          <p:cNvPr id="2" name="TextBox 1">
            <a:extLst>
              <a:ext uri="{FF2B5EF4-FFF2-40B4-BE49-F238E27FC236}">
                <a16:creationId xmlns:a16="http://schemas.microsoft.com/office/drawing/2014/main" id="{79C87E4A-9854-F148-9C59-D63B732205AC}"/>
              </a:ext>
            </a:extLst>
          </p:cNvPr>
          <p:cNvSpPr txBox="1"/>
          <p:nvPr/>
        </p:nvSpPr>
        <p:spPr>
          <a:xfrm>
            <a:off x="1125416" y="117231"/>
            <a:ext cx="7550972" cy="646331"/>
          </a:xfrm>
          <a:prstGeom prst="rect">
            <a:avLst/>
          </a:prstGeom>
          <a:noFill/>
        </p:spPr>
        <p:txBody>
          <a:bodyPr wrap="square" rtlCol="0">
            <a:spAutoFit/>
          </a:bodyPr>
          <a:lstStyle/>
          <a:p>
            <a:r>
              <a:rPr lang="en-US" b="1" dirty="0"/>
              <a:t>Questions in regard to the purpose and practice of history writing </a:t>
            </a:r>
            <a:r>
              <a:rPr lang="en-US" b="1"/>
              <a:t>which emerged </a:t>
            </a:r>
            <a:r>
              <a:rPr lang="en-US" b="1" dirty="0"/>
              <a:t>from the Enlightenment and continue to be important:</a:t>
            </a:r>
          </a:p>
        </p:txBody>
      </p:sp>
    </p:spTree>
    <p:extLst>
      <p:ext uri="{BB962C8B-B14F-4D97-AF65-F5344CB8AC3E}">
        <p14:creationId xmlns:p14="http://schemas.microsoft.com/office/powerpoint/2010/main" val="2623392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pic>
        <p:nvPicPr>
          <p:cNvPr id="2" name="Picture 1" descr="E.H+Carr.jpg"/>
          <p:cNvPicPr>
            <a:picLocks noChangeAspect="1"/>
          </p:cNvPicPr>
          <p:nvPr/>
        </p:nvPicPr>
        <p:blipFill>
          <a:blip r:embed="rId2"/>
          <a:stretch>
            <a:fillRect/>
          </a:stretch>
        </p:blipFill>
        <p:spPr>
          <a:xfrm>
            <a:off x="2528887" y="259618"/>
            <a:ext cx="3190875" cy="4762500"/>
          </a:xfrm>
          <a:prstGeom prst="rect">
            <a:avLst/>
          </a:prstGeom>
        </p:spPr>
      </p:pic>
      <p:sp>
        <p:nvSpPr>
          <p:cNvPr id="3" name="TextBox 2"/>
          <p:cNvSpPr txBox="1"/>
          <p:nvPr/>
        </p:nvSpPr>
        <p:spPr>
          <a:xfrm>
            <a:off x="2528888" y="5530095"/>
            <a:ext cx="3190875" cy="369332"/>
          </a:xfrm>
          <a:prstGeom prst="rect">
            <a:avLst/>
          </a:prstGeom>
          <a:noFill/>
        </p:spPr>
        <p:txBody>
          <a:bodyPr wrap="square" rtlCol="0">
            <a:spAutoFit/>
          </a:bodyPr>
          <a:lstStyle/>
          <a:p>
            <a:r>
              <a:rPr lang="en-US" dirty="0"/>
              <a:t>Edward </a:t>
            </a:r>
            <a:r>
              <a:rPr lang="en-US" dirty="0" err="1"/>
              <a:t>Hallet</a:t>
            </a:r>
            <a:r>
              <a:rPr lang="en-US" dirty="0"/>
              <a:t> Carr (1892-1982)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386862" y="173602"/>
            <a:ext cx="5498124" cy="7294305"/>
          </a:xfrm>
          <a:prstGeom prst="rect">
            <a:avLst/>
          </a:prstGeom>
          <a:noFill/>
        </p:spPr>
        <p:txBody>
          <a:bodyPr wrap="square" rtlCol="0">
            <a:spAutoFit/>
          </a:bodyPr>
          <a:lstStyle/>
          <a:p>
            <a:endParaRPr lang="en-US" dirty="0"/>
          </a:p>
          <a:p>
            <a:r>
              <a:rPr lang="en-US" dirty="0"/>
              <a:t>Charles Percy Snow (1905-1980)</a:t>
            </a:r>
          </a:p>
          <a:p>
            <a:endParaRPr lang="en-US" dirty="0"/>
          </a:p>
          <a:p>
            <a:r>
              <a:rPr lang="en-US" dirty="0"/>
              <a:t>Reed Lectures: The Two Cultures (1959) </a:t>
            </a:r>
          </a:p>
          <a:p>
            <a:endParaRPr lang="en-US" dirty="0"/>
          </a:p>
          <a:p>
            <a:r>
              <a:rPr lang="en-US" dirty="0"/>
              <a:t>Thesis: ‘</a:t>
            </a:r>
            <a:r>
              <a:rPr lang="en-GB" dirty="0"/>
              <a:t>The intellectual life of the whole of western society’ was split into the titular two cultures – namely the sciences and the humanities – and that this was a major hindrance to solving the world's problems.</a:t>
            </a:r>
            <a:endParaRPr lang="en-US" dirty="0"/>
          </a:p>
          <a:p>
            <a:endParaRPr lang="en-US" dirty="0"/>
          </a:p>
          <a:p>
            <a:r>
              <a:rPr lang="en-GB" dirty="0" err="1"/>
              <a:t>Carr</a:t>
            </a:r>
            <a:r>
              <a:rPr lang="en-GB" dirty="0"/>
              <a:t>:</a:t>
            </a:r>
          </a:p>
          <a:p>
            <a:r>
              <a:rPr lang="en-GB" dirty="0"/>
              <a:t>‘Scientist, social scientists and historians are all engaged in the same study: The study of man and his environment, of the effects of man on his environment and of his environment on man. The object of the study is the same: to increase man’s understanding of, and mastery over, his environment…..The presuppositions and the methods of the physicist, the geologist, the psychologist and the historian differ widely in detail….But historians and physical scientists are united in the fundamental purpose of seeking to explain, and in the fundamental procedure of question and answer.’ (</a:t>
            </a:r>
            <a:r>
              <a:rPr lang="en-GB" i="1" dirty="0"/>
              <a:t>What is History</a:t>
            </a:r>
            <a:r>
              <a:rPr lang="en-GB" dirty="0"/>
              <a:t>? p. 80) </a:t>
            </a:r>
          </a:p>
          <a:p>
            <a:endParaRPr lang="en-US" dirty="0"/>
          </a:p>
          <a:p>
            <a:endParaRPr lang="en-US" dirty="0"/>
          </a:p>
          <a:p>
            <a:endParaRPr lang="en-US" dirty="0"/>
          </a:p>
        </p:txBody>
      </p:sp>
      <p:sp>
        <p:nvSpPr>
          <p:cNvPr id="3" name="TextBox 2"/>
          <p:cNvSpPr txBox="1"/>
          <p:nvPr/>
        </p:nvSpPr>
        <p:spPr>
          <a:xfrm>
            <a:off x="2239486" y="3755002"/>
            <a:ext cx="4178554" cy="369332"/>
          </a:xfrm>
          <a:prstGeom prst="rect">
            <a:avLst/>
          </a:prstGeom>
          <a:noFill/>
        </p:spPr>
        <p:txBody>
          <a:bodyPr wrap="square" rtlCol="0">
            <a:spAutoFit/>
          </a:bodyPr>
          <a:lstStyle/>
          <a:p>
            <a:endParaRPr lang="en-US" dirty="0"/>
          </a:p>
        </p:txBody>
      </p:sp>
      <p:pic>
        <p:nvPicPr>
          <p:cNvPr id="5" name="Picture 4">
            <a:extLst>
              <a:ext uri="{FF2B5EF4-FFF2-40B4-BE49-F238E27FC236}">
                <a16:creationId xmlns:a16="http://schemas.microsoft.com/office/drawing/2014/main" id="{EA3CF1CA-422E-844C-8261-052CEF74B24B}"/>
              </a:ext>
            </a:extLst>
          </p:cNvPr>
          <p:cNvPicPr>
            <a:picLocks noChangeAspect="1"/>
          </p:cNvPicPr>
          <p:nvPr/>
        </p:nvPicPr>
        <p:blipFill>
          <a:blip r:embed="rId2"/>
          <a:stretch>
            <a:fillRect/>
          </a:stretch>
        </p:blipFill>
        <p:spPr>
          <a:xfrm>
            <a:off x="6175130" y="173602"/>
            <a:ext cx="2514600" cy="3581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D5D569-949E-3C41-9ABD-5CBF7E3C5F9F}"/>
              </a:ext>
            </a:extLst>
          </p:cNvPr>
          <p:cNvSpPr txBox="1"/>
          <p:nvPr/>
        </p:nvSpPr>
        <p:spPr>
          <a:xfrm>
            <a:off x="1863969" y="2297723"/>
            <a:ext cx="5392616" cy="1891287"/>
          </a:xfrm>
          <a:prstGeom prst="rect">
            <a:avLst/>
          </a:prstGeom>
          <a:noFill/>
        </p:spPr>
        <p:txBody>
          <a:bodyPr wrap="square" rtlCol="0">
            <a:spAutoFit/>
          </a:bodyPr>
          <a:lstStyle/>
          <a:p>
            <a:pPr>
              <a:lnSpc>
                <a:spcPct val="150000"/>
              </a:lnSpc>
            </a:pPr>
            <a:r>
              <a:rPr lang="en-GB" sz="2000" dirty="0"/>
              <a:t>The belief in a hard core of historical facts existing objectively and independently of the interpretation of the historian is a preposterous fallacy, but one which it is very hard to eradicate. </a:t>
            </a:r>
            <a:endParaRPr lang="en-US" sz="2000" dirty="0"/>
          </a:p>
        </p:txBody>
      </p:sp>
      <p:sp>
        <p:nvSpPr>
          <p:cNvPr id="3" name="TextBox 2">
            <a:extLst>
              <a:ext uri="{FF2B5EF4-FFF2-40B4-BE49-F238E27FC236}">
                <a16:creationId xmlns:a16="http://schemas.microsoft.com/office/drawing/2014/main" id="{62A545C2-E66E-4C45-8ADE-82670B566F93}"/>
              </a:ext>
            </a:extLst>
          </p:cNvPr>
          <p:cNvSpPr txBox="1"/>
          <p:nvPr/>
        </p:nvSpPr>
        <p:spPr>
          <a:xfrm>
            <a:off x="1688123" y="1230923"/>
            <a:ext cx="5036255" cy="646331"/>
          </a:xfrm>
          <a:prstGeom prst="rect">
            <a:avLst/>
          </a:prstGeom>
          <a:noFill/>
        </p:spPr>
        <p:txBody>
          <a:bodyPr wrap="square" rtlCol="0">
            <a:spAutoFit/>
          </a:bodyPr>
          <a:lstStyle/>
          <a:p>
            <a:r>
              <a:rPr lang="en-US" dirty="0"/>
              <a:t>Against ‘philosophical history’ and ‘</a:t>
            </a:r>
            <a:r>
              <a:rPr lang="en-US" dirty="0" err="1"/>
              <a:t>empicrical</a:t>
            </a:r>
            <a:r>
              <a:rPr lang="en-US" dirty="0"/>
              <a:t> history: </a:t>
            </a:r>
          </a:p>
        </p:txBody>
      </p:sp>
    </p:spTree>
    <p:extLst>
      <p:ext uri="{BB962C8B-B14F-4D97-AF65-F5344CB8AC3E}">
        <p14:creationId xmlns:p14="http://schemas.microsoft.com/office/powerpoint/2010/main" val="3348792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1859340"/>
            <a:ext cx="4572000" cy="3416320"/>
          </a:xfrm>
          <a:prstGeom prst="rect">
            <a:avLst/>
          </a:prstGeom>
        </p:spPr>
        <p:txBody>
          <a:bodyPr>
            <a:spAutoFit/>
          </a:bodyPr>
          <a:lstStyle/>
          <a:p>
            <a:r>
              <a:rPr lang="en-GB" dirty="0"/>
              <a:t>...between …. of an untenable theory of history as an objective compilation of facts, of the unqualified primacy of fact over interpretation, and ….of an equally untenable theory of history as the subjective product of the mind of the historian who establishes the facts of history and masters them through the processes of interpretation, between a view of history having the centre of gravity in the past and a view having the centre of gravity in the present. </a:t>
            </a:r>
          </a:p>
          <a:p>
            <a:r>
              <a:rPr lang="en-GB" dirty="0"/>
              <a:t>(</a:t>
            </a:r>
            <a:r>
              <a:rPr lang="en-GB" i="1" dirty="0"/>
              <a:t>What is History</a:t>
            </a:r>
            <a:r>
              <a:rPr lang="en-GB" dirty="0"/>
              <a:t>?, p. 29)</a:t>
            </a:r>
          </a:p>
        </p:txBody>
      </p:sp>
      <p:sp>
        <p:nvSpPr>
          <p:cNvPr id="2" name="TextBox 1">
            <a:extLst>
              <a:ext uri="{FF2B5EF4-FFF2-40B4-BE49-F238E27FC236}">
                <a16:creationId xmlns:a16="http://schemas.microsoft.com/office/drawing/2014/main" id="{1A8D5D62-5D2C-AF47-B64F-BC491A13877C}"/>
              </a:ext>
            </a:extLst>
          </p:cNvPr>
          <p:cNvSpPr txBox="1"/>
          <p:nvPr/>
        </p:nvSpPr>
        <p:spPr>
          <a:xfrm>
            <a:off x="2215662" y="1031631"/>
            <a:ext cx="2243628" cy="369332"/>
          </a:xfrm>
          <a:prstGeom prst="rect">
            <a:avLst/>
          </a:prstGeom>
          <a:noFill/>
        </p:spPr>
        <p:txBody>
          <a:bodyPr wrap="none" rtlCol="0">
            <a:spAutoFit/>
          </a:bodyPr>
          <a:lstStyle/>
          <a:p>
            <a:r>
              <a:rPr lang="en-US" b="1" dirty="0" err="1"/>
              <a:t>Carr’s</a:t>
            </a:r>
            <a:r>
              <a:rPr lang="en-US" b="1" dirty="0"/>
              <a:t> middle ground:</a:t>
            </a:r>
          </a:p>
        </p:txBody>
      </p:sp>
    </p:spTree>
    <p:extLst>
      <p:ext uri="{BB962C8B-B14F-4D97-AF65-F5344CB8AC3E}">
        <p14:creationId xmlns:p14="http://schemas.microsoft.com/office/powerpoint/2010/main" val="413879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0E7CDB5-0123-2F4B-886F-BF45F89BEEAD}"/>
              </a:ext>
            </a:extLst>
          </p:cNvPr>
          <p:cNvSpPr txBox="1"/>
          <p:nvPr/>
        </p:nvSpPr>
        <p:spPr>
          <a:xfrm>
            <a:off x="1746739" y="1617785"/>
            <a:ext cx="6635262" cy="2585323"/>
          </a:xfrm>
          <a:prstGeom prst="rect">
            <a:avLst/>
          </a:prstGeom>
          <a:noFill/>
        </p:spPr>
        <p:txBody>
          <a:bodyPr wrap="square" rtlCol="0">
            <a:spAutoFit/>
          </a:bodyPr>
          <a:lstStyle/>
          <a:p>
            <a:pPr lvl="0"/>
            <a:endParaRPr lang="en-GB" dirty="0"/>
          </a:p>
          <a:p>
            <a:pPr lvl="0"/>
            <a:r>
              <a:rPr lang="en-GB" b="1" dirty="0"/>
              <a:t>Two ‘facts’:</a:t>
            </a:r>
          </a:p>
          <a:p>
            <a:pPr lvl="0"/>
            <a:endParaRPr lang="en-GB" dirty="0"/>
          </a:p>
          <a:p>
            <a:pPr lvl="0"/>
            <a:r>
              <a:rPr lang="en-GB" dirty="0"/>
              <a:t>a)  ‘Facts’ of the past: that is historical information that historians deem unimportant</a:t>
            </a:r>
          </a:p>
          <a:p>
            <a:pPr lvl="0"/>
            <a:endParaRPr lang="en-GB" dirty="0"/>
          </a:p>
          <a:p>
            <a:pPr lvl="0"/>
            <a:r>
              <a:rPr lang="en-GB" dirty="0"/>
              <a:t>b) Historical ‘facts’: that is information that historians decide is important.</a:t>
            </a:r>
          </a:p>
          <a:p>
            <a:r>
              <a:rPr lang="en-GB" dirty="0"/>
              <a:t> </a:t>
            </a:r>
          </a:p>
        </p:txBody>
      </p:sp>
      <p:sp>
        <p:nvSpPr>
          <p:cNvPr id="3" name="TextBox 2">
            <a:extLst>
              <a:ext uri="{FF2B5EF4-FFF2-40B4-BE49-F238E27FC236}">
                <a16:creationId xmlns:a16="http://schemas.microsoft.com/office/drawing/2014/main" id="{C7FBEF79-384D-7846-A53E-D5BA8755B192}"/>
              </a:ext>
            </a:extLst>
          </p:cNvPr>
          <p:cNvSpPr txBox="1"/>
          <p:nvPr/>
        </p:nvSpPr>
        <p:spPr>
          <a:xfrm>
            <a:off x="1887415" y="961292"/>
            <a:ext cx="3894015" cy="369332"/>
          </a:xfrm>
          <a:prstGeom prst="rect">
            <a:avLst/>
          </a:prstGeom>
          <a:noFill/>
        </p:spPr>
        <p:txBody>
          <a:bodyPr wrap="none" rtlCol="0">
            <a:spAutoFit/>
          </a:bodyPr>
          <a:lstStyle/>
          <a:p>
            <a:r>
              <a:rPr lang="en-US" b="1" dirty="0"/>
              <a:t>How did he get to this middle ground? </a:t>
            </a:r>
          </a:p>
        </p:txBody>
      </p:sp>
    </p:spTree>
    <p:extLst>
      <p:ext uri="{BB962C8B-B14F-4D97-AF65-F5344CB8AC3E}">
        <p14:creationId xmlns:p14="http://schemas.microsoft.com/office/powerpoint/2010/main" val="1535652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7" name="Rectangle 6"/>
          <p:cNvSpPr/>
          <p:nvPr/>
        </p:nvSpPr>
        <p:spPr>
          <a:xfrm>
            <a:off x="1024155" y="914856"/>
            <a:ext cx="6650181" cy="4801314"/>
          </a:xfrm>
          <a:prstGeom prst="rect">
            <a:avLst/>
          </a:prstGeom>
        </p:spPr>
        <p:txBody>
          <a:bodyPr wrap="square">
            <a:spAutoFit/>
          </a:bodyPr>
          <a:lstStyle/>
          <a:p>
            <a:r>
              <a:rPr lang="en-GB" b="1" dirty="0"/>
              <a:t>Claim:</a:t>
            </a:r>
            <a:r>
              <a:rPr lang="en-GB" dirty="0"/>
              <a:t> historians </a:t>
            </a:r>
            <a:r>
              <a:rPr lang="en-GB" u="sng" dirty="0"/>
              <a:t>arbitrarily </a:t>
            </a:r>
            <a:r>
              <a:rPr lang="en-GB" dirty="0"/>
              <a:t>determine which of the ‘facts of the past’ to turn into ‘historical facts’ according to their own biases and agendas. </a:t>
            </a:r>
          </a:p>
          <a:p>
            <a:endParaRPr lang="en-GB" dirty="0"/>
          </a:p>
          <a:p>
            <a:endParaRPr lang="en-GB" dirty="0"/>
          </a:p>
          <a:p>
            <a:endParaRPr lang="en-GB" dirty="0"/>
          </a:p>
          <a:p>
            <a:endParaRPr lang="en-GB" dirty="0"/>
          </a:p>
          <a:p>
            <a:r>
              <a:rPr lang="en-GB" dirty="0"/>
              <a:t>	The fact speaks only when the historian calls on them: it is he 	who decides to which facts to give the floor, and in what order 	or context….It is the historian who has decided for his own 	reason that Cesar’s crossing of that petty stream, the Rubicon, is 	a fact of history, whereas the crossing of the Rubicon by millions 	of other people…interest nobody at all. </a:t>
            </a:r>
          </a:p>
          <a:p>
            <a:r>
              <a:rPr lang="en-GB" dirty="0"/>
              <a:t>	(What is History? 11) </a:t>
            </a:r>
          </a:p>
          <a:p>
            <a:endParaRPr lang="en-GB" dirty="0"/>
          </a:p>
          <a:p>
            <a:endParaRPr lang="en-GB" dirty="0"/>
          </a:p>
          <a:p>
            <a:endParaRPr lang="en-US" dirty="0"/>
          </a:p>
        </p:txBody>
      </p:sp>
      <p:sp>
        <p:nvSpPr>
          <p:cNvPr id="9" name="Rectangle 8"/>
          <p:cNvSpPr/>
          <p:nvPr/>
        </p:nvSpPr>
        <p:spPr>
          <a:xfrm>
            <a:off x="1024155" y="914856"/>
            <a:ext cx="6650181" cy="923330"/>
          </a:xfrm>
          <a:prstGeom prst="rect">
            <a:avLst/>
          </a:prstGeom>
        </p:spPr>
        <p:txBody>
          <a:bodyPr wrap="square">
            <a:spAutoFit/>
          </a:bodyPr>
          <a:lstStyle/>
          <a:p>
            <a:endParaRPr lang="en-GB" dirty="0"/>
          </a:p>
          <a:p>
            <a:endParaRPr lang="en-GB" dirty="0"/>
          </a:p>
          <a:p>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1792</TotalTime>
  <Words>836</Words>
  <Application>Microsoft Macintosh PowerPoint</Application>
  <PresentationFormat>On-screen Show (4:3)</PresentationFormat>
  <Paragraphs>61</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Warwick University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Claudia Stein</dc:creator>
  <cp:lastModifiedBy>Stein, Claudia</cp:lastModifiedBy>
  <cp:revision>29</cp:revision>
  <dcterms:created xsi:type="dcterms:W3CDTF">2013-10-07T19:03:02Z</dcterms:created>
  <dcterms:modified xsi:type="dcterms:W3CDTF">2018-10-03T08:15:04Z</dcterms:modified>
</cp:coreProperties>
</file>