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3"/>
  </p:notesMasterIdLst>
  <p:sldIdLst>
    <p:sldId id="256" r:id="rId2"/>
    <p:sldId id="283" r:id="rId3"/>
    <p:sldId id="282" r:id="rId4"/>
    <p:sldId id="284" r:id="rId5"/>
    <p:sldId id="262" r:id="rId6"/>
    <p:sldId id="286" r:id="rId7"/>
    <p:sldId id="288" r:id="rId8"/>
    <p:sldId id="287" r:id="rId9"/>
    <p:sldId id="257" r:id="rId10"/>
    <p:sldId id="289" r:id="rId11"/>
    <p:sldId id="290" r:id="rId12"/>
    <p:sldId id="263" r:id="rId13"/>
    <p:sldId id="291" r:id="rId14"/>
    <p:sldId id="258" r:id="rId15"/>
    <p:sldId id="261" r:id="rId16"/>
    <p:sldId id="293" r:id="rId17"/>
    <p:sldId id="294" r:id="rId18"/>
    <p:sldId id="295" r:id="rId19"/>
    <p:sldId id="297" r:id="rId20"/>
    <p:sldId id="296" r:id="rId21"/>
    <p:sldId id="298" r:id="rId22"/>
    <p:sldId id="299" r:id="rId23"/>
    <p:sldId id="268" r:id="rId24"/>
    <p:sldId id="300" r:id="rId25"/>
    <p:sldId id="301" r:id="rId26"/>
    <p:sldId id="280" r:id="rId27"/>
    <p:sldId id="302" r:id="rId28"/>
    <p:sldId id="277" r:id="rId29"/>
    <p:sldId id="304" r:id="rId30"/>
    <p:sldId id="275" r:id="rId31"/>
    <p:sldId id="305" r:id="rId32"/>
    <p:sldId id="321" r:id="rId33"/>
    <p:sldId id="309" r:id="rId34"/>
    <p:sldId id="314" r:id="rId35"/>
    <p:sldId id="316" r:id="rId36"/>
    <p:sldId id="317" r:id="rId37"/>
    <p:sldId id="276" r:id="rId38"/>
    <p:sldId id="306" r:id="rId39"/>
    <p:sldId id="322" r:id="rId40"/>
    <p:sldId id="323" r:id="rId41"/>
    <p:sldId id="327" r:id="rId42"/>
    <p:sldId id="326" r:id="rId43"/>
    <p:sldId id="325" r:id="rId44"/>
    <p:sldId id="328" r:id="rId45"/>
    <p:sldId id="329" r:id="rId46"/>
    <p:sldId id="330" r:id="rId47"/>
    <p:sldId id="318" r:id="rId48"/>
    <p:sldId id="319" r:id="rId49"/>
    <p:sldId id="272" r:id="rId50"/>
    <p:sldId id="331" r:id="rId51"/>
    <p:sldId id="333" r:id="rId52"/>
    <p:sldId id="565" r:id="rId53"/>
    <p:sldId id="566" r:id="rId54"/>
    <p:sldId id="267" r:id="rId55"/>
    <p:sldId id="567" r:id="rId56"/>
    <p:sldId id="259" r:id="rId57"/>
    <p:sldId id="569" r:id="rId58"/>
    <p:sldId id="570" r:id="rId59"/>
    <p:sldId id="573" r:id="rId60"/>
    <p:sldId id="572" r:id="rId61"/>
    <p:sldId id="568"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11"/>
  </p:normalViewPr>
  <p:slideViewPr>
    <p:cSldViewPr snapToGrid="0" snapToObjects="1">
      <p:cViewPr varScale="1">
        <p:scale>
          <a:sx n="109" d="100"/>
          <a:sy n="109" d="100"/>
        </p:scale>
        <p:origin x="68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6FCA0C-9906-8A4D-8732-435653056393}" type="datetimeFigureOut">
              <a:rPr lang="en-US" smtClean="0"/>
              <a:t>5/7/19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9AF839-76BD-924A-8C03-DDE37E9EF640}" type="slidenum">
              <a:rPr lang="en-US" smtClean="0"/>
              <a:t>‹#›</a:t>
            </a:fld>
            <a:endParaRPr lang="en-US"/>
          </a:p>
        </p:txBody>
      </p:sp>
    </p:spTree>
    <p:extLst>
      <p:ext uri="{BB962C8B-B14F-4D97-AF65-F5344CB8AC3E}">
        <p14:creationId xmlns:p14="http://schemas.microsoft.com/office/powerpoint/2010/main" val="2549423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82EDCE-312A-4365-9F8A-9E8035371112}" type="slidenum">
              <a:rPr lang="en-US" smtClean="0"/>
              <a:t>51</a:t>
            </a:fld>
            <a:endParaRPr lang="en-US"/>
          </a:p>
        </p:txBody>
      </p:sp>
    </p:spTree>
    <p:extLst>
      <p:ext uri="{BB962C8B-B14F-4D97-AF65-F5344CB8AC3E}">
        <p14:creationId xmlns:p14="http://schemas.microsoft.com/office/powerpoint/2010/main" val="3306482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25B82-74B6-BF41-8CE6-4DCDBAFFE55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102E239-E417-314A-B0C8-05079F66CE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76A1469-0D86-8048-AEE4-B83B111C18E9}"/>
              </a:ext>
            </a:extLst>
          </p:cNvPr>
          <p:cNvSpPr>
            <a:spLocks noGrp="1"/>
          </p:cNvSpPr>
          <p:nvPr>
            <p:ph type="dt" sz="half" idx="10"/>
          </p:nvPr>
        </p:nvSpPr>
        <p:spPr/>
        <p:txBody>
          <a:bodyPr/>
          <a:lstStyle/>
          <a:p>
            <a:fld id="{A4BFE2EA-FA82-F64B-885A-6DB5EE9E97B8}" type="datetimeFigureOut">
              <a:rPr lang="en-US" smtClean="0"/>
              <a:t>5/6/19</a:t>
            </a:fld>
            <a:endParaRPr lang="en-US"/>
          </a:p>
        </p:txBody>
      </p:sp>
      <p:sp>
        <p:nvSpPr>
          <p:cNvPr id="5" name="Footer Placeholder 4">
            <a:extLst>
              <a:ext uri="{FF2B5EF4-FFF2-40B4-BE49-F238E27FC236}">
                <a16:creationId xmlns:a16="http://schemas.microsoft.com/office/drawing/2014/main" id="{87B24B64-9C80-BD40-B351-EEF57CA048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64F73A-5DA5-9A47-B89C-CFEC90D0037B}"/>
              </a:ext>
            </a:extLst>
          </p:cNvPr>
          <p:cNvSpPr>
            <a:spLocks noGrp="1"/>
          </p:cNvSpPr>
          <p:nvPr>
            <p:ph type="sldNum" sz="quarter" idx="12"/>
          </p:nvPr>
        </p:nvSpPr>
        <p:spPr/>
        <p:txBody>
          <a:bodyPr/>
          <a:lstStyle/>
          <a:p>
            <a:fld id="{A087B4F5-1745-9A4C-B2C1-90DFFAD872FE}" type="slidenum">
              <a:rPr lang="en-US" smtClean="0"/>
              <a:t>‹#›</a:t>
            </a:fld>
            <a:endParaRPr lang="en-US"/>
          </a:p>
        </p:txBody>
      </p:sp>
    </p:spTree>
    <p:extLst>
      <p:ext uri="{BB962C8B-B14F-4D97-AF65-F5344CB8AC3E}">
        <p14:creationId xmlns:p14="http://schemas.microsoft.com/office/powerpoint/2010/main" val="2174829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B5EC8-5D87-D140-933B-77486BE133E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30FACAE-5715-1848-AA1C-148E7B2C8DF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31E7E4-E9F0-1341-BB57-5D4B2CB87E07}"/>
              </a:ext>
            </a:extLst>
          </p:cNvPr>
          <p:cNvSpPr>
            <a:spLocks noGrp="1"/>
          </p:cNvSpPr>
          <p:nvPr>
            <p:ph type="dt" sz="half" idx="10"/>
          </p:nvPr>
        </p:nvSpPr>
        <p:spPr/>
        <p:txBody>
          <a:bodyPr/>
          <a:lstStyle/>
          <a:p>
            <a:fld id="{A4BFE2EA-FA82-F64B-885A-6DB5EE9E97B8}" type="datetimeFigureOut">
              <a:rPr lang="en-US" smtClean="0"/>
              <a:t>5/6/19</a:t>
            </a:fld>
            <a:endParaRPr lang="en-US"/>
          </a:p>
        </p:txBody>
      </p:sp>
      <p:sp>
        <p:nvSpPr>
          <p:cNvPr id="5" name="Footer Placeholder 4">
            <a:extLst>
              <a:ext uri="{FF2B5EF4-FFF2-40B4-BE49-F238E27FC236}">
                <a16:creationId xmlns:a16="http://schemas.microsoft.com/office/drawing/2014/main" id="{0E126152-7E7E-784E-B477-4769082BA6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667FE6-DF0F-5440-8C81-F24CFD015541}"/>
              </a:ext>
            </a:extLst>
          </p:cNvPr>
          <p:cNvSpPr>
            <a:spLocks noGrp="1"/>
          </p:cNvSpPr>
          <p:nvPr>
            <p:ph type="sldNum" sz="quarter" idx="12"/>
          </p:nvPr>
        </p:nvSpPr>
        <p:spPr/>
        <p:txBody>
          <a:bodyPr/>
          <a:lstStyle/>
          <a:p>
            <a:fld id="{A087B4F5-1745-9A4C-B2C1-90DFFAD872FE}" type="slidenum">
              <a:rPr lang="en-US" smtClean="0"/>
              <a:t>‹#›</a:t>
            </a:fld>
            <a:endParaRPr lang="en-US"/>
          </a:p>
        </p:txBody>
      </p:sp>
    </p:spTree>
    <p:extLst>
      <p:ext uri="{BB962C8B-B14F-4D97-AF65-F5344CB8AC3E}">
        <p14:creationId xmlns:p14="http://schemas.microsoft.com/office/powerpoint/2010/main" val="3562764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08A1D1D-AE27-CC46-93AD-2CCD2387DB3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5BB43F-F565-E943-8996-812342028DE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C80CF5-0CF8-444B-8FB4-B4B91A45CCA7}"/>
              </a:ext>
            </a:extLst>
          </p:cNvPr>
          <p:cNvSpPr>
            <a:spLocks noGrp="1"/>
          </p:cNvSpPr>
          <p:nvPr>
            <p:ph type="dt" sz="half" idx="10"/>
          </p:nvPr>
        </p:nvSpPr>
        <p:spPr/>
        <p:txBody>
          <a:bodyPr/>
          <a:lstStyle/>
          <a:p>
            <a:fld id="{A4BFE2EA-FA82-F64B-885A-6DB5EE9E97B8}" type="datetimeFigureOut">
              <a:rPr lang="en-US" smtClean="0"/>
              <a:t>5/6/19</a:t>
            </a:fld>
            <a:endParaRPr lang="en-US"/>
          </a:p>
        </p:txBody>
      </p:sp>
      <p:sp>
        <p:nvSpPr>
          <p:cNvPr id="5" name="Footer Placeholder 4">
            <a:extLst>
              <a:ext uri="{FF2B5EF4-FFF2-40B4-BE49-F238E27FC236}">
                <a16:creationId xmlns:a16="http://schemas.microsoft.com/office/drawing/2014/main" id="{C1EB9B87-C8A2-F549-9437-94E8CAA22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54B378-0629-E540-96D3-055B61821E5E}"/>
              </a:ext>
            </a:extLst>
          </p:cNvPr>
          <p:cNvSpPr>
            <a:spLocks noGrp="1"/>
          </p:cNvSpPr>
          <p:nvPr>
            <p:ph type="sldNum" sz="quarter" idx="12"/>
          </p:nvPr>
        </p:nvSpPr>
        <p:spPr/>
        <p:txBody>
          <a:bodyPr/>
          <a:lstStyle/>
          <a:p>
            <a:fld id="{A087B4F5-1745-9A4C-B2C1-90DFFAD872FE}" type="slidenum">
              <a:rPr lang="en-US" smtClean="0"/>
              <a:t>‹#›</a:t>
            </a:fld>
            <a:endParaRPr lang="en-US"/>
          </a:p>
        </p:txBody>
      </p:sp>
    </p:spTree>
    <p:extLst>
      <p:ext uri="{BB962C8B-B14F-4D97-AF65-F5344CB8AC3E}">
        <p14:creationId xmlns:p14="http://schemas.microsoft.com/office/powerpoint/2010/main" val="1324610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9CEAE-2F00-4B41-B2BE-3C90D6A295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D09627-48D2-384E-9905-FF787876A31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ADB02E-9EA8-9F42-B136-8D0167EA0929}"/>
              </a:ext>
            </a:extLst>
          </p:cNvPr>
          <p:cNvSpPr>
            <a:spLocks noGrp="1"/>
          </p:cNvSpPr>
          <p:nvPr>
            <p:ph type="dt" sz="half" idx="10"/>
          </p:nvPr>
        </p:nvSpPr>
        <p:spPr/>
        <p:txBody>
          <a:bodyPr/>
          <a:lstStyle/>
          <a:p>
            <a:fld id="{A4BFE2EA-FA82-F64B-885A-6DB5EE9E97B8}" type="datetimeFigureOut">
              <a:rPr lang="en-US" smtClean="0"/>
              <a:t>5/6/19</a:t>
            </a:fld>
            <a:endParaRPr lang="en-US"/>
          </a:p>
        </p:txBody>
      </p:sp>
      <p:sp>
        <p:nvSpPr>
          <p:cNvPr id="5" name="Footer Placeholder 4">
            <a:extLst>
              <a:ext uri="{FF2B5EF4-FFF2-40B4-BE49-F238E27FC236}">
                <a16:creationId xmlns:a16="http://schemas.microsoft.com/office/drawing/2014/main" id="{BD8615C1-2EDB-A743-8B71-F6945A700C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8FBB1C-2CA5-1E4A-A71D-6EA5358C9975}"/>
              </a:ext>
            </a:extLst>
          </p:cNvPr>
          <p:cNvSpPr>
            <a:spLocks noGrp="1"/>
          </p:cNvSpPr>
          <p:nvPr>
            <p:ph type="sldNum" sz="quarter" idx="12"/>
          </p:nvPr>
        </p:nvSpPr>
        <p:spPr/>
        <p:txBody>
          <a:bodyPr/>
          <a:lstStyle/>
          <a:p>
            <a:fld id="{A087B4F5-1745-9A4C-B2C1-90DFFAD872FE}" type="slidenum">
              <a:rPr lang="en-US" smtClean="0"/>
              <a:t>‹#›</a:t>
            </a:fld>
            <a:endParaRPr lang="en-US"/>
          </a:p>
        </p:txBody>
      </p:sp>
    </p:spTree>
    <p:extLst>
      <p:ext uri="{BB962C8B-B14F-4D97-AF65-F5344CB8AC3E}">
        <p14:creationId xmlns:p14="http://schemas.microsoft.com/office/powerpoint/2010/main" val="3597063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1A223-DA7C-8841-ACEB-5CD9012FF5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67A0291-545A-724F-BBF2-8586D1E0B0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266697A-9140-7743-8706-5646569514FA}"/>
              </a:ext>
            </a:extLst>
          </p:cNvPr>
          <p:cNvSpPr>
            <a:spLocks noGrp="1"/>
          </p:cNvSpPr>
          <p:nvPr>
            <p:ph type="dt" sz="half" idx="10"/>
          </p:nvPr>
        </p:nvSpPr>
        <p:spPr/>
        <p:txBody>
          <a:bodyPr/>
          <a:lstStyle/>
          <a:p>
            <a:fld id="{A4BFE2EA-FA82-F64B-885A-6DB5EE9E97B8}" type="datetimeFigureOut">
              <a:rPr lang="en-US" smtClean="0"/>
              <a:t>5/6/19</a:t>
            </a:fld>
            <a:endParaRPr lang="en-US"/>
          </a:p>
        </p:txBody>
      </p:sp>
      <p:sp>
        <p:nvSpPr>
          <p:cNvPr id="5" name="Footer Placeholder 4">
            <a:extLst>
              <a:ext uri="{FF2B5EF4-FFF2-40B4-BE49-F238E27FC236}">
                <a16:creationId xmlns:a16="http://schemas.microsoft.com/office/drawing/2014/main" id="{EA60A6A7-DCE6-9F44-872C-8EAE86321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2A9B6F-4BDB-4748-8847-9F49CB5AE4B6}"/>
              </a:ext>
            </a:extLst>
          </p:cNvPr>
          <p:cNvSpPr>
            <a:spLocks noGrp="1"/>
          </p:cNvSpPr>
          <p:nvPr>
            <p:ph type="sldNum" sz="quarter" idx="12"/>
          </p:nvPr>
        </p:nvSpPr>
        <p:spPr/>
        <p:txBody>
          <a:bodyPr/>
          <a:lstStyle/>
          <a:p>
            <a:fld id="{A087B4F5-1745-9A4C-B2C1-90DFFAD872FE}" type="slidenum">
              <a:rPr lang="en-US" smtClean="0"/>
              <a:t>‹#›</a:t>
            </a:fld>
            <a:endParaRPr lang="en-US"/>
          </a:p>
        </p:txBody>
      </p:sp>
    </p:spTree>
    <p:extLst>
      <p:ext uri="{BB962C8B-B14F-4D97-AF65-F5344CB8AC3E}">
        <p14:creationId xmlns:p14="http://schemas.microsoft.com/office/powerpoint/2010/main" val="3420221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97D93-9313-2745-9F5E-ED4BC44059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9EC35B-7C6E-F84F-B015-84539940EFF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E49E8F7-AD2E-CA4F-A642-DFB0491881E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834FC38-7C66-4D40-B3F1-12AAB04550B6}"/>
              </a:ext>
            </a:extLst>
          </p:cNvPr>
          <p:cNvSpPr>
            <a:spLocks noGrp="1"/>
          </p:cNvSpPr>
          <p:nvPr>
            <p:ph type="dt" sz="half" idx="10"/>
          </p:nvPr>
        </p:nvSpPr>
        <p:spPr/>
        <p:txBody>
          <a:bodyPr/>
          <a:lstStyle/>
          <a:p>
            <a:fld id="{A4BFE2EA-FA82-F64B-885A-6DB5EE9E97B8}" type="datetimeFigureOut">
              <a:rPr lang="en-US" smtClean="0"/>
              <a:t>5/6/19</a:t>
            </a:fld>
            <a:endParaRPr lang="en-US"/>
          </a:p>
        </p:txBody>
      </p:sp>
      <p:sp>
        <p:nvSpPr>
          <p:cNvPr id="6" name="Footer Placeholder 5">
            <a:extLst>
              <a:ext uri="{FF2B5EF4-FFF2-40B4-BE49-F238E27FC236}">
                <a16:creationId xmlns:a16="http://schemas.microsoft.com/office/drawing/2014/main" id="{C04C3690-9CF4-6745-96F8-C61705AE85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535792-FB60-1844-8643-6A1B0499274C}"/>
              </a:ext>
            </a:extLst>
          </p:cNvPr>
          <p:cNvSpPr>
            <a:spLocks noGrp="1"/>
          </p:cNvSpPr>
          <p:nvPr>
            <p:ph type="sldNum" sz="quarter" idx="12"/>
          </p:nvPr>
        </p:nvSpPr>
        <p:spPr/>
        <p:txBody>
          <a:bodyPr/>
          <a:lstStyle/>
          <a:p>
            <a:fld id="{A087B4F5-1745-9A4C-B2C1-90DFFAD872FE}" type="slidenum">
              <a:rPr lang="en-US" smtClean="0"/>
              <a:t>‹#›</a:t>
            </a:fld>
            <a:endParaRPr lang="en-US"/>
          </a:p>
        </p:txBody>
      </p:sp>
    </p:spTree>
    <p:extLst>
      <p:ext uri="{BB962C8B-B14F-4D97-AF65-F5344CB8AC3E}">
        <p14:creationId xmlns:p14="http://schemas.microsoft.com/office/powerpoint/2010/main" val="1114104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EA9EF-41A1-F74C-926B-90F5ED1B03D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750C749-8A70-714D-B1D2-EC1BB3F1F9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8FA0BDD-DA4E-194A-A7F2-2EB9348D3A1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2086025-A04C-5444-B262-585F4CA352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1867039-9CE9-514F-B00F-8AA1C4A0D55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F54F7DA-4C12-3F42-A618-DA1A80391393}"/>
              </a:ext>
            </a:extLst>
          </p:cNvPr>
          <p:cNvSpPr>
            <a:spLocks noGrp="1"/>
          </p:cNvSpPr>
          <p:nvPr>
            <p:ph type="dt" sz="half" idx="10"/>
          </p:nvPr>
        </p:nvSpPr>
        <p:spPr/>
        <p:txBody>
          <a:bodyPr/>
          <a:lstStyle/>
          <a:p>
            <a:fld id="{A4BFE2EA-FA82-F64B-885A-6DB5EE9E97B8}" type="datetimeFigureOut">
              <a:rPr lang="en-US" smtClean="0"/>
              <a:t>5/6/19</a:t>
            </a:fld>
            <a:endParaRPr lang="en-US"/>
          </a:p>
        </p:txBody>
      </p:sp>
      <p:sp>
        <p:nvSpPr>
          <p:cNvPr id="8" name="Footer Placeholder 7">
            <a:extLst>
              <a:ext uri="{FF2B5EF4-FFF2-40B4-BE49-F238E27FC236}">
                <a16:creationId xmlns:a16="http://schemas.microsoft.com/office/drawing/2014/main" id="{5E55ADA7-DBCF-8B40-9028-C7CC91ED2C3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816562A-F064-EC4D-89D8-C0D168565FAA}"/>
              </a:ext>
            </a:extLst>
          </p:cNvPr>
          <p:cNvSpPr>
            <a:spLocks noGrp="1"/>
          </p:cNvSpPr>
          <p:nvPr>
            <p:ph type="sldNum" sz="quarter" idx="12"/>
          </p:nvPr>
        </p:nvSpPr>
        <p:spPr/>
        <p:txBody>
          <a:bodyPr/>
          <a:lstStyle/>
          <a:p>
            <a:fld id="{A087B4F5-1745-9A4C-B2C1-90DFFAD872FE}" type="slidenum">
              <a:rPr lang="en-US" smtClean="0"/>
              <a:t>‹#›</a:t>
            </a:fld>
            <a:endParaRPr lang="en-US"/>
          </a:p>
        </p:txBody>
      </p:sp>
    </p:spTree>
    <p:extLst>
      <p:ext uri="{BB962C8B-B14F-4D97-AF65-F5344CB8AC3E}">
        <p14:creationId xmlns:p14="http://schemas.microsoft.com/office/powerpoint/2010/main" val="2856063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C41C2-CDF9-1040-A099-535EA9C71D0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4B2BB16-6158-674E-BD6B-B42FFBFA7A11}"/>
              </a:ext>
            </a:extLst>
          </p:cNvPr>
          <p:cNvSpPr>
            <a:spLocks noGrp="1"/>
          </p:cNvSpPr>
          <p:nvPr>
            <p:ph type="dt" sz="half" idx="10"/>
          </p:nvPr>
        </p:nvSpPr>
        <p:spPr/>
        <p:txBody>
          <a:bodyPr/>
          <a:lstStyle/>
          <a:p>
            <a:fld id="{A4BFE2EA-FA82-F64B-885A-6DB5EE9E97B8}" type="datetimeFigureOut">
              <a:rPr lang="en-US" smtClean="0"/>
              <a:t>5/6/19</a:t>
            </a:fld>
            <a:endParaRPr lang="en-US"/>
          </a:p>
        </p:txBody>
      </p:sp>
      <p:sp>
        <p:nvSpPr>
          <p:cNvPr id="4" name="Footer Placeholder 3">
            <a:extLst>
              <a:ext uri="{FF2B5EF4-FFF2-40B4-BE49-F238E27FC236}">
                <a16:creationId xmlns:a16="http://schemas.microsoft.com/office/drawing/2014/main" id="{0A38A869-664A-9B46-9ABA-02EAFD40F62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D14FE74-70C7-A547-A8E0-121DE0732683}"/>
              </a:ext>
            </a:extLst>
          </p:cNvPr>
          <p:cNvSpPr>
            <a:spLocks noGrp="1"/>
          </p:cNvSpPr>
          <p:nvPr>
            <p:ph type="sldNum" sz="quarter" idx="12"/>
          </p:nvPr>
        </p:nvSpPr>
        <p:spPr/>
        <p:txBody>
          <a:bodyPr/>
          <a:lstStyle/>
          <a:p>
            <a:fld id="{A087B4F5-1745-9A4C-B2C1-90DFFAD872FE}" type="slidenum">
              <a:rPr lang="en-US" smtClean="0"/>
              <a:t>‹#›</a:t>
            </a:fld>
            <a:endParaRPr lang="en-US"/>
          </a:p>
        </p:txBody>
      </p:sp>
    </p:spTree>
    <p:extLst>
      <p:ext uri="{BB962C8B-B14F-4D97-AF65-F5344CB8AC3E}">
        <p14:creationId xmlns:p14="http://schemas.microsoft.com/office/powerpoint/2010/main" val="3554412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E348C6-B769-8E40-803D-5A41039CB2BC}"/>
              </a:ext>
            </a:extLst>
          </p:cNvPr>
          <p:cNvSpPr>
            <a:spLocks noGrp="1"/>
          </p:cNvSpPr>
          <p:nvPr>
            <p:ph type="dt" sz="half" idx="10"/>
          </p:nvPr>
        </p:nvSpPr>
        <p:spPr/>
        <p:txBody>
          <a:bodyPr/>
          <a:lstStyle/>
          <a:p>
            <a:fld id="{A4BFE2EA-FA82-F64B-885A-6DB5EE9E97B8}" type="datetimeFigureOut">
              <a:rPr lang="en-US" smtClean="0"/>
              <a:t>5/6/19</a:t>
            </a:fld>
            <a:endParaRPr lang="en-US"/>
          </a:p>
        </p:txBody>
      </p:sp>
      <p:sp>
        <p:nvSpPr>
          <p:cNvPr id="3" name="Footer Placeholder 2">
            <a:extLst>
              <a:ext uri="{FF2B5EF4-FFF2-40B4-BE49-F238E27FC236}">
                <a16:creationId xmlns:a16="http://schemas.microsoft.com/office/drawing/2014/main" id="{A7672885-9F74-1744-8A80-C022CF1C54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9702877-55C4-E14C-9148-5F327401BACF}"/>
              </a:ext>
            </a:extLst>
          </p:cNvPr>
          <p:cNvSpPr>
            <a:spLocks noGrp="1"/>
          </p:cNvSpPr>
          <p:nvPr>
            <p:ph type="sldNum" sz="quarter" idx="12"/>
          </p:nvPr>
        </p:nvSpPr>
        <p:spPr/>
        <p:txBody>
          <a:bodyPr/>
          <a:lstStyle/>
          <a:p>
            <a:fld id="{A087B4F5-1745-9A4C-B2C1-90DFFAD872FE}" type="slidenum">
              <a:rPr lang="en-US" smtClean="0"/>
              <a:t>‹#›</a:t>
            </a:fld>
            <a:endParaRPr lang="en-US"/>
          </a:p>
        </p:txBody>
      </p:sp>
    </p:spTree>
    <p:extLst>
      <p:ext uri="{BB962C8B-B14F-4D97-AF65-F5344CB8AC3E}">
        <p14:creationId xmlns:p14="http://schemas.microsoft.com/office/powerpoint/2010/main" val="1779164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5CA6B-4797-F544-8DD4-274734535D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2B69A3-B8A7-C342-8772-C2193C370D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F32B014-6830-2346-94B7-B2A215AB90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7C3B0B3-BBDA-1746-B5EA-7FA4E9CFFE98}"/>
              </a:ext>
            </a:extLst>
          </p:cNvPr>
          <p:cNvSpPr>
            <a:spLocks noGrp="1"/>
          </p:cNvSpPr>
          <p:nvPr>
            <p:ph type="dt" sz="half" idx="10"/>
          </p:nvPr>
        </p:nvSpPr>
        <p:spPr/>
        <p:txBody>
          <a:bodyPr/>
          <a:lstStyle/>
          <a:p>
            <a:fld id="{A4BFE2EA-FA82-F64B-885A-6DB5EE9E97B8}" type="datetimeFigureOut">
              <a:rPr lang="en-US" smtClean="0"/>
              <a:t>5/6/19</a:t>
            </a:fld>
            <a:endParaRPr lang="en-US"/>
          </a:p>
        </p:txBody>
      </p:sp>
      <p:sp>
        <p:nvSpPr>
          <p:cNvPr id="6" name="Footer Placeholder 5">
            <a:extLst>
              <a:ext uri="{FF2B5EF4-FFF2-40B4-BE49-F238E27FC236}">
                <a16:creationId xmlns:a16="http://schemas.microsoft.com/office/drawing/2014/main" id="{24E48F62-3FC6-BF45-8209-4617B65E72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0FD962-D4EE-164D-A88D-000D9BFE2C65}"/>
              </a:ext>
            </a:extLst>
          </p:cNvPr>
          <p:cNvSpPr>
            <a:spLocks noGrp="1"/>
          </p:cNvSpPr>
          <p:nvPr>
            <p:ph type="sldNum" sz="quarter" idx="12"/>
          </p:nvPr>
        </p:nvSpPr>
        <p:spPr/>
        <p:txBody>
          <a:bodyPr/>
          <a:lstStyle/>
          <a:p>
            <a:fld id="{A087B4F5-1745-9A4C-B2C1-90DFFAD872FE}" type="slidenum">
              <a:rPr lang="en-US" smtClean="0"/>
              <a:t>‹#›</a:t>
            </a:fld>
            <a:endParaRPr lang="en-US"/>
          </a:p>
        </p:txBody>
      </p:sp>
    </p:spTree>
    <p:extLst>
      <p:ext uri="{BB962C8B-B14F-4D97-AF65-F5344CB8AC3E}">
        <p14:creationId xmlns:p14="http://schemas.microsoft.com/office/powerpoint/2010/main" val="2851161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9D23E-9667-224F-96C8-B1B2F14CDF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C877FAD-236C-3348-950D-69F62E2F84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B87B21A-B19C-854E-BD6F-FC912E152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E65003A-B2F8-6C43-9482-72897183099F}"/>
              </a:ext>
            </a:extLst>
          </p:cNvPr>
          <p:cNvSpPr>
            <a:spLocks noGrp="1"/>
          </p:cNvSpPr>
          <p:nvPr>
            <p:ph type="dt" sz="half" idx="10"/>
          </p:nvPr>
        </p:nvSpPr>
        <p:spPr/>
        <p:txBody>
          <a:bodyPr/>
          <a:lstStyle/>
          <a:p>
            <a:fld id="{A4BFE2EA-FA82-F64B-885A-6DB5EE9E97B8}" type="datetimeFigureOut">
              <a:rPr lang="en-US" smtClean="0"/>
              <a:t>5/6/19</a:t>
            </a:fld>
            <a:endParaRPr lang="en-US"/>
          </a:p>
        </p:txBody>
      </p:sp>
      <p:sp>
        <p:nvSpPr>
          <p:cNvPr id="6" name="Footer Placeholder 5">
            <a:extLst>
              <a:ext uri="{FF2B5EF4-FFF2-40B4-BE49-F238E27FC236}">
                <a16:creationId xmlns:a16="http://schemas.microsoft.com/office/drawing/2014/main" id="{B5D0B2FE-15C9-B849-BDD2-6C985A64DF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86FF9C-2E9C-6943-987C-BBABCB04755C}"/>
              </a:ext>
            </a:extLst>
          </p:cNvPr>
          <p:cNvSpPr>
            <a:spLocks noGrp="1"/>
          </p:cNvSpPr>
          <p:nvPr>
            <p:ph type="sldNum" sz="quarter" idx="12"/>
          </p:nvPr>
        </p:nvSpPr>
        <p:spPr/>
        <p:txBody>
          <a:bodyPr/>
          <a:lstStyle/>
          <a:p>
            <a:fld id="{A087B4F5-1745-9A4C-B2C1-90DFFAD872FE}" type="slidenum">
              <a:rPr lang="en-US" smtClean="0"/>
              <a:t>‹#›</a:t>
            </a:fld>
            <a:endParaRPr lang="en-US"/>
          </a:p>
        </p:txBody>
      </p:sp>
    </p:spTree>
    <p:extLst>
      <p:ext uri="{BB962C8B-B14F-4D97-AF65-F5344CB8AC3E}">
        <p14:creationId xmlns:p14="http://schemas.microsoft.com/office/powerpoint/2010/main" val="2907367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519E18-70F2-C141-9F87-B835AEA29F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17032F1-EA11-4949-888C-B8535D0FEA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7E17B0-DB91-BA4C-897F-4C11F2347D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BFE2EA-FA82-F64B-885A-6DB5EE9E97B8}" type="datetimeFigureOut">
              <a:rPr lang="en-US" smtClean="0"/>
              <a:t>5/6/19</a:t>
            </a:fld>
            <a:endParaRPr lang="en-US"/>
          </a:p>
        </p:txBody>
      </p:sp>
      <p:sp>
        <p:nvSpPr>
          <p:cNvPr id="5" name="Footer Placeholder 4">
            <a:extLst>
              <a:ext uri="{FF2B5EF4-FFF2-40B4-BE49-F238E27FC236}">
                <a16:creationId xmlns:a16="http://schemas.microsoft.com/office/drawing/2014/main" id="{E442DB03-BAD6-C94A-9D55-20A7DA7979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114629E-956D-B249-8CAA-4F9D403682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87B4F5-1745-9A4C-B2C1-90DFFAD872FE}" type="slidenum">
              <a:rPr lang="en-US" smtClean="0"/>
              <a:t>‹#›</a:t>
            </a:fld>
            <a:endParaRPr lang="en-US"/>
          </a:p>
        </p:txBody>
      </p:sp>
    </p:spTree>
    <p:extLst>
      <p:ext uri="{BB962C8B-B14F-4D97-AF65-F5344CB8AC3E}">
        <p14:creationId xmlns:p14="http://schemas.microsoft.com/office/powerpoint/2010/main" val="2492547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Linguistic_anthropology" TargetMode="External"/><Relationship Id="rId2" Type="http://schemas.openxmlformats.org/officeDocument/2006/relationships/hyperlink" Target="https://en.wikipedia.org/wiki/Huma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4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www.chronicle.com/img/photos/biz/photo_68277_landscape_650x433.jpg"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01150-124A-8B48-915F-A7A8BB509B04}"/>
              </a:ext>
            </a:extLst>
          </p:cNvPr>
          <p:cNvSpPr>
            <a:spLocks noGrp="1"/>
          </p:cNvSpPr>
          <p:nvPr>
            <p:ph type="ctrTitle"/>
          </p:nvPr>
        </p:nvSpPr>
        <p:spPr/>
        <p:txBody>
          <a:bodyPr/>
          <a:lstStyle/>
          <a:p>
            <a:r>
              <a:rPr lang="en-US" dirty="0"/>
              <a:t>Wrap up II</a:t>
            </a:r>
            <a:br>
              <a:rPr lang="en-US" dirty="0"/>
            </a:br>
            <a:r>
              <a:rPr lang="en-US" dirty="0"/>
              <a:t>Historiography</a:t>
            </a:r>
          </a:p>
        </p:txBody>
      </p:sp>
      <p:sp>
        <p:nvSpPr>
          <p:cNvPr id="8" name="TextBox 7">
            <a:extLst>
              <a:ext uri="{FF2B5EF4-FFF2-40B4-BE49-F238E27FC236}">
                <a16:creationId xmlns:a16="http://schemas.microsoft.com/office/drawing/2014/main" id="{AB17B27D-694C-174F-A253-E34DEA24AE18}"/>
              </a:ext>
            </a:extLst>
          </p:cNvPr>
          <p:cNvSpPr txBox="1"/>
          <p:nvPr/>
        </p:nvSpPr>
        <p:spPr>
          <a:xfrm>
            <a:off x="5029200" y="4044462"/>
            <a:ext cx="1712072" cy="369332"/>
          </a:xfrm>
          <a:prstGeom prst="rect">
            <a:avLst/>
          </a:prstGeom>
          <a:noFill/>
        </p:spPr>
        <p:txBody>
          <a:bodyPr wrap="none" rtlCol="0">
            <a:spAutoFit/>
          </a:bodyPr>
          <a:lstStyle/>
          <a:p>
            <a:r>
              <a:rPr lang="en-US" dirty="0" err="1"/>
              <a:t>Dr</a:t>
            </a:r>
            <a:r>
              <a:rPr lang="en-US" dirty="0"/>
              <a:t> Claudia stein </a:t>
            </a:r>
          </a:p>
        </p:txBody>
      </p:sp>
    </p:spTree>
    <p:extLst>
      <p:ext uri="{BB962C8B-B14F-4D97-AF65-F5344CB8AC3E}">
        <p14:creationId xmlns:p14="http://schemas.microsoft.com/office/powerpoint/2010/main" val="919358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0.gstatic.com/images?q=tbn:ANd9GcTjp4mJ-4-s-G6VAW29TkorltgoOhK1Aa2IpGeIeU6uDDTHZ717"/>
          <p:cNvPicPr>
            <a:picLocks noChangeAspect="1" noChangeArrowheads="1"/>
          </p:cNvPicPr>
          <p:nvPr/>
        </p:nvPicPr>
        <p:blipFill>
          <a:blip r:embed="rId2" cstate="print"/>
          <a:srcRect/>
          <a:stretch>
            <a:fillRect/>
          </a:stretch>
        </p:blipFill>
        <p:spPr bwMode="auto">
          <a:xfrm>
            <a:off x="1775521" y="332657"/>
            <a:ext cx="3611879" cy="5427687"/>
          </a:xfrm>
          <a:prstGeom prst="rect">
            <a:avLst/>
          </a:prstGeom>
          <a:noFill/>
        </p:spPr>
      </p:pic>
      <p:sp>
        <p:nvSpPr>
          <p:cNvPr id="6" name="TextBox 5"/>
          <p:cNvSpPr txBox="1"/>
          <p:nvPr/>
        </p:nvSpPr>
        <p:spPr>
          <a:xfrm>
            <a:off x="5802923" y="726831"/>
            <a:ext cx="4613557" cy="646331"/>
          </a:xfrm>
          <a:prstGeom prst="rect">
            <a:avLst/>
          </a:prstGeom>
          <a:noFill/>
        </p:spPr>
        <p:txBody>
          <a:bodyPr wrap="square" rtlCol="0">
            <a:spAutoFit/>
          </a:bodyPr>
          <a:lstStyle/>
          <a:p>
            <a:pPr algn="ctr"/>
            <a:r>
              <a:rPr lang="en-GB" b="1" i="1" dirty="0"/>
              <a:t>The Making of the English Working Class </a:t>
            </a:r>
            <a:r>
              <a:rPr lang="en-GB" b="1" dirty="0"/>
              <a:t>(1963)</a:t>
            </a:r>
          </a:p>
        </p:txBody>
      </p:sp>
      <p:pic>
        <p:nvPicPr>
          <p:cNvPr id="7" name="Picture 2"/>
          <p:cNvPicPr>
            <a:picLocks noChangeAspect="1" noChangeArrowheads="1"/>
          </p:cNvPicPr>
          <p:nvPr/>
        </p:nvPicPr>
        <p:blipFill>
          <a:blip r:embed="rId3" cstate="print"/>
          <a:srcRect/>
          <a:stretch>
            <a:fillRect/>
          </a:stretch>
        </p:blipFill>
        <p:spPr bwMode="auto">
          <a:xfrm>
            <a:off x="5892227" y="1732927"/>
            <a:ext cx="4618038" cy="2913063"/>
          </a:xfrm>
          <a:prstGeom prst="rect">
            <a:avLst/>
          </a:prstGeom>
          <a:noFill/>
          <a:ln w="9525">
            <a:noFill/>
            <a:miter lim="800000"/>
            <a:headEnd/>
            <a:tailEnd/>
          </a:ln>
        </p:spPr>
      </p:pic>
      <p:sp>
        <p:nvSpPr>
          <p:cNvPr id="3" name="TextBox 2">
            <a:extLst>
              <a:ext uri="{FF2B5EF4-FFF2-40B4-BE49-F238E27FC236}">
                <a16:creationId xmlns:a16="http://schemas.microsoft.com/office/drawing/2014/main" id="{EA1F37D1-CAD2-CB4B-9A0E-00F8CDCFD5B5}"/>
              </a:ext>
            </a:extLst>
          </p:cNvPr>
          <p:cNvSpPr txBox="1"/>
          <p:nvPr/>
        </p:nvSpPr>
        <p:spPr>
          <a:xfrm>
            <a:off x="5798442" y="5005755"/>
            <a:ext cx="6159096" cy="646331"/>
          </a:xfrm>
          <a:prstGeom prst="rect">
            <a:avLst/>
          </a:prstGeom>
          <a:noFill/>
        </p:spPr>
        <p:txBody>
          <a:bodyPr wrap="square" rtlCol="0">
            <a:spAutoFit/>
          </a:bodyPr>
          <a:lstStyle/>
          <a:p>
            <a:r>
              <a:rPr lang="en-US" dirty="0"/>
              <a:t>‘The working class did not rise like the sun at an appointed hour. </a:t>
            </a:r>
            <a:r>
              <a:rPr lang="en-US" b="1" dirty="0"/>
              <a:t>It was present at its own making.’</a:t>
            </a:r>
            <a:endParaRPr lang="en-GB" b="1" dirty="0"/>
          </a:p>
        </p:txBody>
      </p:sp>
    </p:spTree>
    <p:extLst>
      <p:ext uri="{BB962C8B-B14F-4D97-AF65-F5344CB8AC3E}">
        <p14:creationId xmlns:p14="http://schemas.microsoft.com/office/powerpoint/2010/main" val="3749463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C974DE-BD4F-954F-9412-7EA0F12069C4}"/>
              </a:ext>
            </a:extLst>
          </p:cNvPr>
          <p:cNvSpPr txBox="1"/>
          <p:nvPr/>
        </p:nvSpPr>
        <p:spPr>
          <a:xfrm>
            <a:off x="2855641" y="692696"/>
            <a:ext cx="7416825" cy="4708981"/>
          </a:xfrm>
          <a:prstGeom prst="rect">
            <a:avLst/>
          </a:prstGeom>
          <a:noFill/>
        </p:spPr>
        <p:txBody>
          <a:bodyPr wrap="square" rtlCol="0">
            <a:spAutoFit/>
          </a:bodyPr>
          <a:lstStyle/>
          <a:p>
            <a:endParaRPr lang="en-GB" sz="2000" dirty="0"/>
          </a:p>
          <a:p>
            <a:endParaRPr lang="en-GB" sz="2000" dirty="0"/>
          </a:p>
          <a:p>
            <a:r>
              <a:rPr lang="en-GB" sz="2000" dirty="0"/>
              <a:t>‘</a:t>
            </a:r>
            <a:r>
              <a:rPr lang="en-US" sz="2000" dirty="0"/>
              <a:t>I do not see class as a “structure”, nor even as a “category”, but as something which in fact happens (and can be shown to have happened) in human relationships...Like any other relationship, it is a fluency which evades analysis if we attempt to stop it dead at any given moment and anatomize its structure. </a:t>
            </a:r>
          </a:p>
          <a:p>
            <a:endParaRPr lang="en-US" sz="2000" dirty="0"/>
          </a:p>
          <a:p>
            <a:r>
              <a:rPr lang="en-US" sz="2000" dirty="0"/>
              <a:t>The finest-meshed sociological net cannot give us a pure definition of class, any more than it can give us one of deference or of love. The relationship must always be embodied in real people and in a real context. Moreover, we cannot have two distinct classes, each with an independent being, and then bring them </a:t>
            </a:r>
            <a:r>
              <a:rPr lang="en-US" sz="2000" i="1" dirty="0"/>
              <a:t>into </a:t>
            </a:r>
            <a:r>
              <a:rPr lang="en-US" sz="2000" dirty="0"/>
              <a:t>relationship with each other. We cannot have love without lovers, nor deference without squires and </a:t>
            </a:r>
            <a:r>
              <a:rPr lang="en-US" sz="2000" dirty="0" err="1"/>
              <a:t>labourers</a:t>
            </a:r>
            <a:r>
              <a:rPr lang="en-US" sz="2000" dirty="0"/>
              <a:t>. (p.1)</a:t>
            </a:r>
            <a:endParaRPr lang="en-GB" sz="2000" dirty="0"/>
          </a:p>
        </p:txBody>
      </p:sp>
      <p:sp>
        <p:nvSpPr>
          <p:cNvPr id="3" name="TextBox 2">
            <a:extLst>
              <a:ext uri="{FF2B5EF4-FFF2-40B4-BE49-F238E27FC236}">
                <a16:creationId xmlns:a16="http://schemas.microsoft.com/office/drawing/2014/main" id="{0DA11EDD-C628-7841-A7F9-30E34FA7D6CB}"/>
              </a:ext>
            </a:extLst>
          </p:cNvPr>
          <p:cNvSpPr txBox="1"/>
          <p:nvPr/>
        </p:nvSpPr>
        <p:spPr>
          <a:xfrm>
            <a:off x="1395047" y="0"/>
            <a:ext cx="10544708" cy="923330"/>
          </a:xfrm>
          <a:prstGeom prst="rect">
            <a:avLst/>
          </a:prstGeom>
          <a:noFill/>
        </p:spPr>
        <p:txBody>
          <a:bodyPr wrap="square" rtlCol="0">
            <a:spAutoFit/>
          </a:bodyPr>
          <a:lstStyle/>
          <a:p>
            <a:r>
              <a:rPr lang="en-US" b="1" dirty="0"/>
              <a:t>Claim: class is relational and a result of human experiences (not a mere result of economic structure)</a:t>
            </a:r>
          </a:p>
          <a:p>
            <a:endParaRPr lang="en-US" b="1" dirty="0"/>
          </a:p>
          <a:p>
            <a:r>
              <a:rPr lang="en-US" b="1" dirty="0"/>
              <a:t>‘Experience’ becomes central in the making of ‘class’ </a:t>
            </a:r>
          </a:p>
        </p:txBody>
      </p:sp>
    </p:spTree>
    <p:extLst>
      <p:ext uri="{BB962C8B-B14F-4D97-AF65-F5344CB8AC3E}">
        <p14:creationId xmlns:p14="http://schemas.microsoft.com/office/powerpoint/2010/main" val="967624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9" descr="hidden-from-history-300-years-womens-oppression-fight-sheila-rowbotham-paperback-cover-art">
            <a:extLst>
              <a:ext uri="{FF2B5EF4-FFF2-40B4-BE49-F238E27FC236}">
                <a16:creationId xmlns:a16="http://schemas.microsoft.com/office/drawing/2014/main" id="{EA28A406-C481-3D4D-86F1-94B3011CF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86563"/>
            <a:ext cx="3765550" cy="558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339509A-9EF1-D94A-8F7A-8F90F0C46987}"/>
              </a:ext>
            </a:extLst>
          </p:cNvPr>
          <p:cNvSpPr txBox="1"/>
          <p:nvPr/>
        </p:nvSpPr>
        <p:spPr>
          <a:xfrm>
            <a:off x="2074985" y="117231"/>
            <a:ext cx="9694159" cy="369332"/>
          </a:xfrm>
          <a:prstGeom prst="rect">
            <a:avLst/>
          </a:prstGeom>
          <a:noFill/>
        </p:spPr>
        <p:txBody>
          <a:bodyPr wrap="square" rtlCol="0">
            <a:spAutoFit/>
          </a:bodyPr>
          <a:lstStyle/>
          <a:p>
            <a:r>
              <a:rPr lang="en-US" dirty="0"/>
              <a:t>‘THE HISTORY FROM BELOW’ SHAPES OTHER AREAS OF HISTORY WRITING</a:t>
            </a:r>
          </a:p>
        </p:txBody>
      </p:sp>
      <p:pic>
        <p:nvPicPr>
          <p:cNvPr id="7" name="Picture 6">
            <a:extLst>
              <a:ext uri="{FF2B5EF4-FFF2-40B4-BE49-F238E27FC236}">
                <a16:creationId xmlns:a16="http://schemas.microsoft.com/office/drawing/2014/main" id="{E67FAB8E-BFFD-5B43-9863-65D860AFD0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5736" y="486563"/>
            <a:ext cx="3377996" cy="5035126"/>
          </a:xfrm>
          <a:prstGeom prst="rect">
            <a:avLst/>
          </a:prstGeom>
        </p:spPr>
      </p:pic>
      <p:sp>
        <p:nvSpPr>
          <p:cNvPr id="4" name="TextBox 3">
            <a:extLst>
              <a:ext uri="{FF2B5EF4-FFF2-40B4-BE49-F238E27FC236}">
                <a16:creationId xmlns:a16="http://schemas.microsoft.com/office/drawing/2014/main" id="{939F01A7-793C-064B-877B-A7F2D98AC9F6}"/>
              </a:ext>
            </a:extLst>
          </p:cNvPr>
          <p:cNvSpPr txBox="1"/>
          <p:nvPr/>
        </p:nvSpPr>
        <p:spPr>
          <a:xfrm>
            <a:off x="7400925" y="5700714"/>
            <a:ext cx="4753097" cy="1200329"/>
          </a:xfrm>
          <a:prstGeom prst="rect">
            <a:avLst/>
          </a:prstGeom>
          <a:noFill/>
        </p:spPr>
        <p:txBody>
          <a:bodyPr wrap="square" rtlCol="0">
            <a:spAutoFit/>
          </a:bodyPr>
          <a:lstStyle/>
          <a:p>
            <a:r>
              <a:rPr lang="en-US" dirty="0"/>
              <a:t>SUBALTERN Study Group; Subaltern history; Gramsci’s idea of hegemony; subaltern history is part of the rise of postcolonialism (see lecture on it) </a:t>
            </a:r>
          </a:p>
        </p:txBody>
      </p:sp>
      <p:sp>
        <p:nvSpPr>
          <p:cNvPr id="5" name="TextBox 4">
            <a:extLst>
              <a:ext uri="{FF2B5EF4-FFF2-40B4-BE49-F238E27FC236}">
                <a16:creationId xmlns:a16="http://schemas.microsoft.com/office/drawing/2014/main" id="{3740B5A8-3EA5-5E43-863C-481904053C7E}"/>
              </a:ext>
            </a:extLst>
          </p:cNvPr>
          <p:cNvSpPr txBox="1"/>
          <p:nvPr/>
        </p:nvSpPr>
        <p:spPr>
          <a:xfrm>
            <a:off x="514350" y="6200775"/>
            <a:ext cx="3457575" cy="646331"/>
          </a:xfrm>
          <a:prstGeom prst="rect">
            <a:avLst/>
          </a:prstGeom>
          <a:noFill/>
        </p:spPr>
        <p:txBody>
          <a:bodyPr wrap="square" rtlCol="0">
            <a:spAutoFit/>
          </a:bodyPr>
          <a:lstStyle/>
          <a:p>
            <a:r>
              <a:rPr lang="en-US" dirty="0"/>
              <a:t>WOMEN’S HISTORY; 2nd wave of feminism</a:t>
            </a:r>
          </a:p>
        </p:txBody>
      </p:sp>
      <p:sp>
        <p:nvSpPr>
          <p:cNvPr id="6" name="TextBox 5">
            <a:extLst>
              <a:ext uri="{FF2B5EF4-FFF2-40B4-BE49-F238E27FC236}">
                <a16:creationId xmlns:a16="http://schemas.microsoft.com/office/drawing/2014/main" id="{AA3872DB-117C-CD41-A7E4-8724A4C9E35F}"/>
              </a:ext>
            </a:extLst>
          </p:cNvPr>
          <p:cNvSpPr txBox="1"/>
          <p:nvPr/>
        </p:nvSpPr>
        <p:spPr>
          <a:xfrm>
            <a:off x="3765550" y="1359877"/>
            <a:ext cx="3862632" cy="2308324"/>
          </a:xfrm>
          <a:prstGeom prst="rect">
            <a:avLst/>
          </a:prstGeom>
          <a:noFill/>
        </p:spPr>
        <p:txBody>
          <a:bodyPr wrap="square" rtlCol="0">
            <a:spAutoFit/>
          </a:bodyPr>
          <a:lstStyle/>
          <a:p>
            <a:r>
              <a:rPr lang="en-US" dirty="0"/>
              <a:t>1960S/70s historian try to recover</a:t>
            </a:r>
          </a:p>
          <a:p>
            <a:r>
              <a:rPr lang="en-US" dirty="0"/>
              <a:t>the experiences from those forgotten by </a:t>
            </a:r>
            <a:r>
              <a:rPr lang="en-US" dirty="0" err="1"/>
              <a:t>Rankean</a:t>
            </a:r>
            <a:r>
              <a:rPr lang="en-US" dirty="0"/>
              <a:t> history (experience of those who rule and traditional social/Marxist history or in the Annales school (all these favor structure over individual experience, statistics and numbers over human individual life) </a:t>
            </a:r>
          </a:p>
        </p:txBody>
      </p:sp>
    </p:spTree>
    <p:extLst>
      <p:ext uri="{BB962C8B-B14F-4D97-AF65-F5344CB8AC3E}">
        <p14:creationId xmlns:p14="http://schemas.microsoft.com/office/powerpoint/2010/main" val="2128162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080A90-D206-4B49-8EFA-BDCEB2C745FF}"/>
              </a:ext>
            </a:extLst>
          </p:cNvPr>
          <p:cNvSpPr txBox="1"/>
          <p:nvPr/>
        </p:nvSpPr>
        <p:spPr>
          <a:xfrm>
            <a:off x="2274277" y="1875692"/>
            <a:ext cx="8346831" cy="2308324"/>
          </a:xfrm>
          <a:prstGeom prst="rect">
            <a:avLst/>
          </a:prstGeom>
          <a:noFill/>
        </p:spPr>
        <p:txBody>
          <a:bodyPr wrap="square" rtlCol="0">
            <a:spAutoFit/>
          </a:bodyPr>
          <a:lstStyle/>
          <a:p>
            <a:pPr algn="ctr"/>
            <a:r>
              <a:rPr lang="en-US" sz="2400" b="1" dirty="0"/>
              <a:t>Lecture 9, term I</a:t>
            </a:r>
          </a:p>
          <a:p>
            <a:pPr algn="ctr"/>
            <a:endParaRPr lang="en-US" sz="2400" b="1" dirty="0"/>
          </a:p>
          <a:p>
            <a:pPr algn="ctr"/>
            <a:r>
              <a:rPr lang="en-US" sz="2400" b="1" dirty="0"/>
              <a:t>The Rise of Cultural History II:</a:t>
            </a:r>
          </a:p>
          <a:p>
            <a:pPr algn="ctr"/>
            <a:endParaRPr lang="en-US" sz="2400" b="1" dirty="0"/>
          </a:p>
          <a:p>
            <a:pPr algn="ctr"/>
            <a:r>
              <a:rPr lang="en-US" sz="2400" b="1" dirty="0"/>
              <a:t>History and Anthropology</a:t>
            </a:r>
          </a:p>
          <a:p>
            <a:pPr algn="ctr"/>
            <a:endParaRPr lang="en-US" sz="2400" b="1" dirty="0"/>
          </a:p>
        </p:txBody>
      </p:sp>
    </p:spTree>
    <p:extLst>
      <p:ext uri="{BB962C8B-B14F-4D97-AF65-F5344CB8AC3E}">
        <p14:creationId xmlns:p14="http://schemas.microsoft.com/office/powerpoint/2010/main" val="9349501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4AD7E44-2F7F-C746-AB80-F79E52443ADB}"/>
              </a:ext>
            </a:extLst>
          </p:cNvPr>
          <p:cNvSpPr txBox="1"/>
          <p:nvPr/>
        </p:nvSpPr>
        <p:spPr>
          <a:xfrm>
            <a:off x="2379785" y="574431"/>
            <a:ext cx="5081712" cy="461665"/>
          </a:xfrm>
          <a:prstGeom prst="rect">
            <a:avLst/>
          </a:prstGeom>
          <a:noFill/>
        </p:spPr>
        <p:txBody>
          <a:bodyPr wrap="none" rtlCol="0">
            <a:spAutoFit/>
          </a:bodyPr>
          <a:lstStyle/>
          <a:p>
            <a:r>
              <a:rPr lang="en-US" sz="2400" b="1" dirty="0"/>
              <a:t>A bit of the history of anthropology.....</a:t>
            </a:r>
          </a:p>
        </p:txBody>
      </p:sp>
      <p:sp>
        <p:nvSpPr>
          <p:cNvPr id="6" name="TextBox 5">
            <a:extLst>
              <a:ext uri="{FF2B5EF4-FFF2-40B4-BE49-F238E27FC236}">
                <a16:creationId xmlns:a16="http://schemas.microsoft.com/office/drawing/2014/main" id="{58E0BEE5-CF10-EF49-8265-E34F15678783}"/>
              </a:ext>
            </a:extLst>
          </p:cNvPr>
          <p:cNvSpPr txBox="1"/>
          <p:nvPr/>
        </p:nvSpPr>
        <p:spPr>
          <a:xfrm>
            <a:off x="679939" y="1524000"/>
            <a:ext cx="10316308" cy="4801314"/>
          </a:xfrm>
          <a:prstGeom prst="rect">
            <a:avLst/>
          </a:prstGeom>
          <a:noFill/>
        </p:spPr>
        <p:txBody>
          <a:bodyPr wrap="square" rtlCol="0">
            <a:spAutoFit/>
          </a:bodyPr>
          <a:lstStyle/>
          <a:p>
            <a:r>
              <a:rPr lang="en-US" b="1" dirty="0"/>
              <a:t>Anthropology:</a:t>
            </a:r>
            <a:r>
              <a:rPr lang="en-US" dirty="0"/>
              <a:t> </a:t>
            </a:r>
            <a:r>
              <a:rPr lang="en-GB" dirty="0"/>
              <a:t>the study of humans and human behavio</a:t>
            </a:r>
            <a:r>
              <a:rPr lang="en-GB" dirty="0">
                <a:hlinkClick r:id="rId2" tooltip="Human"/>
              </a:rPr>
              <a:t>u</a:t>
            </a:r>
            <a:r>
              <a:rPr lang="en-GB" dirty="0"/>
              <a:t>r and societies </a:t>
            </a:r>
            <a:r>
              <a:rPr lang="en-US" dirty="0"/>
              <a:t>since the Enlightenment (Herder is one of the founders!)</a:t>
            </a:r>
            <a:endParaRPr lang="en-GB" dirty="0"/>
          </a:p>
          <a:p>
            <a:endParaRPr lang="en-GB" dirty="0"/>
          </a:p>
          <a:p>
            <a:r>
              <a:rPr lang="en-GB" b="1" dirty="0"/>
              <a:t>Several branches of study: </a:t>
            </a:r>
          </a:p>
          <a:p>
            <a:endParaRPr lang="en-GB" dirty="0"/>
          </a:p>
          <a:p>
            <a:r>
              <a:rPr lang="en-GB" i="1" dirty="0"/>
              <a:t>Social anthropology</a:t>
            </a:r>
            <a:r>
              <a:rPr lang="en-GB" dirty="0"/>
              <a:t>/cultural anthropology: study the norms and values of societies</a:t>
            </a:r>
          </a:p>
          <a:p>
            <a:endParaRPr lang="en-GB" dirty="0">
              <a:hlinkClick r:id="rId3" tooltip="Linguistic anthropology"/>
            </a:endParaRPr>
          </a:p>
          <a:p>
            <a:r>
              <a:rPr lang="en-GB" i="1" dirty="0"/>
              <a:t>Linguistic anthropology</a:t>
            </a:r>
            <a:r>
              <a:rPr lang="en-GB" dirty="0"/>
              <a:t>: studies how language affects social life</a:t>
            </a:r>
          </a:p>
          <a:p>
            <a:endParaRPr lang="en-GB" dirty="0"/>
          </a:p>
          <a:p>
            <a:r>
              <a:rPr lang="en-GB" i="1" dirty="0"/>
              <a:t>Biological/physical anthropology</a:t>
            </a:r>
            <a:r>
              <a:rPr lang="en-GB" dirty="0"/>
              <a:t>: studies the biological development of humans</a:t>
            </a:r>
          </a:p>
          <a:p>
            <a:endParaRPr lang="en-GB" dirty="0"/>
          </a:p>
          <a:p>
            <a:endParaRPr lang="en-GB" dirty="0"/>
          </a:p>
          <a:p>
            <a:r>
              <a:rPr lang="en-GB" b="1" dirty="0"/>
              <a:t>Ethnography:</a:t>
            </a:r>
            <a:r>
              <a:rPr lang="en-GB" dirty="0"/>
              <a:t> (from Greek </a:t>
            </a:r>
            <a:r>
              <a:rPr lang="en-GB" i="1" dirty="0"/>
              <a:t>ethnos</a:t>
            </a:r>
            <a:r>
              <a:rPr lang="en-GB" dirty="0"/>
              <a:t> ‘folk, people, nation’ and </a:t>
            </a:r>
            <a:r>
              <a:rPr lang="en-GB" i="1" dirty="0" err="1"/>
              <a:t>grapho</a:t>
            </a:r>
            <a:r>
              <a:rPr lang="en-GB" dirty="0"/>
              <a:t> "I write"):</a:t>
            </a:r>
          </a:p>
          <a:p>
            <a:r>
              <a:rPr lang="en-GB" dirty="0"/>
              <a:t>the accumulatio of necessary data by residence and observation, and the subsequent description of such societies</a:t>
            </a:r>
          </a:p>
          <a:p>
            <a:endParaRPr lang="en-US" dirty="0"/>
          </a:p>
          <a:p>
            <a:endParaRPr lang="en-US" dirty="0"/>
          </a:p>
        </p:txBody>
      </p:sp>
    </p:spTree>
    <p:extLst>
      <p:ext uri="{BB962C8B-B14F-4D97-AF65-F5344CB8AC3E}">
        <p14:creationId xmlns:p14="http://schemas.microsoft.com/office/powerpoint/2010/main" val="3428548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descr="Clifford Geertz.jpg">
            <a:extLst>
              <a:ext uri="{FF2B5EF4-FFF2-40B4-BE49-F238E27FC236}">
                <a16:creationId xmlns:a16="http://schemas.microsoft.com/office/drawing/2014/main" id="{ADD52446-10C7-BD41-8DEB-0C15EC9697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312" y="1064846"/>
            <a:ext cx="3276600" cy="4902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58F87D3-400E-744A-9C1D-C4128764A2AE}"/>
              </a:ext>
            </a:extLst>
          </p:cNvPr>
          <p:cNvSpPr txBox="1"/>
          <p:nvPr/>
        </p:nvSpPr>
        <p:spPr>
          <a:xfrm>
            <a:off x="609600" y="5967046"/>
            <a:ext cx="2691891" cy="369332"/>
          </a:xfrm>
          <a:prstGeom prst="rect">
            <a:avLst/>
          </a:prstGeom>
          <a:noFill/>
        </p:spPr>
        <p:txBody>
          <a:bodyPr wrap="none" rtlCol="0">
            <a:spAutoFit/>
          </a:bodyPr>
          <a:lstStyle/>
          <a:p>
            <a:r>
              <a:rPr lang="en-US" b="1" dirty="0"/>
              <a:t>Clifford Geertz, 1926-2006</a:t>
            </a:r>
          </a:p>
        </p:txBody>
      </p:sp>
      <p:sp>
        <p:nvSpPr>
          <p:cNvPr id="5" name="TextBox 4">
            <a:extLst>
              <a:ext uri="{FF2B5EF4-FFF2-40B4-BE49-F238E27FC236}">
                <a16:creationId xmlns:a16="http://schemas.microsoft.com/office/drawing/2014/main" id="{9C73BAA9-AA8E-5147-A5CD-8108D222C1B7}"/>
              </a:ext>
            </a:extLst>
          </p:cNvPr>
          <p:cNvSpPr txBox="1"/>
          <p:nvPr/>
        </p:nvSpPr>
        <p:spPr>
          <a:xfrm>
            <a:off x="293077" y="117231"/>
            <a:ext cx="11148645" cy="707886"/>
          </a:xfrm>
          <a:prstGeom prst="rect">
            <a:avLst/>
          </a:prstGeom>
          <a:noFill/>
        </p:spPr>
        <p:txBody>
          <a:bodyPr wrap="square" rtlCol="0">
            <a:spAutoFit/>
          </a:bodyPr>
          <a:lstStyle/>
          <a:p>
            <a:r>
              <a:rPr lang="en-US" sz="2000" b="1" dirty="0"/>
              <a:t>Symbolic Anthropology becomes ‘big’ in the 1970s as a way to deal with colonial entanglement during the 19</a:t>
            </a:r>
            <a:r>
              <a:rPr lang="en-US" sz="2000" b="1" baseline="30000" dirty="0"/>
              <a:t>th</a:t>
            </a:r>
            <a:r>
              <a:rPr lang="en-US" sz="2000" b="1" dirty="0"/>
              <a:t> century </a:t>
            </a:r>
          </a:p>
        </p:txBody>
      </p:sp>
      <p:sp>
        <p:nvSpPr>
          <p:cNvPr id="6" name="TextBox 5">
            <a:extLst>
              <a:ext uri="{FF2B5EF4-FFF2-40B4-BE49-F238E27FC236}">
                <a16:creationId xmlns:a16="http://schemas.microsoft.com/office/drawing/2014/main" id="{31A8AFCD-E0D8-924E-A0BC-93945961322B}"/>
              </a:ext>
            </a:extLst>
          </p:cNvPr>
          <p:cNvSpPr txBox="1"/>
          <p:nvPr/>
        </p:nvSpPr>
        <p:spPr>
          <a:xfrm>
            <a:off x="3833446" y="1090245"/>
            <a:ext cx="7244862" cy="5909310"/>
          </a:xfrm>
          <a:prstGeom prst="rect">
            <a:avLst/>
          </a:prstGeom>
          <a:noFill/>
        </p:spPr>
        <p:txBody>
          <a:bodyPr wrap="square" rtlCol="0">
            <a:spAutoFit/>
          </a:bodyPr>
          <a:lstStyle/>
          <a:p>
            <a:r>
              <a:rPr lang="en-GB" dirty="0"/>
              <a:t>Interest in language theory </a:t>
            </a:r>
          </a:p>
          <a:p>
            <a:endParaRPr lang="en-GB" dirty="0"/>
          </a:p>
          <a:p>
            <a:r>
              <a:rPr lang="en-GB" dirty="0"/>
              <a:t>Geertz sought to separate off anthropology from its influences by the social sciences and to define culture as a ‘semiotic concept’ whose analysis is not ‘an experimental science in search of law but an interpretive one in search of meaning.’ (Thick Description, 1973, p. 5).</a:t>
            </a:r>
            <a:r>
              <a:rPr lang="en-GB" dirty="0">
                <a:effectLst/>
              </a:rPr>
              <a:t> </a:t>
            </a:r>
            <a:r>
              <a:rPr lang="en-GB" b="1" dirty="0"/>
              <a:t> </a:t>
            </a:r>
          </a:p>
          <a:p>
            <a:endParaRPr lang="en-GB" b="1" dirty="0"/>
          </a:p>
          <a:p>
            <a:r>
              <a:rPr lang="en-GB" dirty="0"/>
              <a:t>and</a:t>
            </a:r>
          </a:p>
          <a:p>
            <a:endParaRPr lang="en-GB" dirty="0"/>
          </a:p>
          <a:p>
            <a:r>
              <a:rPr lang="en-GB" dirty="0"/>
              <a:t>‘.......historically transmitted pattern of meanings embodied in symbols, a system of inherited conceptions expressed in symbolic forms by means of which men communicate, perpetuate, and develop their knowledge about and their attitudes towards life’.</a:t>
            </a:r>
            <a:r>
              <a:rPr lang="en-GB" dirty="0">
                <a:effectLst/>
              </a:rPr>
              <a:t> </a:t>
            </a:r>
          </a:p>
          <a:p>
            <a:endParaRPr lang="en-GB" b="1" dirty="0"/>
          </a:p>
          <a:p>
            <a:r>
              <a:rPr lang="en-GB" b="1" dirty="0"/>
              <a:t>Thick description: </a:t>
            </a:r>
            <a:r>
              <a:rPr lang="en-GB" dirty="0"/>
              <a:t>a thick description results from a scientific observation of any particular human behaviour that describes not just the behaviour, but its context as well, so that the behaviour can be better understood by an outsider. A thick description typically adds a record of subjective explanations and meanings provided by the people engaged in the behaviours, making the collected data of greater value for studies by other social scientists.</a:t>
            </a:r>
            <a:endParaRPr lang="en-US" b="1" dirty="0"/>
          </a:p>
        </p:txBody>
      </p:sp>
    </p:spTree>
    <p:extLst>
      <p:ext uri="{BB962C8B-B14F-4D97-AF65-F5344CB8AC3E}">
        <p14:creationId xmlns:p14="http://schemas.microsoft.com/office/powerpoint/2010/main" val="2466062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F2E35FC-7929-2349-9E28-5B34E85F8F8E}"/>
              </a:ext>
            </a:extLst>
          </p:cNvPr>
          <p:cNvSpPr txBox="1"/>
          <p:nvPr/>
        </p:nvSpPr>
        <p:spPr>
          <a:xfrm>
            <a:off x="269631" y="1254370"/>
            <a:ext cx="9448801" cy="3233106"/>
          </a:xfrm>
          <a:prstGeom prst="rect">
            <a:avLst/>
          </a:prstGeom>
          <a:noFill/>
        </p:spPr>
        <p:txBody>
          <a:bodyPr wrap="square" rtlCol="0">
            <a:spAutoFit/>
          </a:bodyPr>
          <a:lstStyle/>
          <a:p>
            <a:r>
              <a:rPr lang="en-US" b="1" dirty="0"/>
              <a:t>Nathalie </a:t>
            </a:r>
            <a:r>
              <a:rPr lang="en-US" b="1" dirty="0" err="1"/>
              <a:t>Zemon</a:t>
            </a:r>
            <a:r>
              <a:rPr lang="en-US" b="1" dirty="0"/>
              <a:t> Davis on her discovery of symbolic anthropology for her study of early modern French history in the early 1970s:</a:t>
            </a:r>
          </a:p>
          <a:p>
            <a:endParaRPr lang="en-US" dirty="0"/>
          </a:p>
          <a:p>
            <a:r>
              <a:rPr lang="en-GB" dirty="0"/>
              <a:t>	I could consider the social and cognitive meanings of symbolic and ritual forms 	of behaviour, which earlier I had accounted for only in terms of groups 	solidarity…Now I could look at the non-literature with more discernment…and 	take more 	serious the techniques and endowments of oral culture, such as proverbs and 	memory 	devices. I began to doubt my earlier commitment to a single ‘progressive’ trajectory 	</a:t>
            </a:r>
            <a:r>
              <a:rPr lang="en-GB" dirty="0" err="1"/>
              <a:t>utowards</a:t>
            </a:r>
            <a:r>
              <a:rPr lang="en-GB" dirty="0"/>
              <a:t> the future…’ </a:t>
            </a:r>
          </a:p>
          <a:p>
            <a:r>
              <a:rPr lang="en-GB" dirty="0"/>
              <a:t>	(Davis, 1997, 14). </a:t>
            </a:r>
          </a:p>
          <a:p>
            <a:endParaRPr lang="en-US" dirty="0"/>
          </a:p>
        </p:txBody>
      </p:sp>
      <p:sp>
        <p:nvSpPr>
          <p:cNvPr id="2" name="TextBox 1">
            <a:extLst>
              <a:ext uri="{FF2B5EF4-FFF2-40B4-BE49-F238E27FC236}">
                <a16:creationId xmlns:a16="http://schemas.microsoft.com/office/drawing/2014/main" id="{9901481D-A103-FC42-A044-5979F40F6724}"/>
              </a:ext>
            </a:extLst>
          </p:cNvPr>
          <p:cNvSpPr txBox="1"/>
          <p:nvPr/>
        </p:nvSpPr>
        <p:spPr>
          <a:xfrm>
            <a:off x="597877" y="339969"/>
            <a:ext cx="8313817" cy="369332"/>
          </a:xfrm>
          <a:prstGeom prst="rect">
            <a:avLst/>
          </a:prstGeom>
          <a:noFill/>
        </p:spPr>
        <p:txBody>
          <a:bodyPr wrap="square" rtlCol="0">
            <a:spAutoFit/>
          </a:bodyPr>
          <a:lstStyle/>
          <a:p>
            <a:r>
              <a:rPr lang="en-US" b="1" dirty="0"/>
              <a:t>‘Meaning-making’ becomes big in history writing of the late 1970s and 1980s</a:t>
            </a:r>
          </a:p>
        </p:txBody>
      </p:sp>
    </p:spTree>
    <p:extLst>
      <p:ext uri="{BB962C8B-B14F-4D97-AF65-F5344CB8AC3E}">
        <p14:creationId xmlns:p14="http://schemas.microsoft.com/office/powerpoint/2010/main" val="1301660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descr="Darnton in 2006">
            <a:extLst>
              <a:ext uri="{FF2B5EF4-FFF2-40B4-BE49-F238E27FC236}">
                <a16:creationId xmlns:a16="http://schemas.microsoft.com/office/drawing/2014/main" id="{CB881CEB-591E-8945-ACAA-DDEBEA0578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42" y="1248673"/>
            <a:ext cx="5520000" cy="414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3EA0406-A583-A147-BD8A-008716FF2354}"/>
              </a:ext>
            </a:extLst>
          </p:cNvPr>
          <p:cNvSpPr txBox="1"/>
          <p:nvPr/>
        </p:nvSpPr>
        <p:spPr>
          <a:xfrm>
            <a:off x="657225" y="5457825"/>
            <a:ext cx="3295537" cy="369332"/>
          </a:xfrm>
          <a:prstGeom prst="rect">
            <a:avLst/>
          </a:prstGeom>
          <a:noFill/>
        </p:spPr>
        <p:txBody>
          <a:bodyPr wrap="square" rtlCol="0">
            <a:spAutoFit/>
          </a:bodyPr>
          <a:lstStyle/>
          <a:p>
            <a:r>
              <a:rPr lang="en-GB" dirty="0"/>
              <a:t>Robert Choate Darnton (1939-),  </a:t>
            </a:r>
            <a:endParaRPr lang="en-US" dirty="0"/>
          </a:p>
        </p:txBody>
      </p:sp>
      <p:sp>
        <p:nvSpPr>
          <p:cNvPr id="7" name="TextBox 6">
            <a:extLst>
              <a:ext uri="{FF2B5EF4-FFF2-40B4-BE49-F238E27FC236}">
                <a16:creationId xmlns:a16="http://schemas.microsoft.com/office/drawing/2014/main" id="{11B43752-79A0-3740-B9DE-AF169581FFA9}"/>
              </a:ext>
            </a:extLst>
          </p:cNvPr>
          <p:cNvSpPr txBox="1"/>
          <p:nvPr/>
        </p:nvSpPr>
        <p:spPr>
          <a:xfrm>
            <a:off x="5610664" y="787008"/>
            <a:ext cx="6344382" cy="4247317"/>
          </a:xfrm>
          <a:prstGeom prst="rect">
            <a:avLst/>
          </a:prstGeom>
          <a:noFill/>
        </p:spPr>
        <p:txBody>
          <a:bodyPr wrap="square" rtlCol="0">
            <a:spAutoFit/>
          </a:bodyPr>
          <a:lstStyle/>
          <a:p>
            <a:endParaRPr lang="en-GB" i="1" dirty="0"/>
          </a:p>
          <a:p>
            <a:endParaRPr lang="en-GB" i="1" dirty="0"/>
          </a:p>
          <a:p>
            <a:endParaRPr lang="en-GB" i="1" dirty="0"/>
          </a:p>
          <a:p>
            <a:endParaRPr lang="en-GB" i="1" dirty="0"/>
          </a:p>
          <a:p>
            <a:endParaRPr lang="en-GB" i="1" dirty="0"/>
          </a:p>
          <a:p>
            <a:r>
              <a:rPr lang="en-GB" i="1"/>
              <a:t>Example: </a:t>
            </a:r>
          </a:p>
          <a:p>
            <a:r>
              <a:rPr lang="en-GB" i="1" dirty="0"/>
              <a:t>The Great Cat Massacre and Other Episodes in French Cultural History </a:t>
            </a:r>
            <a:r>
              <a:rPr lang="en-GB" dirty="0"/>
              <a:t>(1984) </a:t>
            </a:r>
          </a:p>
          <a:p>
            <a:endParaRPr lang="en-GB" dirty="0"/>
          </a:p>
          <a:p>
            <a:endParaRPr lang="en-GB" dirty="0"/>
          </a:p>
          <a:p>
            <a:r>
              <a:rPr lang="en-GB" dirty="0"/>
              <a:t>‘When we cannot get a joke, or a ritual, or a poem, we know we are on to something. </a:t>
            </a:r>
            <a:r>
              <a:rPr lang="en-GB" b="1" dirty="0"/>
              <a:t>By picking at the document where it is most opaque, we may be able to unravel an alien system of meaning.”’</a:t>
            </a:r>
          </a:p>
          <a:p>
            <a:endParaRPr lang="en-GB" dirty="0"/>
          </a:p>
          <a:p>
            <a:endParaRPr lang="en-US" dirty="0"/>
          </a:p>
        </p:txBody>
      </p:sp>
      <p:sp>
        <p:nvSpPr>
          <p:cNvPr id="2" name="TextBox 1">
            <a:extLst>
              <a:ext uri="{FF2B5EF4-FFF2-40B4-BE49-F238E27FC236}">
                <a16:creationId xmlns:a16="http://schemas.microsoft.com/office/drawing/2014/main" id="{794D8748-2063-FB42-B545-BC2DCD551B50}"/>
              </a:ext>
            </a:extLst>
          </p:cNvPr>
          <p:cNvSpPr txBox="1"/>
          <p:nvPr/>
        </p:nvSpPr>
        <p:spPr>
          <a:xfrm>
            <a:off x="2004645" y="140677"/>
            <a:ext cx="7901355" cy="923330"/>
          </a:xfrm>
          <a:prstGeom prst="rect">
            <a:avLst/>
          </a:prstGeom>
          <a:noFill/>
        </p:spPr>
        <p:txBody>
          <a:bodyPr wrap="square" rtlCol="0">
            <a:spAutoFit/>
          </a:bodyPr>
          <a:lstStyle/>
          <a:p>
            <a:r>
              <a:rPr lang="en-GB" b="1" dirty="0"/>
              <a:t>History writing in the ‘ethnographic grain’ in the 1980s Anglo-American history writing </a:t>
            </a:r>
          </a:p>
          <a:p>
            <a:endParaRPr lang="en-US" dirty="0"/>
          </a:p>
        </p:txBody>
      </p:sp>
      <p:sp>
        <p:nvSpPr>
          <p:cNvPr id="3" name="TextBox 2">
            <a:extLst>
              <a:ext uri="{FF2B5EF4-FFF2-40B4-BE49-F238E27FC236}">
                <a16:creationId xmlns:a16="http://schemas.microsoft.com/office/drawing/2014/main" id="{2806C591-FBD4-6648-ACC6-75E0FBB2282B}"/>
              </a:ext>
            </a:extLst>
          </p:cNvPr>
          <p:cNvSpPr txBox="1"/>
          <p:nvPr/>
        </p:nvSpPr>
        <p:spPr>
          <a:xfrm>
            <a:off x="5685692" y="787008"/>
            <a:ext cx="6064348" cy="1200329"/>
          </a:xfrm>
          <a:prstGeom prst="rect">
            <a:avLst/>
          </a:prstGeom>
          <a:noFill/>
        </p:spPr>
        <p:txBody>
          <a:bodyPr wrap="square" rtlCol="0">
            <a:spAutoFit/>
          </a:bodyPr>
          <a:lstStyle/>
          <a:p>
            <a:r>
              <a:rPr lang="en-US" b="1" dirty="0"/>
              <a:t>The role of ‘difference’ and ‘surprise’ is central; like other cultures in the present, past societies are now understood as a ‘foreign land’ to be discovered by the historian who pretends to be an anthropologists of the past</a:t>
            </a:r>
          </a:p>
        </p:txBody>
      </p:sp>
    </p:spTree>
    <p:extLst>
      <p:ext uri="{BB962C8B-B14F-4D97-AF65-F5344CB8AC3E}">
        <p14:creationId xmlns:p14="http://schemas.microsoft.com/office/powerpoint/2010/main" val="2160592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43CC6E76-7862-2441-A909-76C215B723E0}"/>
              </a:ext>
            </a:extLst>
          </p:cNvPr>
          <p:cNvSpPr>
            <a:spLocks noGrp="1" noChangeArrowheads="1"/>
          </p:cNvSpPr>
          <p:nvPr>
            <p:ph type="title"/>
          </p:nvPr>
        </p:nvSpPr>
        <p:spPr/>
        <p:txBody>
          <a:bodyPr>
            <a:normAutofit/>
          </a:bodyPr>
          <a:lstStyle/>
          <a:p>
            <a:r>
              <a:rPr lang="fr-FR" altLang="en-US" sz="2800" b="1" dirty="0" err="1">
                <a:latin typeface="Times New Roman" panose="02020603050405020304" pitchFamily="18" charset="0"/>
                <a:cs typeface="Times New Roman" panose="02020603050405020304" pitchFamily="18" charset="0"/>
              </a:rPr>
              <a:t>What</a:t>
            </a:r>
            <a:r>
              <a:rPr lang="fr-FR" altLang="en-US" sz="2800" b="1" dirty="0">
                <a:latin typeface="Times New Roman" panose="02020603050405020304" pitchFamily="18" charset="0"/>
                <a:cs typeface="Times New Roman" panose="02020603050405020304" pitchFamily="18" charset="0"/>
              </a:rPr>
              <a:t> </a:t>
            </a:r>
            <a:r>
              <a:rPr lang="fr-FR" altLang="en-US" sz="2800" b="1" dirty="0" err="1">
                <a:latin typeface="Times New Roman" panose="02020603050405020304" pitchFamily="18" charset="0"/>
                <a:cs typeface="Times New Roman" panose="02020603050405020304" pitchFamily="18" charset="0"/>
              </a:rPr>
              <a:t>can</a:t>
            </a:r>
            <a:r>
              <a:rPr lang="fr-FR" altLang="en-US" sz="2800" b="1" dirty="0">
                <a:latin typeface="Times New Roman" panose="02020603050405020304" pitchFamily="18" charset="0"/>
                <a:cs typeface="Times New Roman" panose="02020603050405020304" pitchFamily="18" charset="0"/>
              </a:rPr>
              <a:t> </a:t>
            </a:r>
            <a:r>
              <a:rPr lang="fr-FR" altLang="en-US" sz="2800" b="1" dirty="0" err="1">
                <a:latin typeface="Times New Roman" panose="02020603050405020304" pitchFamily="18" charset="0"/>
                <a:cs typeface="Times New Roman" panose="02020603050405020304" pitchFamily="18" charset="0"/>
              </a:rPr>
              <a:t>historians</a:t>
            </a:r>
            <a:r>
              <a:rPr lang="fr-FR" altLang="en-US" sz="2800" b="1" dirty="0">
                <a:latin typeface="Times New Roman" panose="02020603050405020304" pitchFamily="18" charset="0"/>
                <a:cs typeface="Times New Roman" panose="02020603050405020304" pitchFamily="18" charset="0"/>
              </a:rPr>
              <a:t> </a:t>
            </a:r>
            <a:r>
              <a:rPr lang="fr-FR" altLang="en-US" sz="2800" b="1" dirty="0" err="1">
                <a:latin typeface="Times New Roman" panose="02020603050405020304" pitchFamily="18" charset="0"/>
                <a:cs typeface="Times New Roman" panose="02020603050405020304" pitchFamily="18" charset="0"/>
              </a:rPr>
              <a:t>learn</a:t>
            </a:r>
            <a:r>
              <a:rPr lang="fr-FR" altLang="en-US" sz="2800" b="1" dirty="0">
                <a:latin typeface="Times New Roman" panose="02020603050405020304" pitchFamily="18" charset="0"/>
                <a:cs typeface="Times New Roman" panose="02020603050405020304" pitchFamily="18" charset="0"/>
              </a:rPr>
              <a:t> </a:t>
            </a:r>
            <a:r>
              <a:rPr lang="fr-FR" altLang="en-US" sz="2800" b="1" dirty="0" err="1">
                <a:latin typeface="Times New Roman" panose="02020603050405020304" pitchFamily="18" charset="0"/>
                <a:cs typeface="Times New Roman" panose="02020603050405020304" pitchFamily="18" charset="0"/>
              </a:rPr>
              <a:t>from</a:t>
            </a:r>
            <a:r>
              <a:rPr lang="fr-FR" altLang="en-US" sz="2800" b="1" dirty="0">
                <a:latin typeface="Times New Roman" panose="02020603050405020304" pitchFamily="18" charset="0"/>
                <a:cs typeface="Times New Roman" panose="02020603050405020304" pitchFamily="18" charset="0"/>
              </a:rPr>
              <a:t> </a:t>
            </a:r>
            <a:r>
              <a:rPr lang="fr-FR" altLang="en-US" sz="2800" b="1" dirty="0" err="1">
                <a:latin typeface="Times New Roman" panose="02020603050405020304" pitchFamily="18" charset="0"/>
                <a:cs typeface="Times New Roman" panose="02020603050405020304" pitchFamily="18" charset="0"/>
              </a:rPr>
              <a:t>anthropology</a:t>
            </a:r>
            <a:r>
              <a:rPr lang="fr-FR" altLang="en-US" sz="2800" b="1" dirty="0"/>
              <a:t>? </a:t>
            </a:r>
            <a:endParaRPr lang="fr-FR" altLang="en-US" sz="2800" dirty="0"/>
          </a:p>
        </p:txBody>
      </p:sp>
      <p:sp>
        <p:nvSpPr>
          <p:cNvPr id="36867" name="Rectangle 3">
            <a:extLst>
              <a:ext uri="{FF2B5EF4-FFF2-40B4-BE49-F238E27FC236}">
                <a16:creationId xmlns:a16="http://schemas.microsoft.com/office/drawing/2014/main" id="{2584A93F-CB24-F84F-A69A-0811FACAD8F1}"/>
              </a:ext>
            </a:extLst>
          </p:cNvPr>
          <p:cNvSpPr>
            <a:spLocks noGrp="1" noChangeArrowheads="1"/>
          </p:cNvSpPr>
          <p:nvPr>
            <p:ph type="body" sz="half" idx="1"/>
          </p:nvPr>
        </p:nvSpPr>
        <p:spPr>
          <a:xfrm>
            <a:off x="2577946" y="1972019"/>
            <a:ext cx="6499953" cy="4204943"/>
          </a:xfrm>
        </p:spPr>
        <p:txBody>
          <a:bodyPr>
            <a:normAutofit/>
          </a:bodyPr>
          <a:lstStyle/>
          <a:p>
            <a:pPr>
              <a:lnSpc>
                <a:spcPct val="90000"/>
              </a:lnSpc>
            </a:pPr>
            <a:r>
              <a:rPr lang="en-GB" altLang="en-US" sz="2000" dirty="0"/>
              <a:t>New new awareness of the importance of </a:t>
            </a:r>
            <a:r>
              <a:rPr lang="en-GB" altLang="en-US" sz="2000" b="1" dirty="0"/>
              <a:t>informal or small-scale interactions</a:t>
            </a:r>
          </a:p>
          <a:p>
            <a:pPr marL="0" indent="0">
              <a:lnSpc>
                <a:spcPct val="90000"/>
              </a:lnSpc>
              <a:buNone/>
            </a:pPr>
            <a:r>
              <a:rPr lang="en-GB" altLang="en-US" sz="2000" dirty="0"/>
              <a:t> </a:t>
            </a:r>
          </a:p>
          <a:p>
            <a:pPr algn="just">
              <a:spcBef>
                <a:spcPts val="500"/>
              </a:spcBef>
            </a:pPr>
            <a:r>
              <a:rPr lang="fr-FR" altLang="en-US" sz="2000" b="1" dirty="0"/>
              <a:t>New </a:t>
            </a:r>
            <a:r>
              <a:rPr lang="fr-FR" altLang="en-US" sz="2000" b="1" dirty="0" err="1"/>
              <a:t>mechanisms</a:t>
            </a:r>
            <a:r>
              <a:rPr lang="fr-FR" altLang="en-US" sz="2000" b="1" dirty="0"/>
              <a:t> of social interaction and exchange</a:t>
            </a:r>
            <a:r>
              <a:rPr lang="fr-FR" altLang="en-US" sz="2000" dirty="0"/>
              <a:t> : the </a:t>
            </a:r>
            <a:r>
              <a:rPr lang="fr-FR" altLang="en-US" sz="2000" dirty="0" err="1"/>
              <a:t>role</a:t>
            </a:r>
            <a:r>
              <a:rPr lang="fr-FR" altLang="en-US" sz="2000" dirty="0"/>
              <a:t> and place of gifts and </a:t>
            </a:r>
            <a:r>
              <a:rPr lang="fr-FR" altLang="en-US" sz="2000" dirty="0" err="1"/>
              <a:t>reciprocity</a:t>
            </a:r>
            <a:r>
              <a:rPr lang="fr-FR" altLang="en-US" sz="2000" dirty="0"/>
              <a:t> in the social exchange</a:t>
            </a:r>
          </a:p>
          <a:p>
            <a:pPr algn="just">
              <a:spcBef>
                <a:spcPts val="500"/>
              </a:spcBef>
            </a:pPr>
            <a:endParaRPr lang="fr-FR" altLang="en-US" sz="2000" dirty="0"/>
          </a:p>
          <a:p>
            <a:pPr algn="just">
              <a:spcBef>
                <a:spcPts val="500"/>
              </a:spcBef>
            </a:pPr>
            <a:r>
              <a:rPr lang="fr-FR" altLang="en-US" sz="2000" b="1" dirty="0"/>
              <a:t>New insights </a:t>
            </a:r>
            <a:r>
              <a:rPr lang="fr-FR" altLang="en-US" sz="2000" b="1" dirty="0" err="1"/>
              <a:t>into</a:t>
            </a:r>
            <a:r>
              <a:rPr lang="fr-FR" altLang="en-US" sz="2000" b="1" dirty="0"/>
              <a:t> </a:t>
            </a:r>
            <a:r>
              <a:rPr lang="fr-FR" altLang="en-US" sz="2000" b="1" dirty="0" err="1"/>
              <a:t>gender</a:t>
            </a:r>
            <a:r>
              <a:rPr lang="fr-FR" altLang="en-US" sz="2000" b="1" dirty="0"/>
              <a:t> system</a:t>
            </a:r>
            <a:r>
              <a:rPr lang="fr-FR" altLang="en-US" sz="2000" dirty="0"/>
              <a:t>: how </a:t>
            </a:r>
            <a:r>
              <a:rPr lang="fr-FR" altLang="en-US" sz="2000" dirty="0" err="1"/>
              <a:t>men’s</a:t>
            </a:r>
            <a:r>
              <a:rPr lang="fr-FR" altLang="en-US" sz="2000" dirty="0"/>
              <a:t> and </a:t>
            </a:r>
            <a:r>
              <a:rPr lang="fr-FR" altLang="en-US" sz="2000" dirty="0" err="1"/>
              <a:t>women’s</a:t>
            </a:r>
            <a:r>
              <a:rPr lang="fr-FR" altLang="en-US" sz="2000" dirty="0"/>
              <a:t>  </a:t>
            </a:r>
            <a:r>
              <a:rPr lang="fr-FR" altLang="en-US" sz="2000" dirty="0" err="1"/>
              <a:t>different</a:t>
            </a:r>
            <a:r>
              <a:rPr lang="fr-FR" altLang="en-US" sz="2000" dirty="0"/>
              <a:t> </a:t>
            </a:r>
            <a:r>
              <a:rPr lang="fr-FR" altLang="en-US" sz="2000" dirty="0" err="1"/>
              <a:t>spheres</a:t>
            </a:r>
            <a:r>
              <a:rPr lang="fr-FR" altLang="en-US" sz="2000" dirty="0"/>
              <a:t> of actions relate to </a:t>
            </a:r>
            <a:r>
              <a:rPr lang="fr-FR" altLang="en-US" sz="2000" dirty="0" err="1"/>
              <a:t>each</a:t>
            </a:r>
            <a:r>
              <a:rPr lang="fr-FR" altLang="en-US" sz="2000" dirty="0"/>
              <a:t> </a:t>
            </a:r>
            <a:r>
              <a:rPr lang="fr-FR" altLang="en-US" sz="2000" dirty="0" err="1"/>
              <a:t>other</a:t>
            </a:r>
            <a:endParaRPr lang="fr-FR" altLang="en-US" sz="2000" dirty="0"/>
          </a:p>
          <a:p>
            <a:pPr marL="0" indent="0">
              <a:buNone/>
            </a:pPr>
            <a:endParaRPr lang="en-GB" altLang="en-US" sz="2000" dirty="0"/>
          </a:p>
          <a:p>
            <a:r>
              <a:rPr lang="en-GB" altLang="en-US" sz="2000" b="1" dirty="0"/>
              <a:t>New topics are possible</a:t>
            </a:r>
            <a:r>
              <a:rPr lang="en-GB" altLang="en-US" sz="2000" dirty="0"/>
              <a:t>: magic, rituals, cults and witchcraft</a:t>
            </a:r>
          </a:p>
          <a:p>
            <a:pPr algn="just">
              <a:spcBef>
                <a:spcPts val="500"/>
              </a:spcBef>
            </a:pPr>
            <a:endParaRPr lang="fr-FR" altLang="en-US" sz="2400" dirty="0"/>
          </a:p>
          <a:p>
            <a:pPr>
              <a:lnSpc>
                <a:spcPct val="90000"/>
              </a:lnSpc>
            </a:pPr>
            <a:endParaRPr lang="fr-FR" altLang="en-US" sz="2400" dirty="0"/>
          </a:p>
        </p:txBody>
      </p:sp>
    </p:spTree>
    <p:extLst>
      <p:ext uri="{BB962C8B-B14F-4D97-AF65-F5344CB8AC3E}">
        <p14:creationId xmlns:p14="http://schemas.microsoft.com/office/powerpoint/2010/main" val="23750882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13BD108-1B07-DA49-9EFF-780877CD1EB1}"/>
              </a:ext>
            </a:extLst>
          </p:cNvPr>
          <p:cNvSpPr txBox="1"/>
          <p:nvPr/>
        </p:nvSpPr>
        <p:spPr>
          <a:xfrm>
            <a:off x="1244906" y="694064"/>
            <a:ext cx="8097398" cy="4493538"/>
          </a:xfrm>
          <a:prstGeom prst="rect">
            <a:avLst/>
          </a:prstGeom>
          <a:noFill/>
        </p:spPr>
        <p:txBody>
          <a:bodyPr wrap="square" rtlCol="0">
            <a:spAutoFit/>
          </a:bodyPr>
          <a:lstStyle/>
          <a:p>
            <a:r>
              <a:rPr lang="en-GB" b="1" dirty="0"/>
              <a:t>So, what is this ‘new’ cultural history (or socio-cultural history) in the 1980s in the US is about? </a:t>
            </a:r>
          </a:p>
          <a:p>
            <a:endParaRPr lang="en-GB" b="1" dirty="0"/>
          </a:p>
          <a:p>
            <a:endParaRPr lang="en-GB" dirty="0"/>
          </a:p>
          <a:p>
            <a:r>
              <a:rPr lang="en-GB" dirty="0"/>
              <a:t>‘...questions the past by asking how people at the time perceived and interpreted themselves, what material, mental and social motivations respectively  influenced their forms of perception and production of sense, and the effects such forms produced.’</a:t>
            </a:r>
          </a:p>
          <a:p>
            <a:r>
              <a:rPr lang="en-GB" dirty="0"/>
              <a:t>(Ute Daniels, </a:t>
            </a:r>
            <a:r>
              <a:rPr lang="en-GB" i="1" dirty="0" err="1"/>
              <a:t>Kompendium</a:t>
            </a:r>
            <a:r>
              <a:rPr lang="en-GB" i="1" dirty="0"/>
              <a:t> </a:t>
            </a:r>
            <a:r>
              <a:rPr lang="en-GB" i="1" dirty="0" err="1"/>
              <a:t>Kulturgeschichte</a:t>
            </a:r>
            <a:r>
              <a:rPr lang="en-GB" i="1" dirty="0"/>
              <a:t> (</a:t>
            </a:r>
            <a:r>
              <a:rPr lang="en-GB" dirty="0"/>
              <a:t>Frankfurt, 2001), p. 19)</a:t>
            </a:r>
          </a:p>
          <a:p>
            <a:endParaRPr lang="en-GB" dirty="0"/>
          </a:p>
          <a:p>
            <a:endParaRPr lang="en-GB" dirty="0"/>
          </a:p>
          <a:p>
            <a:endParaRPr lang="en-GB" dirty="0"/>
          </a:p>
          <a:p>
            <a:r>
              <a:rPr lang="en-GB" dirty="0"/>
              <a:t>‘The cultural turn asks not only ‘How it really was?’ but rather “how was it for him, or her or them?’</a:t>
            </a:r>
          </a:p>
          <a:p>
            <a:r>
              <a:rPr lang="en-GB" dirty="0"/>
              <a:t>(</a:t>
            </a:r>
            <a:r>
              <a:rPr lang="en-GB" sz="1600" dirty="0"/>
              <a:t>Miri Rubin, ‘What is cultural history now’, in D. </a:t>
            </a:r>
            <a:r>
              <a:rPr lang="en-GB" sz="1600" dirty="0" err="1"/>
              <a:t>Cannadine</a:t>
            </a:r>
            <a:r>
              <a:rPr lang="en-GB" sz="1600" dirty="0"/>
              <a:t> (ed.), What is history now? (Basingstoke, 2002), p. 81</a:t>
            </a:r>
          </a:p>
        </p:txBody>
      </p:sp>
    </p:spTree>
    <p:extLst>
      <p:ext uri="{BB962C8B-B14F-4D97-AF65-F5344CB8AC3E}">
        <p14:creationId xmlns:p14="http://schemas.microsoft.com/office/powerpoint/2010/main" val="3009277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839788" y="2057400"/>
            <a:ext cx="4634889" cy="3811588"/>
          </a:xfrm>
        </p:spPr>
        <p:txBody>
          <a:bodyPr>
            <a:normAutofit/>
          </a:bodyPr>
          <a:lstStyle/>
          <a:p>
            <a:r>
              <a:rPr lang="en-US" sz="3600" i="1" dirty="0">
                <a:solidFill>
                  <a:srgbClr val="FF0000"/>
                </a:solidFill>
              </a:rPr>
              <a:t>Les Annales, </a:t>
            </a:r>
            <a:r>
              <a:rPr lang="en-US" sz="3600" dirty="0">
                <a:solidFill>
                  <a:srgbClr val="FF0000"/>
                </a:solidFill>
              </a:rPr>
              <a:t>1929</a:t>
            </a:r>
          </a:p>
          <a:p>
            <a:endParaRPr lang="en-US" sz="3600" dirty="0">
              <a:solidFill>
                <a:srgbClr val="FF0000"/>
              </a:solidFill>
            </a:endParaRPr>
          </a:p>
          <a:p>
            <a:r>
              <a:rPr lang="en-US" sz="3600" dirty="0">
                <a:solidFill>
                  <a:srgbClr val="FF0000"/>
                </a:solidFill>
              </a:rPr>
              <a:t>A reaction to nationalistic </a:t>
            </a:r>
            <a:r>
              <a:rPr lang="en-US" sz="3600" dirty="0" err="1">
                <a:solidFill>
                  <a:srgbClr val="FF0000"/>
                </a:solidFill>
              </a:rPr>
              <a:t>Rankean</a:t>
            </a:r>
            <a:r>
              <a:rPr lang="en-US" sz="3600" dirty="0">
                <a:solidFill>
                  <a:srgbClr val="FF0000"/>
                </a:solidFill>
              </a:rPr>
              <a:t> history writing that dominated at the time</a:t>
            </a:r>
          </a:p>
        </p:txBody>
      </p:sp>
      <p:pic>
        <p:nvPicPr>
          <p:cNvPr id="11" name="Content Placeholder 10" descr="imgres.jpg"/>
          <p:cNvPicPr>
            <a:picLocks noGrp="1" noChangeAspect="1"/>
          </p:cNvPicPr>
          <p:nvPr>
            <p:ph idx="1"/>
          </p:nvPr>
        </p:nvPicPr>
        <p:blipFill>
          <a:blip r:embed="rId2">
            <a:extLst>
              <a:ext uri="{28A0092B-C50C-407E-A947-70E740481C1C}">
                <a14:useLocalDpi xmlns:a14="http://schemas.microsoft.com/office/drawing/2010/main" val="0"/>
              </a:ext>
            </a:extLst>
          </a:blip>
          <a:srcRect l="-8523" r="-8523"/>
          <a:stretch>
            <a:fillRect/>
          </a:stretch>
        </p:blipFill>
        <p:spPr/>
      </p:pic>
    </p:spTree>
    <p:extLst>
      <p:ext uri="{BB962C8B-B14F-4D97-AF65-F5344CB8AC3E}">
        <p14:creationId xmlns:p14="http://schemas.microsoft.com/office/powerpoint/2010/main" val="21925072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942B1BF-45C9-DA4D-BDF1-8EEED181AC2A}"/>
              </a:ext>
            </a:extLst>
          </p:cNvPr>
          <p:cNvSpPr txBox="1"/>
          <p:nvPr/>
        </p:nvSpPr>
        <p:spPr>
          <a:xfrm>
            <a:off x="2368628" y="2236423"/>
            <a:ext cx="7403334" cy="1815882"/>
          </a:xfrm>
          <a:prstGeom prst="rect">
            <a:avLst/>
          </a:prstGeom>
          <a:noFill/>
        </p:spPr>
        <p:txBody>
          <a:bodyPr wrap="square" rtlCol="0">
            <a:spAutoFit/>
          </a:bodyPr>
          <a:lstStyle/>
          <a:p>
            <a:pPr algn="ctr"/>
            <a:r>
              <a:rPr lang="en-US" sz="2400" b="1" dirty="0"/>
              <a:t>The Rise of Cultural History III:</a:t>
            </a:r>
          </a:p>
          <a:p>
            <a:pPr algn="ctr"/>
            <a:endParaRPr lang="en-US" sz="2400" b="1" dirty="0"/>
          </a:p>
          <a:p>
            <a:pPr algn="ctr"/>
            <a:r>
              <a:rPr lang="en-US" sz="2400" b="1" dirty="0"/>
              <a:t> Italian Microhistory  </a:t>
            </a:r>
          </a:p>
          <a:p>
            <a:endParaRPr lang="en-US" sz="2000" b="1" dirty="0"/>
          </a:p>
          <a:p>
            <a:endParaRPr lang="en-US" sz="2000" b="1" dirty="0"/>
          </a:p>
        </p:txBody>
      </p:sp>
      <p:sp>
        <p:nvSpPr>
          <p:cNvPr id="2" name="TextBox 1">
            <a:extLst>
              <a:ext uri="{FF2B5EF4-FFF2-40B4-BE49-F238E27FC236}">
                <a16:creationId xmlns:a16="http://schemas.microsoft.com/office/drawing/2014/main" id="{B7286B5B-54DE-A241-934B-65E1D61A1D5B}"/>
              </a:ext>
            </a:extLst>
          </p:cNvPr>
          <p:cNvSpPr txBox="1"/>
          <p:nvPr/>
        </p:nvSpPr>
        <p:spPr>
          <a:xfrm>
            <a:off x="4489938" y="1430215"/>
            <a:ext cx="1908792" cy="369332"/>
          </a:xfrm>
          <a:prstGeom prst="rect">
            <a:avLst/>
          </a:prstGeom>
          <a:noFill/>
        </p:spPr>
        <p:txBody>
          <a:bodyPr wrap="none" rtlCol="0">
            <a:spAutoFit/>
          </a:bodyPr>
          <a:lstStyle/>
          <a:p>
            <a:r>
              <a:rPr lang="en-US" dirty="0"/>
              <a:t>Lecture 10, term 1</a:t>
            </a:r>
          </a:p>
        </p:txBody>
      </p:sp>
    </p:spTree>
    <p:extLst>
      <p:ext uri="{BB962C8B-B14F-4D97-AF65-F5344CB8AC3E}">
        <p14:creationId xmlns:p14="http://schemas.microsoft.com/office/powerpoint/2010/main" val="17262698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B5CD044-0E9B-0E43-9610-384EBB17858B}"/>
              </a:ext>
            </a:extLst>
          </p:cNvPr>
          <p:cNvSpPr txBox="1"/>
          <p:nvPr/>
        </p:nvSpPr>
        <p:spPr>
          <a:xfrm>
            <a:off x="1641513" y="1432193"/>
            <a:ext cx="6995711" cy="6186309"/>
          </a:xfrm>
          <a:prstGeom prst="rect">
            <a:avLst/>
          </a:prstGeom>
          <a:noFill/>
        </p:spPr>
        <p:txBody>
          <a:bodyPr wrap="square" rtlCol="0">
            <a:spAutoFit/>
          </a:bodyPr>
          <a:lstStyle/>
          <a:p>
            <a:pPr marL="285750" indent="-285750">
              <a:buFont typeface="Arial" panose="020B0604020202020204" pitchFamily="34" charset="0"/>
              <a:buChar char="•"/>
            </a:pPr>
            <a:r>
              <a:rPr lang="en-US" dirty="0"/>
              <a:t>Disillusion with grand narratives of modernity (progress, economic growth, consumer culture etc.)</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dissatisfaction with large scale </a:t>
            </a:r>
            <a:r>
              <a:rPr lang="en-US" dirty="0" err="1"/>
              <a:t>seriel</a:t>
            </a:r>
            <a:r>
              <a:rPr lang="en-US" dirty="0"/>
              <a:t> analysis; </a:t>
            </a:r>
            <a:r>
              <a:rPr lang="en-GB" dirty="0" err="1"/>
              <a:t>Braudelian</a:t>
            </a:r>
            <a:r>
              <a:rPr lang="en-GB" dirty="0"/>
              <a:t> ‘longue </a:t>
            </a:r>
            <a:r>
              <a:rPr lang="en-GB" dirty="0" err="1"/>
              <a:t>durée</a:t>
            </a:r>
            <a:r>
              <a:rPr lang="en-GB" dirty="0"/>
              <a:t>’; </a:t>
            </a:r>
            <a:r>
              <a:rPr lang="en-US" dirty="0"/>
              <a:t>quantitative analysis and reliance on structural approaches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Bring back the narrative into history writing</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Interest in social and cultural anthropology rather than </a:t>
            </a:r>
            <a:r>
              <a:rPr lang="en-US" dirty="0" err="1"/>
              <a:t>scientistic</a:t>
            </a:r>
            <a:r>
              <a:rPr lang="en-US" dirty="0"/>
              <a:t> sociological models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Lesser interest in a general history ‘from below’; they </a:t>
            </a:r>
            <a:r>
              <a:rPr lang="en-GB" dirty="0"/>
              <a:t>were drawn to idiosyncratic figures and phenomena rather than to ordinary people and consistent patterns (therefore: distance to other histories of everyday life which developed at the time,  such as the German </a:t>
            </a:r>
            <a:r>
              <a:rPr lang="en-GB" i="1" dirty="0" err="1"/>
              <a:t>Alltagsgeschichte</a:t>
            </a:r>
            <a:r>
              <a:rPr lang="en-GB" i="1" dirty="0"/>
              <a:t> </a:t>
            </a:r>
            <a:r>
              <a:rPr lang="en-GB" dirty="0"/>
              <a:t>(history of everyday life)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DDE92844-1DF0-8B41-8231-4A0A3398459F}"/>
              </a:ext>
            </a:extLst>
          </p:cNvPr>
          <p:cNvSpPr txBox="1"/>
          <p:nvPr/>
        </p:nvSpPr>
        <p:spPr>
          <a:xfrm>
            <a:off x="1927952" y="572877"/>
            <a:ext cx="5849956" cy="1200329"/>
          </a:xfrm>
          <a:prstGeom prst="rect">
            <a:avLst/>
          </a:prstGeom>
          <a:noFill/>
        </p:spPr>
        <p:txBody>
          <a:bodyPr wrap="square" rtlCol="0">
            <a:spAutoFit/>
          </a:bodyPr>
          <a:lstStyle/>
          <a:p>
            <a:r>
              <a:rPr lang="en-US" sz="2400" dirty="0"/>
              <a:t>  What united the Italian </a:t>
            </a:r>
            <a:r>
              <a:rPr lang="en-US" sz="2400" dirty="0" err="1"/>
              <a:t>microhistorians</a:t>
            </a:r>
            <a:r>
              <a:rPr lang="en-US" sz="2400" dirty="0"/>
              <a:t>?</a:t>
            </a:r>
          </a:p>
          <a:p>
            <a:r>
              <a:rPr lang="en-US" sz="2400" dirty="0"/>
              <a:t> </a:t>
            </a:r>
          </a:p>
          <a:p>
            <a:endParaRPr lang="en-US" sz="2400" dirty="0"/>
          </a:p>
        </p:txBody>
      </p:sp>
      <p:sp>
        <p:nvSpPr>
          <p:cNvPr id="2" name="TextBox 1">
            <a:extLst>
              <a:ext uri="{FF2B5EF4-FFF2-40B4-BE49-F238E27FC236}">
                <a16:creationId xmlns:a16="http://schemas.microsoft.com/office/drawing/2014/main" id="{D775ABB3-7940-4747-80D0-E72C5CF9F5D0}"/>
              </a:ext>
            </a:extLst>
          </p:cNvPr>
          <p:cNvSpPr txBox="1"/>
          <p:nvPr/>
        </p:nvSpPr>
        <p:spPr>
          <a:xfrm>
            <a:off x="1125415" y="6002215"/>
            <a:ext cx="6692473" cy="369332"/>
          </a:xfrm>
          <a:prstGeom prst="rect">
            <a:avLst/>
          </a:prstGeom>
          <a:noFill/>
        </p:spPr>
        <p:txBody>
          <a:bodyPr wrap="none" rtlCol="0">
            <a:spAutoFit/>
          </a:bodyPr>
          <a:lstStyle/>
          <a:p>
            <a:r>
              <a:rPr lang="en-US" dirty="0"/>
              <a:t>Note: a slightly different agenda than the cultural historians in the US</a:t>
            </a:r>
          </a:p>
        </p:txBody>
      </p:sp>
    </p:spTree>
    <p:extLst>
      <p:ext uri="{BB962C8B-B14F-4D97-AF65-F5344CB8AC3E}">
        <p14:creationId xmlns:p14="http://schemas.microsoft.com/office/powerpoint/2010/main" val="22860234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Rectangle 1">
            <a:extLst>
              <a:ext uri="{FF2B5EF4-FFF2-40B4-BE49-F238E27FC236}">
                <a16:creationId xmlns:a16="http://schemas.microsoft.com/office/drawing/2014/main" id="{70F0F82C-1B3D-43AF-B58E-E80F5A3D2522}"/>
              </a:ext>
            </a:extLst>
          </p:cNvPr>
          <p:cNvSpPr>
            <a:spLocks noGrp="1" noChangeArrowheads="1"/>
          </p:cNvSpPr>
          <p:nvPr>
            <p:ph type="body" idx="1"/>
          </p:nvPr>
        </p:nvSpPr>
        <p:spPr>
          <a:xfrm>
            <a:off x="561860" y="0"/>
            <a:ext cx="9606709" cy="5965031"/>
          </a:xfrm>
        </p:spPr>
        <p:txBody>
          <a:bodyPr>
            <a:normAutofit fontScale="85000" lnSpcReduction="20000"/>
          </a:bodyPr>
          <a:lstStyle/>
          <a:p>
            <a:pPr marL="241093" indent="-80364">
              <a:lnSpc>
                <a:spcPct val="120000"/>
              </a:lnSpc>
              <a:buClr>
                <a:srgbClr val="FFFFFF"/>
              </a:buClr>
              <a:buFont typeface="Helvetica" pitchFamily="1" charset="0"/>
              <a:buChar char="•"/>
              <a:defRPr/>
            </a:pPr>
            <a:endParaRPr lang="en-US" altLang="ja-JP" sz="2531" dirty="0">
              <a:latin typeface="Baskerville Old Face" pitchFamily="18" charset="0"/>
              <a:sym typeface="Helvetica" pitchFamily="1" charset="0"/>
            </a:endParaRPr>
          </a:p>
          <a:p>
            <a:pPr marL="241093" indent="-80364">
              <a:lnSpc>
                <a:spcPct val="120000"/>
              </a:lnSpc>
              <a:buClr>
                <a:srgbClr val="FFFFFF"/>
              </a:buClr>
              <a:buFont typeface="Helvetica" pitchFamily="1" charset="0"/>
              <a:buChar char="•"/>
              <a:defRPr/>
            </a:pPr>
            <a:r>
              <a:rPr lang="en-GB" sz="2400" b="1" u="sng" dirty="0">
                <a:latin typeface="Times New Roman" panose="02020603050405020304" pitchFamily="18" charset="0"/>
                <a:cs typeface="Times New Roman" panose="02020603050405020304" pitchFamily="18" charset="0"/>
              </a:rPr>
              <a:t>Overall Aim:</a:t>
            </a:r>
            <a:r>
              <a:rPr lang="en-GB" sz="2400" b="1" dirty="0">
                <a:latin typeface="Times New Roman" panose="02020603050405020304" pitchFamily="18" charset="0"/>
                <a:cs typeface="Times New Roman" panose="02020603050405020304" pitchFamily="18" charset="0"/>
              </a:rPr>
              <a:t> to employ the microscale of analysis in order to test the validity of macro-scale explanatory paradigms </a:t>
            </a:r>
            <a:endParaRPr lang="en-US" altLang="ja-JP" sz="2400" b="1" dirty="0">
              <a:latin typeface="Times New Roman" panose="02020603050405020304" pitchFamily="18" charset="0"/>
              <a:cs typeface="Times New Roman" panose="02020603050405020304" pitchFamily="18" charset="0"/>
              <a:sym typeface="Helvetica" pitchFamily="1" charset="0"/>
            </a:endParaRPr>
          </a:p>
          <a:p>
            <a:pPr marL="241093" indent="-80364">
              <a:lnSpc>
                <a:spcPct val="120000"/>
              </a:lnSpc>
              <a:buClr>
                <a:srgbClr val="FFFFFF"/>
              </a:buClr>
              <a:buFont typeface="Helvetica" pitchFamily="1" charset="0"/>
              <a:buChar char="•"/>
              <a:defRPr/>
            </a:pPr>
            <a:endParaRPr lang="en-US" altLang="ja-JP" sz="2400" dirty="0">
              <a:latin typeface="Times New Roman" panose="02020603050405020304" pitchFamily="18" charset="0"/>
              <a:cs typeface="Times New Roman" panose="02020603050405020304" pitchFamily="18" charset="0"/>
              <a:sym typeface="Helvetica" pitchFamily="1" charset="0"/>
            </a:endParaRPr>
          </a:p>
          <a:p>
            <a:pPr marL="617929" lvl="1" indent="0">
              <a:lnSpc>
                <a:spcPct val="120000"/>
              </a:lnSpc>
              <a:buClr>
                <a:srgbClr val="FFFFFF"/>
              </a:buClr>
              <a:buNone/>
              <a:defRPr/>
            </a:pPr>
            <a:r>
              <a:rPr lang="en-US" altLang="ja-JP" sz="2131" dirty="0">
                <a:latin typeface="Times New Roman" panose="02020603050405020304" pitchFamily="18" charset="0"/>
                <a:cs typeface="Times New Roman" panose="02020603050405020304" pitchFamily="18" charset="0"/>
                <a:sym typeface="Helvetica" pitchFamily="1" charset="0"/>
              </a:rPr>
              <a:t>‘Microhistory as a practice is essentially based on the reduction of the scale of observation, on a microscopic analysis and an intensive study of the documentary material</a:t>
            </a:r>
            <a:r>
              <a:rPr lang="ja-JP" altLang="en-US" sz="2131">
                <a:latin typeface="Times New Roman" panose="02020603050405020304" pitchFamily="18" charset="0"/>
                <a:cs typeface="Times New Roman" panose="02020603050405020304" pitchFamily="18" charset="0"/>
                <a:sym typeface="Helvetica" pitchFamily="1" charset="0"/>
              </a:rPr>
              <a:t>”</a:t>
            </a:r>
            <a:endParaRPr lang="en-US" altLang="ja-JP" sz="2131" dirty="0">
              <a:latin typeface="Times New Roman" panose="02020603050405020304" pitchFamily="18" charset="0"/>
              <a:cs typeface="Times New Roman" panose="02020603050405020304" pitchFamily="18" charset="0"/>
              <a:sym typeface="Helvetica" pitchFamily="1" charset="0"/>
            </a:endParaRPr>
          </a:p>
          <a:p>
            <a:pPr marL="241093" indent="-80364">
              <a:lnSpc>
                <a:spcPct val="120000"/>
              </a:lnSpc>
              <a:buClr>
                <a:srgbClr val="FFFFFF"/>
              </a:buClr>
              <a:buFont typeface="Helvetica" pitchFamily="1" charset="0"/>
              <a:buChar char="•"/>
              <a:defRPr/>
            </a:pPr>
            <a:r>
              <a:rPr lang="en-US" altLang="en-US" sz="2531" dirty="0">
                <a:latin typeface="Times New Roman" panose="02020603050405020304" pitchFamily="18" charset="0"/>
                <a:cs typeface="Times New Roman" panose="02020603050405020304" pitchFamily="18" charset="0"/>
                <a:sym typeface="Helvetica" pitchFamily="1" charset="0"/>
              </a:rPr>
              <a:t> </a:t>
            </a:r>
          </a:p>
          <a:p>
            <a:pPr marL="698293" lvl="1" indent="-80364">
              <a:lnSpc>
                <a:spcPct val="120000"/>
              </a:lnSpc>
              <a:buClr>
                <a:srgbClr val="FFFFFF"/>
              </a:buClr>
              <a:buFont typeface="Helvetica" pitchFamily="1" charset="0"/>
              <a:buChar char="•"/>
              <a:defRPr/>
            </a:pPr>
            <a:r>
              <a:rPr lang="en-GB" altLang="ja-JP" sz="2131" dirty="0">
                <a:latin typeface="Times New Roman" panose="02020603050405020304" pitchFamily="18" charset="0"/>
                <a:cs typeface="Times New Roman" panose="02020603050405020304" pitchFamily="18" charset="0"/>
                <a:sym typeface="Helvetica" pitchFamily="1" charset="0"/>
              </a:rPr>
              <a:t>‘</a:t>
            </a:r>
            <a:r>
              <a:rPr lang="en-US" altLang="ja-JP" sz="2131" dirty="0">
                <a:latin typeface="Times New Roman" panose="02020603050405020304" pitchFamily="18" charset="0"/>
                <a:cs typeface="Times New Roman" panose="02020603050405020304" pitchFamily="18" charset="0"/>
                <a:sym typeface="Helvetica" pitchFamily="1" charset="0"/>
              </a:rPr>
              <a:t>Microscopic observation will reveal factors previously unobserved ... phenomena previously considered to be sufficiently described and understood assume completely new meanings by altering the scale of observation. It is then possible to use these results to draw far wider generalizations ...</a:t>
            </a:r>
            <a:r>
              <a:rPr lang="en-GB" altLang="ja-JP" sz="2131" dirty="0">
                <a:latin typeface="Times New Roman" panose="02020603050405020304" pitchFamily="18" charset="0"/>
                <a:cs typeface="Times New Roman" panose="02020603050405020304" pitchFamily="18" charset="0"/>
                <a:sym typeface="Helvetica" pitchFamily="1" charset="0"/>
              </a:rPr>
              <a:t>’</a:t>
            </a:r>
          </a:p>
          <a:p>
            <a:pPr marL="241093" indent="-80364">
              <a:lnSpc>
                <a:spcPct val="120000"/>
              </a:lnSpc>
              <a:buClr>
                <a:srgbClr val="FFFFFF"/>
              </a:buClr>
              <a:buFont typeface="Helvetica" pitchFamily="1" charset="0"/>
              <a:buChar char="•"/>
              <a:defRPr/>
            </a:pPr>
            <a:r>
              <a:rPr lang="en-US" altLang="ja-JP" sz="2300" dirty="0">
                <a:latin typeface="Baskerville Old Face" pitchFamily="18" charset="0"/>
                <a:sym typeface="Helvetica" pitchFamily="1" charset="0"/>
              </a:rPr>
              <a:t>      </a:t>
            </a:r>
            <a:r>
              <a:rPr lang="en-US" altLang="ja-JP" sz="1800" dirty="0">
                <a:latin typeface="Baskerville Old Face" pitchFamily="18" charset="0"/>
                <a:sym typeface="Helvetica" pitchFamily="1" charset="0"/>
              </a:rPr>
              <a:t>[Giovanni Levi, </a:t>
            </a:r>
            <a:r>
              <a:rPr lang="en-GB" altLang="ja-JP" sz="1800" dirty="0">
                <a:latin typeface="Baskerville Old Face" pitchFamily="18" charset="0"/>
                <a:sym typeface="Helvetica" pitchFamily="1" charset="0"/>
              </a:rPr>
              <a:t>‘</a:t>
            </a:r>
            <a:r>
              <a:rPr lang="en-US" altLang="ja-JP" sz="1800" dirty="0">
                <a:latin typeface="Baskerville Old Face" pitchFamily="18" charset="0"/>
                <a:sym typeface="Helvetica" pitchFamily="1" charset="0"/>
              </a:rPr>
              <a:t>On Microhistory</a:t>
            </a:r>
            <a:r>
              <a:rPr lang="en-GB" altLang="ja-JP" sz="1800" dirty="0">
                <a:latin typeface="Baskerville Old Face" pitchFamily="18" charset="0"/>
                <a:sym typeface="Helvetica" pitchFamily="1" charset="0"/>
              </a:rPr>
              <a:t>’</a:t>
            </a:r>
            <a:r>
              <a:rPr lang="en-US" altLang="ja-JP" sz="1800" dirty="0">
                <a:latin typeface="Baskerville Old Face" pitchFamily="18" charset="0"/>
                <a:sym typeface="Helvetica" pitchFamily="1" charset="0"/>
              </a:rPr>
              <a:t>, pp. 101-2]</a:t>
            </a:r>
          </a:p>
          <a:p>
            <a:pPr marL="241093" indent="-80364">
              <a:lnSpc>
                <a:spcPct val="120000"/>
              </a:lnSpc>
              <a:buClr>
                <a:srgbClr val="FFFFFF"/>
              </a:buClr>
              <a:buFont typeface="Helvetica" pitchFamily="1" charset="0"/>
              <a:buChar char="•"/>
              <a:defRPr/>
            </a:pPr>
            <a:endParaRPr lang="en-US" altLang="ja-JP" sz="1800" dirty="0">
              <a:latin typeface="Baskerville Old Face" pitchFamily="18" charset="0"/>
              <a:sym typeface="Helvetica" pitchFamily="1" charset="0"/>
            </a:endParaRPr>
          </a:p>
          <a:p>
            <a:pPr marL="160729" indent="0">
              <a:lnSpc>
                <a:spcPct val="120000"/>
              </a:lnSpc>
              <a:buClr>
                <a:srgbClr val="FFFFFF"/>
              </a:buClr>
              <a:buNone/>
              <a:defRPr/>
            </a:pPr>
            <a:r>
              <a:rPr lang="en-GB" sz="2100" dirty="0">
                <a:latin typeface="Times New Roman" panose="02020603050405020304" pitchFamily="18" charset="0"/>
                <a:cs typeface="Times New Roman" panose="02020603050405020304" pitchFamily="18" charset="0"/>
              </a:rPr>
              <a:t>	‘It is on this reduced scale, and probably only on this scale, that we can understand, without 	deterministic reduction, the relationships between systems of beliefs, of values and 	representations on the one hand, and social affiliations on the other.’ (Roger </a:t>
            </a:r>
            <a:r>
              <a:rPr lang="en-GB" sz="2100" dirty="0" err="1">
                <a:latin typeface="Times New Roman" panose="02020603050405020304" pitchFamily="18" charset="0"/>
                <a:cs typeface="Times New Roman" panose="02020603050405020304" pitchFamily="18" charset="0"/>
              </a:rPr>
              <a:t>Chartier</a:t>
            </a:r>
            <a:r>
              <a:rPr lang="en-GB" sz="2100" dirty="0">
                <a:latin typeface="Times New Roman" panose="02020603050405020304" pitchFamily="18" charset="0"/>
                <a:cs typeface="Times New Roman" panose="02020603050405020304" pitchFamily="18" charset="0"/>
              </a:rPr>
              <a:t>, 4</a:t>
            </a:r>
            <a:r>
              <a:rPr lang="en-GB" sz="2100" baseline="30000" dirty="0">
                <a:latin typeface="Times New Roman" panose="02020603050405020304" pitchFamily="18" charset="0"/>
                <a:cs typeface="Times New Roman" panose="02020603050405020304" pitchFamily="18" charset="0"/>
              </a:rPr>
              <a:t>th</a:t>
            </a:r>
            <a:r>
              <a:rPr lang="en-GB" sz="2100" dirty="0">
                <a:latin typeface="Times New Roman" panose="02020603050405020304" pitchFamily="18" charset="0"/>
                <a:cs typeface="Times New Roman" panose="02020603050405020304" pitchFamily="18" charset="0"/>
              </a:rPr>
              <a:t> 	generation of Annales scholars)</a:t>
            </a:r>
          </a:p>
          <a:p>
            <a:pPr marL="241093" indent="-80364">
              <a:lnSpc>
                <a:spcPct val="120000"/>
              </a:lnSpc>
              <a:buClr>
                <a:srgbClr val="FFFFFF"/>
              </a:buClr>
              <a:buFont typeface="Helvetica" pitchFamily="1" charset="0"/>
              <a:buChar char="•"/>
              <a:defRPr/>
            </a:pPr>
            <a:endParaRPr lang="en-US" altLang="ja-JP" sz="2100" dirty="0">
              <a:latin typeface="Times New Roman" panose="02020603050405020304" pitchFamily="18" charset="0"/>
              <a:cs typeface="Times New Roman" panose="02020603050405020304" pitchFamily="18" charset="0"/>
              <a:sym typeface="Helvetica" pitchFamily="1" charset="0"/>
            </a:endParaRPr>
          </a:p>
          <a:p>
            <a:pPr marL="241093" indent="-80364">
              <a:lnSpc>
                <a:spcPct val="120000"/>
              </a:lnSpc>
              <a:buClr>
                <a:srgbClr val="FFFFFF"/>
              </a:buClr>
              <a:buFont typeface="Helvetica" pitchFamily="1" charset="0"/>
              <a:buChar char="•"/>
              <a:defRPr/>
            </a:pPr>
            <a:endParaRPr lang="en-US" altLang="en-US" sz="2300" dirty="0">
              <a:latin typeface="Baskerville Old Face" pitchFamily="18" charset="0"/>
              <a:sym typeface="Helvetica" pitchFamily="1" charset="0"/>
            </a:endParaRPr>
          </a:p>
          <a:p>
            <a:pPr marL="241093" indent="-80364">
              <a:lnSpc>
                <a:spcPct val="120000"/>
              </a:lnSpc>
              <a:buClr>
                <a:srgbClr val="FFFFFF"/>
              </a:buClr>
              <a:buFont typeface="Helvetica" pitchFamily="1" charset="0"/>
              <a:buChar char="•"/>
              <a:defRPr/>
            </a:pPr>
            <a:endParaRPr lang="en-US" altLang="en-US" sz="2300" dirty="0">
              <a:latin typeface="Baskerville Old Face" pitchFamily="18" charset="0"/>
              <a:sym typeface="Helvetica" pitchFamily="1" charset="0"/>
            </a:endParaRPr>
          </a:p>
        </p:txBody>
      </p:sp>
    </p:spTree>
    <p:extLst>
      <p:ext uri="{BB962C8B-B14F-4D97-AF65-F5344CB8AC3E}">
        <p14:creationId xmlns:p14="http://schemas.microsoft.com/office/powerpoint/2010/main" val="217274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2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529">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52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252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252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252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build="p" bldLvl="5"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1">
            <a:extLst>
              <a:ext uri="{FF2B5EF4-FFF2-40B4-BE49-F238E27FC236}">
                <a16:creationId xmlns:a16="http://schemas.microsoft.com/office/drawing/2014/main" id="{75006168-0FC4-4D01-890E-136F7EC37246}"/>
              </a:ext>
            </a:extLst>
          </p:cNvPr>
          <p:cNvSpPr>
            <a:spLocks noGrp="1" noChangeArrowheads="1"/>
          </p:cNvSpPr>
          <p:nvPr>
            <p:ph type="title"/>
          </p:nvPr>
        </p:nvSpPr>
        <p:spPr>
          <a:xfrm>
            <a:off x="782199" y="121186"/>
            <a:ext cx="8992834" cy="1325424"/>
          </a:xfrm>
        </p:spPr>
        <p:txBody>
          <a:bodyPr>
            <a:normAutofit/>
          </a:bodyPr>
          <a:lstStyle/>
          <a:p>
            <a:pPr eaLnBrk="1" hangingPunct="1">
              <a:defRPr/>
            </a:pPr>
            <a:r>
              <a:rPr lang="en-US" sz="3600" dirty="0">
                <a:latin typeface="Baskerville Old Face" charset="0"/>
                <a:sym typeface="Gill Sans" charset="0"/>
              </a:rPr>
              <a:t>New ways to deal with sources:</a:t>
            </a:r>
          </a:p>
        </p:txBody>
      </p:sp>
      <p:sp>
        <p:nvSpPr>
          <p:cNvPr id="27650" name="Rectangle 2">
            <a:extLst>
              <a:ext uri="{FF2B5EF4-FFF2-40B4-BE49-F238E27FC236}">
                <a16:creationId xmlns:a16="http://schemas.microsoft.com/office/drawing/2014/main" id="{99F454FA-B3C5-4CFE-8074-D57D8512024C}"/>
              </a:ext>
            </a:extLst>
          </p:cNvPr>
          <p:cNvSpPr>
            <a:spLocks noGrp="1" noChangeArrowheads="1"/>
          </p:cNvSpPr>
          <p:nvPr>
            <p:ph type="body" idx="1"/>
          </p:nvPr>
        </p:nvSpPr>
        <p:spPr>
          <a:xfrm>
            <a:off x="242370" y="5240143"/>
            <a:ext cx="7138931" cy="724887"/>
          </a:xfrm>
        </p:spPr>
        <p:txBody>
          <a:bodyPr>
            <a:normAutofit fontScale="70000" lnSpcReduction="20000"/>
          </a:bodyPr>
          <a:lstStyle/>
          <a:p>
            <a:pPr marL="396456" indent="0">
              <a:buClr>
                <a:srgbClr val="FFFFFF"/>
              </a:buClr>
              <a:buNone/>
              <a:defRPr/>
            </a:pPr>
            <a:r>
              <a:rPr lang="en-GB" sz="8000" dirty="0">
                <a:latin typeface="Times New Roman" panose="02020603050405020304" pitchFamily="18" charset="0"/>
                <a:cs typeface="Times New Roman" panose="02020603050405020304" pitchFamily="18" charset="0"/>
              </a:rPr>
              <a:t> </a:t>
            </a:r>
          </a:p>
          <a:p>
            <a:pPr marL="396456" indent="0">
              <a:buClr>
                <a:srgbClr val="FFFFFF"/>
              </a:buClr>
              <a:buNone/>
              <a:defRPr/>
            </a:pPr>
            <a:endParaRPr lang="en-GB" sz="6400" dirty="0"/>
          </a:p>
          <a:p>
            <a:pPr marL="625056">
              <a:buClr>
                <a:srgbClr val="FFFFFF"/>
              </a:buClr>
              <a:buFont typeface="Gill Sans" charset="0"/>
              <a:buChar char="•"/>
              <a:defRPr/>
            </a:pPr>
            <a:endParaRPr lang="en-US" dirty="0">
              <a:latin typeface="Baskerville Old Face" charset="0"/>
              <a:sym typeface="Gill Sans" charset="0"/>
            </a:endParaRPr>
          </a:p>
        </p:txBody>
      </p:sp>
      <p:sp>
        <p:nvSpPr>
          <p:cNvPr id="2" name="TextBox 1">
            <a:extLst>
              <a:ext uri="{FF2B5EF4-FFF2-40B4-BE49-F238E27FC236}">
                <a16:creationId xmlns:a16="http://schemas.microsoft.com/office/drawing/2014/main" id="{CD3686EA-84C7-3549-B31B-FEFD9758292F}"/>
              </a:ext>
            </a:extLst>
          </p:cNvPr>
          <p:cNvSpPr txBox="1"/>
          <p:nvPr/>
        </p:nvSpPr>
        <p:spPr>
          <a:xfrm>
            <a:off x="550844" y="1288973"/>
            <a:ext cx="9077898" cy="4678204"/>
          </a:xfrm>
          <a:prstGeom prst="rect">
            <a:avLst/>
          </a:prstGeom>
          <a:noFill/>
        </p:spPr>
        <p:txBody>
          <a:bodyPr wrap="square" rtlCol="0">
            <a:spAutoFit/>
          </a:bodyPr>
          <a:lstStyle/>
          <a:p>
            <a:pPr lvl="1"/>
            <a:r>
              <a:rPr lang="en-US" sz="2000" dirty="0">
                <a:latin typeface="Times New Roman" panose="02020603050405020304" pitchFamily="18" charset="0"/>
                <a:cs typeface="Times New Roman" panose="02020603050405020304" pitchFamily="18" charset="0"/>
              </a:rPr>
              <a:t>Aim: Making clear the process of historical research; avoiding the claim of ‘objectivity’ </a:t>
            </a:r>
          </a:p>
          <a:p>
            <a:pPr marL="800100" lvl="1" indent="-34290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1257300" lvl="2"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Highlighting the gaps of knowledge, they become part of the narrative</a:t>
            </a:r>
          </a:p>
          <a:p>
            <a:endParaRPr lang="en-US" sz="2000" dirty="0">
              <a:latin typeface="Times New Roman" panose="02020603050405020304" pitchFamily="18" charset="0"/>
              <a:cs typeface="Times New Roman" panose="02020603050405020304" pitchFamily="18" charset="0"/>
            </a:endParaRPr>
          </a:p>
          <a:p>
            <a:pPr marL="1200150" lvl="2"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Conversation with reader about gaps, showing possibilities of interpretation by the historian (Davis does </a:t>
            </a:r>
            <a:r>
              <a:rPr lang="en-US" sz="2000" dirty="0" err="1">
                <a:latin typeface="Times New Roman" panose="02020603050405020304" pitchFamily="18" charset="0"/>
                <a:cs typeface="Times New Roman" panose="02020603050405020304" pitchFamily="18" charset="0"/>
              </a:rPr>
              <a:t>this,too</a:t>
            </a:r>
            <a:r>
              <a:rPr lang="en-US" sz="2000" dirty="0">
                <a:latin typeface="Times New Roman" panose="02020603050405020304" pitchFamily="18" charset="0"/>
                <a:cs typeface="Times New Roman" panose="02020603050405020304" pitchFamily="18" charset="0"/>
              </a:rPr>
              <a:t>, in </a:t>
            </a:r>
            <a:r>
              <a:rPr lang="en-US" sz="2000" i="1" dirty="0">
                <a:latin typeface="Times New Roman" panose="02020603050405020304" pitchFamily="18" charset="0"/>
                <a:cs typeface="Times New Roman" panose="02020603050405020304" pitchFamily="18" charset="0"/>
              </a:rPr>
              <a:t>Return of Martin Guerre</a:t>
            </a:r>
            <a:r>
              <a:rPr lang="en-US" sz="2000" dirty="0">
                <a:latin typeface="Times New Roman" panose="02020603050405020304" pitchFamily="18" charset="0"/>
                <a:cs typeface="Times New Roman" panose="02020603050405020304" pitchFamily="18" charset="0"/>
              </a:rPr>
              <a:t>) </a:t>
            </a:r>
          </a:p>
          <a:p>
            <a:pPr marL="742950" lvl="1"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1200150" lvl="2" indent="-285750">
              <a:buFont typeface="Arial" panose="020B0604020202020204" pitchFamily="34" charset="0"/>
              <a:buChar char="•"/>
            </a:pPr>
            <a:r>
              <a:rPr lang="en-GB" sz="2000" dirty="0">
                <a:latin typeface="Times New Roman" panose="02020603050405020304" pitchFamily="18" charset="0"/>
                <a:cs typeface="Times New Roman" panose="02020603050405020304" pitchFamily="18" charset="0"/>
              </a:rPr>
              <a:t>Reading against the grain: Use institutional sources to reconstruct the vision and experiences of those who were its subjects (Ginsburg in </a:t>
            </a:r>
            <a:r>
              <a:rPr lang="en-GB" sz="2000" i="1" dirty="0">
                <a:latin typeface="Times New Roman" panose="02020603050405020304" pitchFamily="18" charset="0"/>
                <a:cs typeface="Times New Roman" panose="02020603050405020304" pitchFamily="18" charset="0"/>
              </a:rPr>
              <a:t>The Cheese and the Worms)</a:t>
            </a:r>
            <a:endParaRPr lang="en-GB" sz="2000" dirty="0">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791858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a:t>Lecture 1/Term 2</a:t>
            </a:r>
            <a:br>
              <a:rPr lang="en-US" dirty="0"/>
            </a:br>
            <a:br>
              <a:rPr lang="en-US" dirty="0"/>
            </a:br>
            <a:endParaRPr lang="en-US" dirty="0"/>
          </a:p>
        </p:txBody>
      </p:sp>
      <p:sp>
        <p:nvSpPr>
          <p:cNvPr id="2" name="TextBox 1">
            <a:extLst>
              <a:ext uri="{FF2B5EF4-FFF2-40B4-BE49-F238E27FC236}">
                <a16:creationId xmlns:a16="http://schemas.microsoft.com/office/drawing/2014/main" id="{2E1424B3-E8AE-E34A-9EC2-24112D6391B1}"/>
              </a:ext>
            </a:extLst>
          </p:cNvPr>
          <p:cNvSpPr txBox="1"/>
          <p:nvPr/>
        </p:nvSpPr>
        <p:spPr>
          <a:xfrm>
            <a:off x="2567355" y="3270740"/>
            <a:ext cx="7414846" cy="2554545"/>
          </a:xfrm>
          <a:prstGeom prst="rect">
            <a:avLst/>
          </a:prstGeom>
          <a:noFill/>
        </p:spPr>
        <p:txBody>
          <a:bodyPr wrap="square" rtlCol="0">
            <a:spAutoFit/>
          </a:bodyPr>
          <a:lstStyle/>
          <a:p>
            <a:pPr algn="ctr"/>
            <a:r>
              <a:rPr lang="en-GB" sz="4000" dirty="0"/>
              <a:t>The Rise of Cultural History IV:</a:t>
            </a:r>
          </a:p>
          <a:p>
            <a:pPr algn="ctr"/>
            <a:endParaRPr lang="en-GB" sz="4000" dirty="0"/>
          </a:p>
          <a:p>
            <a:pPr algn="ctr"/>
            <a:r>
              <a:rPr lang="en-GB" sz="4000" dirty="0"/>
              <a:t>The Power of Language and ‘Practices’ of Everyday Life</a:t>
            </a:r>
          </a:p>
        </p:txBody>
      </p:sp>
    </p:spTree>
    <p:extLst>
      <p:ext uri="{BB962C8B-B14F-4D97-AF65-F5344CB8AC3E}">
        <p14:creationId xmlns:p14="http://schemas.microsoft.com/office/powerpoint/2010/main" val="18991772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61548" y="2083443"/>
            <a:ext cx="6991110" cy="2308324"/>
          </a:xfrm>
          <a:prstGeom prst="rect">
            <a:avLst/>
          </a:prstGeom>
          <a:noFill/>
        </p:spPr>
        <p:txBody>
          <a:bodyPr wrap="square" rtlCol="0">
            <a:spAutoFit/>
          </a:bodyPr>
          <a:lstStyle/>
          <a:p>
            <a:endParaRPr lang="en-GB" dirty="0"/>
          </a:p>
          <a:p>
            <a:endParaRPr lang="en-GB" dirty="0"/>
          </a:p>
          <a:p>
            <a:endParaRPr lang="en-GB" dirty="0"/>
          </a:p>
          <a:p>
            <a:endParaRPr lang="en-GB" dirty="0"/>
          </a:p>
          <a:p>
            <a:endParaRPr lang="en-GB" dirty="0"/>
          </a:p>
          <a:p>
            <a:r>
              <a:rPr lang="en-GB" dirty="0"/>
              <a:t>‘….postmodernism is typically defined by an attitude of scepticism … it questioned Enlightenment morals and beliefs in rationality, objective reality and the existence of absolute truth.’</a:t>
            </a:r>
            <a:endParaRPr lang="en-US" dirty="0"/>
          </a:p>
        </p:txBody>
      </p:sp>
      <p:sp>
        <p:nvSpPr>
          <p:cNvPr id="6" name="TextBox 5"/>
          <p:cNvSpPr txBox="1"/>
          <p:nvPr/>
        </p:nvSpPr>
        <p:spPr>
          <a:xfrm>
            <a:off x="2145323" y="509286"/>
            <a:ext cx="7711279" cy="2492990"/>
          </a:xfrm>
          <a:prstGeom prst="rect">
            <a:avLst/>
          </a:prstGeom>
          <a:noFill/>
        </p:spPr>
        <p:txBody>
          <a:bodyPr wrap="square" rtlCol="0">
            <a:spAutoFit/>
          </a:bodyPr>
          <a:lstStyle/>
          <a:p>
            <a:endParaRPr lang="en-US" b="1" dirty="0"/>
          </a:p>
          <a:p>
            <a:endParaRPr lang="en-US" b="1" dirty="0"/>
          </a:p>
          <a:p>
            <a:endParaRPr lang="en-US" b="1" dirty="0"/>
          </a:p>
          <a:p>
            <a:endParaRPr lang="en-US" b="1" dirty="0"/>
          </a:p>
          <a:p>
            <a:endParaRPr lang="en-US" b="1" dirty="0"/>
          </a:p>
          <a:p>
            <a:endParaRPr lang="en-US" b="1" dirty="0"/>
          </a:p>
          <a:p>
            <a:endParaRPr lang="en-US" sz="2400" b="1" dirty="0"/>
          </a:p>
          <a:p>
            <a:r>
              <a:rPr lang="en-US" sz="2400" b="1" dirty="0"/>
              <a:t>What stands at the core of this postmodernist critique? </a:t>
            </a:r>
          </a:p>
        </p:txBody>
      </p:sp>
      <p:sp>
        <p:nvSpPr>
          <p:cNvPr id="2" name="TextBox 1">
            <a:extLst>
              <a:ext uri="{FF2B5EF4-FFF2-40B4-BE49-F238E27FC236}">
                <a16:creationId xmlns:a16="http://schemas.microsoft.com/office/drawing/2014/main" id="{BE87906D-C622-9843-991C-549AE05347E6}"/>
              </a:ext>
            </a:extLst>
          </p:cNvPr>
          <p:cNvSpPr txBox="1"/>
          <p:nvPr/>
        </p:nvSpPr>
        <p:spPr>
          <a:xfrm>
            <a:off x="257908" y="339969"/>
            <a:ext cx="12022107" cy="1200329"/>
          </a:xfrm>
          <a:prstGeom prst="rect">
            <a:avLst/>
          </a:prstGeom>
          <a:noFill/>
        </p:spPr>
        <p:txBody>
          <a:bodyPr wrap="square" rtlCol="0">
            <a:spAutoFit/>
          </a:bodyPr>
          <a:lstStyle/>
          <a:p>
            <a:r>
              <a:rPr lang="en-US" b="1" dirty="0"/>
              <a:t>In the 1960s, particularly in France, new theories about language were developed which seriously challenge socio-cultural</a:t>
            </a:r>
          </a:p>
          <a:p>
            <a:r>
              <a:rPr lang="en-US" b="1" dirty="0"/>
              <a:t> ‘the history below’ and anthropologically inspired histories aiming to get at the ’experience’ of the past</a:t>
            </a:r>
          </a:p>
          <a:p>
            <a:endParaRPr lang="en-US" b="1" dirty="0"/>
          </a:p>
          <a:p>
            <a:r>
              <a:rPr lang="en-US" b="1" dirty="0"/>
              <a:t>				‘Experience’ becomes a problem </a:t>
            </a:r>
          </a:p>
        </p:txBody>
      </p:sp>
    </p:spTree>
    <p:extLst>
      <p:ext uri="{BB962C8B-B14F-4D97-AF65-F5344CB8AC3E}">
        <p14:creationId xmlns:p14="http://schemas.microsoft.com/office/powerpoint/2010/main" val="18785897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20143" y="1832429"/>
            <a:ext cx="6223001" cy="1785104"/>
          </a:xfrm>
          <a:prstGeom prst="rect">
            <a:avLst/>
          </a:prstGeom>
          <a:noFill/>
        </p:spPr>
        <p:txBody>
          <a:bodyPr wrap="square" rtlCol="0">
            <a:spAutoFit/>
          </a:bodyPr>
          <a:lstStyle/>
          <a:p>
            <a:r>
              <a:rPr lang="en-US" sz="2000" b="1" dirty="0"/>
              <a:t>Linguistic Turn (def.): </a:t>
            </a:r>
          </a:p>
          <a:p>
            <a:endParaRPr lang="en-US" dirty="0"/>
          </a:p>
          <a:p>
            <a:r>
              <a:rPr lang="en-US" dirty="0"/>
              <a:t>Analytical turn upon (or </a:t>
            </a:r>
            <a:r>
              <a:rPr lang="en-US" dirty="0" err="1"/>
              <a:t>problematisation</a:t>
            </a:r>
            <a:r>
              <a:rPr lang="en-US" dirty="0"/>
              <a:t> of words/language used in a given field of study. </a:t>
            </a:r>
          </a:p>
          <a:p>
            <a:r>
              <a:rPr lang="en-US" dirty="0"/>
              <a:t>	</a:t>
            </a:r>
          </a:p>
          <a:p>
            <a:endParaRPr lang="en-US" dirty="0"/>
          </a:p>
        </p:txBody>
      </p:sp>
      <p:sp>
        <p:nvSpPr>
          <p:cNvPr id="3" name="TextBox 2">
            <a:extLst>
              <a:ext uri="{FF2B5EF4-FFF2-40B4-BE49-F238E27FC236}">
                <a16:creationId xmlns:a16="http://schemas.microsoft.com/office/drawing/2014/main" id="{5F1E1F40-EC4D-1A4E-A599-4AA4F6716C84}"/>
              </a:ext>
            </a:extLst>
          </p:cNvPr>
          <p:cNvSpPr txBox="1"/>
          <p:nvPr/>
        </p:nvSpPr>
        <p:spPr>
          <a:xfrm>
            <a:off x="1617785" y="902677"/>
            <a:ext cx="3272178" cy="369332"/>
          </a:xfrm>
          <a:prstGeom prst="rect">
            <a:avLst/>
          </a:prstGeom>
          <a:noFill/>
        </p:spPr>
        <p:txBody>
          <a:bodyPr wrap="none" rtlCol="0">
            <a:spAutoFit/>
          </a:bodyPr>
          <a:lstStyle/>
          <a:p>
            <a:r>
              <a:rPr lang="en-US" dirty="0"/>
              <a:t>We also call this development.....</a:t>
            </a:r>
          </a:p>
        </p:txBody>
      </p:sp>
      <p:sp>
        <p:nvSpPr>
          <p:cNvPr id="4" name="TextBox 3">
            <a:extLst>
              <a:ext uri="{FF2B5EF4-FFF2-40B4-BE49-F238E27FC236}">
                <a16:creationId xmlns:a16="http://schemas.microsoft.com/office/drawing/2014/main" id="{0BF00630-A190-4345-B67B-81E4EC7798F4}"/>
              </a:ext>
            </a:extLst>
          </p:cNvPr>
          <p:cNvSpPr txBox="1"/>
          <p:nvPr/>
        </p:nvSpPr>
        <p:spPr>
          <a:xfrm>
            <a:off x="1066800" y="4759569"/>
            <a:ext cx="7455877" cy="923330"/>
          </a:xfrm>
          <a:prstGeom prst="rect">
            <a:avLst/>
          </a:prstGeom>
          <a:noFill/>
        </p:spPr>
        <p:txBody>
          <a:bodyPr wrap="square" rtlCol="0">
            <a:spAutoFit/>
          </a:bodyPr>
          <a:lstStyle/>
          <a:p>
            <a:endParaRPr lang="en-US" dirty="0"/>
          </a:p>
          <a:p>
            <a:r>
              <a:rPr lang="en-US" dirty="0"/>
              <a:t>Based on the theories of the Swiss linguist Ferdinand de Saussure who is also </a:t>
            </a:r>
          </a:p>
          <a:p>
            <a:r>
              <a:rPr lang="en-US" dirty="0"/>
              <a:t>the founder of </a:t>
            </a:r>
            <a:r>
              <a:rPr lang="en-US" u="sng" dirty="0"/>
              <a:t>structuralism</a:t>
            </a:r>
          </a:p>
        </p:txBody>
      </p:sp>
      <p:pic>
        <p:nvPicPr>
          <p:cNvPr id="6" name="Picture 5" descr="Saussure">
            <a:extLst>
              <a:ext uri="{FF2B5EF4-FFF2-40B4-BE49-F238E27FC236}">
                <a16:creationId xmlns:a16="http://schemas.microsoft.com/office/drawing/2014/main" id="{28017D0E-4AE3-3C40-9AFB-4F523F961A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18427" y="3028043"/>
            <a:ext cx="2440762" cy="19630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856475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1079" y="659757"/>
            <a:ext cx="6886937" cy="8279190"/>
          </a:xfrm>
          <a:prstGeom prst="rect">
            <a:avLst/>
          </a:prstGeom>
          <a:noFill/>
        </p:spPr>
        <p:txBody>
          <a:bodyPr wrap="square" rtlCol="0">
            <a:spAutoFit/>
          </a:bodyPr>
          <a:lstStyle/>
          <a:p>
            <a:r>
              <a:rPr lang="en-US" sz="1600" b="1" dirty="0"/>
              <a:t>What did postmodernism do to the ’reality’ and ‘truth’ and ‘neutrality’ of the modern historian? </a:t>
            </a:r>
          </a:p>
          <a:p>
            <a:endParaRPr lang="en-US" sz="1600" dirty="0"/>
          </a:p>
          <a:p>
            <a:pPr marL="285750" indent="-285750">
              <a:buFont typeface="Wingdings" charset="2"/>
              <a:buChar char="v"/>
            </a:pPr>
            <a:r>
              <a:rPr lang="en-US" sz="1600" dirty="0"/>
              <a:t>Reality is not representable in any form of human culture (whether written, spoken, visual or dramatic). All ‘reality’ and ‘truth’ is a </a:t>
            </a:r>
            <a:r>
              <a:rPr lang="en-US" sz="1600" i="1" dirty="0"/>
              <a:t>construction</a:t>
            </a:r>
            <a:r>
              <a:rPr lang="en-US" sz="1600" dirty="0"/>
              <a:t> or a </a:t>
            </a:r>
            <a:r>
              <a:rPr lang="en-US" sz="1600" i="1" dirty="0" err="1"/>
              <a:t>represention</a:t>
            </a:r>
            <a:r>
              <a:rPr lang="en-US" sz="1600" dirty="0"/>
              <a:t>. </a:t>
            </a:r>
          </a:p>
          <a:p>
            <a:pPr marL="285750" indent="-285750">
              <a:buFont typeface="Wingdings" charset="2"/>
              <a:buChar char="v"/>
            </a:pPr>
            <a:endParaRPr lang="en-US" sz="1600" dirty="0"/>
          </a:p>
          <a:p>
            <a:pPr marL="285750" indent="-285750">
              <a:buFont typeface="Wingdings" charset="2"/>
              <a:buChar char="v"/>
            </a:pPr>
            <a:r>
              <a:rPr lang="en-US" sz="1600" dirty="0"/>
              <a:t>What ‘reality’ is changes from period to period and from culture to culture, and is also dependent on the perspective of the person who constructs ‘reality’ in past and present. What we think ‘reality’ is --- in the past and present – is thus culturally determined and NOT universal or transhistorical. What humans consider as ‘truth’ is also not universal but also culturally determined -- ’truths’ change through time. </a:t>
            </a:r>
          </a:p>
          <a:p>
            <a:pPr marL="285750" indent="-285750">
              <a:buFont typeface="Wingdings" charset="2"/>
              <a:buChar char="v"/>
            </a:pPr>
            <a:endParaRPr lang="en-US" sz="1600" dirty="0"/>
          </a:p>
          <a:p>
            <a:pPr marL="285750" indent="-285750">
              <a:buFont typeface="Wingdings" charset="2"/>
              <a:buChar char="v"/>
            </a:pPr>
            <a:r>
              <a:rPr lang="en-US" sz="1600" dirty="0"/>
              <a:t>Any representation of ‘reality’ therefore can never be complete and no person or technology can replicate the complexity of relations between things or human beings. Therefore there cannot be a universal ‘truth’ about things. </a:t>
            </a:r>
          </a:p>
          <a:p>
            <a:pPr marL="285750" indent="-285750">
              <a:buFont typeface="Wingdings" charset="2"/>
              <a:buChar char="v"/>
            </a:pPr>
            <a:endParaRPr lang="en-US" sz="1600" dirty="0"/>
          </a:p>
          <a:p>
            <a:pPr marL="285750" indent="-285750">
              <a:buFont typeface="Wingdings" charset="2"/>
              <a:buChar char="v"/>
            </a:pPr>
            <a:r>
              <a:rPr lang="en-US" sz="1600" dirty="0"/>
              <a:t>No authoritative account can exists of anything. Nobody can know everything, and there is never one authority on a given subject. No human can ever speak or discover a ‘universal truth’. </a:t>
            </a:r>
          </a:p>
          <a:p>
            <a:pPr marL="285750" indent="-285750">
              <a:buFont typeface="Wingdings" charset="2"/>
              <a:buChar char="v"/>
            </a:pPr>
            <a:endParaRPr lang="en-US" dirty="0"/>
          </a:p>
          <a:p>
            <a:pPr marL="285750" indent="-285750">
              <a:buFont typeface="Wingdings" charset="2"/>
              <a:buChar char="v"/>
            </a:pPr>
            <a:endParaRPr lang="en-US" dirty="0"/>
          </a:p>
          <a:p>
            <a:pPr marL="285750" indent="-285750">
              <a:buFont typeface="Wingdings" charset="2"/>
              <a:buChar char="v"/>
            </a:pPr>
            <a:endParaRPr lang="en-US" dirty="0"/>
          </a:p>
          <a:p>
            <a:pPr marL="285750" indent="-285750">
              <a:buFont typeface="Wingdings" charset="2"/>
              <a:buChar char="v"/>
            </a:pPr>
            <a:endParaRPr lang="en-US" dirty="0"/>
          </a:p>
          <a:p>
            <a:pPr marL="285750" indent="-285750">
              <a:buFont typeface="Wingdings" charset="2"/>
              <a:buChar char="v"/>
            </a:pPr>
            <a:endParaRPr lang="en-US" dirty="0"/>
          </a:p>
          <a:p>
            <a:pPr marL="285750" indent="-285750">
              <a:buFont typeface="Wingdings" charset="2"/>
              <a:buChar char="v"/>
            </a:pPr>
            <a:endParaRPr lang="en-US" dirty="0"/>
          </a:p>
          <a:p>
            <a:endParaRPr lang="en-US" dirty="0"/>
          </a:p>
          <a:p>
            <a:endParaRPr lang="en-GB" dirty="0"/>
          </a:p>
          <a:p>
            <a:pPr marL="285750" indent="-285750">
              <a:buFont typeface="Wingdings" charset="2"/>
              <a:buChar char="v"/>
            </a:pPr>
            <a:endParaRPr lang="en-US" dirty="0"/>
          </a:p>
          <a:p>
            <a:pPr marL="285750" indent="-285750">
              <a:buFont typeface="Wingdings" charset="2"/>
              <a:buChar char="v"/>
            </a:pPr>
            <a:endParaRPr lang="en-GB" dirty="0"/>
          </a:p>
        </p:txBody>
      </p:sp>
    </p:spTree>
    <p:extLst>
      <p:ext uri="{BB962C8B-B14F-4D97-AF65-F5344CB8AC3E}">
        <p14:creationId xmlns:p14="http://schemas.microsoft.com/office/powerpoint/2010/main" val="42884946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oland-barth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9144" y="1173576"/>
            <a:ext cx="4426650" cy="3131990"/>
          </a:xfrm>
          <a:prstGeom prst="rect">
            <a:avLst/>
          </a:prstGeom>
        </p:spPr>
      </p:pic>
      <p:sp>
        <p:nvSpPr>
          <p:cNvPr id="3" name="TextBox 2"/>
          <p:cNvSpPr txBox="1"/>
          <p:nvPr/>
        </p:nvSpPr>
        <p:spPr>
          <a:xfrm>
            <a:off x="1959430" y="689429"/>
            <a:ext cx="7933754" cy="369332"/>
          </a:xfrm>
          <a:prstGeom prst="rect">
            <a:avLst/>
          </a:prstGeom>
          <a:noFill/>
        </p:spPr>
        <p:txBody>
          <a:bodyPr wrap="square" rtlCol="0">
            <a:spAutoFit/>
          </a:bodyPr>
          <a:lstStyle/>
          <a:p>
            <a:r>
              <a:rPr lang="en-US" b="1" dirty="0"/>
              <a:t>Roland Barthes, 1915-1980</a:t>
            </a:r>
          </a:p>
        </p:txBody>
      </p:sp>
      <p:sp>
        <p:nvSpPr>
          <p:cNvPr id="5" name="TextBox 4"/>
          <p:cNvSpPr txBox="1"/>
          <p:nvPr/>
        </p:nvSpPr>
        <p:spPr>
          <a:xfrm>
            <a:off x="1959430" y="4777378"/>
            <a:ext cx="7933753" cy="2031325"/>
          </a:xfrm>
          <a:prstGeom prst="rect">
            <a:avLst/>
          </a:prstGeom>
          <a:noFill/>
        </p:spPr>
        <p:txBody>
          <a:bodyPr wrap="square" rtlCol="0">
            <a:spAutoFit/>
          </a:bodyPr>
          <a:lstStyle/>
          <a:p>
            <a:endParaRPr lang="en-US" b="1" dirty="0"/>
          </a:p>
          <a:p>
            <a:endParaRPr lang="en-US" b="1" dirty="0"/>
          </a:p>
          <a:p>
            <a:endParaRPr lang="en-US" b="1" dirty="0"/>
          </a:p>
          <a:p>
            <a:r>
              <a:rPr lang="en-US" b="1" dirty="0"/>
              <a:t>Def.  Structuralism</a:t>
            </a:r>
            <a:endParaRPr lang="en-US" dirty="0"/>
          </a:p>
          <a:p>
            <a:endParaRPr lang="en-GB" altLang="ja-JP" dirty="0"/>
          </a:p>
          <a:p>
            <a:endParaRPr lang="en-GB" altLang="ja-JP" dirty="0"/>
          </a:p>
          <a:p>
            <a:endParaRPr lang="en-US" dirty="0"/>
          </a:p>
        </p:txBody>
      </p:sp>
      <p:sp>
        <p:nvSpPr>
          <p:cNvPr id="7" name="TextBox 6"/>
          <p:cNvSpPr txBox="1"/>
          <p:nvPr/>
        </p:nvSpPr>
        <p:spPr>
          <a:xfrm>
            <a:off x="6611814" y="436534"/>
            <a:ext cx="4056186" cy="4801314"/>
          </a:xfrm>
          <a:prstGeom prst="rect">
            <a:avLst/>
          </a:prstGeom>
          <a:noFill/>
        </p:spPr>
        <p:txBody>
          <a:bodyPr wrap="square" rtlCol="0">
            <a:spAutoFit/>
          </a:bodyPr>
          <a:lstStyle/>
          <a:p>
            <a:r>
              <a:rPr lang="en-US" dirty="0"/>
              <a:t>Note: Barthes is first a </a:t>
            </a:r>
            <a:r>
              <a:rPr lang="en-US" b="1" dirty="0"/>
              <a:t>structuralists </a:t>
            </a:r>
            <a:r>
              <a:rPr lang="en-US" dirty="0"/>
              <a:t>(following Saussure) but then turns to </a:t>
            </a:r>
            <a:r>
              <a:rPr lang="en-US" b="1" dirty="0"/>
              <a:t>post-structuralism</a:t>
            </a:r>
          </a:p>
          <a:p>
            <a:endParaRPr lang="en-US" b="1" dirty="0"/>
          </a:p>
          <a:p>
            <a:r>
              <a:rPr lang="en-GB" dirty="0"/>
              <a:t>Barthes</a:t>
            </a:r>
            <a:r>
              <a:rPr lang="en-US" dirty="0"/>
              <a:t> develop Saussure’s theory further and turns it political.</a:t>
            </a:r>
          </a:p>
          <a:p>
            <a:endParaRPr lang="en-US" dirty="0"/>
          </a:p>
          <a:p>
            <a:r>
              <a:rPr lang="en-US" dirty="0"/>
              <a:t>He  moved form a concern with language to the study of structures in culture and everyday life </a:t>
            </a:r>
          </a:p>
          <a:p>
            <a:endParaRPr lang="en-US" dirty="0"/>
          </a:p>
          <a:p>
            <a:r>
              <a:rPr lang="en-US" dirty="0"/>
              <a:t>He </a:t>
            </a:r>
            <a:r>
              <a:rPr lang="en-US" dirty="0" err="1"/>
              <a:t>politisizes</a:t>
            </a:r>
            <a:r>
              <a:rPr lang="en-US" dirty="0"/>
              <a:t> structuralism which was a linguistic </a:t>
            </a:r>
            <a:r>
              <a:rPr lang="en-US" dirty="0" err="1"/>
              <a:t>endevour</a:t>
            </a:r>
            <a:r>
              <a:rPr lang="en-US" dirty="0"/>
              <a:t> at the beginning!</a:t>
            </a:r>
          </a:p>
          <a:p>
            <a:endParaRPr lang="en-US" dirty="0"/>
          </a:p>
          <a:p>
            <a:endParaRPr lang="en-US" b="1" dirty="0"/>
          </a:p>
          <a:p>
            <a:endParaRPr lang="en-US" b="1" dirty="0"/>
          </a:p>
          <a:p>
            <a:endParaRPr lang="en-US" dirty="0"/>
          </a:p>
        </p:txBody>
      </p:sp>
    </p:spTree>
    <p:extLst>
      <p:ext uri="{BB962C8B-B14F-4D97-AF65-F5344CB8AC3E}">
        <p14:creationId xmlns:p14="http://schemas.microsoft.com/office/powerpoint/2010/main" val="17429905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20572" y="1443841"/>
            <a:ext cx="6077857" cy="4801314"/>
          </a:xfrm>
          <a:prstGeom prst="rect">
            <a:avLst/>
          </a:prstGeom>
        </p:spPr>
        <p:txBody>
          <a:bodyPr wrap="square">
            <a:spAutoFit/>
          </a:bodyPr>
          <a:lstStyle/>
          <a:p>
            <a:r>
              <a:rPr lang="en-US" dirty="0"/>
              <a:t>‘The starting point of these reflections was usually a feeling of impatience at the sights of the ‘naturalness’ with which newspaper, art and common sense constantly dress up a reality which, even though it is the one we live in, is undoubtedly  determined by history. In short, in the account given of our contemporary circumstances, I resented seeing Nature and History confused at every turn, and I </a:t>
            </a:r>
            <a:r>
              <a:rPr lang="en-US" b="1" dirty="0"/>
              <a:t>wanted to track down the decorative display of </a:t>
            </a:r>
            <a:r>
              <a:rPr lang="en-US" b="1" i="1" dirty="0"/>
              <a:t>what-goes-without-saying</a:t>
            </a:r>
            <a:r>
              <a:rPr lang="en-US" b="1" dirty="0"/>
              <a:t>, the ideological abuse which, in my view, is hidden there</a:t>
            </a:r>
            <a:r>
              <a:rPr lang="en-US" dirty="0"/>
              <a:t>. </a:t>
            </a:r>
          </a:p>
          <a:p>
            <a:r>
              <a:rPr lang="en-US" dirty="0"/>
              <a:t>(Barthes, Mythologies, p. 11)</a:t>
            </a:r>
          </a:p>
          <a:p>
            <a:endParaRPr lang="en-US" dirty="0"/>
          </a:p>
          <a:p>
            <a:r>
              <a:rPr lang="en-US" b="1" dirty="0"/>
              <a:t>The aim of his structural efforts: </a:t>
            </a:r>
          </a:p>
          <a:p>
            <a:endParaRPr lang="en-US" dirty="0"/>
          </a:p>
          <a:p>
            <a:r>
              <a:rPr lang="en-US" dirty="0"/>
              <a:t>‘The goal of all </a:t>
            </a:r>
            <a:r>
              <a:rPr lang="en-US" dirty="0" err="1"/>
              <a:t>structuralist</a:t>
            </a:r>
            <a:r>
              <a:rPr lang="en-US" dirty="0"/>
              <a:t> activities to reconstruct an ‘object’ in such a way as to make evident the rules of its functioning</a:t>
            </a:r>
            <a:r>
              <a:rPr lang="en-GB" dirty="0"/>
              <a:t> .’</a:t>
            </a:r>
            <a:endParaRPr lang="en-US" dirty="0"/>
          </a:p>
          <a:p>
            <a:endParaRPr lang="en-GB" dirty="0"/>
          </a:p>
          <a:p>
            <a:r>
              <a:rPr lang="en-US" dirty="0"/>
              <a:t> </a:t>
            </a:r>
            <a:endParaRPr lang="en-GB" dirty="0"/>
          </a:p>
        </p:txBody>
      </p:sp>
      <p:sp>
        <p:nvSpPr>
          <p:cNvPr id="2" name="TextBox 1"/>
          <p:cNvSpPr txBox="1"/>
          <p:nvPr/>
        </p:nvSpPr>
        <p:spPr>
          <a:xfrm>
            <a:off x="3120571" y="668216"/>
            <a:ext cx="4886291" cy="646331"/>
          </a:xfrm>
          <a:prstGeom prst="rect">
            <a:avLst/>
          </a:prstGeom>
          <a:noFill/>
        </p:spPr>
        <p:txBody>
          <a:bodyPr wrap="square" rtlCol="0">
            <a:spAutoFit/>
          </a:bodyPr>
          <a:lstStyle/>
          <a:p>
            <a:r>
              <a:rPr lang="en-US" b="1" dirty="0"/>
              <a:t>Reasons for Roland Barthes’s enthusiasm for linguistic structuralism</a:t>
            </a:r>
          </a:p>
        </p:txBody>
      </p:sp>
    </p:spTree>
    <p:extLst>
      <p:ext uri="{BB962C8B-B14F-4D97-AF65-F5344CB8AC3E}">
        <p14:creationId xmlns:p14="http://schemas.microsoft.com/office/powerpoint/2010/main" val="2835788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rc_Bloch.jpg"/>
          <p:cNvPicPr>
            <a:picLocks noChangeAspect="1"/>
          </p:cNvPicPr>
          <p:nvPr/>
        </p:nvPicPr>
        <p:blipFill>
          <a:blip r:embed="rId2"/>
          <a:stretch>
            <a:fillRect/>
          </a:stretch>
        </p:blipFill>
        <p:spPr>
          <a:xfrm>
            <a:off x="784470" y="1102850"/>
            <a:ext cx="3408106" cy="4482000"/>
          </a:xfrm>
          <a:prstGeom prst="rect">
            <a:avLst/>
          </a:prstGeom>
        </p:spPr>
      </p:pic>
      <p:sp>
        <p:nvSpPr>
          <p:cNvPr id="5" name="TextBox 4"/>
          <p:cNvSpPr txBox="1"/>
          <p:nvPr/>
        </p:nvSpPr>
        <p:spPr>
          <a:xfrm>
            <a:off x="1019908" y="6002215"/>
            <a:ext cx="3684624" cy="369332"/>
          </a:xfrm>
          <a:prstGeom prst="rect">
            <a:avLst/>
          </a:prstGeom>
          <a:noFill/>
        </p:spPr>
        <p:txBody>
          <a:bodyPr wrap="square" rtlCol="0">
            <a:spAutoFit/>
          </a:bodyPr>
          <a:lstStyle/>
          <a:p>
            <a:r>
              <a:rPr lang="en-US" dirty="0"/>
              <a:t>Marc Bloch, 1886-1944</a:t>
            </a:r>
          </a:p>
        </p:txBody>
      </p:sp>
      <p:pic>
        <p:nvPicPr>
          <p:cNvPr id="6" name="Picture 5" descr="LUCIEN+Fevre.jpg"/>
          <p:cNvPicPr>
            <a:picLocks noChangeAspect="1"/>
          </p:cNvPicPr>
          <p:nvPr/>
        </p:nvPicPr>
        <p:blipFill>
          <a:blip r:embed="rId3"/>
          <a:stretch>
            <a:fillRect/>
          </a:stretch>
        </p:blipFill>
        <p:spPr>
          <a:xfrm>
            <a:off x="6908800" y="958850"/>
            <a:ext cx="3055722" cy="4626000"/>
          </a:xfrm>
          <a:prstGeom prst="rect">
            <a:avLst/>
          </a:prstGeom>
        </p:spPr>
      </p:pic>
      <p:sp>
        <p:nvSpPr>
          <p:cNvPr id="7" name="TextBox 6"/>
          <p:cNvSpPr txBox="1"/>
          <p:nvPr/>
        </p:nvSpPr>
        <p:spPr>
          <a:xfrm>
            <a:off x="6972301" y="6134100"/>
            <a:ext cx="2597634" cy="369332"/>
          </a:xfrm>
          <a:prstGeom prst="rect">
            <a:avLst/>
          </a:prstGeom>
          <a:noFill/>
        </p:spPr>
        <p:txBody>
          <a:bodyPr wrap="none" rtlCol="0">
            <a:spAutoFit/>
          </a:bodyPr>
          <a:lstStyle/>
          <a:p>
            <a:r>
              <a:rPr lang="en-US" dirty="0"/>
              <a:t>Lucien </a:t>
            </a:r>
            <a:r>
              <a:rPr lang="en-US" dirty="0" err="1"/>
              <a:t>Fevbre</a:t>
            </a:r>
            <a:r>
              <a:rPr lang="en-US" dirty="0"/>
              <a:t>, 1876-1956</a:t>
            </a:r>
          </a:p>
        </p:txBody>
      </p:sp>
      <p:sp>
        <p:nvSpPr>
          <p:cNvPr id="3" name="Rectangle 2"/>
          <p:cNvSpPr/>
          <p:nvPr/>
        </p:nvSpPr>
        <p:spPr>
          <a:xfrm>
            <a:off x="3574144" y="145144"/>
            <a:ext cx="4807857" cy="369332"/>
          </a:xfrm>
          <a:prstGeom prst="rect">
            <a:avLst/>
          </a:prstGeom>
        </p:spPr>
        <p:txBody>
          <a:bodyPr wrap="square">
            <a:spAutoFit/>
          </a:bodyPr>
          <a:lstStyle/>
          <a:p>
            <a:r>
              <a:rPr lang="en-GB" dirty="0"/>
              <a:t>The Annales school</a:t>
            </a:r>
          </a:p>
        </p:txBody>
      </p:sp>
    </p:spTree>
    <p:extLst>
      <p:ext uri="{BB962C8B-B14F-4D97-AF65-F5344CB8AC3E}">
        <p14:creationId xmlns:p14="http://schemas.microsoft.com/office/powerpoint/2010/main" val="8009118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nzani-previe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3030" y="0"/>
            <a:ext cx="4361259" cy="6858000"/>
          </a:xfrm>
          <a:prstGeom prst="rect">
            <a:avLst/>
          </a:prstGeom>
        </p:spPr>
      </p:pic>
      <p:pic>
        <p:nvPicPr>
          <p:cNvPr id="3" name="Picture 2" descr="18ax0mekfg4e5jpg-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3819" y="1889043"/>
            <a:ext cx="3810000" cy="5105400"/>
          </a:xfrm>
          <a:prstGeom prst="rect">
            <a:avLst/>
          </a:prstGeom>
        </p:spPr>
      </p:pic>
      <p:sp>
        <p:nvSpPr>
          <p:cNvPr id="4" name="TextBox 3"/>
          <p:cNvSpPr txBox="1"/>
          <p:nvPr/>
        </p:nvSpPr>
        <p:spPr>
          <a:xfrm>
            <a:off x="12681857" y="2122714"/>
            <a:ext cx="2955895" cy="369332"/>
          </a:xfrm>
          <a:prstGeom prst="rect">
            <a:avLst/>
          </a:prstGeom>
          <a:noFill/>
        </p:spPr>
        <p:txBody>
          <a:bodyPr wrap="none" rtlCol="0">
            <a:spAutoFit/>
          </a:bodyPr>
          <a:lstStyle/>
          <a:p>
            <a:r>
              <a:rPr lang="en-US" dirty="0"/>
              <a:t>      ‘The Rhetoric of an Image’</a:t>
            </a:r>
          </a:p>
        </p:txBody>
      </p:sp>
      <p:sp>
        <p:nvSpPr>
          <p:cNvPr id="5" name="TextBox 4"/>
          <p:cNvSpPr txBox="1"/>
          <p:nvPr/>
        </p:nvSpPr>
        <p:spPr>
          <a:xfrm>
            <a:off x="2016861" y="6142341"/>
            <a:ext cx="184666" cy="369332"/>
          </a:xfrm>
          <a:prstGeom prst="rect">
            <a:avLst/>
          </a:prstGeom>
          <a:noFill/>
        </p:spPr>
        <p:txBody>
          <a:bodyPr wrap="none" rtlCol="0">
            <a:spAutoFit/>
          </a:bodyPr>
          <a:lstStyle/>
          <a:p>
            <a:endParaRPr lang="en-US" dirty="0"/>
          </a:p>
        </p:txBody>
      </p:sp>
      <p:sp>
        <p:nvSpPr>
          <p:cNvPr id="6" name="TextBox 5">
            <a:extLst>
              <a:ext uri="{FF2B5EF4-FFF2-40B4-BE49-F238E27FC236}">
                <a16:creationId xmlns:a16="http://schemas.microsoft.com/office/drawing/2014/main" id="{66B36728-CAA9-C04F-A5EE-94DF9C349DD4}"/>
              </a:ext>
            </a:extLst>
          </p:cNvPr>
          <p:cNvSpPr txBox="1"/>
          <p:nvPr/>
        </p:nvSpPr>
        <p:spPr>
          <a:xfrm>
            <a:off x="398585" y="422031"/>
            <a:ext cx="6553200" cy="646331"/>
          </a:xfrm>
          <a:prstGeom prst="rect">
            <a:avLst/>
          </a:prstGeom>
          <a:noFill/>
        </p:spPr>
        <p:txBody>
          <a:bodyPr wrap="square" rtlCol="0">
            <a:spAutoFit/>
          </a:bodyPr>
          <a:lstStyle/>
          <a:p>
            <a:r>
              <a:rPr lang="en-US" dirty="0"/>
              <a:t>Barthes structural phase....to understand the ideological structure beyond everyday activities such as advertisement </a:t>
            </a:r>
          </a:p>
        </p:txBody>
      </p:sp>
    </p:spTree>
    <p:extLst>
      <p:ext uri="{BB962C8B-B14F-4D97-AF65-F5344CB8AC3E}">
        <p14:creationId xmlns:p14="http://schemas.microsoft.com/office/powerpoint/2010/main" val="17769494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A7D538-E75F-E949-9186-FA225CE6B8D4}"/>
              </a:ext>
            </a:extLst>
          </p:cNvPr>
          <p:cNvSpPr txBox="1"/>
          <p:nvPr/>
        </p:nvSpPr>
        <p:spPr>
          <a:xfrm>
            <a:off x="2063263" y="164123"/>
            <a:ext cx="7666893" cy="6186309"/>
          </a:xfrm>
          <a:prstGeom prst="rect">
            <a:avLst/>
          </a:prstGeom>
          <a:noFill/>
        </p:spPr>
        <p:txBody>
          <a:bodyPr wrap="square" rtlCol="0">
            <a:spAutoFit/>
          </a:bodyPr>
          <a:lstStyle/>
          <a:p>
            <a:endParaRPr lang="en-US" dirty="0"/>
          </a:p>
          <a:p>
            <a:r>
              <a:rPr lang="en-US" b="1" dirty="0"/>
              <a:t>With the ‘Death of the Author’ (1967) Barthes move from ‘structuralism’ to ‘poststructuralism’</a:t>
            </a:r>
          </a:p>
          <a:p>
            <a:endParaRPr lang="en-US" b="1" dirty="0"/>
          </a:p>
          <a:p>
            <a:r>
              <a:rPr lang="en-US" b="1" dirty="0"/>
              <a:t>Structuralism </a:t>
            </a:r>
          </a:p>
          <a:p>
            <a:r>
              <a:rPr lang="en-GB" dirty="0">
                <a:latin typeface="Times New Roman" panose="02020603050405020304" pitchFamily="18" charset="0"/>
                <a:cs typeface="Times New Roman" panose="02020603050405020304" pitchFamily="18" charset="0"/>
              </a:rPr>
              <a:t>knowledge is founded on the "structures" that make experience possible: concepts, and language or signs; an observer can analyse this structure and make it intelligible. </a:t>
            </a:r>
            <a:endParaRPr lang="en-GB" b="1" dirty="0">
              <a:latin typeface="Times New Roman" panose="02020603050405020304" pitchFamily="18" charset="0"/>
              <a:cs typeface="Times New Roman" panose="02020603050405020304" pitchFamily="18" charset="0"/>
            </a:endParaRPr>
          </a:p>
          <a:p>
            <a:endParaRPr lang="en-GB" dirty="0">
              <a:latin typeface="Times New Roman" panose="02020603050405020304" pitchFamily="18" charset="0"/>
              <a:cs typeface="Times New Roman" panose="02020603050405020304" pitchFamily="18" charset="0"/>
            </a:endParaRPr>
          </a:p>
          <a:p>
            <a:endParaRPr lang="en-GB" b="1" dirty="0">
              <a:latin typeface="Times New Roman" panose="02020603050405020304" pitchFamily="18" charset="0"/>
              <a:cs typeface="Times New Roman" panose="02020603050405020304" pitchFamily="18" charset="0"/>
            </a:endParaRPr>
          </a:p>
          <a:p>
            <a:r>
              <a:rPr lang="en-GB" b="1" dirty="0">
                <a:latin typeface="Times New Roman" panose="02020603050405020304" pitchFamily="18" charset="0"/>
                <a:cs typeface="Times New Roman" panose="02020603050405020304" pitchFamily="18" charset="0"/>
              </a:rPr>
              <a:t>Poststructuralism</a:t>
            </a:r>
          </a:p>
          <a:p>
            <a:r>
              <a:rPr lang="en-GB" dirty="0">
                <a:latin typeface="Times New Roman" panose="02020603050405020304" pitchFamily="18" charset="0"/>
                <a:cs typeface="Times New Roman" panose="02020603050405020304" pitchFamily="18" charset="0"/>
              </a:rPr>
              <a:t>Post-structuralist authors all present different critiques of structuralism, but common themes include the rejection of the self-sufficiency of structuralism and an interrogation of the binary oppositions that constitute its structures</a:t>
            </a:r>
            <a:r>
              <a:rPr lang="en-GB" dirty="0"/>
              <a:t>.</a:t>
            </a:r>
          </a:p>
          <a:p>
            <a:endParaRPr lang="en-GB" dirty="0"/>
          </a:p>
          <a:p>
            <a:r>
              <a:rPr lang="en-GB" dirty="0">
                <a:latin typeface="Times New Roman" panose="02020603050405020304" pitchFamily="18" charset="0"/>
                <a:cs typeface="Times New Roman" panose="02020603050405020304" pitchFamily="18" charset="0"/>
              </a:rPr>
              <a:t>Post structuralists do not reject structure – we need them to communicate and understand the world – but we need to understand that they are human inventions at a particular moment in time (e.g. class)</a:t>
            </a:r>
          </a:p>
          <a:p>
            <a:endParaRPr lang="en-GB" dirty="0">
              <a:latin typeface="Times New Roman" panose="02020603050405020304" pitchFamily="18" charset="0"/>
              <a:cs typeface="Times New Roman" panose="02020603050405020304" pitchFamily="18" charset="0"/>
            </a:endParaRPr>
          </a:p>
          <a:p>
            <a:r>
              <a:rPr lang="en-GB" dirty="0">
                <a:latin typeface="Times New Roman" panose="02020603050405020304" pitchFamily="18" charset="0"/>
                <a:cs typeface="Times New Roman" panose="02020603050405020304" pitchFamily="18" charset="0"/>
              </a:rPr>
              <a:t>We need therefore to then we need to </a:t>
            </a:r>
            <a:r>
              <a:rPr lang="en-GB" b="1" dirty="0">
                <a:latin typeface="Times New Roman" panose="02020603050405020304" pitchFamily="18" charset="0"/>
                <a:cs typeface="Times New Roman" panose="02020603050405020304" pitchFamily="18" charset="0"/>
              </a:rPr>
              <a:t>de-centre </a:t>
            </a:r>
            <a:r>
              <a:rPr lang="en-GB" dirty="0">
                <a:latin typeface="Times New Roman" panose="02020603050405020304" pitchFamily="18" charset="0"/>
                <a:cs typeface="Times New Roman" panose="02020603050405020304" pitchFamily="18" charset="0"/>
              </a:rPr>
              <a:t>them and  </a:t>
            </a:r>
            <a:r>
              <a:rPr lang="en-GB" b="1" dirty="0">
                <a:latin typeface="Times New Roman" panose="02020603050405020304" pitchFamily="18" charset="0"/>
                <a:cs typeface="Times New Roman" panose="02020603050405020304" pitchFamily="18" charset="0"/>
              </a:rPr>
              <a:t>problematise </a:t>
            </a:r>
            <a:r>
              <a:rPr lang="en-GB" dirty="0">
                <a:latin typeface="Times New Roman" panose="02020603050405020304" pitchFamily="18" charset="0"/>
                <a:cs typeface="Times New Roman" panose="02020603050405020304" pitchFamily="18" charset="0"/>
              </a:rPr>
              <a:t>them.</a:t>
            </a:r>
          </a:p>
          <a:p>
            <a:endParaRPr lang="en-GB" dirty="0">
              <a:latin typeface="Times New Roman" panose="02020603050405020304" pitchFamily="18" charset="0"/>
              <a:cs typeface="Times New Roman" panose="02020603050405020304" pitchFamily="18" charset="0"/>
            </a:endParaRPr>
          </a:p>
          <a:p>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47443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97AA21D-19D6-B244-967F-0F05FFEA3D32}"/>
              </a:ext>
            </a:extLst>
          </p:cNvPr>
          <p:cNvSpPr txBox="1"/>
          <p:nvPr/>
        </p:nvSpPr>
        <p:spPr>
          <a:xfrm>
            <a:off x="2279577" y="1700808"/>
            <a:ext cx="8281105" cy="2585323"/>
          </a:xfrm>
          <a:prstGeom prst="rect">
            <a:avLst/>
          </a:prstGeom>
          <a:noFill/>
        </p:spPr>
        <p:txBody>
          <a:bodyPr wrap="square" rtlCol="0">
            <a:spAutoFit/>
          </a:bodyPr>
          <a:lstStyle/>
          <a:p>
            <a:pPr algn="ctr"/>
            <a:r>
              <a:rPr lang="en-US" b="1" dirty="0"/>
              <a:t>Lecture 2, Term II </a:t>
            </a:r>
          </a:p>
          <a:p>
            <a:endParaRPr lang="en-US" b="1" dirty="0"/>
          </a:p>
          <a:p>
            <a:pPr algn="ctr"/>
            <a:r>
              <a:rPr lang="en-GB" dirty="0"/>
              <a:t>The Rise of Cultural History V: </a:t>
            </a:r>
            <a:r>
              <a:rPr lang="en-US" dirty="0"/>
              <a:t>	</a:t>
            </a:r>
          </a:p>
          <a:p>
            <a:pPr algn="ctr"/>
            <a:endParaRPr lang="en-US" dirty="0"/>
          </a:p>
          <a:p>
            <a:pPr algn="ctr"/>
            <a:r>
              <a:rPr lang="en-US" dirty="0"/>
              <a:t>Episteme, Discourses, Discipline and Docile Bodies</a:t>
            </a:r>
          </a:p>
          <a:p>
            <a:endParaRPr lang="en-US" dirty="0"/>
          </a:p>
          <a:p>
            <a:endParaRPr lang="en-US" dirty="0"/>
          </a:p>
          <a:p>
            <a:pPr algn="ctr"/>
            <a:r>
              <a:rPr lang="en-US" dirty="0" err="1"/>
              <a:t>Dr</a:t>
            </a:r>
            <a:r>
              <a:rPr lang="en-US" dirty="0"/>
              <a:t> Claudia Stein </a:t>
            </a:r>
          </a:p>
          <a:p>
            <a:endParaRPr lang="en-US" dirty="0"/>
          </a:p>
        </p:txBody>
      </p:sp>
    </p:spTree>
    <p:extLst>
      <p:ext uri="{BB962C8B-B14F-4D97-AF65-F5344CB8AC3E}">
        <p14:creationId xmlns:p14="http://schemas.microsoft.com/office/powerpoint/2010/main" val="36393920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5914" y="1160464"/>
            <a:ext cx="6480175" cy="453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4" name="TextBox 2"/>
          <p:cNvSpPr txBox="1">
            <a:spLocks noChangeArrowheads="1"/>
          </p:cNvSpPr>
          <p:nvPr/>
        </p:nvSpPr>
        <p:spPr bwMode="auto">
          <a:xfrm>
            <a:off x="4811714" y="6294439"/>
            <a:ext cx="3621087" cy="46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t>Michel Foucault 1926-1984</a:t>
            </a:r>
          </a:p>
        </p:txBody>
      </p:sp>
    </p:spTree>
    <p:extLst>
      <p:ext uri="{BB962C8B-B14F-4D97-AF65-F5344CB8AC3E}">
        <p14:creationId xmlns:p14="http://schemas.microsoft.com/office/powerpoint/2010/main" val="21238233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3406776" y="2687638"/>
            <a:ext cx="314642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p:txBody>
      </p:sp>
      <p:sp>
        <p:nvSpPr>
          <p:cNvPr id="14338" name="Rectangle 2"/>
          <p:cNvSpPr>
            <a:spLocks noChangeArrowheads="1"/>
          </p:cNvSpPr>
          <p:nvPr/>
        </p:nvSpPr>
        <p:spPr bwMode="auto">
          <a:xfrm>
            <a:off x="2711450" y="1341439"/>
            <a:ext cx="5670550" cy="2585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dirty="0"/>
              <a:t>Foucault’s life-long interest is the history of the human subject and the self</a:t>
            </a:r>
          </a:p>
          <a:p>
            <a:r>
              <a:rPr lang="en-GB" dirty="0"/>
              <a:t> </a:t>
            </a:r>
          </a:p>
          <a:p>
            <a:endParaRPr lang="en-GB" dirty="0"/>
          </a:p>
          <a:p>
            <a:r>
              <a:rPr lang="ja-JP" altLang="en-GB" dirty="0"/>
              <a:t>‘</a:t>
            </a:r>
            <a:r>
              <a:rPr lang="en-GB" altLang="ja-JP" dirty="0"/>
              <a:t>… the interaction between oneself and others and in the technologies of individual domination, the history of how an individual acts upon himself (or herself); I am interested in the technologies of the self and a history of the subject.’ </a:t>
            </a:r>
          </a:p>
          <a:p>
            <a:endParaRPr lang="en-GB" dirty="0"/>
          </a:p>
        </p:txBody>
      </p:sp>
    </p:spTree>
    <p:extLst>
      <p:ext uri="{BB962C8B-B14F-4D97-AF65-F5344CB8AC3E}">
        <p14:creationId xmlns:p14="http://schemas.microsoft.com/office/powerpoint/2010/main" val="27408946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F98C4A5-F378-B34B-963D-ACE1956546A8}"/>
              </a:ext>
            </a:extLst>
          </p:cNvPr>
          <p:cNvSpPr txBox="1"/>
          <p:nvPr/>
        </p:nvSpPr>
        <p:spPr>
          <a:xfrm>
            <a:off x="750277" y="726831"/>
            <a:ext cx="8514075" cy="2308324"/>
          </a:xfrm>
          <a:prstGeom prst="rect">
            <a:avLst/>
          </a:prstGeom>
          <a:noFill/>
        </p:spPr>
        <p:txBody>
          <a:bodyPr wrap="square" rtlCol="0">
            <a:spAutoFit/>
          </a:bodyPr>
          <a:lstStyle/>
          <a:p>
            <a:r>
              <a:rPr lang="en-US" b="1" dirty="0"/>
              <a:t> </a:t>
            </a:r>
            <a:endParaRPr lang="en-GB" b="1" dirty="0"/>
          </a:p>
          <a:p>
            <a:endParaRPr lang="en-US" dirty="0"/>
          </a:p>
          <a:p>
            <a:r>
              <a:rPr lang="en-US" b="1" dirty="0"/>
              <a:t>His inspirations:</a:t>
            </a:r>
          </a:p>
          <a:p>
            <a:endParaRPr lang="en-GB" dirty="0"/>
          </a:p>
          <a:p>
            <a:pPr marL="342900" indent="-342900">
              <a:buFont typeface="Arial" panose="020B0604020202020204" pitchFamily="34" charset="0"/>
              <a:buChar char="•"/>
            </a:pPr>
            <a:r>
              <a:rPr lang="en-US" dirty="0"/>
              <a:t>Linguistic structuralism – we talked about it last week –Saussure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US" dirty="0"/>
              <a:t>Philosophical thinking of the 19</a:t>
            </a:r>
            <a:r>
              <a:rPr lang="en-US" baseline="30000" dirty="0"/>
              <a:t>th-</a:t>
            </a:r>
            <a:r>
              <a:rPr lang="en-US" dirty="0"/>
              <a:t>century German Friedrich Nietzsche </a:t>
            </a:r>
            <a:endParaRPr lang="en-GB" dirty="0"/>
          </a:p>
        </p:txBody>
      </p:sp>
    </p:spTree>
    <p:extLst>
      <p:ext uri="{BB962C8B-B14F-4D97-AF65-F5344CB8AC3E}">
        <p14:creationId xmlns:p14="http://schemas.microsoft.com/office/powerpoint/2010/main" val="4962134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05B17C-9EBF-954D-89F3-7BE77E3A5C89}"/>
              </a:ext>
            </a:extLst>
          </p:cNvPr>
          <p:cNvSpPr txBox="1"/>
          <p:nvPr/>
        </p:nvSpPr>
        <p:spPr>
          <a:xfrm>
            <a:off x="2239108" y="1524001"/>
            <a:ext cx="7097253" cy="4247317"/>
          </a:xfrm>
          <a:prstGeom prst="rect">
            <a:avLst/>
          </a:prstGeom>
          <a:noFill/>
        </p:spPr>
        <p:txBody>
          <a:bodyPr wrap="square" rtlCol="0">
            <a:spAutoFit/>
          </a:bodyPr>
          <a:lstStyle/>
          <a:p>
            <a:endParaRPr lang="en-GB" dirty="0"/>
          </a:p>
          <a:p>
            <a:endParaRPr lang="en-GB" dirty="0"/>
          </a:p>
          <a:p>
            <a:r>
              <a:rPr lang="en-GB" dirty="0"/>
              <a:t>There is no universal ‘subject’ or ‘self’ (as other philosophers at the time suggested such as </a:t>
            </a:r>
            <a:r>
              <a:rPr lang="en-GB" dirty="0" err="1"/>
              <a:t>Satre</a:t>
            </a:r>
            <a:r>
              <a:rPr lang="en-GB" dirty="0"/>
              <a:t>) to be ‘discovered’.  </a:t>
            </a:r>
          </a:p>
          <a:p>
            <a:endParaRPr lang="en-GB" dirty="0"/>
          </a:p>
          <a:p>
            <a:r>
              <a:rPr lang="en-GB" dirty="0"/>
              <a:t>We need to study how the self (including our own selves) are  historically ‘made’ through specific power relations and techniques </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
        <p:nvSpPr>
          <p:cNvPr id="4" name="TextBox 3">
            <a:extLst>
              <a:ext uri="{FF2B5EF4-FFF2-40B4-BE49-F238E27FC236}">
                <a16:creationId xmlns:a16="http://schemas.microsoft.com/office/drawing/2014/main" id="{F3059092-4C73-1641-90F4-EBC6E6D223B9}"/>
              </a:ext>
            </a:extLst>
          </p:cNvPr>
          <p:cNvSpPr txBox="1"/>
          <p:nvPr/>
        </p:nvSpPr>
        <p:spPr>
          <a:xfrm>
            <a:off x="2711625" y="836712"/>
            <a:ext cx="5486201" cy="369332"/>
          </a:xfrm>
          <a:prstGeom prst="rect">
            <a:avLst/>
          </a:prstGeom>
          <a:noFill/>
        </p:spPr>
        <p:txBody>
          <a:bodyPr wrap="square" rtlCol="0">
            <a:spAutoFit/>
          </a:bodyPr>
          <a:lstStyle/>
          <a:p>
            <a:r>
              <a:rPr lang="en-US" b="1" dirty="0"/>
              <a:t>Working thesis</a:t>
            </a:r>
          </a:p>
        </p:txBody>
      </p:sp>
    </p:spTree>
    <p:extLst>
      <p:ext uri="{BB962C8B-B14F-4D97-AF65-F5344CB8AC3E}">
        <p14:creationId xmlns:p14="http://schemas.microsoft.com/office/powerpoint/2010/main" val="14313515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Picture349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4114800" cy="281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2" name="Picture 2" descr="archeology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31904" y="3048000"/>
            <a:ext cx="5072062" cy="381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03" name="TextBox 1"/>
          <p:cNvSpPr txBox="1">
            <a:spLocks noChangeArrowheads="1"/>
          </p:cNvSpPr>
          <p:nvPr/>
        </p:nvSpPr>
        <p:spPr bwMode="auto">
          <a:xfrm>
            <a:off x="5807970" y="476672"/>
            <a:ext cx="4495997"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Two methodologies which Foucault develops over time to investigate the question of how the human subject is ‘made’</a:t>
            </a:r>
          </a:p>
        </p:txBody>
      </p:sp>
      <p:sp>
        <p:nvSpPr>
          <p:cNvPr id="3" name="TextBox 2"/>
          <p:cNvSpPr txBox="1"/>
          <p:nvPr/>
        </p:nvSpPr>
        <p:spPr>
          <a:xfrm>
            <a:off x="1524000" y="3933826"/>
            <a:ext cx="3563938" cy="646331"/>
          </a:xfrm>
          <a:prstGeom prst="rect">
            <a:avLst/>
          </a:prstGeom>
          <a:noFill/>
        </p:spPr>
        <p:txBody>
          <a:bodyPr>
            <a:spAutoFit/>
          </a:bodyPr>
          <a:lstStyle/>
          <a:p>
            <a:pPr>
              <a:defRPr/>
            </a:pPr>
            <a:r>
              <a:rPr lang="en-US" b="1" dirty="0"/>
              <a:t>I. Method of Archaeology</a:t>
            </a:r>
          </a:p>
          <a:p>
            <a:pPr marL="342900" indent="-342900">
              <a:buFont typeface="Arial"/>
              <a:buChar char="•"/>
              <a:defRPr/>
            </a:pPr>
            <a:endParaRPr lang="en-US" dirty="0"/>
          </a:p>
        </p:txBody>
      </p:sp>
      <p:sp>
        <p:nvSpPr>
          <p:cNvPr id="4" name="TextBox 3">
            <a:extLst>
              <a:ext uri="{FF2B5EF4-FFF2-40B4-BE49-F238E27FC236}">
                <a16:creationId xmlns:a16="http://schemas.microsoft.com/office/drawing/2014/main" id="{2501BF0D-02BB-A04D-9665-813AD7924A8E}"/>
              </a:ext>
            </a:extLst>
          </p:cNvPr>
          <p:cNvSpPr txBox="1"/>
          <p:nvPr/>
        </p:nvSpPr>
        <p:spPr>
          <a:xfrm>
            <a:off x="1617785" y="4947138"/>
            <a:ext cx="2943050" cy="923330"/>
          </a:xfrm>
          <a:prstGeom prst="rect">
            <a:avLst/>
          </a:prstGeom>
          <a:noFill/>
        </p:spPr>
        <p:txBody>
          <a:bodyPr wrap="none" rtlCol="0">
            <a:spAutoFit/>
          </a:bodyPr>
          <a:lstStyle/>
          <a:p>
            <a:r>
              <a:rPr lang="en-US" dirty="0"/>
              <a:t>Investigation of the rules of </a:t>
            </a:r>
          </a:p>
          <a:p>
            <a:r>
              <a:rPr lang="en-US" dirty="0"/>
              <a:t>Language at a given moment </a:t>
            </a:r>
          </a:p>
          <a:p>
            <a:r>
              <a:rPr lang="en-US" dirty="0"/>
              <a:t>in time</a:t>
            </a:r>
          </a:p>
        </p:txBody>
      </p:sp>
    </p:spTree>
    <p:extLst>
      <p:ext uri="{BB962C8B-B14F-4D97-AF65-F5344CB8AC3E}">
        <p14:creationId xmlns:p14="http://schemas.microsoft.com/office/powerpoint/2010/main" val="421173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D453A2-494D-A84C-89FC-A3DF201099B8}"/>
              </a:ext>
            </a:extLst>
          </p:cNvPr>
          <p:cNvSpPr txBox="1"/>
          <p:nvPr/>
        </p:nvSpPr>
        <p:spPr>
          <a:xfrm>
            <a:off x="2279576" y="476673"/>
            <a:ext cx="7416824" cy="4247317"/>
          </a:xfrm>
          <a:prstGeom prst="rect">
            <a:avLst/>
          </a:prstGeom>
          <a:noFill/>
        </p:spPr>
        <p:txBody>
          <a:bodyPr wrap="square" rtlCol="0">
            <a:spAutoFit/>
          </a:bodyPr>
          <a:lstStyle/>
          <a:p>
            <a:pPr eaLnBrk="1" hangingPunct="1"/>
            <a:r>
              <a:rPr lang="en-US" b="1" dirty="0"/>
              <a:t>2. Method of Genealogy </a:t>
            </a:r>
          </a:p>
          <a:p>
            <a:pPr eaLnBrk="1" hangingPunct="1"/>
            <a:endParaRPr lang="en-US" dirty="0"/>
          </a:p>
          <a:p>
            <a:pPr marL="342900" indent="-342900">
              <a:buFont typeface="Arial" panose="020B0604020202020204" pitchFamily="34" charset="0"/>
              <a:buChar char="•"/>
            </a:pPr>
            <a:r>
              <a:rPr lang="en-GB" dirty="0"/>
              <a:t>A historical causal explanation that is material, multiple, and corporeal (it focusses on the human body). </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It is concerned with the analysis of historical ‘emergence’ – not search for ‘origins’</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It is conceptualised not as a ‘discovery’, the culmination of events, or as the end of a process of development but rather as a particular momentary </a:t>
            </a:r>
            <a:r>
              <a:rPr lang="en-GB" u="sng" dirty="0"/>
              <a:t>manifestation of chances </a:t>
            </a:r>
            <a:r>
              <a:rPr lang="en-GB" dirty="0"/>
              <a:t>or as </a:t>
            </a:r>
            <a:r>
              <a:rPr lang="en-GB" u="sng" dirty="0"/>
              <a:t>a struggle</a:t>
            </a:r>
            <a:r>
              <a:rPr lang="en-GB" dirty="0"/>
              <a:t> between forces of power.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25705060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ChangeArrowheads="1"/>
          </p:cNvSpPr>
          <p:nvPr/>
        </p:nvSpPr>
        <p:spPr bwMode="auto">
          <a:xfrm>
            <a:off x="2207568" y="476673"/>
            <a:ext cx="7488832" cy="38472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endParaRPr lang="en-GB" dirty="0"/>
          </a:p>
          <a:p>
            <a:r>
              <a:rPr lang="en-GB" sz="2800" b="1" dirty="0" err="1"/>
              <a:t>Geneology</a:t>
            </a:r>
            <a:r>
              <a:rPr lang="en-GB" sz="2800" b="1" dirty="0"/>
              <a:t> is a </a:t>
            </a:r>
            <a:r>
              <a:rPr lang="ja-JP" altLang="en-GB" sz="2800" b="1" dirty="0"/>
              <a:t>‘</a:t>
            </a:r>
            <a:r>
              <a:rPr lang="en-GB" altLang="ja-JP" sz="2800" b="1" dirty="0"/>
              <a:t>history of the present</a:t>
            </a:r>
            <a:r>
              <a:rPr lang="ja-JP" altLang="en-GB" sz="2800" b="1" dirty="0"/>
              <a:t>’</a:t>
            </a:r>
            <a:r>
              <a:rPr lang="en-GB" altLang="ja-JP" sz="2800" b="1" dirty="0"/>
              <a:t>:</a:t>
            </a:r>
          </a:p>
          <a:p>
            <a:endParaRPr lang="en-GB" dirty="0"/>
          </a:p>
          <a:p>
            <a:r>
              <a:rPr lang="en-GB" dirty="0"/>
              <a:t>The subject matter of this kind of history is the origins of present rules, practices or institutions that claim authority over us.  It  starts from an investigation of the present.</a:t>
            </a:r>
          </a:p>
          <a:p>
            <a:endParaRPr lang="en-GB" dirty="0"/>
          </a:p>
          <a:p>
            <a:r>
              <a:rPr lang="en-GB" dirty="0"/>
              <a:t>	What claims authority over us now? What makes us think that 	certain ideas, practices, institutions in the present are </a:t>
            </a:r>
            <a:r>
              <a:rPr lang="ja-JP" altLang="en-GB" dirty="0"/>
              <a:t>‘</a:t>
            </a:r>
            <a:r>
              <a:rPr lang="en-GB" altLang="ja-JP" dirty="0"/>
              <a:t>normal</a:t>
            </a:r>
            <a:r>
              <a:rPr lang="ja-JP" altLang="en-GB"/>
              <a:t>’</a:t>
            </a:r>
            <a:r>
              <a:rPr lang="en-GB" altLang="ja-JP" dirty="0"/>
              <a:t>) </a:t>
            </a:r>
          </a:p>
          <a:p>
            <a:endParaRPr lang="en-GB" dirty="0"/>
          </a:p>
          <a:p>
            <a:r>
              <a:rPr lang="en-GB" dirty="0"/>
              <a:t>The aim is not to understand the past for its own sake, but to understand and evaluate the present, particularly with a view to discrediting unjustified claims of authority and power (see slide on Nietzsche)</a:t>
            </a:r>
          </a:p>
        </p:txBody>
      </p:sp>
    </p:spTree>
    <p:extLst>
      <p:ext uri="{BB962C8B-B14F-4D97-AF65-F5344CB8AC3E}">
        <p14:creationId xmlns:p14="http://schemas.microsoft.com/office/powerpoint/2010/main" val="3272333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enri_IV_touche_les_escrouelles.jpg"/>
          <p:cNvPicPr>
            <a:picLocks noChangeAspect="1"/>
          </p:cNvPicPr>
          <p:nvPr/>
        </p:nvPicPr>
        <p:blipFill>
          <a:blip r:embed="rId2"/>
          <a:stretch>
            <a:fillRect/>
          </a:stretch>
        </p:blipFill>
        <p:spPr>
          <a:xfrm>
            <a:off x="1013034" y="958424"/>
            <a:ext cx="4591480" cy="3790800"/>
          </a:xfrm>
          <a:prstGeom prst="rect">
            <a:avLst/>
          </a:prstGeom>
        </p:spPr>
      </p:pic>
      <p:sp>
        <p:nvSpPr>
          <p:cNvPr id="3" name="TextBox 2"/>
          <p:cNvSpPr txBox="1"/>
          <p:nvPr/>
        </p:nvSpPr>
        <p:spPr>
          <a:xfrm>
            <a:off x="533734" y="5056962"/>
            <a:ext cx="4783899" cy="707886"/>
          </a:xfrm>
          <a:prstGeom prst="rect">
            <a:avLst/>
          </a:prstGeom>
          <a:noFill/>
        </p:spPr>
        <p:txBody>
          <a:bodyPr wrap="square" rtlCol="0">
            <a:spAutoFit/>
          </a:bodyPr>
          <a:lstStyle/>
          <a:p>
            <a:r>
              <a:rPr lang="en-US" sz="2000" i="1" dirty="0"/>
              <a:t>Marc Bloch, The Royal Touch</a:t>
            </a:r>
            <a:r>
              <a:rPr lang="en-US" sz="2000" dirty="0"/>
              <a:t>, 1924: early example of a history of mentalities </a:t>
            </a:r>
          </a:p>
        </p:txBody>
      </p:sp>
      <p:sp>
        <p:nvSpPr>
          <p:cNvPr id="4" name="TextBox 3"/>
          <p:cNvSpPr txBox="1"/>
          <p:nvPr/>
        </p:nvSpPr>
        <p:spPr>
          <a:xfrm>
            <a:off x="5990492" y="386862"/>
            <a:ext cx="4978769" cy="7478970"/>
          </a:xfrm>
          <a:prstGeom prst="rect">
            <a:avLst/>
          </a:prstGeom>
          <a:noFill/>
        </p:spPr>
        <p:txBody>
          <a:bodyPr wrap="square" rtlCol="0">
            <a:spAutoFit/>
          </a:bodyPr>
          <a:lstStyle/>
          <a:p>
            <a:pPr>
              <a:buFont typeface="Arial"/>
              <a:buChar char="•"/>
            </a:pPr>
            <a:r>
              <a:rPr lang="en-US" sz="2400" dirty="0"/>
              <a:t>  long view; long </a:t>
            </a:r>
            <a:r>
              <a:rPr lang="en-US" sz="2400" dirty="0" err="1"/>
              <a:t>duree</a:t>
            </a:r>
            <a:endParaRPr lang="en-US" sz="2400" dirty="0"/>
          </a:p>
          <a:p>
            <a:pPr>
              <a:buFont typeface="Arial"/>
              <a:buChar char="•"/>
            </a:pPr>
            <a:endParaRPr lang="en-US" sz="2400" dirty="0"/>
          </a:p>
          <a:p>
            <a:pPr>
              <a:buFont typeface="Arial"/>
              <a:buChar char="•"/>
            </a:pPr>
            <a:r>
              <a:rPr lang="en-US" sz="2400" dirty="0"/>
              <a:t> ‘problem’ focused</a:t>
            </a:r>
          </a:p>
          <a:p>
            <a:pPr>
              <a:buFont typeface="Arial"/>
              <a:buChar char="•"/>
            </a:pPr>
            <a:endParaRPr lang="en-US" sz="2400" dirty="0"/>
          </a:p>
          <a:p>
            <a:pPr>
              <a:buFont typeface="Arial"/>
              <a:buChar char="•"/>
            </a:pPr>
            <a:r>
              <a:rPr lang="en-US" sz="2400" dirty="0"/>
              <a:t> ‘history of mentalities’: </a:t>
            </a:r>
            <a:r>
              <a:rPr lang="en-GB" sz="2400" dirty="0"/>
              <a:t>study of systems of belief; modes of feelings and thoughts</a:t>
            </a:r>
            <a:endParaRPr lang="en-US" sz="2400" dirty="0"/>
          </a:p>
          <a:p>
            <a:pPr>
              <a:buFont typeface="Arial"/>
              <a:buChar char="•"/>
            </a:pPr>
            <a:endParaRPr lang="en-US" sz="2400" dirty="0"/>
          </a:p>
          <a:p>
            <a:pPr>
              <a:buFont typeface="Arial"/>
              <a:buChar char="•"/>
            </a:pPr>
            <a:r>
              <a:rPr lang="en-US" sz="2400" dirty="0"/>
              <a:t> comparative history</a:t>
            </a:r>
          </a:p>
          <a:p>
            <a:pPr>
              <a:buFont typeface="Arial"/>
              <a:buChar char="•"/>
            </a:pPr>
            <a:endParaRPr lang="en-US" sz="2400" dirty="0"/>
          </a:p>
          <a:p>
            <a:pPr>
              <a:buFont typeface="Arial"/>
              <a:buChar char="•"/>
            </a:pPr>
            <a:r>
              <a:rPr lang="en-US" sz="2400" dirty="0"/>
              <a:t>Strong influence of sociology, psychology and natural sciences </a:t>
            </a:r>
          </a:p>
          <a:p>
            <a:pPr>
              <a:buFont typeface="Arial"/>
              <a:buChar char="•"/>
            </a:pPr>
            <a:endParaRPr lang="en-US" sz="2400" dirty="0"/>
          </a:p>
          <a:p>
            <a:pPr>
              <a:buFont typeface="Arial"/>
              <a:buChar char="•"/>
            </a:pPr>
            <a:r>
              <a:rPr lang="en-US" sz="2400" dirty="0"/>
              <a:t>Hope of a ‘total history’ through interdisciplinary approach that combine humanities, social sciences and natural sciences</a:t>
            </a:r>
          </a:p>
          <a:p>
            <a:pPr>
              <a:buFont typeface="Arial"/>
              <a:buChar char="•"/>
            </a:pPr>
            <a:endParaRPr lang="en-US" sz="2400" dirty="0"/>
          </a:p>
          <a:p>
            <a:pPr>
              <a:buFont typeface="Arial"/>
              <a:buChar char="•"/>
            </a:pPr>
            <a:endParaRPr lang="en-US" sz="2400" dirty="0"/>
          </a:p>
          <a:p>
            <a:pPr>
              <a:buFont typeface="Arial"/>
              <a:buChar char="•"/>
            </a:pPr>
            <a:endParaRPr lang="en-US" sz="2400" dirty="0"/>
          </a:p>
        </p:txBody>
      </p:sp>
      <p:sp>
        <p:nvSpPr>
          <p:cNvPr id="6" name="TextBox 5">
            <a:extLst>
              <a:ext uri="{FF2B5EF4-FFF2-40B4-BE49-F238E27FC236}">
                <a16:creationId xmlns:a16="http://schemas.microsoft.com/office/drawing/2014/main" id="{913B97CC-4555-334F-AB9D-34C8B12AB2BC}"/>
              </a:ext>
            </a:extLst>
          </p:cNvPr>
          <p:cNvSpPr txBox="1"/>
          <p:nvPr/>
        </p:nvSpPr>
        <p:spPr>
          <a:xfrm>
            <a:off x="2180492" y="281354"/>
            <a:ext cx="3137141" cy="369332"/>
          </a:xfrm>
          <a:prstGeom prst="rect">
            <a:avLst/>
          </a:prstGeom>
          <a:noFill/>
        </p:spPr>
        <p:txBody>
          <a:bodyPr wrap="none" rtlCol="0">
            <a:spAutoFit/>
          </a:bodyPr>
          <a:lstStyle/>
          <a:p>
            <a:r>
              <a:rPr lang="en-US" b="1" dirty="0"/>
              <a:t>General themes of the Annales</a:t>
            </a:r>
          </a:p>
        </p:txBody>
      </p:sp>
    </p:spTree>
    <p:extLst>
      <p:ext uri="{BB962C8B-B14F-4D97-AF65-F5344CB8AC3E}">
        <p14:creationId xmlns:p14="http://schemas.microsoft.com/office/powerpoint/2010/main" val="5317359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6" descr="fouca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5520" y="242888"/>
            <a:ext cx="4121150" cy="6615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6816080" y="2348880"/>
            <a:ext cx="3851920" cy="3139321"/>
          </a:xfrm>
          <a:prstGeom prst="rect">
            <a:avLst/>
          </a:prstGeom>
          <a:noFill/>
        </p:spPr>
        <p:txBody>
          <a:bodyPr wrap="square" rtlCol="0">
            <a:spAutoFit/>
          </a:bodyPr>
          <a:lstStyle/>
          <a:p>
            <a:endParaRPr lang="en-US" dirty="0"/>
          </a:p>
          <a:p>
            <a:r>
              <a:rPr lang="en-US" b="1" dirty="0"/>
              <a:t>Question: </a:t>
            </a:r>
          </a:p>
          <a:p>
            <a:r>
              <a:rPr lang="en-US" dirty="0"/>
              <a:t>Why do we think we are more ‘human’ today when it comes to punishment?</a:t>
            </a:r>
          </a:p>
          <a:p>
            <a:endParaRPr lang="en-US" dirty="0"/>
          </a:p>
          <a:p>
            <a:endParaRPr lang="en-US" dirty="0"/>
          </a:p>
          <a:p>
            <a:r>
              <a:rPr lang="en-US" dirty="0"/>
              <a:t>Analysis of </a:t>
            </a:r>
            <a:r>
              <a:rPr lang="en-US" b="1" dirty="0"/>
              <a:t>disciplinary power</a:t>
            </a:r>
            <a:r>
              <a:rPr lang="en-US" dirty="0"/>
              <a:t> which emerges since the late 17</a:t>
            </a:r>
            <a:r>
              <a:rPr lang="en-US" baseline="30000" dirty="0"/>
              <a:t>th</a:t>
            </a:r>
            <a:r>
              <a:rPr lang="en-US" dirty="0"/>
              <a:t> century; creates docile bodies </a:t>
            </a:r>
          </a:p>
          <a:p>
            <a:endParaRPr lang="en-US" dirty="0"/>
          </a:p>
          <a:p>
            <a:endParaRPr lang="en-US" dirty="0"/>
          </a:p>
        </p:txBody>
      </p:sp>
      <p:sp>
        <p:nvSpPr>
          <p:cNvPr id="2" name="TextBox 1">
            <a:extLst>
              <a:ext uri="{FF2B5EF4-FFF2-40B4-BE49-F238E27FC236}">
                <a16:creationId xmlns:a16="http://schemas.microsoft.com/office/drawing/2014/main" id="{2AD99937-FA69-0B4C-BEAF-F2816BD378F1}"/>
              </a:ext>
            </a:extLst>
          </p:cNvPr>
          <p:cNvSpPr txBox="1"/>
          <p:nvPr/>
        </p:nvSpPr>
        <p:spPr>
          <a:xfrm>
            <a:off x="6928339" y="762001"/>
            <a:ext cx="2932021" cy="1200329"/>
          </a:xfrm>
          <a:prstGeom prst="rect">
            <a:avLst/>
          </a:prstGeom>
          <a:noFill/>
        </p:spPr>
        <p:txBody>
          <a:bodyPr wrap="none" rtlCol="0">
            <a:spAutoFit/>
          </a:bodyPr>
          <a:lstStyle/>
          <a:p>
            <a:endParaRPr lang="en-US" dirty="0"/>
          </a:p>
          <a:p>
            <a:r>
              <a:rPr lang="en-US" dirty="0"/>
              <a:t>Aim of all power struggles is: </a:t>
            </a:r>
          </a:p>
          <a:p>
            <a:endParaRPr lang="en-US" dirty="0"/>
          </a:p>
          <a:p>
            <a:r>
              <a:rPr lang="en-US" dirty="0"/>
              <a:t>The human body </a:t>
            </a:r>
          </a:p>
        </p:txBody>
      </p:sp>
      <p:sp>
        <p:nvSpPr>
          <p:cNvPr id="4" name="TextBox 3">
            <a:extLst>
              <a:ext uri="{FF2B5EF4-FFF2-40B4-BE49-F238E27FC236}">
                <a16:creationId xmlns:a16="http://schemas.microsoft.com/office/drawing/2014/main" id="{3459A9DB-96C0-504E-BA00-CBAFD89776CC}"/>
              </a:ext>
            </a:extLst>
          </p:cNvPr>
          <p:cNvSpPr txBox="1"/>
          <p:nvPr/>
        </p:nvSpPr>
        <p:spPr>
          <a:xfrm>
            <a:off x="6600057" y="242889"/>
            <a:ext cx="4365490" cy="369332"/>
          </a:xfrm>
          <a:prstGeom prst="rect">
            <a:avLst/>
          </a:prstGeom>
          <a:noFill/>
        </p:spPr>
        <p:txBody>
          <a:bodyPr wrap="square" rtlCol="0">
            <a:spAutoFit/>
          </a:bodyPr>
          <a:lstStyle/>
          <a:p>
            <a:r>
              <a:rPr lang="en-US" b="1" dirty="0"/>
              <a:t>His first ‘history of the present’</a:t>
            </a:r>
          </a:p>
        </p:txBody>
      </p:sp>
    </p:spTree>
    <p:extLst>
      <p:ext uri="{BB962C8B-B14F-4D97-AF65-F5344CB8AC3E}">
        <p14:creationId xmlns:p14="http://schemas.microsoft.com/office/powerpoint/2010/main" val="33211381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1"/>
          <p:cNvSpPr txBox="1">
            <a:spLocks noChangeArrowheads="1"/>
          </p:cNvSpPr>
          <p:nvPr/>
        </p:nvSpPr>
        <p:spPr bwMode="auto">
          <a:xfrm>
            <a:off x="1631504" y="1"/>
            <a:ext cx="9225086" cy="57554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37931725" indent="-37474525" eaLnBrk="0" hangingPunct="0">
              <a:defRPr sz="2400">
                <a:solidFill>
                  <a:schemeClr val="tx1"/>
                </a:solidFill>
                <a:latin typeface="Times New Roman" charset="0"/>
                <a:ea typeface="ＭＳ Ｐゴシック" charset="0"/>
              </a:defRPr>
            </a:lvl2pPr>
            <a:lvl3pPr eaLnBrk="0" hangingPunct="0">
              <a:defRPr sz="2400">
                <a:solidFill>
                  <a:schemeClr val="tx1"/>
                </a:solidFill>
                <a:latin typeface="Times New Roman" charset="0"/>
                <a:ea typeface="ＭＳ Ｐゴシック" charset="0"/>
              </a:defRPr>
            </a:lvl3pPr>
            <a:lvl4pPr eaLnBrk="0" hangingPunct="0">
              <a:defRPr sz="2400">
                <a:solidFill>
                  <a:schemeClr val="tx1"/>
                </a:solidFill>
                <a:latin typeface="Times New Roman" charset="0"/>
                <a:ea typeface="ＭＳ Ｐゴシック" charset="0"/>
              </a:defRPr>
            </a:lvl4pPr>
            <a:lvl5pPr eaLnBrk="0" hangingPunct="0">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lang="en-GB" sz="2000" b="1" dirty="0"/>
              <a:t>Power according to Foucault...</a:t>
            </a:r>
          </a:p>
          <a:p>
            <a:pPr eaLnBrk="1" hangingPunct="1">
              <a:defRPr/>
            </a:pPr>
            <a:endParaRPr lang="en-GB" sz="1800" dirty="0"/>
          </a:p>
          <a:p>
            <a:pPr marL="342900" indent="-342900" eaLnBrk="1" hangingPunct="1">
              <a:buFont typeface="Arial"/>
              <a:buChar char="•"/>
              <a:defRPr/>
            </a:pPr>
            <a:r>
              <a:rPr lang="en-GB" sz="1800" dirty="0"/>
              <a:t> Power is not a commodity or a possession of an individual, a group or a class, rather it circulates through the social body, and is exercised through a net-like organisation in which all are caught; power is strategic. </a:t>
            </a:r>
          </a:p>
          <a:p>
            <a:pPr marL="342900" indent="-342900" eaLnBrk="1" hangingPunct="1">
              <a:buFont typeface="Arial"/>
              <a:buChar char="•"/>
              <a:defRPr/>
            </a:pPr>
            <a:endParaRPr lang="en-GB" sz="1800" dirty="0"/>
          </a:p>
          <a:p>
            <a:pPr marL="342900" indent="-342900" eaLnBrk="1" hangingPunct="1">
              <a:buFont typeface="Arial"/>
              <a:buChar char="•"/>
              <a:defRPr/>
            </a:pPr>
            <a:r>
              <a:rPr lang="en-GB" sz="1800" dirty="0"/>
              <a:t>Therefore analysis of power begins at the micro-level in order to reveal the particular histories, techniques and tactics of power</a:t>
            </a:r>
          </a:p>
          <a:p>
            <a:pPr marL="342900" indent="-342900" eaLnBrk="1" hangingPunct="1">
              <a:buFont typeface="Arial"/>
              <a:buChar char="•"/>
              <a:defRPr/>
            </a:pPr>
            <a:endParaRPr lang="en-GB" sz="1800" dirty="0"/>
          </a:p>
          <a:p>
            <a:pPr marL="342900" indent="-342900" eaLnBrk="1" hangingPunct="1">
              <a:buFont typeface="Arial"/>
              <a:buChar char="•"/>
              <a:defRPr/>
            </a:pPr>
            <a:r>
              <a:rPr lang="en-GB" sz="1800" dirty="0"/>
              <a:t>Power is always directed at the human body</a:t>
            </a:r>
          </a:p>
          <a:p>
            <a:pPr marL="342900" indent="-342900" eaLnBrk="1" hangingPunct="1">
              <a:buFont typeface="Arial"/>
              <a:buChar char="•"/>
              <a:defRPr/>
            </a:pPr>
            <a:endParaRPr lang="en-GB" sz="1800" dirty="0"/>
          </a:p>
          <a:p>
            <a:pPr marL="342900" indent="-342900" eaLnBrk="1" hangingPunct="1">
              <a:buFont typeface="Arial"/>
              <a:buChar char="•"/>
              <a:defRPr/>
            </a:pPr>
            <a:r>
              <a:rPr lang="en-GB" sz="1800" dirty="0"/>
              <a:t>Power produces knowledge and knowledge always produces power (Power/Knowledge nexus)</a:t>
            </a:r>
          </a:p>
          <a:p>
            <a:pPr marL="342900" indent="-342900" eaLnBrk="1" hangingPunct="1">
              <a:buFont typeface="Arial"/>
              <a:buChar char="•"/>
              <a:defRPr/>
            </a:pPr>
            <a:endParaRPr lang="en-GB" sz="1800" dirty="0"/>
          </a:p>
          <a:p>
            <a:pPr marL="342900" indent="-342900" eaLnBrk="1" hangingPunct="1">
              <a:buFont typeface="Arial"/>
              <a:buChar char="•"/>
              <a:defRPr/>
            </a:pPr>
            <a:r>
              <a:rPr lang="en-GB" sz="1800" dirty="0"/>
              <a:t> power is productive and not repressive. It often produces pleasure. So, we need to start investigation into modern power by choosing something we think is ‘good’, ‘pleasurable’; something that we consider ‘normal’; any investigation has to proceed from there</a:t>
            </a:r>
          </a:p>
          <a:p>
            <a:pPr marL="342900" indent="-342900" eaLnBrk="1" hangingPunct="1">
              <a:buFont typeface="Arial"/>
              <a:buChar char="•"/>
              <a:defRPr/>
            </a:pPr>
            <a:endParaRPr lang="en-GB" sz="1800" dirty="0"/>
          </a:p>
          <a:p>
            <a:pPr marL="342900" indent="-342900" eaLnBrk="1" hangingPunct="1">
              <a:buFont typeface="Arial"/>
              <a:buChar char="•"/>
              <a:defRPr/>
            </a:pPr>
            <a:r>
              <a:rPr lang="en-GB" sz="1800" dirty="0"/>
              <a:t>Power always requires resistance; so to resist power actually supports it. </a:t>
            </a:r>
          </a:p>
          <a:p>
            <a:pPr marL="342900" indent="-342900" eaLnBrk="1" hangingPunct="1">
              <a:buFontTx/>
              <a:buChar char="-"/>
              <a:defRPr/>
            </a:pPr>
            <a:endParaRPr lang="en-GB" sz="1800" b="1" dirty="0"/>
          </a:p>
          <a:p>
            <a:pPr eaLnBrk="1" hangingPunct="1">
              <a:defRPr/>
            </a:pPr>
            <a:endParaRPr lang="en-US" dirty="0"/>
          </a:p>
        </p:txBody>
      </p:sp>
    </p:spTree>
    <p:extLst>
      <p:ext uri="{BB962C8B-B14F-4D97-AF65-F5344CB8AC3E}">
        <p14:creationId xmlns:p14="http://schemas.microsoft.com/office/powerpoint/2010/main" val="38363981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75520" y="0"/>
            <a:ext cx="8892480" cy="5478423"/>
          </a:xfrm>
          <a:prstGeom prst="rect">
            <a:avLst/>
          </a:prstGeom>
        </p:spPr>
        <p:txBody>
          <a:bodyPr wrap="square">
            <a:spAutoFit/>
          </a:bodyPr>
          <a:lstStyle/>
          <a:p>
            <a:pPr lvl="0" algn="ctr"/>
            <a:r>
              <a:rPr lang="en-GB" b="1" dirty="0"/>
              <a:t>Recap:  </a:t>
            </a:r>
          </a:p>
          <a:p>
            <a:pPr lvl="0" algn="ctr"/>
            <a:endParaRPr lang="en-GB" b="1" dirty="0"/>
          </a:p>
          <a:p>
            <a:pPr lvl="0" algn="ctr"/>
            <a:r>
              <a:rPr lang="en-GB" b="1" dirty="0"/>
              <a:t>Foucault develops his view of modern power AGAINST prevailing ideas of power at the time, mainly Marxists ideas of power:</a:t>
            </a:r>
          </a:p>
          <a:p>
            <a:pPr lvl="0" algn="ctr"/>
            <a:endParaRPr lang="en-GB" b="1" dirty="0"/>
          </a:p>
          <a:p>
            <a:pPr lvl="0" algn="ctr"/>
            <a:r>
              <a:rPr lang="en-GB" sz="2000" b="1" dirty="0"/>
              <a:t>1. </a:t>
            </a:r>
            <a:r>
              <a:rPr lang="en-GB" sz="2000" dirty="0"/>
              <a:t>power as manifestations of a specific mode or configuration of class relations. Power is ‘held’ by the domineering class or individual or in institutions</a:t>
            </a:r>
          </a:p>
          <a:p>
            <a:pPr lvl="0"/>
            <a:endParaRPr lang="en-GB" sz="2000" dirty="0"/>
          </a:p>
          <a:p>
            <a:pPr lvl="0"/>
            <a:r>
              <a:rPr lang="en-GB" sz="2000" dirty="0"/>
              <a:t>    2. Power is ‘negative’; it supresses, dominates individuals or groups in order </a:t>
            </a:r>
          </a:p>
          <a:p>
            <a:pPr lvl="0"/>
            <a:r>
              <a:rPr lang="en-GB" sz="2000" dirty="0"/>
              <a:t>         to be kept in the hands of person/group</a:t>
            </a:r>
          </a:p>
          <a:p>
            <a:pPr lvl="0"/>
            <a:endParaRPr lang="en-GB" sz="2000" dirty="0"/>
          </a:p>
          <a:p>
            <a:pPr lvl="0"/>
            <a:r>
              <a:rPr lang="en-GB" sz="2000" dirty="0"/>
              <a:t>     3.  Different views on origin/location of class power and how it is ‘kept’  (e.g. in</a:t>
            </a:r>
          </a:p>
          <a:p>
            <a:pPr lvl="0"/>
            <a:r>
              <a:rPr lang="en-GB" sz="2000" dirty="0"/>
              <a:t>            forces/social relations of production, in control of the state, or in intellectual</a:t>
            </a:r>
          </a:p>
          <a:p>
            <a:pPr lvl="0"/>
            <a:r>
              <a:rPr lang="en-GB" sz="2000" dirty="0"/>
              <a:t>            ‘hegemony’ over minds (Gramsci) </a:t>
            </a:r>
          </a:p>
          <a:p>
            <a:pPr lvl="0"/>
            <a:endParaRPr lang="en-GB" sz="2000" dirty="0"/>
          </a:p>
          <a:p>
            <a:pPr lvl="0"/>
            <a:r>
              <a:rPr lang="en-GB" sz="2000" dirty="0"/>
              <a:t>		but common to all of them is.....</a:t>
            </a:r>
          </a:p>
          <a:p>
            <a:pPr lvl="0"/>
            <a:endParaRPr lang="en-GB" sz="2000" dirty="0"/>
          </a:p>
          <a:p>
            <a:pPr lvl="0"/>
            <a:r>
              <a:rPr lang="en-GB" sz="2000" dirty="0"/>
              <a:t>      4. ....that continuing ‘struggle’ is needed to secure/overturn power </a:t>
            </a:r>
          </a:p>
        </p:txBody>
      </p:sp>
    </p:spTree>
    <p:extLst>
      <p:ext uri="{BB962C8B-B14F-4D97-AF65-F5344CB8AC3E}">
        <p14:creationId xmlns:p14="http://schemas.microsoft.com/office/powerpoint/2010/main" val="10385268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E065738-313F-BF45-AFFD-9951B27303FB}"/>
              </a:ext>
            </a:extLst>
          </p:cNvPr>
          <p:cNvSpPr txBox="1"/>
          <p:nvPr/>
        </p:nvSpPr>
        <p:spPr>
          <a:xfrm>
            <a:off x="2583777" y="2051538"/>
            <a:ext cx="5631735" cy="2677656"/>
          </a:xfrm>
          <a:prstGeom prst="rect">
            <a:avLst/>
          </a:prstGeom>
          <a:noFill/>
        </p:spPr>
        <p:txBody>
          <a:bodyPr wrap="none" rtlCol="0">
            <a:spAutoFit/>
          </a:bodyPr>
          <a:lstStyle/>
          <a:p>
            <a:pPr algn="ctr"/>
            <a:r>
              <a:rPr lang="en-US" sz="2400" b="1" dirty="0"/>
              <a:t>Lecture 3, Term II</a:t>
            </a:r>
          </a:p>
          <a:p>
            <a:endParaRPr lang="en-US" sz="2400" b="1" dirty="0"/>
          </a:p>
          <a:p>
            <a:pPr algn="ctr"/>
            <a:r>
              <a:rPr lang="en-GB" sz="2400" b="1" dirty="0"/>
              <a:t>The Rise of Cultural History VI:</a:t>
            </a:r>
            <a:endParaRPr lang="en-US" sz="2400" b="1" dirty="0"/>
          </a:p>
          <a:p>
            <a:pPr algn="ctr"/>
            <a:endParaRPr lang="en-US" sz="2400" b="1" dirty="0"/>
          </a:p>
          <a:p>
            <a:pPr algn="ctr"/>
            <a:r>
              <a:rPr lang="en-US" sz="2400" b="1" dirty="0"/>
              <a:t>Biopower and De(constructing) Experience</a:t>
            </a:r>
          </a:p>
          <a:p>
            <a:endParaRPr lang="en-US" sz="2400" b="1" dirty="0"/>
          </a:p>
          <a:p>
            <a:pPr algn="ctr"/>
            <a:r>
              <a:rPr lang="en-US" sz="2400" b="1" dirty="0" err="1"/>
              <a:t>Dr</a:t>
            </a:r>
            <a:r>
              <a:rPr lang="en-US" sz="2400" b="1" dirty="0"/>
              <a:t> Claudia Stein  </a:t>
            </a:r>
          </a:p>
        </p:txBody>
      </p:sp>
    </p:spTree>
    <p:extLst>
      <p:ext uri="{BB962C8B-B14F-4D97-AF65-F5344CB8AC3E}">
        <p14:creationId xmlns:p14="http://schemas.microsoft.com/office/powerpoint/2010/main" val="41357314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9CE488F-21E0-F045-83A1-95FE64FE7373}"/>
              </a:ext>
            </a:extLst>
          </p:cNvPr>
          <p:cNvSpPr txBox="1"/>
          <p:nvPr/>
        </p:nvSpPr>
        <p:spPr>
          <a:xfrm>
            <a:off x="1043354" y="82062"/>
            <a:ext cx="9585359" cy="923330"/>
          </a:xfrm>
          <a:prstGeom prst="rect">
            <a:avLst/>
          </a:prstGeom>
          <a:noFill/>
        </p:spPr>
        <p:txBody>
          <a:bodyPr wrap="square" rtlCol="0">
            <a:spAutoFit/>
          </a:bodyPr>
          <a:lstStyle/>
          <a:p>
            <a:r>
              <a:rPr lang="en-US" dirty="0"/>
              <a:t>After his book on the prison he starts to think: People are not only part of disciplinary power games which focus on their individual bodies; they are also part of power games as members of a ‘population’</a:t>
            </a:r>
          </a:p>
        </p:txBody>
      </p:sp>
      <p:sp>
        <p:nvSpPr>
          <p:cNvPr id="4" name="TextBox 3">
            <a:extLst>
              <a:ext uri="{FF2B5EF4-FFF2-40B4-BE49-F238E27FC236}">
                <a16:creationId xmlns:a16="http://schemas.microsoft.com/office/drawing/2014/main" id="{1E7FC851-6BE4-774F-A617-B95CB3102FC8}"/>
              </a:ext>
            </a:extLst>
          </p:cNvPr>
          <p:cNvSpPr txBox="1"/>
          <p:nvPr/>
        </p:nvSpPr>
        <p:spPr>
          <a:xfrm flipH="1">
            <a:off x="2711624" y="1124745"/>
            <a:ext cx="5544615" cy="1200329"/>
          </a:xfrm>
          <a:prstGeom prst="rect">
            <a:avLst/>
          </a:prstGeom>
          <a:noFill/>
        </p:spPr>
        <p:txBody>
          <a:bodyPr wrap="square" rtlCol="0">
            <a:spAutoFit/>
          </a:bodyPr>
          <a:lstStyle/>
          <a:p>
            <a:r>
              <a:rPr lang="en-US" dirty="0"/>
              <a:t>Human sexuality becomes THE central mechanism to exercise power over individual and large population.</a:t>
            </a:r>
          </a:p>
          <a:p>
            <a:r>
              <a:rPr lang="en-US" dirty="0"/>
              <a:t>sex is individual and is disciplined but also part of state intervention  (e.g. sterilization; one-child policies</a:t>
            </a:r>
          </a:p>
        </p:txBody>
      </p:sp>
      <p:pic>
        <p:nvPicPr>
          <p:cNvPr id="6" name="Picture 5">
            <a:extLst>
              <a:ext uri="{FF2B5EF4-FFF2-40B4-BE49-F238E27FC236}">
                <a16:creationId xmlns:a16="http://schemas.microsoft.com/office/drawing/2014/main" id="{D76CA934-A237-C04F-851F-E393233E817B}"/>
              </a:ext>
            </a:extLst>
          </p:cNvPr>
          <p:cNvPicPr>
            <a:picLocks noChangeAspect="1"/>
          </p:cNvPicPr>
          <p:nvPr/>
        </p:nvPicPr>
        <p:blipFill>
          <a:blip r:embed="rId2"/>
          <a:stretch>
            <a:fillRect/>
          </a:stretch>
        </p:blipFill>
        <p:spPr>
          <a:xfrm>
            <a:off x="882896" y="2502000"/>
            <a:ext cx="2755900" cy="4394200"/>
          </a:xfrm>
          <a:prstGeom prst="rect">
            <a:avLst/>
          </a:prstGeom>
        </p:spPr>
      </p:pic>
      <p:pic>
        <p:nvPicPr>
          <p:cNvPr id="8" name="Picture 7">
            <a:extLst>
              <a:ext uri="{FF2B5EF4-FFF2-40B4-BE49-F238E27FC236}">
                <a16:creationId xmlns:a16="http://schemas.microsoft.com/office/drawing/2014/main" id="{3E8DBA08-043D-3647-B283-D9AB3B9124DA}"/>
              </a:ext>
            </a:extLst>
          </p:cNvPr>
          <p:cNvPicPr>
            <a:picLocks noChangeAspect="1"/>
          </p:cNvPicPr>
          <p:nvPr/>
        </p:nvPicPr>
        <p:blipFill>
          <a:blip r:embed="rId3"/>
          <a:stretch>
            <a:fillRect/>
          </a:stretch>
        </p:blipFill>
        <p:spPr>
          <a:xfrm>
            <a:off x="4215372" y="2521100"/>
            <a:ext cx="2831400" cy="4356000"/>
          </a:xfrm>
          <a:prstGeom prst="rect">
            <a:avLst/>
          </a:prstGeom>
        </p:spPr>
      </p:pic>
      <p:pic>
        <p:nvPicPr>
          <p:cNvPr id="14" name="Picture 13">
            <a:extLst>
              <a:ext uri="{FF2B5EF4-FFF2-40B4-BE49-F238E27FC236}">
                <a16:creationId xmlns:a16="http://schemas.microsoft.com/office/drawing/2014/main" id="{9EA4AC45-8D4C-6F4C-AF02-88A1EF6618CE}"/>
              </a:ext>
            </a:extLst>
          </p:cNvPr>
          <p:cNvPicPr>
            <a:picLocks noChangeAspect="1"/>
          </p:cNvPicPr>
          <p:nvPr/>
        </p:nvPicPr>
        <p:blipFill>
          <a:blip r:embed="rId4"/>
          <a:stretch>
            <a:fillRect/>
          </a:stretch>
        </p:blipFill>
        <p:spPr>
          <a:xfrm>
            <a:off x="7876579" y="2556000"/>
            <a:ext cx="2775360" cy="4248000"/>
          </a:xfrm>
          <a:prstGeom prst="rect">
            <a:avLst/>
          </a:prstGeom>
        </p:spPr>
      </p:pic>
    </p:spTree>
    <p:extLst>
      <p:ext uri="{BB962C8B-B14F-4D97-AF65-F5344CB8AC3E}">
        <p14:creationId xmlns:p14="http://schemas.microsoft.com/office/powerpoint/2010/main" val="13955821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4"/>
          <p:cNvSpPr>
            <a:spLocks noChangeArrowheads="1"/>
          </p:cNvSpPr>
          <p:nvPr/>
        </p:nvSpPr>
        <p:spPr bwMode="auto">
          <a:xfrm>
            <a:off x="4014788" y="3100388"/>
            <a:ext cx="7058025" cy="36933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endParaRPr lang="en-US" b="1" dirty="0"/>
          </a:p>
          <a:p>
            <a:endParaRPr lang="en-US" b="1" dirty="0"/>
          </a:p>
          <a:p>
            <a:endParaRPr lang="en-US" b="1" dirty="0"/>
          </a:p>
          <a:p>
            <a:endParaRPr lang="en-US" b="1" dirty="0"/>
          </a:p>
          <a:p>
            <a:r>
              <a:rPr lang="en-US" b="1" dirty="0"/>
              <a:t>Biopower/biopolitics:</a:t>
            </a:r>
          </a:p>
          <a:p>
            <a:endParaRPr lang="en-US" dirty="0"/>
          </a:p>
          <a:p>
            <a:r>
              <a:rPr lang="en-US" dirty="0"/>
              <a:t>‘I mean a number of phenomena that seem to me to be quite significant, namely, the set of mechanisms through which the basic biological features of the human species became the object of a political strategy, of a general strategy of power, or, in other words, how, starting from the 18</a:t>
            </a:r>
            <a:r>
              <a:rPr lang="en-US" baseline="30000" dirty="0"/>
              <a:t>th</a:t>
            </a:r>
            <a:r>
              <a:rPr lang="en-US" dirty="0"/>
              <a:t> century, modern Western societies took on board the fundamental biological fact that human</a:t>
            </a:r>
            <a:r>
              <a:rPr lang="en-GB" dirty="0"/>
              <a:t> </a:t>
            </a:r>
            <a:r>
              <a:rPr lang="en-US" dirty="0"/>
              <a:t>beings are a species. This is what I have called </a:t>
            </a:r>
            <a:r>
              <a:rPr lang="en-US" dirty="0" err="1"/>
              <a:t>biopower</a:t>
            </a:r>
            <a:r>
              <a:rPr lang="en-US" dirty="0"/>
              <a:t>.’ </a:t>
            </a:r>
          </a:p>
        </p:txBody>
      </p:sp>
      <p:pic>
        <p:nvPicPr>
          <p:cNvPr id="3" name="Picture 2">
            <a:extLst>
              <a:ext uri="{FF2B5EF4-FFF2-40B4-BE49-F238E27FC236}">
                <a16:creationId xmlns:a16="http://schemas.microsoft.com/office/drawing/2014/main" id="{406281FE-EDEC-F140-91F8-966BD5DEF84F}"/>
              </a:ext>
            </a:extLst>
          </p:cNvPr>
          <p:cNvPicPr>
            <a:picLocks noChangeAspect="1"/>
          </p:cNvPicPr>
          <p:nvPr/>
        </p:nvPicPr>
        <p:blipFill>
          <a:blip r:embed="rId2"/>
          <a:stretch>
            <a:fillRect/>
          </a:stretch>
        </p:blipFill>
        <p:spPr>
          <a:xfrm>
            <a:off x="637381" y="648524"/>
            <a:ext cx="2755900" cy="4394200"/>
          </a:xfrm>
          <a:prstGeom prst="rect">
            <a:avLst/>
          </a:prstGeom>
        </p:spPr>
      </p:pic>
      <p:sp>
        <p:nvSpPr>
          <p:cNvPr id="2" name="TextBox 1">
            <a:extLst>
              <a:ext uri="{FF2B5EF4-FFF2-40B4-BE49-F238E27FC236}">
                <a16:creationId xmlns:a16="http://schemas.microsoft.com/office/drawing/2014/main" id="{F6B9DB45-AABD-E040-A0F4-71437A1AA4CD}"/>
              </a:ext>
            </a:extLst>
          </p:cNvPr>
          <p:cNvSpPr txBox="1"/>
          <p:nvPr/>
        </p:nvSpPr>
        <p:spPr>
          <a:xfrm>
            <a:off x="3800475" y="485776"/>
            <a:ext cx="8705067" cy="369332"/>
          </a:xfrm>
          <a:prstGeom prst="rect">
            <a:avLst/>
          </a:prstGeom>
          <a:noFill/>
        </p:spPr>
        <p:txBody>
          <a:bodyPr wrap="square" rtlCol="0">
            <a:spAutoFit/>
          </a:bodyPr>
          <a:lstStyle/>
          <a:p>
            <a:r>
              <a:rPr lang="en-US" b="1" dirty="0"/>
              <a:t>How does government work? how are people actually governed</a:t>
            </a:r>
          </a:p>
        </p:txBody>
      </p:sp>
      <p:sp>
        <p:nvSpPr>
          <p:cNvPr id="4" name="TextBox 3">
            <a:extLst>
              <a:ext uri="{FF2B5EF4-FFF2-40B4-BE49-F238E27FC236}">
                <a16:creationId xmlns:a16="http://schemas.microsoft.com/office/drawing/2014/main" id="{33427E1C-A65A-3845-830D-F60945EAFF14}"/>
              </a:ext>
            </a:extLst>
          </p:cNvPr>
          <p:cNvSpPr txBox="1"/>
          <p:nvPr/>
        </p:nvSpPr>
        <p:spPr>
          <a:xfrm>
            <a:off x="3600450" y="1414463"/>
            <a:ext cx="8839534" cy="2862322"/>
          </a:xfrm>
          <a:prstGeom prst="rect">
            <a:avLst/>
          </a:prstGeom>
          <a:noFill/>
        </p:spPr>
        <p:txBody>
          <a:bodyPr wrap="square" rtlCol="0">
            <a:spAutoFit/>
          </a:bodyPr>
          <a:lstStyle/>
          <a:p>
            <a:r>
              <a:rPr lang="en-GB" dirty="0"/>
              <a:t>		‘Biopower’ consists of two components:</a:t>
            </a:r>
          </a:p>
          <a:p>
            <a:endParaRPr lang="en-GB" dirty="0"/>
          </a:p>
          <a:p>
            <a:r>
              <a:rPr lang="en-GB" dirty="0"/>
              <a:t>Disciplinary control: centres on the body as a machine and its disciplining, the optimization of its capabilities, the extortion of its forces, the parallel increase of usefulness and its docility</a:t>
            </a:r>
          </a:p>
          <a:p>
            <a:endParaRPr lang="en-GB" dirty="0"/>
          </a:p>
          <a:p>
            <a:r>
              <a:rPr lang="en-GB" dirty="0"/>
              <a:t>Regulatory control: centres on the whole population through technologies such as statistics that traces life/death, disease, productivity, migration etc. </a:t>
            </a:r>
          </a:p>
          <a:p>
            <a:endParaRPr lang="en-GB" dirty="0"/>
          </a:p>
          <a:p>
            <a:r>
              <a:rPr lang="en-GB" dirty="0"/>
              <a:t>				</a:t>
            </a:r>
            <a:endParaRPr lang="en-US" dirty="0"/>
          </a:p>
        </p:txBody>
      </p:sp>
    </p:spTree>
    <p:extLst>
      <p:ext uri="{BB962C8B-B14F-4D97-AF65-F5344CB8AC3E}">
        <p14:creationId xmlns:p14="http://schemas.microsoft.com/office/powerpoint/2010/main" val="20159156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5B3C4D3-3823-5B44-BAB2-5BD2619838B6}"/>
              </a:ext>
            </a:extLst>
          </p:cNvPr>
          <p:cNvPicPr>
            <a:picLocks noChangeAspect="1"/>
          </p:cNvPicPr>
          <p:nvPr/>
        </p:nvPicPr>
        <p:blipFill>
          <a:blip r:embed="rId2"/>
          <a:stretch>
            <a:fillRect/>
          </a:stretch>
        </p:blipFill>
        <p:spPr>
          <a:xfrm>
            <a:off x="460498" y="1335087"/>
            <a:ext cx="2755900" cy="4394200"/>
          </a:xfrm>
          <a:prstGeom prst="rect">
            <a:avLst/>
          </a:prstGeom>
        </p:spPr>
      </p:pic>
      <p:sp>
        <p:nvSpPr>
          <p:cNvPr id="4" name="TextBox 3">
            <a:extLst>
              <a:ext uri="{FF2B5EF4-FFF2-40B4-BE49-F238E27FC236}">
                <a16:creationId xmlns:a16="http://schemas.microsoft.com/office/drawing/2014/main" id="{606319EF-437B-CE43-9337-35ECCC623568}"/>
              </a:ext>
            </a:extLst>
          </p:cNvPr>
          <p:cNvSpPr txBox="1"/>
          <p:nvPr/>
        </p:nvSpPr>
        <p:spPr>
          <a:xfrm>
            <a:off x="4129088" y="1357313"/>
            <a:ext cx="5176930" cy="369332"/>
          </a:xfrm>
          <a:prstGeom prst="rect">
            <a:avLst/>
          </a:prstGeom>
          <a:noFill/>
        </p:spPr>
        <p:txBody>
          <a:bodyPr wrap="none" rtlCol="0">
            <a:spAutoFit/>
          </a:bodyPr>
          <a:lstStyle/>
          <a:p>
            <a:r>
              <a:rPr lang="en-US" b="1" dirty="0"/>
              <a:t>Why does biopower emerge from the 18</a:t>
            </a:r>
            <a:r>
              <a:rPr lang="en-US" b="1" baseline="30000" dirty="0"/>
              <a:t>th</a:t>
            </a:r>
            <a:r>
              <a:rPr lang="en-US" b="1" dirty="0"/>
              <a:t> century?</a:t>
            </a:r>
            <a:r>
              <a:rPr lang="en-US" b="1" baseline="30000" dirty="0"/>
              <a:t>   </a:t>
            </a:r>
            <a:endParaRPr lang="en-US" b="1" dirty="0"/>
          </a:p>
        </p:txBody>
      </p:sp>
      <p:sp>
        <p:nvSpPr>
          <p:cNvPr id="5" name="TextBox 4">
            <a:extLst>
              <a:ext uri="{FF2B5EF4-FFF2-40B4-BE49-F238E27FC236}">
                <a16:creationId xmlns:a16="http://schemas.microsoft.com/office/drawing/2014/main" id="{74EE8DF9-D98F-0947-A3CE-5FC2942C65A0}"/>
              </a:ext>
            </a:extLst>
          </p:cNvPr>
          <p:cNvSpPr txBox="1"/>
          <p:nvPr/>
        </p:nvSpPr>
        <p:spPr>
          <a:xfrm>
            <a:off x="3657600" y="2543174"/>
            <a:ext cx="6715125" cy="2862322"/>
          </a:xfrm>
          <a:prstGeom prst="rect">
            <a:avLst/>
          </a:prstGeom>
          <a:noFill/>
        </p:spPr>
        <p:txBody>
          <a:bodyPr wrap="square" rtlCol="0">
            <a:spAutoFit/>
          </a:bodyPr>
          <a:lstStyle/>
          <a:p>
            <a:r>
              <a:rPr lang="en-GB" dirty="0"/>
              <a:t>‘without question an indispensable element of the development of free-market liberal capitalism’</a:t>
            </a:r>
          </a:p>
          <a:p>
            <a:endParaRPr lang="en-GB" dirty="0"/>
          </a:p>
          <a:p>
            <a:r>
              <a:rPr lang="en-GB" dirty="0"/>
              <a:t>‘This biopower… would not have been possible without the controlled insertion of bodies into the machinery of production and the adjustment of the phenomena of population to economic processes.’ </a:t>
            </a:r>
          </a:p>
          <a:p>
            <a:r>
              <a:rPr lang="en-GB" dirty="0"/>
              <a:t>(HS, p. 141)</a:t>
            </a:r>
          </a:p>
          <a:p>
            <a:r>
              <a:rPr lang="en-GB" dirty="0"/>
              <a:t> </a:t>
            </a:r>
          </a:p>
          <a:p>
            <a:endParaRPr lang="en-GB" dirty="0"/>
          </a:p>
          <a:p>
            <a:r>
              <a:rPr lang="en-GB" b="1" dirty="0"/>
              <a:t>Governmentality:</a:t>
            </a:r>
            <a:r>
              <a:rPr lang="en-GB" dirty="0"/>
              <a:t> the history of the art of governing people</a:t>
            </a:r>
            <a:endParaRPr lang="en-US" dirty="0"/>
          </a:p>
        </p:txBody>
      </p:sp>
    </p:spTree>
    <p:extLst>
      <p:ext uri="{BB962C8B-B14F-4D97-AF65-F5344CB8AC3E}">
        <p14:creationId xmlns:p14="http://schemas.microsoft.com/office/powerpoint/2010/main" val="30158872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s-usih.org/wp-content/uploads/2016/08/Rodgers-Age-of-Fracture-198x300.jpg">
            <a:extLst>
              <a:ext uri="{FF2B5EF4-FFF2-40B4-BE49-F238E27FC236}">
                <a16:creationId xmlns:a16="http://schemas.microsoft.com/office/drawing/2014/main" id="{27E3B600-821E-6141-BE14-21DBB13D91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620" y="602273"/>
            <a:ext cx="3160080" cy="478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EC9C5B8-82E4-3E40-8584-C02B553CCBB5}"/>
              </a:ext>
            </a:extLst>
          </p:cNvPr>
          <p:cNvSpPr txBox="1"/>
          <p:nvPr/>
        </p:nvSpPr>
        <p:spPr>
          <a:xfrm>
            <a:off x="4157664" y="1328738"/>
            <a:ext cx="7744936" cy="5909310"/>
          </a:xfrm>
          <a:prstGeom prst="rect">
            <a:avLst/>
          </a:prstGeom>
          <a:noFill/>
        </p:spPr>
        <p:txBody>
          <a:bodyPr wrap="square" rtlCol="0">
            <a:spAutoFit/>
          </a:bodyPr>
          <a:lstStyle/>
          <a:p>
            <a:endParaRPr lang="en-US" dirty="0"/>
          </a:p>
          <a:p>
            <a:r>
              <a:rPr lang="en-US" dirty="0"/>
              <a:t>‘French theory’ in the US engages with an entirely different socio-economic and political context</a:t>
            </a:r>
          </a:p>
          <a:p>
            <a:endParaRPr lang="en-US" dirty="0"/>
          </a:p>
          <a:p>
            <a:endParaRPr lang="en-US" dirty="0"/>
          </a:p>
          <a:p>
            <a:r>
              <a:rPr lang="en-US" dirty="0"/>
              <a:t>Poststructuralism here helps to rework notions of power and identity in a rapidly globalizing free-market society in which the individual and its self-interest is key</a:t>
            </a:r>
          </a:p>
          <a:p>
            <a:r>
              <a:rPr lang="en-US" dirty="0"/>
              <a:t> </a:t>
            </a:r>
          </a:p>
          <a:p>
            <a:r>
              <a:rPr lang="en-US" dirty="0"/>
              <a:t>‘Identity’ as a matter of individual choice and performance; a hybrid construct of ‘self-fashioning’; in endless re-construction one the self without a core in order to adapt to new opportunities offered by a globalizing liberal market economy </a:t>
            </a:r>
          </a:p>
          <a:p>
            <a:endParaRPr lang="en-US" dirty="0"/>
          </a:p>
          <a:p>
            <a:endParaRPr lang="en-US" dirty="0"/>
          </a:p>
          <a:p>
            <a:r>
              <a:rPr lang="en-US" dirty="0"/>
              <a:t>Robert D. Putman, ‘Bowling Alone: America’s Declining Social Capital’, </a:t>
            </a:r>
            <a:r>
              <a:rPr lang="en-US" i="1" dirty="0"/>
              <a:t>Journal of Democracy</a:t>
            </a:r>
            <a:r>
              <a:rPr lang="en-US" dirty="0"/>
              <a:t> 6 (1995): 65-78.</a:t>
            </a:r>
          </a:p>
          <a:p>
            <a:r>
              <a:rPr lang="en-US" dirty="0"/>
              <a:t>		</a:t>
            </a:r>
          </a:p>
          <a:p>
            <a:r>
              <a:rPr lang="en-US" dirty="0"/>
              <a:t>	disappearance of older models/practices of 				sociability; decline in the use of older notions of 				power or ‘class’ </a:t>
            </a:r>
          </a:p>
          <a:p>
            <a:endParaRPr lang="en-US" dirty="0"/>
          </a:p>
          <a:p>
            <a:endParaRPr lang="en-US" dirty="0"/>
          </a:p>
        </p:txBody>
      </p:sp>
      <p:sp>
        <p:nvSpPr>
          <p:cNvPr id="4" name="TextBox 3">
            <a:extLst>
              <a:ext uri="{FF2B5EF4-FFF2-40B4-BE49-F238E27FC236}">
                <a16:creationId xmlns:a16="http://schemas.microsoft.com/office/drawing/2014/main" id="{3FC7821F-FC27-EE40-89EC-6F42BF68BC1F}"/>
              </a:ext>
            </a:extLst>
          </p:cNvPr>
          <p:cNvSpPr txBox="1"/>
          <p:nvPr/>
        </p:nvSpPr>
        <p:spPr>
          <a:xfrm>
            <a:off x="4829175" y="1228725"/>
            <a:ext cx="237566" cy="369332"/>
          </a:xfrm>
          <a:prstGeom prst="rect">
            <a:avLst/>
          </a:prstGeom>
          <a:noFill/>
        </p:spPr>
        <p:txBody>
          <a:bodyPr wrap="none" rtlCol="0">
            <a:spAutoFit/>
          </a:bodyPr>
          <a:lstStyle/>
          <a:p>
            <a:r>
              <a:rPr lang="en-US" dirty="0"/>
              <a:t> </a:t>
            </a:r>
          </a:p>
        </p:txBody>
      </p:sp>
      <p:sp>
        <p:nvSpPr>
          <p:cNvPr id="6" name="TextBox 5">
            <a:extLst>
              <a:ext uri="{FF2B5EF4-FFF2-40B4-BE49-F238E27FC236}">
                <a16:creationId xmlns:a16="http://schemas.microsoft.com/office/drawing/2014/main" id="{553EF74B-E6CA-0941-B0A6-A013EAEBFFD6}"/>
              </a:ext>
            </a:extLst>
          </p:cNvPr>
          <p:cNvSpPr txBox="1"/>
          <p:nvPr/>
        </p:nvSpPr>
        <p:spPr>
          <a:xfrm>
            <a:off x="4843463" y="728663"/>
            <a:ext cx="6895542" cy="369332"/>
          </a:xfrm>
          <a:prstGeom prst="rect">
            <a:avLst/>
          </a:prstGeom>
          <a:noFill/>
        </p:spPr>
        <p:txBody>
          <a:bodyPr wrap="none" rtlCol="0">
            <a:spAutoFit/>
          </a:bodyPr>
          <a:lstStyle/>
          <a:p>
            <a:r>
              <a:rPr lang="en-US" b="1" dirty="0"/>
              <a:t>‘French Theory’ travels.....and encounters different intellectual needs</a:t>
            </a:r>
          </a:p>
        </p:txBody>
      </p:sp>
    </p:spTree>
    <p:extLst>
      <p:ext uri="{BB962C8B-B14F-4D97-AF65-F5344CB8AC3E}">
        <p14:creationId xmlns:p14="http://schemas.microsoft.com/office/powerpoint/2010/main" val="19548706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descr="Joan Wallach Scott (cropped).jpg">
            <a:extLst>
              <a:ext uri="{FF2B5EF4-FFF2-40B4-BE49-F238E27FC236}">
                <a16:creationId xmlns:a16="http://schemas.microsoft.com/office/drawing/2014/main" id="{02B12AD0-87A8-8B42-90EB-2D7121E524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1" y="1000125"/>
            <a:ext cx="3594100" cy="41656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CB87F67-27E5-1C49-85C2-28D756FC536E}"/>
              </a:ext>
            </a:extLst>
          </p:cNvPr>
          <p:cNvSpPr txBox="1"/>
          <p:nvPr/>
        </p:nvSpPr>
        <p:spPr>
          <a:xfrm>
            <a:off x="1414463" y="5386388"/>
            <a:ext cx="1788888" cy="369332"/>
          </a:xfrm>
          <a:prstGeom prst="rect">
            <a:avLst/>
          </a:prstGeom>
          <a:noFill/>
        </p:spPr>
        <p:txBody>
          <a:bodyPr wrap="none" rtlCol="0">
            <a:spAutoFit/>
          </a:bodyPr>
          <a:lstStyle/>
          <a:p>
            <a:r>
              <a:rPr lang="en-US" dirty="0"/>
              <a:t>Joan Scott, 1941-</a:t>
            </a:r>
          </a:p>
        </p:txBody>
      </p:sp>
      <p:sp>
        <p:nvSpPr>
          <p:cNvPr id="4" name="TextBox 3">
            <a:extLst>
              <a:ext uri="{FF2B5EF4-FFF2-40B4-BE49-F238E27FC236}">
                <a16:creationId xmlns:a16="http://schemas.microsoft.com/office/drawing/2014/main" id="{DC0C6D6A-800C-DA4B-A519-0A60A8F78ACD}"/>
              </a:ext>
            </a:extLst>
          </p:cNvPr>
          <p:cNvSpPr txBox="1"/>
          <p:nvPr/>
        </p:nvSpPr>
        <p:spPr>
          <a:xfrm>
            <a:off x="628651" y="152400"/>
            <a:ext cx="11053189" cy="369332"/>
          </a:xfrm>
          <a:prstGeom prst="rect">
            <a:avLst/>
          </a:prstGeom>
          <a:noFill/>
        </p:spPr>
        <p:txBody>
          <a:bodyPr wrap="square" rtlCol="0">
            <a:spAutoFit/>
          </a:bodyPr>
          <a:lstStyle/>
          <a:p>
            <a:r>
              <a:rPr lang="en-US" b="1" dirty="0"/>
              <a:t>French Theory Travels.....and encounters different intellectual needs...</a:t>
            </a:r>
          </a:p>
        </p:txBody>
      </p:sp>
      <p:sp>
        <p:nvSpPr>
          <p:cNvPr id="5" name="TextBox 4">
            <a:extLst>
              <a:ext uri="{FF2B5EF4-FFF2-40B4-BE49-F238E27FC236}">
                <a16:creationId xmlns:a16="http://schemas.microsoft.com/office/drawing/2014/main" id="{AD7845DB-232A-4B48-B341-1A810AD42686}"/>
              </a:ext>
            </a:extLst>
          </p:cNvPr>
          <p:cNvSpPr txBox="1"/>
          <p:nvPr/>
        </p:nvSpPr>
        <p:spPr>
          <a:xfrm>
            <a:off x="4583723" y="521732"/>
            <a:ext cx="7326923" cy="6370975"/>
          </a:xfrm>
          <a:prstGeom prst="rect">
            <a:avLst/>
          </a:prstGeom>
          <a:noFill/>
        </p:spPr>
        <p:txBody>
          <a:bodyPr wrap="square" rtlCol="0">
            <a:spAutoFit/>
          </a:bodyPr>
          <a:lstStyle/>
          <a:p>
            <a:r>
              <a:rPr lang="en-GB" sz="1600" dirty="0"/>
              <a:t>‘My article (experience) embodied </a:t>
            </a:r>
            <a:r>
              <a:rPr lang="en-GB" sz="1600" b="1" dirty="0"/>
              <a:t>my growing impatience with my fellow social historians who assumed that experience was transparent,</a:t>
            </a:r>
            <a:r>
              <a:rPr lang="en-GB" sz="1600" dirty="0"/>
              <a:t> that there was a direct relationship between, say, economic circumstances and political action, that there was no need to ask what counted as experience – we could know what that was from a sociological description of the conditions of life of groups and individuals. </a:t>
            </a:r>
          </a:p>
          <a:p>
            <a:endParaRPr lang="en-GB" sz="1600" dirty="0"/>
          </a:p>
          <a:p>
            <a:r>
              <a:rPr lang="en-GB" sz="1600" dirty="0"/>
              <a:t>The telling point in Toews’ article (articles she was writing against) was </a:t>
            </a:r>
            <a:r>
              <a:rPr lang="en-GB" sz="1600" b="1" dirty="0"/>
              <a:t>the absence of any definition of the term experience</a:t>
            </a:r>
            <a:r>
              <a:rPr lang="en-GB" sz="1600" dirty="0"/>
              <a:t> – he assumed we all knew what it meant. </a:t>
            </a:r>
          </a:p>
          <a:p>
            <a:endParaRPr lang="en-GB" sz="1600" dirty="0"/>
          </a:p>
          <a:p>
            <a:r>
              <a:rPr lang="en-GB" sz="1600" dirty="0"/>
              <a:t>My readings of Foucault, Derrida, Freud, Lacan, </a:t>
            </a:r>
            <a:r>
              <a:rPr lang="en-GB" sz="1600" dirty="0" err="1"/>
              <a:t>Irigaray</a:t>
            </a:r>
            <a:r>
              <a:rPr lang="en-GB" sz="1600" dirty="0"/>
              <a:t> and others had </a:t>
            </a:r>
            <a:r>
              <a:rPr lang="en-GB" sz="1600" b="1" dirty="0"/>
              <a:t>led me to doubt that words like experience were self-evident</a:t>
            </a:r>
            <a:r>
              <a:rPr lang="en-GB" sz="1600" dirty="0"/>
              <a:t>; </a:t>
            </a:r>
          </a:p>
          <a:p>
            <a:endParaRPr lang="en-GB" sz="1600" dirty="0"/>
          </a:p>
          <a:p>
            <a:r>
              <a:rPr lang="en-GB" sz="1600" b="1" dirty="0"/>
              <a:t>the point was to ask what kind of work they were doing</a:t>
            </a:r>
            <a:r>
              <a:rPr lang="en-GB" sz="1600" dirty="0"/>
              <a:t>, how they were establishing meaning, how some things and not others came to be included in the term. When ‘experience’ was alluded to by historians what did they mean by the term? What were they including and excluding? How were they measuring the impact of ‘experience’ on the psyches of individuals? How did an appeal to a common experience create a sense of member- ship in a group? </a:t>
            </a:r>
          </a:p>
          <a:p>
            <a:endParaRPr lang="en-GB" sz="1600" dirty="0"/>
          </a:p>
          <a:p>
            <a:r>
              <a:rPr lang="en-GB" sz="1600" dirty="0"/>
              <a:t>These were the kinds of questions that seemed to me to be left aside when the meaning of experience was taken to be known by historians.’</a:t>
            </a:r>
          </a:p>
          <a:p>
            <a:endParaRPr lang="en-GB" dirty="0"/>
          </a:p>
          <a:p>
            <a:r>
              <a:rPr lang="en-GB" sz="1600" dirty="0"/>
              <a:t>(Victoria </a:t>
            </a:r>
            <a:r>
              <a:rPr lang="en-GB" sz="1600" dirty="0" err="1"/>
              <a:t>Hesford</a:t>
            </a:r>
            <a:r>
              <a:rPr lang="en-GB" sz="1600" dirty="0"/>
              <a:t> and Lisa Diedrich,  ‘On ‘The evidence of experience’ and its reverberations: An interview with Joan W. Scott’, Feminist Theory 15,2 (2014) 15(2), p. 199)</a:t>
            </a:r>
          </a:p>
        </p:txBody>
      </p:sp>
    </p:spTree>
    <p:extLst>
      <p:ext uri="{BB962C8B-B14F-4D97-AF65-F5344CB8AC3E}">
        <p14:creationId xmlns:p14="http://schemas.microsoft.com/office/powerpoint/2010/main" val="32600687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3">
            <a:extLst>
              <a:ext uri="{FF2B5EF4-FFF2-40B4-BE49-F238E27FC236}">
                <a16:creationId xmlns:a16="http://schemas.microsoft.com/office/drawing/2014/main" id="{82B296C5-3640-7D4C-83C4-475863B9F09C}"/>
              </a:ext>
            </a:extLst>
          </p:cNvPr>
          <p:cNvSpPr>
            <a:spLocks noChangeArrowheads="1"/>
          </p:cNvSpPr>
          <p:nvPr/>
        </p:nvSpPr>
        <p:spPr bwMode="auto">
          <a:xfrm>
            <a:off x="2927351" y="1412876"/>
            <a:ext cx="6588125"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chemeClr val="accent1"/>
              </a:buClr>
              <a:defRPr sz="2000">
                <a:solidFill>
                  <a:schemeClr val="tx1"/>
                </a:solidFill>
                <a:latin typeface="Garamond" panose="02020404030301010803" pitchFamily="18" charset="0"/>
                <a:cs typeface="Tahoma" panose="020B0604030504040204" pitchFamily="34" charset="0"/>
              </a:defRPr>
            </a:lvl1pPr>
            <a:lvl2pPr marL="742950" indent="-285750" algn="ctr">
              <a:spcBef>
                <a:spcPts val="1200"/>
              </a:spcBef>
              <a:buClr>
                <a:schemeClr val="accent1"/>
              </a:buClr>
              <a:defRPr>
                <a:solidFill>
                  <a:schemeClr val="tx2"/>
                </a:solidFill>
                <a:latin typeface="Garamond" panose="02020404030301010803" pitchFamily="18" charset="0"/>
                <a:cs typeface="Tahoma" panose="020B0604030504040204" pitchFamily="34" charset="0"/>
              </a:defRPr>
            </a:lvl2pPr>
            <a:lvl3pPr marL="1143000" indent="-228600" algn="ctr">
              <a:spcBef>
                <a:spcPts val="1200"/>
              </a:spcBef>
              <a:buClr>
                <a:schemeClr val="accent1"/>
              </a:buClr>
              <a:defRPr sz="1600">
                <a:solidFill>
                  <a:schemeClr val="tx1"/>
                </a:solidFill>
                <a:latin typeface="Garamond" panose="02020404030301010803" pitchFamily="18" charset="0"/>
                <a:cs typeface="Tahoma" panose="020B0604030504040204" pitchFamily="34" charset="0"/>
              </a:defRPr>
            </a:lvl3pPr>
            <a:lvl4pPr marL="1600200" indent="-228600" algn="ctr">
              <a:spcBef>
                <a:spcPts val="1200"/>
              </a:spcBef>
              <a:buClr>
                <a:schemeClr val="accent1"/>
              </a:buClr>
              <a:defRPr sz="1400">
                <a:solidFill>
                  <a:schemeClr val="tx2"/>
                </a:solidFill>
                <a:latin typeface="Garamond" panose="02020404030301010803" pitchFamily="18" charset="0"/>
                <a:cs typeface="Tahoma" panose="020B0604030504040204" pitchFamily="34" charset="0"/>
              </a:defRPr>
            </a:lvl4pPr>
            <a:lvl5pPr marL="2057400" indent="-228600" algn="ctr">
              <a:spcBef>
                <a:spcPts val="1200"/>
              </a:spcBef>
              <a:buClr>
                <a:schemeClr val="accent1"/>
              </a:buClr>
              <a:defRPr sz="1400">
                <a:solidFill>
                  <a:schemeClr val="tx1"/>
                </a:solidFill>
                <a:latin typeface="Garamond" panose="02020404030301010803" pitchFamily="18" charset="0"/>
                <a:cs typeface="Tahoma" panose="020B0604030504040204" pitchFamily="34" charset="0"/>
              </a:defRPr>
            </a:lvl5pPr>
            <a:lvl6pPr marL="2514600" indent="-228600" algn="ctr" eaLnBrk="0" fontAlgn="base" hangingPunct="0">
              <a:spcBef>
                <a:spcPts val="1200"/>
              </a:spcBef>
              <a:spcAft>
                <a:spcPct val="0"/>
              </a:spcAft>
              <a:buClr>
                <a:schemeClr val="accent1"/>
              </a:buClr>
              <a:defRPr sz="1400">
                <a:solidFill>
                  <a:schemeClr val="tx1"/>
                </a:solidFill>
                <a:latin typeface="Garamond" panose="02020404030301010803" pitchFamily="18" charset="0"/>
                <a:cs typeface="Tahoma" panose="020B0604030504040204" pitchFamily="34" charset="0"/>
              </a:defRPr>
            </a:lvl6pPr>
            <a:lvl7pPr marL="2971800" indent="-228600" algn="ctr" eaLnBrk="0" fontAlgn="base" hangingPunct="0">
              <a:spcBef>
                <a:spcPts val="1200"/>
              </a:spcBef>
              <a:spcAft>
                <a:spcPct val="0"/>
              </a:spcAft>
              <a:buClr>
                <a:schemeClr val="accent1"/>
              </a:buClr>
              <a:defRPr sz="1400">
                <a:solidFill>
                  <a:schemeClr val="tx1"/>
                </a:solidFill>
                <a:latin typeface="Garamond" panose="02020404030301010803" pitchFamily="18" charset="0"/>
                <a:cs typeface="Tahoma" panose="020B0604030504040204" pitchFamily="34" charset="0"/>
              </a:defRPr>
            </a:lvl7pPr>
            <a:lvl8pPr marL="3429000" indent="-228600" algn="ctr" eaLnBrk="0" fontAlgn="base" hangingPunct="0">
              <a:spcBef>
                <a:spcPts val="1200"/>
              </a:spcBef>
              <a:spcAft>
                <a:spcPct val="0"/>
              </a:spcAft>
              <a:buClr>
                <a:schemeClr val="accent1"/>
              </a:buClr>
              <a:defRPr sz="1400">
                <a:solidFill>
                  <a:schemeClr val="tx1"/>
                </a:solidFill>
                <a:latin typeface="Garamond" panose="02020404030301010803" pitchFamily="18" charset="0"/>
                <a:cs typeface="Tahoma" panose="020B0604030504040204" pitchFamily="34" charset="0"/>
              </a:defRPr>
            </a:lvl8pPr>
            <a:lvl9pPr marL="3886200" indent="-228600" algn="ctr" eaLnBrk="0" fontAlgn="base" hangingPunct="0">
              <a:spcBef>
                <a:spcPts val="1200"/>
              </a:spcBef>
              <a:spcAft>
                <a:spcPct val="0"/>
              </a:spcAft>
              <a:buClr>
                <a:schemeClr val="accent1"/>
              </a:buClr>
              <a:defRPr sz="1400">
                <a:solidFill>
                  <a:schemeClr val="tx1"/>
                </a:solidFill>
                <a:latin typeface="Garamond" panose="02020404030301010803" pitchFamily="18" charset="0"/>
                <a:cs typeface="Tahoma" panose="020B0604030504040204" pitchFamily="34" charset="0"/>
              </a:defRPr>
            </a:lvl9pPr>
          </a:lstStyle>
          <a:p>
            <a:pPr>
              <a:spcBef>
                <a:spcPct val="0"/>
              </a:spcBef>
              <a:buClrTx/>
            </a:pPr>
            <a:r>
              <a:rPr lang="en-GB" altLang="en-US" sz="3200" b="1">
                <a:latin typeface="Times New Roman" panose="02020603050405020304" pitchFamily="18" charset="0"/>
                <a:cs typeface="Arial" panose="020B0604020202020204" pitchFamily="34" charset="0"/>
              </a:rPr>
              <a:t>Theory Applied I: </a:t>
            </a:r>
          </a:p>
          <a:p>
            <a:pPr>
              <a:spcBef>
                <a:spcPct val="0"/>
              </a:spcBef>
              <a:buClrTx/>
            </a:pPr>
            <a:r>
              <a:rPr lang="en-GB" altLang="en-US" sz="3200" b="1">
                <a:latin typeface="Times New Roman" panose="02020603050405020304" pitchFamily="18" charset="0"/>
                <a:cs typeface="Arial" panose="020B0604020202020204" pitchFamily="34" charset="0"/>
              </a:rPr>
              <a:t>Women’s History, Poststructuralism and the Questioning of Women’s Experience</a:t>
            </a:r>
          </a:p>
          <a:p>
            <a:pPr>
              <a:spcBef>
                <a:spcPct val="0"/>
              </a:spcBef>
              <a:buClrTx/>
            </a:pPr>
            <a:endParaRPr lang="en-GB" altLang="en-US" sz="3200" b="1">
              <a:latin typeface="Times New Roman" panose="02020603050405020304" pitchFamily="18" charset="0"/>
              <a:cs typeface="Arial" panose="020B0604020202020204" pitchFamily="34" charset="0"/>
            </a:endParaRPr>
          </a:p>
          <a:p>
            <a:pPr>
              <a:spcBef>
                <a:spcPct val="0"/>
              </a:spcBef>
              <a:buClrTx/>
            </a:pPr>
            <a:r>
              <a:rPr lang="en-GB" altLang="en-US" sz="2400" b="1">
                <a:latin typeface="Times New Roman" panose="02020603050405020304" pitchFamily="18" charset="0"/>
                <a:cs typeface="Arial" panose="020B0604020202020204" pitchFamily="34" charset="0"/>
              </a:rPr>
              <a:t>Laura Schwartz</a:t>
            </a:r>
          </a:p>
          <a:p>
            <a:pPr>
              <a:spcBef>
                <a:spcPct val="0"/>
              </a:spcBef>
              <a:buClrTx/>
            </a:pPr>
            <a:r>
              <a:rPr lang="en-GB" altLang="en-US" sz="2400" b="1">
                <a:latin typeface="Times New Roman" panose="02020603050405020304" pitchFamily="18" charset="0"/>
                <a:cs typeface="Arial" panose="020B0604020202020204" pitchFamily="34" charset="0"/>
              </a:rPr>
              <a:t>Associate Professor of Modern British History</a:t>
            </a:r>
          </a:p>
        </p:txBody>
      </p:sp>
    </p:spTree>
    <p:extLst>
      <p:ext uri="{BB962C8B-B14F-4D97-AF65-F5344CB8AC3E}">
        <p14:creationId xmlns:p14="http://schemas.microsoft.com/office/powerpoint/2010/main" val="2067597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004592-Fernand_Braudel.jpg"/>
          <p:cNvPicPr>
            <a:picLocks noChangeAspect="1"/>
          </p:cNvPicPr>
          <p:nvPr/>
        </p:nvPicPr>
        <p:blipFill>
          <a:blip r:embed="rId2"/>
          <a:stretch>
            <a:fillRect/>
          </a:stretch>
        </p:blipFill>
        <p:spPr>
          <a:xfrm>
            <a:off x="1786293" y="704889"/>
            <a:ext cx="5244535" cy="3549600"/>
          </a:xfrm>
          <a:prstGeom prst="rect">
            <a:avLst/>
          </a:prstGeom>
        </p:spPr>
      </p:pic>
      <p:sp>
        <p:nvSpPr>
          <p:cNvPr id="5" name="TextBox 4"/>
          <p:cNvSpPr txBox="1"/>
          <p:nvPr/>
        </p:nvSpPr>
        <p:spPr>
          <a:xfrm>
            <a:off x="7197802" y="1629077"/>
            <a:ext cx="5283691" cy="1477328"/>
          </a:xfrm>
          <a:prstGeom prst="rect">
            <a:avLst/>
          </a:prstGeom>
          <a:noFill/>
        </p:spPr>
        <p:txBody>
          <a:bodyPr wrap="none" rtlCol="0">
            <a:spAutoFit/>
          </a:bodyPr>
          <a:lstStyle/>
          <a:p>
            <a:r>
              <a:rPr lang="en-US" b="1" dirty="0"/>
              <a:t>2</a:t>
            </a:r>
            <a:r>
              <a:rPr lang="en-US" b="1" baseline="30000" dirty="0"/>
              <a:t>nd</a:t>
            </a:r>
            <a:r>
              <a:rPr lang="en-US" b="1" dirty="0"/>
              <a:t> generation of the Annales continues focus on </a:t>
            </a:r>
          </a:p>
          <a:p>
            <a:r>
              <a:rPr lang="en-US" b="1" dirty="0"/>
              <a:t>‘total history’ aim (social sciences and natural science</a:t>
            </a:r>
          </a:p>
          <a:p>
            <a:r>
              <a:rPr lang="en-US" b="1" dirty="0"/>
              <a:t>Methodologies, statistics etc.)</a:t>
            </a:r>
          </a:p>
          <a:p>
            <a:endParaRPr lang="en-US" dirty="0"/>
          </a:p>
          <a:p>
            <a:endParaRPr lang="en-US" dirty="0"/>
          </a:p>
        </p:txBody>
      </p:sp>
      <p:sp>
        <p:nvSpPr>
          <p:cNvPr id="6" name="TextBox 5"/>
          <p:cNvSpPr txBox="1"/>
          <p:nvPr/>
        </p:nvSpPr>
        <p:spPr>
          <a:xfrm>
            <a:off x="2366098" y="4873425"/>
            <a:ext cx="2847917" cy="369332"/>
          </a:xfrm>
          <a:prstGeom prst="rect">
            <a:avLst/>
          </a:prstGeom>
          <a:noFill/>
        </p:spPr>
        <p:txBody>
          <a:bodyPr wrap="none" rtlCol="0">
            <a:spAutoFit/>
          </a:bodyPr>
          <a:lstStyle/>
          <a:p>
            <a:r>
              <a:rPr lang="en-US" dirty="0" err="1"/>
              <a:t>Fernand</a:t>
            </a:r>
            <a:r>
              <a:rPr lang="en-US" dirty="0"/>
              <a:t> </a:t>
            </a:r>
            <a:r>
              <a:rPr lang="en-US" dirty="0" err="1"/>
              <a:t>Braudel</a:t>
            </a:r>
            <a:r>
              <a:rPr lang="en-US" dirty="0"/>
              <a:t>, 1902-1985</a:t>
            </a:r>
          </a:p>
        </p:txBody>
      </p:sp>
      <p:sp>
        <p:nvSpPr>
          <p:cNvPr id="2" name="TextBox 1"/>
          <p:cNvSpPr txBox="1"/>
          <p:nvPr/>
        </p:nvSpPr>
        <p:spPr>
          <a:xfrm>
            <a:off x="7433313" y="2910792"/>
            <a:ext cx="4736618" cy="2308324"/>
          </a:xfrm>
          <a:prstGeom prst="rect">
            <a:avLst/>
          </a:prstGeom>
          <a:noFill/>
        </p:spPr>
        <p:txBody>
          <a:bodyPr wrap="none" rtlCol="0">
            <a:spAutoFit/>
          </a:bodyPr>
          <a:lstStyle/>
          <a:p>
            <a:endParaRPr lang="en-US" dirty="0"/>
          </a:p>
          <a:p>
            <a:r>
              <a:rPr lang="en-US" dirty="0"/>
              <a:t>Dominates the entire field for </a:t>
            </a:r>
          </a:p>
          <a:p>
            <a:r>
              <a:rPr lang="en-US" dirty="0"/>
              <a:t>decades until the 1970/80s</a:t>
            </a:r>
          </a:p>
          <a:p>
            <a:endParaRPr lang="en-US" dirty="0"/>
          </a:p>
          <a:p>
            <a:endParaRPr lang="en-US" dirty="0"/>
          </a:p>
          <a:p>
            <a:r>
              <a:rPr lang="en-US" dirty="0"/>
              <a:t>A reminder that success of a historical paradigm </a:t>
            </a:r>
          </a:p>
          <a:p>
            <a:r>
              <a:rPr lang="en-US" dirty="0"/>
              <a:t>Is not only about great thought but also about</a:t>
            </a:r>
          </a:p>
          <a:p>
            <a:r>
              <a:rPr lang="en-US" dirty="0"/>
              <a:t>Institutional dominance! </a:t>
            </a:r>
          </a:p>
        </p:txBody>
      </p:sp>
    </p:spTree>
    <p:extLst>
      <p:ext uri="{BB962C8B-B14F-4D97-AF65-F5344CB8AC3E}">
        <p14:creationId xmlns:p14="http://schemas.microsoft.com/office/powerpoint/2010/main" val="36849598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2">
            <a:extLst>
              <a:ext uri="{FF2B5EF4-FFF2-40B4-BE49-F238E27FC236}">
                <a16:creationId xmlns:a16="http://schemas.microsoft.com/office/drawing/2014/main" id="{473FF472-55DC-EA4A-8F09-57566091A7BC}"/>
              </a:ext>
            </a:extLst>
          </p:cNvPr>
          <p:cNvSpPr txBox="1">
            <a:spLocks noChangeArrowheads="1"/>
          </p:cNvSpPr>
          <p:nvPr/>
        </p:nvSpPr>
        <p:spPr bwMode="auto">
          <a:xfrm>
            <a:off x="4367213" y="1196975"/>
            <a:ext cx="4176712"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chemeClr val="accent1"/>
              </a:buClr>
              <a:defRPr sz="2000">
                <a:solidFill>
                  <a:schemeClr val="tx1"/>
                </a:solidFill>
                <a:latin typeface="Garamond" panose="02020404030301010803" pitchFamily="18" charset="0"/>
                <a:cs typeface="Tahoma" panose="020B0604030504040204" pitchFamily="34" charset="0"/>
              </a:defRPr>
            </a:lvl1pPr>
            <a:lvl2pPr marL="742950" indent="-285750" algn="ctr">
              <a:spcBef>
                <a:spcPts val="1200"/>
              </a:spcBef>
              <a:buClr>
                <a:schemeClr val="accent1"/>
              </a:buClr>
              <a:defRPr>
                <a:solidFill>
                  <a:schemeClr val="tx2"/>
                </a:solidFill>
                <a:latin typeface="Garamond" panose="02020404030301010803" pitchFamily="18" charset="0"/>
                <a:cs typeface="Tahoma" panose="020B0604030504040204" pitchFamily="34" charset="0"/>
              </a:defRPr>
            </a:lvl2pPr>
            <a:lvl3pPr marL="1143000" indent="-228600" algn="ctr">
              <a:spcBef>
                <a:spcPts val="1200"/>
              </a:spcBef>
              <a:buClr>
                <a:schemeClr val="accent1"/>
              </a:buClr>
              <a:defRPr sz="1600">
                <a:solidFill>
                  <a:schemeClr val="tx1"/>
                </a:solidFill>
                <a:latin typeface="Garamond" panose="02020404030301010803" pitchFamily="18" charset="0"/>
                <a:cs typeface="Tahoma" panose="020B0604030504040204" pitchFamily="34" charset="0"/>
              </a:defRPr>
            </a:lvl3pPr>
            <a:lvl4pPr marL="1600200" indent="-228600" algn="ctr">
              <a:spcBef>
                <a:spcPts val="1200"/>
              </a:spcBef>
              <a:buClr>
                <a:schemeClr val="accent1"/>
              </a:buClr>
              <a:defRPr sz="1400">
                <a:solidFill>
                  <a:schemeClr val="tx2"/>
                </a:solidFill>
                <a:latin typeface="Garamond" panose="02020404030301010803" pitchFamily="18" charset="0"/>
                <a:cs typeface="Tahoma" panose="020B0604030504040204" pitchFamily="34" charset="0"/>
              </a:defRPr>
            </a:lvl4pPr>
            <a:lvl5pPr marL="2057400" indent="-228600" algn="ctr">
              <a:spcBef>
                <a:spcPts val="1200"/>
              </a:spcBef>
              <a:buClr>
                <a:schemeClr val="accent1"/>
              </a:buClr>
              <a:defRPr sz="1400">
                <a:solidFill>
                  <a:schemeClr val="tx1"/>
                </a:solidFill>
                <a:latin typeface="Garamond" panose="02020404030301010803" pitchFamily="18" charset="0"/>
                <a:cs typeface="Tahoma" panose="020B0604030504040204" pitchFamily="34" charset="0"/>
              </a:defRPr>
            </a:lvl5pPr>
            <a:lvl6pPr marL="2514600" indent="-228600" algn="ctr" eaLnBrk="0" fontAlgn="base" hangingPunct="0">
              <a:spcBef>
                <a:spcPts val="1200"/>
              </a:spcBef>
              <a:spcAft>
                <a:spcPct val="0"/>
              </a:spcAft>
              <a:buClr>
                <a:schemeClr val="accent1"/>
              </a:buClr>
              <a:defRPr sz="1400">
                <a:solidFill>
                  <a:schemeClr val="tx1"/>
                </a:solidFill>
                <a:latin typeface="Garamond" panose="02020404030301010803" pitchFamily="18" charset="0"/>
                <a:cs typeface="Tahoma" panose="020B0604030504040204" pitchFamily="34" charset="0"/>
              </a:defRPr>
            </a:lvl6pPr>
            <a:lvl7pPr marL="2971800" indent="-228600" algn="ctr" eaLnBrk="0" fontAlgn="base" hangingPunct="0">
              <a:spcBef>
                <a:spcPts val="1200"/>
              </a:spcBef>
              <a:spcAft>
                <a:spcPct val="0"/>
              </a:spcAft>
              <a:buClr>
                <a:schemeClr val="accent1"/>
              </a:buClr>
              <a:defRPr sz="1400">
                <a:solidFill>
                  <a:schemeClr val="tx1"/>
                </a:solidFill>
                <a:latin typeface="Garamond" panose="02020404030301010803" pitchFamily="18" charset="0"/>
                <a:cs typeface="Tahoma" panose="020B0604030504040204" pitchFamily="34" charset="0"/>
              </a:defRPr>
            </a:lvl7pPr>
            <a:lvl8pPr marL="3429000" indent="-228600" algn="ctr" eaLnBrk="0" fontAlgn="base" hangingPunct="0">
              <a:spcBef>
                <a:spcPts val="1200"/>
              </a:spcBef>
              <a:spcAft>
                <a:spcPct val="0"/>
              </a:spcAft>
              <a:buClr>
                <a:schemeClr val="accent1"/>
              </a:buClr>
              <a:defRPr sz="1400">
                <a:solidFill>
                  <a:schemeClr val="tx1"/>
                </a:solidFill>
                <a:latin typeface="Garamond" panose="02020404030301010803" pitchFamily="18" charset="0"/>
                <a:cs typeface="Tahoma" panose="020B0604030504040204" pitchFamily="34" charset="0"/>
              </a:defRPr>
            </a:lvl8pPr>
            <a:lvl9pPr marL="3886200" indent="-228600" algn="ctr" eaLnBrk="0" fontAlgn="base" hangingPunct="0">
              <a:spcBef>
                <a:spcPts val="1200"/>
              </a:spcBef>
              <a:spcAft>
                <a:spcPct val="0"/>
              </a:spcAft>
              <a:buClr>
                <a:schemeClr val="accent1"/>
              </a:buClr>
              <a:defRPr sz="1400">
                <a:solidFill>
                  <a:schemeClr val="tx1"/>
                </a:solidFill>
                <a:latin typeface="Garamond" panose="02020404030301010803" pitchFamily="18" charset="0"/>
                <a:cs typeface="Tahoma" panose="020B0604030504040204" pitchFamily="34" charset="0"/>
              </a:defRPr>
            </a:lvl9pPr>
          </a:lstStyle>
          <a:p>
            <a:pPr algn="l" eaLnBrk="1" hangingPunct="1">
              <a:spcBef>
                <a:spcPct val="0"/>
              </a:spcBef>
              <a:buClrTx/>
            </a:pPr>
            <a:r>
              <a:rPr lang="en-GB" altLang="en-US" sz="3600" b="1">
                <a:latin typeface="Times New Roman" panose="02020603050405020304" pitchFamily="18" charset="0"/>
                <a:cs typeface="Arial" panose="020B0604020202020204" pitchFamily="34" charset="0"/>
              </a:rPr>
              <a:t>‘gender is a constitutive element of social relations based on perceived differences between the sexes’</a:t>
            </a:r>
            <a:r>
              <a:rPr lang="en-GB" altLang="en-US" sz="3600">
                <a:latin typeface="Times New Roman" panose="02020603050405020304" pitchFamily="18" charset="0"/>
                <a:cs typeface="Arial" panose="020B0604020202020204" pitchFamily="34" charset="0"/>
              </a:rPr>
              <a:t> </a:t>
            </a:r>
          </a:p>
          <a:p>
            <a:pPr algn="l" eaLnBrk="1" hangingPunct="1">
              <a:spcBef>
                <a:spcPct val="0"/>
              </a:spcBef>
              <a:buClrTx/>
            </a:pPr>
            <a:r>
              <a:rPr lang="en-GB" altLang="en-US" sz="3600" b="1">
                <a:latin typeface="Times New Roman" panose="02020603050405020304" pitchFamily="18" charset="0"/>
                <a:cs typeface="Arial" panose="020B0604020202020204" pitchFamily="34" charset="0"/>
              </a:rPr>
              <a:t>Joan Scott</a:t>
            </a:r>
          </a:p>
        </p:txBody>
      </p:sp>
    </p:spTree>
    <p:extLst>
      <p:ext uri="{BB962C8B-B14F-4D97-AF65-F5344CB8AC3E}">
        <p14:creationId xmlns:p14="http://schemas.microsoft.com/office/powerpoint/2010/main" val="2149381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solidFill>
                  <a:srgbClr val="FFFF00"/>
                </a:solidFill>
              </a:rPr>
              <a:t>Postcolonial Histories</a:t>
            </a:r>
          </a:p>
        </p:txBody>
      </p:sp>
      <p:sp>
        <p:nvSpPr>
          <p:cNvPr id="3" name="Subtitle 2"/>
          <p:cNvSpPr>
            <a:spLocks noGrp="1"/>
          </p:cNvSpPr>
          <p:nvPr>
            <p:ph type="subTitle" idx="1"/>
          </p:nvPr>
        </p:nvSpPr>
        <p:spPr/>
        <p:txBody>
          <a:bodyPr/>
          <a:lstStyle/>
          <a:p>
            <a:r>
              <a:rPr lang="en-GB" dirty="0"/>
              <a:t>Professor David Lambert</a:t>
            </a:r>
          </a:p>
          <a:p>
            <a:r>
              <a:rPr lang="en-GB" dirty="0"/>
              <a:t>Historiography (HI323)</a:t>
            </a:r>
          </a:p>
          <a:p>
            <a:r>
              <a:rPr lang="en-GB" dirty="0"/>
              <a:t>10-11am, 19</a:t>
            </a:r>
            <a:r>
              <a:rPr lang="en-GB" baseline="30000" dirty="0"/>
              <a:t>th</a:t>
            </a:r>
            <a:r>
              <a:rPr lang="en-GB" dirty="0"/>
              <a:t> February 2019</a:t>
            </a:r>
          </a:p>
        </p:txBody>
      </p:sp>
    </p:spTree>
    <p:extLst>
      <p:ext uri="{BB962C8B-B14F-4D97-AF65-F5344CB8AC3E}">
        <p14:creationId xmlns:p14="http://schemas.microsoft.com/office/powerpoint/2010/main" val="2281089629"/>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11623-F28E-40D9-9C4F-752CE246A272}"/>
              </a:ext>
            </a:extLst>
          </p:cNvPr>
          <p:cNvSpPr>
            <a:spLocks noGrp="1"/>
          </p:cNvSpPr>
          <p:nvPr>
            <p:ph type="title"/>
          </p:nvPr>
        </p:nvSpPr>
        <p:spPr/>
        <p:txBody>
          <a:bodyPr/>
          <a:lstStyle/>
          <a:p>
            <a:r>
              <a:rPr lang="en-GB" dirty="0">
                <a:solidFill>
                  <a:srgbClr val="FFFF00"/>
                </a:solidFill>
              </a:rPr>
              <a:t>Defining postcolonialism</a:t>
            </a:r>
            <a:endParaRPr lang="en-GB" dirty="0"/>
          </a:p>
        </p:txBody>
      </p:sp>
      <p:sp>
        <p:nvSpPr>
          <p:cNvPr id="3" name="Content Placeholder 2">
            <a:extLst>
              <a:ext uri="{FF2B5EF4-FFF2-40B4-BE49-F238E27FC236}">
                <a16:creationId xmlns:a16="http://schemas.microsoft.com/office/drawing/2014/main" id="{543C410A-3664-4316-8187-36ED7FEA161C}"/>
              </a:ext>
            </a:extLst>
          </p:cNvPr>
          <p:cNvSpPr>
            <a:spLocks noGrp="1"/>
          </p:cNvSpPr>
          <p:nvPr>
            <p:ph idx="1"/>
          </p:nvPr>
        </p:nvSpPr>
        <p:spPr>
          <a:xfrm>
            <a:off x="1981200" y="1600200"/>
            <a:ext cx="8229600" cy="5069160"/>
          </a:xfrm>
        </p:spPr>
        <p:txBody>
          <a:bodyPr>
            <a:normAutofit/>
          </a:bodyPr>
          <a:lstStyle/>
          <a:p>
            <a:pPr marL="0" indent="0">
              <a:buNone/>
            </a:pPr>
            <a:r>
              <a:rPr lang="en-GB" sz="3000" dirty="0"/>
              <a:t>‘</a:t>
            </a:r>
            <a:r>
              <a:rPr lang="en-GB" sz="3000" dirty="0" err="1"/>
              <a:t>Historiographically</a:t>
            </a:r>
            <a:r>
              <a:rPr lang="en-GB" sz="3000" dirty="0"/>
              <a:t>, the postcolonial perspective has sought to deconstruct the grand narratives of imperial and national histories deriving often from an Enlightenment vision of a progressive history, in order to reveal or point to suppressed, defeated, or negated histories and stories’ </a:t>
            </a:r>
          </a:p>
          <a:p>
            <a:pPr marL="0" indent="0">
              <a:buNone/>
            </a:pPr>
            <a:r>
              <a:rPr lang="en-GB" sz="3000" dirty="0"/>
              <a:t>(</a:t>
            </a:r>
            <a:r>
              <a:rPr lang="en-GB" sz="3000" dirty="0" err="1"/>
              <a:t>Duara</a:t>
            </a:r>
            <a:r>
              <a:rPr lang="en-GB" sz="3000" dirty="0"/>
              <a:t>, 2002, p. 417).</a:t>
            </a:r>
          </a:p>
        </p:txBody>
      </p:sp>
    </p:spTree>
    <p:extLst>
      <p:ext uri="{BB962C8B-B14F-4D97-AF65-F5344CB8AC3E}">
        <p14:creationId xmlns:p14="http://schemas.microsoft.com/office/powerpoint/2010/main" val="309160112"/>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EA31C-B507-1B4B-9D3D-8FAEE565E89E}"/>
              </a:ext>
            </a:extLst>
          </p:cNvPr>
          <p:cNvSpPr>
            <a:spLocks noGrp="1"/>
          </p:cNvSpPr>
          <p:nvPr>
            <p:ph type="ctrTitle"/>
          </p:nvPr>
        </p:nvSpPr>
        <p:spPr/>
        <p:txBody>
          <a:bodyPr>
            <a:normAutofit/>
          </a:bodyPr>
          <a:lstStyle/>
          <a:p>
            <a:r>
              <a:rPr lang="en-GB" dirty="0"/>
              <a:t>Theory Applied IV:</a:t>
            </a:r>
            <a:br>
              <a:rPr lang="en-GB" dirty="0"/>
            </a:br>
            <a:r>
              <a:rPr lang="en-GB" dirty="0"/>
              <a:t>Global History</a:t>
            </a:r>
            <a:endParaRPr lang="en-US" dirty="0"/>
          </a:p>
        </p:txBody>
      </p:sp>
      <p:sp>
        <p:nvSpPr>
          <p:cNvPr id="3" name="Subtitle 2">
            <a:extLst>
              <a:ext uri="{FF2B5EF4-FFF2-40B4-BE49-F238E27FC236}">
                <a16:creationId xmlns:a16="http://schemas.microsoft.com/office/drawing/2014/main" id="{A149DE6E-36ED-6A4E-B18E-7030E16D065A}"/>
              </a:ext>
            </a:extLst>
          </p:cNvPr>
          <p:cNvSpPr>
            <a:spLocks noGrp="1"/>
          </p:cNvSpPr>
          <p:nvPr>
            <p:ph type="subTitle" idx="1"/>
          </p:nvPr>
        </p:nvSpPr>
        <p:spPr/>
        <p:txBody>
          <a:bodyPr/>
          <a:lstStyle/>
          <a:p>
            <a:r>
              <a:rPr lang="en-US" dirty="0"/>
              <a:t>Anne Gerritsen</a:t>
            </a:r>
          </a:p>
        </p:txBody>
      </p:sp>
    </p:spTree>
    <p:extLst>
      <p:ext uri="{BB962C8B-B14F-4D97-AF65-F5344CB8AC3E}">
        <p14:creationId xmlns:p14="http://schemas.microsoft.com/office/powerpoint/2010/main" val="6269815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54A5A-AF2A-7742-8E5A-AE16C74A195D}"/>
              </a:ext>
            </a:extLst>
          </p:cNvPr>
          <p:cNvSpPr>
            <a:spLocks noGrp="1"/>
          </p:cNvSpPr>
          <p:nvPr>
            <p:ph type="title"/>
          </p:nvPr>
        </p:nvSpPr>
        <p:spPr>
          <a:xfrm>
            <a:off x="3364992" y="221632"/>
            <a:ext cx="6018276" cy="1676603"/>
          </a:xfrm>
        </p:spPr>
        <p:txBody>
          <a:bodyPr>
            <a:normAutofit/>
          </a:bodyPr>
          <a:lstStyle/>
          <a:p>
            <a:br>
              <a:rPr lang="en-US" dirty="0"/>
            </a:br>
            <a:r>
              <a:rPr lang="en-US" dirty="0"/>
              <a:t>What is global history?</a:t>
            </a:r>
          </a:p>
        </p:txBody>
      </p:sp>
      <p:pic>
        <p:nvPicPr>
          <p:cNvPr id="5122" name="Picture 2" descr="Image result for globe">
            <a:extLst>
              <a:ext uri="{FF2B5EF4-FFF2-40B4-BE49-F238E27FC236}">
                <a16:creationId xmlns:a16="http://schemas.microsoft.com/office/drawing/2014/main" id="{8EFEC3E7-DF53-2442-A230-845CBB170FD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235" r="18941"/>
          <a:stretch/>
        </p:blipFill>
        <p:spPr bwMode="auto">
          <a:xfrm>
            <a:off x="1950741" y="889914"/>
            <a:ext cx="1475212" cy="2909963"/>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10FFD46-CB9C-D440-A81F-92C4EE6F72C1}"/>
              </a:ext>
            </a:extLst>
          </p:cNvPr>
          <p:cNvSpPr>
            <a:spLocks noGrp="1"/>
          </p:cNvSpPr>
          <p:nvPr>
            <p:ph idx="1"/>
          </p:nvPr>
        </p:nvSpPr>
        <p:spPr>
          <a:xfrm>
            <a:off x="3552092" y="2379784"/>
            <a:ext cx="6689167" cy="3321735"/>
          </a:xfrm>
        </p:spPr>
        <p:txBody>
          <a:bodyPr>
            <a:noAutofit/>
          </a:bodyPr>
          <a:lstStyle/>
          <a:p>
            <a:pPr>
              <a:lnSpc>
                <a:spcPct val="90000"/>
              </a:lnSpc>
            </a:pPr>
            <a:r>
              <a:rPr lang="en-US" sz="2400" dirty="0"/>
              <a:t>History that challenges the dominance of the nation-state narrative;</a:t>
            </a:r>
          </a:p>
          <a:p>
            <a:pPr>
              <a:lnSpc>
                <a:spcPct val="90000"/>
              </a:lnSpc>
            </a:pPr>
            <a:r>
              <a:rPr lang="en-US" sz="2400" dirty="0"/>
              <a:t>History that compares or connects different parts of the world;</a:t>
            </a:r>
          </a:p>
          <a:p>
            <a:pPr lvl="1">
              <a:lnSpc>
                <a:spcPct val="90000"/>
              </a:lnSpc>
            </a:pPr>
            <a:r>
              <a:rPr lang="en-US" dirty="0"/>
              <a:t>How can you know about the uniqueness of anything or anywhere without knowing about other things and places?</a:t>
            </a:r>
          </a:p>
          <a:p>
            <a:pPr>
              <a:lnSpc>
                <a:spcPct val="90000"/>
              </a:lnSpc>
            </a:pPr>
            <a:r>
              <a:rPr lang="en-US" sz="2400" dirty="0"/>
              <a:t>History that attempt to understand (aspects of) the ways in which people, ideas and things move;</a:t>
            </a:r>
          </a:p>
          <a:p>
            <a:pPr>
              <a:lnSpc>
                <a:spcPct val="90000"/>
              </a:lnSpc>
            </a:pPr>
            <a:r>
              <a:rPr lang="en-US" sz="2400" dirty="0"/>
              <a:t>Histories that seek to explain inequalities between different parts of the world as well as their commensurabilities.</a:t>
            </a:r>
          </a:p>
        </p:txBody>
      </p:sp>
      <p:sp>
        <p:nvSpPr>
          <p:cNvPr id="4" name="TextBox 3">
            <a:extLst>
              <a:ext uri="{FF2B5EF4-FFF2-40B4-BE49-F238E27FC236}">
                <a16:creationId xmlns:a16="http://schemas.microsoft.com/office/drawing/2014/main" id="{C3A1BC25-B353-F34C-AE5F-332B607418A5}"/>
              </a:ext>
            </a:extLst>
          </p:cNvPr>
          <p:cNvSpPr txBox="1"/>
          <p:nvPr/>
        </p:nvSpPr>
        <p:spPr>
          <a:xfrm>
            <a:off x="1535723" y="234462"/>
            <a:ext cx="9475030" cy="369332"/>
          </a:xfrm>
          <a:prstGeom prst="rect">
            <a:avLst/>
          </a:prstGeom>
          <a:noFill/>
        </p:spPr>
        <p:txBody>
          <a:bodyPr wrap="none" rtlCol="0">
            <a:spAutoFit/>
          </a:bodyPr>
          <a:lstStyle/>
          <a:p>
            <a:r>
              <a:rPr lang="en-US" b="1" dirty="0"/>
              <a:t>Global history develops from the 1980s; from the US and has strong relations to economic history</a:t>
            </a:r>
          </a:p>
        </p:txBody>
      </p:sp>
    </p:spTree>
    <p:extLst>
      <p:ext uri="{BB962C8B-B14F-4D97-AF65-F5344CB8AC3E}">
        <p14:creationId xmlns:p14="http://schemas.microsoft.com/office/powerpoint/2010/main" val="23968751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EA31C-B507-1B4B-9D3D-8FAEE565E89E}"/>
              </a:ext>
            </a:extLst>
          </p:cNvPr>
          <p:cNvSpPr>
            <a:spLocks noGrp="1"/>
          </p:cNvSpPr>
          <p:nvPr>
            <p:ph type="ctrTitle"/>
          </p:nvPr>
        </p:nvSpPr>
        <p:spPr/>
        <p:txBody>
          <a:bodyPr>
            <a:normAutofit fontScale="90000"/>
          </a:bodyPr>
          <a:lstStyle/>
          <a:p>
            <a:r>
              <a:rPr lang="en-GB" dirty="0"/>
              <a:t>Theory Applied V:</a:t>
            </a:r>
            <a:br>
              <a:rPr lang="en-GB" dirty="0"/>
            </a:br>
            <a:br>
              <a:rPr lang="en-GB" dirty="0"/>
            </a:br>
            <a:r>
              <a:rPr lang="en-GB" dirty="0"/>
              <a:t>History of Emotion</a:t>
            </a:r>
            <a:br>
              <a:rPr lang="en-GB" dirty="0"/>
            </a:br>
            <a:endParaRPr lang="en-US" dirty="0"/>
          </a:p>
        </p:txBody>
      </p:sp>
      <p:sp>
        <p:nvSpPr>
          <p:cNvPr id="3" name="Subtitle 2">
            <a:extLst>
              <a:ext uri="{FF2B5EF4-FFF2-40B4-BE49-F238E27FC236}">
                <a16:creationId xmlns:a16="http://schemas.microsoft.com/office/drawing/2014/main" id="{A149DE6E-36ED-6A4E-B18E-7030E16D065A}"/>
              </a:ext>
            </a:extLst>
          </p:cNvPr>
          <p:cNvSpPr>
            <a:spLocks noGrp="1"/>
          </p:cNvSpPr>
          <p:nvPr>
            <p:ph type="subTitle" idx="1"/>
          </p:nvPr>
        </p:nvSpPr>
        <p:spPr/>
        <p:txBody>
          <a:bodyPr/>
          <a:lstStyle/>
          <a:p>
            <a:r>
              <a:rPr lang="en-US" dirty="0"/>
              <a:t>Joachim </a:t>
            </a:r>
            <a:r>
              <a:rPr lang="en-US" dirty="0" err="1"/>
              <a:t>Haeberlen</a:t>
            </a:r>
            <a:endParaRPr lang="en-US" dirty="0"/>
          </a:p>
        </p:txBody>
      </p:sp>
    </p:spTree>
    <p:extLst>
      <p:ext uri="{BB962C8B-B14F-4D97-AF65-F5344CB8AC3E}">
        <p14:creationId xmlns:p14="http://schemas.microsoft.com/office/powerpoint/2010/main" val="18121452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524001" y="0"/>
            <a:ext cx="8890635" cy="2152650"/>
          </a:xfrm>
          <a:prstGeom prst="rect">
            <a:avLst/>
          </a:prstGeom>
        </p:spPr>
        <p:txBody>
          <a:bodyPr vert="horz" lIns="91440" tIns="45720" rIns="91440" bIns="45720" rtlCol="0" anchor="b">
            <a:noAutofit/>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Why a History of Emotions from the 1990?</a:t>
            </a:r>
          </a:p>
        </p:txBody>
      </p:sp>
      <p:sp>
        <p:nvSpPr>
          <p:cNvPr id="6" name="TextBox 5"/>
          <p:cNvSpPr txBox="1"/>
          <p:nvPr/>
        </p:nvSpPr>
        <p:spPr>
          <a:xfrm>
            <a:off x="1651000" y="2476499"/>
            <a:ext cx="6508750" cy="4093428"/>
          </a:xfrm>
          <a:prstGeom prst="rect">
            <a:avLst/>
          </a:prstGeom>
          <a:noFill/>
        </p:spPr>
        <p:txBody>
          <a:bodyPr wrap="square" rtlCol="0">
            <a:spAutoFit/>
          </a:bodyPr>
          <a:lstStyle/>
          <a:p>
            <a:pPr marL="285750" indent="-285750">
              <a:spcBef>
                <a:spcPts val="1200"/>
              </a:spcBef>
              <a:buFont typeface="Arial"/>
              <a:buChar char="•"/>
            </a:pPr>
            <a:r>
              <a:rPr lang="de-DE" sz="3000" dirty="0" err="1"/>
              <a:t>Dissatisfaction</a:t>
            </a:r>
            <a:r>
              <a:rPr lang="de-DE" sz="3000" dirty="0"/>
              <a:t> </a:t>
            </a:r>
            <a:r>
              <a:rPr lang="de-DE" sz="3000" dirty="0" err="1"/>
              <a:t>with</a:t>
            </a:r>
            <a:r>
              <a:rPr lang="de-DE" sz="3000" dirty="0"/>
              <a:t> </a:t>
            </a:r>
            <a:r>
              <a:rPr lang="de-DE" sz="3000" dirty="0" err="1"/>
              <a:t>cultural</a:t>
            </a:r>
            <a:r>
              <a:rPr lang="de-DE" sz="3000" dirty="0"/>
              <a:t> </a:t>
            </a:r>
            <a:r>
              <a:rPr lang="de-DE" sz="3000" dirty="0" err="1"/>
              <a:t>relativism</a:t>
            </a:r>
            <a:r>
              <a:rPr lang="de-DE" sz="3000" dirty="0"/>
              <a:t> Hope </a:t>
            </a:r>
            <a:r>
              <a:rPr lang="de-DE" sz="3000" dirty="0" err="1"/>
              <a:t>to</a:t>
            </a:r>
            <a:r>
              <a:rPr lang="de-DE" sz="3000" dirty="0"/>
              <a:t> </a:t>
            </a:r>
            <a:r>
              <a:rPr lang="de-DE" sz="3000" dirty="0" err="1"/>
              <a:t>move</a:t>
            </a:r>
            <a:r>
              <a:rPr lang="de-DE" sz="3000" dirty="0"/>
              <a:t> </a:t>
            </a:r>
            <a:r>
              <a:rPr lang="de-DE" sz="3000" dirty="0" err="1"/>
              <a:t>beyond</a:t>
            </a:r>
            <a:r>
              <a:rPr lang="de-DE" sz="3000" dirty="0"/>
              <a:t> </a:t>
            </a:r>
            <a:r>
              <a:rPr lang="de-DE" sz="3000" dirty="0" err="1"/>
              <a:t>the</a:t>
            </a:r>
            <a:r>
              <a:rPr lang="de-DE" sz="3000" dirty="0"/>
              <a:t> ‘</a:t>
            </a:r>
            <a:r>
              <a:rPr lang="de-DE" sz="3000" dirty="0" err="1"/>
              <a:t>linguistic</a:t>
            </a:r>
            <a:r>
              <a:rPr lang="de-DE" sz="3000" dirty="0"/>
              <a:t> turn‘ (</a:t>
            </a:r>
            <a:r>
              <a:rPr lang="de-DE" sz="3000" dirty="0" err="1"/>
              <a:t>everything</a:t>
            </a:r>
            <a:r>
              <a:rPr lang="de-DE" sz="3000" dirty="0"/>
              <a:t> </a:t>
            </a:r>
            <a:r>
              <a:rPr lang="de-DE" sz="3000" dirty="0" err="1"/>
              <a:t>is</a:t>
            </a:r>
            <a:r>
              <a:rPr lang="de-DE" sz="3000" dirty="0"/>
              <a:t> a </a:t>
            </a:r>
            <a:r>
              <a:rPr lang="de-DE" sz="3000" dirty="0" err="1"/>
              <a:t>representation</a:t>
            </a:r>
            <a:r>
              <a:rPr lang="de-DE" sz="3000" dirty="0"/>
              <a:t>, </a:t>
            </a:r>
            <a:r>
              <a:rPr lang="de-DE" sz="3000" dirty="0" err="1"/>
              <a:t>remember</a:t>
            </a:r>
            <a:r>
              <a:rPr lang="de-DE" sz="3000" dirty="0"/>
              <a:t>)</a:t>
            </a:r>
          </a:p>
          <a:p>
            <a:pPr marL="285750" indent="-285750">
              <a:spcBef>
                <a:spcPts val="1200"/>
              </a:spcBef>
              <a:buFont typeface="Arial"/>
              <a:buChar char="•"/>
            </a:pPr>
            <a:endParaRPr lang="de-DE" sz="3000" dirty="0"/>
          </a:p>
          <a:p>
            <a:pPr marL="285750" indent="-285750">
              <a:spcBef>
                <a:spcPts val="1200"/>
              </a:spcBef>
              <a:buFont typeface="Arial"/>
              <a:buChar char="•"/>
            </a:pPr>
            <a:r>
              <a:rPr lang="de-DE" sz="3000" dirty="0"/>
              <a:t>Hype </a:t>
            </a:r>
            <a:r>
              <a:rPr lang="de-DE" sz="3000" dirty="0" err="1"/>
              <a:t>of</a:t>
            </a:r>
            <a:r>
              <a:rPr lang="de-DE" sz="3000" dirty="0"/>
              <a:t> </a:t>
            </a:r>
            <a:r>
              <a:rPr lang="de-DE" sz="3000" dirty="0" err="1"/>
              <a:t>emotions</a:t>
            </a:r>
            <a:r>
              <a:rPr lang="de-DE" sz="3000" dirty="0"/>
              <a:t> in </a:t>
            </a:r>
            <a:r>
              <a:rPr lang="de-DE" sz="3000" dirty="0" err="1"/>
              <a:t>the</a:t>
            </a:r>
            <a:r>
              <a:rPr lang="de-DE" sz="3000" dirty="0"/>
              <a:t> </a:t>
            </a:r>
            <a:r>
              <a:rPr lang="de-DE" sz="3000" dirty="0" err="1"/>
              <a:t>natural</a:t>
            </a:r>
            <a:r>
              <a:rPr lang="de-DE" sz="3000" dirty="0"/>
              <a:t> </a:t>
            </a:r>
            <a:r>
              <a:rPr lang="de-DE" sz="3000" dirty="0" err="1"/>
              <a:t>sciences</a:t>
            </a:r>
            <a:r>
              <a:rPr lang="de-DE" sz="3000" dirty="0"/>
              <a:t> (</a:t>
            </a:r>
            <a:r>
              <a:rPr lang="de-DE" sz="3000" dirty="0" err="1"/>
              <a:t>neurosciences</a:t>
            </a:r>
            <a:r>
              <a:rPr lang="de-DE" sz="3000" dirty="0"/>
              <a:t>; </a:t>
            </a:r>
            <a:r>
              <a:rPr lang="de-DE" sz="3000" dirty="0" err="1"/>
              <a:t>cogntive</a:t>
            </a:r>
            <a:r>
              <a:rPr lang="de-DE" sz="3000" dirty="0"/>
              <a:t> </a:t>
            </a:r>
            <a:r>
              <a:rPr lang="de-DE" sz="3000" dirty="0" err="1"/>
              <a:t>psychology</a:t>
            </a:r>
            <a:r>
              <a:rPr lang="de-DE" sz="3000" dirty="0"/>
              <a:t> etc.)</a:t>
            </a:r>
          </a:p>
        </p:txBody>
      </p:sp>
    </p:spTree>
    <p:extLst>
      <p:ext uri="{BB962C8B-B14F-4D97-AF65-F5344CB8AC3E}">
        <p14:creationId xmlns:p14="http://schemas.microsoft.com/office/powerpoint/2010/main" val="25795570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s://proxy.duckduckgo.com/iu/?u=https%3A%2F%2Ftse2.mm.bing.net%2Fth%3Fid%3DOIP.1wjecgTwwVwqYxqKbiv4KgHaE7%26pid%3D15.1&amp;f=1">
            <a:hlinkClick r:id="rId2"/>
            <a:extLst>
              <a:ext uri="{FF2B5EF4-FFF2-40B4-BE49-F238E27FC236}">
                <a16:creationId xmlns:a16="http://schemas.microsoft.com/office/drawing/2014/main" id="{3675BD88-A335-7844-80AC-9DDF20394B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8221" y="2534723"/>
            <a:ext cx="4284000" cy="284696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58BDC32-F484-D74D-B780-22003CFCD29B}"/>
              </a:ext>
            </a:extLst>
          </p:cNvPr>
          <p:cNvSpPr txBox="1"/>
          <p:nvPr/>
        </p:nvSpPr>
        <p:spPr>
          <a:xfrm>
            <a:off x="4103078" y="1055077"/>
            <a:ext cx="4098173" cy="923330"/>
          </a:xfrm>
          <a:prstGeom prst="rect">
            <a:avLst/>
          </a:prstGeom>
          <a:noFill/>
        </p:spPr>
        <p:txBody>
          <a:bodyPr wrap="none" rtlCol="0">
            <a:spAutoFit/>
          </a:bodyPr>
          <a:lstStyle/>
          <a:p>
            <a:r>
              <a:rPr lang="en-US" b="1" dirty="0"/>
              <a:t>Big Data NOW!  Why is it urgent in 2019?</a:t>
            </a:r>
          </a:p>
          <a:p>
            <a:endParaRPr lang="en-US" b="1" dirty="0"/>
          </a:p>
          <a:p>
            <a:r>
              <a:rPr lang="en-US" dirty="0"/>
              <a:t>The History Manifesto, 2014 </a:t>
            </a:r>
          </a:p>
        </p:txBody>
      </p:sp>
      <p:sp>
        <p:nvSpPr>
          <p:cNvPr id="6" name="TextBox 5">
            <a:extLst>
              <a:ext uri="{FF2B5EF4-FFF2-40B4-BE49-F238E27FC236}">
                <a16:creationId xmlns:a16="http://schemas.microsoft.com/office/drawing/2014/main" id="{9EECBB13-3A8F-624D-AE3A-00F91650EA63}"/>
              </a:ext>
            </a:extLst>
          </p:cNvPr>
          <p:cNvSpPr txBox="1"/>
          <p:nvPr/>
        </p:nvSpPr>
        <p:spPr>
          <a:xfrm>
            <a:off x="1899139" y="5720862"/>
            <a:ext cx="2827441" cy="369332"/>
          </a:xfrm>
          <a:prstGeom prst="rect">
            <a:avLst/>
          </a:prstGeom>
          <a:noFill/>
        </p:spPr>
        <p:txBody>
          <a:bodyPr wrap="none" rtlCol="0">
            <a:spAutoFit/>
          </a:bodyPr>
          <a:lstStyle/>
          <a:p>
            <a:r>
              <a:rPr lang="en-US" dirty="0"/>
              <a:t>Jo </a:t>
            </a:r>
            <a:r>
              <a:rPr lang="en-US" dirty="0" err="1"/>
              <a:t>Goldi</a:t>
            </a:r>
            <a:r>
              <a:rPr lang="en-US" dirty="0"/>
              <a:t> and David Armitage</a:t>
            </a:r>
          </a:p>
        </p:txBody>
      </p:sp>
      <p:sp>
        <p:nvSpPr>
          <p:cNvPr id="7" name="TextBox 6">
            <a:extLst>
              <a:ext uri="{FF2B5EF4-FFF2-40B4-BE49-F238E27FC236}">
                <a16:creationId xmlns:a16="http://schemas.microsoft.com/office/drawing/2014/main" id="{A35A45AB-BEED-5C46-B350-39F2D03F2633}"/>
              </a:ext>
            </a:extLst>
          </p:cNvPr>
          <p:cNvSpPr txBox="1"/>
          <p:nvPr/>
        </p:nvSpPr>
        <p:spPr>
          <a:xfrm>
            <a:off x="6224955" y="2731477"/>
            <a:ext cx="4232031" cy="923330"/>
          </a:xfrm>
          <a:prstGeom prst="rect">
            <a:avLst/>
          </a:prstGeom>
          <a:noFill/>
        </p:spPr>
        <p:txBody>
          <a:bodyPr wrap="square" rtlCol="0">
            <a:spAutoFit/>
          </a:bodyPr>
          <a:lstStyle/>
          <a:p>
            <a:r>
              <a:rPr lang="en-US" dirty="0"/>
              <a:t>https://</a:t>
            </a:r>
            <a:r>
              <a:rPr lang="en-US" dirty="0" err="1"/>
              <a:t>www.cambridge.org</a:t>
            </a:r>
            <a:r>
              <a:rPr lang="en-US" dirty="0"/>
              <a:t>/core/what-we-publish/open-access/the-history-manifesto</a:t>
            </a:r>
          </a:p>
        </p:txBody>
      </p:sp>
      <p:sp>
        <p:nvSpPr>
          <p:cNvPr id="8" name="TextBox 7">
            <a:extLst>
              <a:ext uri="{FF2B5EF4-FFF2-40B4-BE49-F238E27FC236}">
                <a16:creationId xmlns:a16="http://schemas.microsoft.com/office/drawing/2014/main" id="{3E893EFD-2B27-1D43-9B4F-44B1301A6D53}"/>
              </a:ext>
            </a:extLst>
          </p:cNvPr>
          <p:cNvSpPr txBox="1"/>
          <p:nvPr/>
        </p:nvSpPr>
        <p:spPr>
          <a:xfrm>
            <a:off x="5982223" y="4138247"/>
            <a:ext cx="4474763" cy="2031325"/>
          </a:xfrm>
          <a:prstGeom prst="rect">
            <a:avLst/>
          </a:prstGeom>
          <a:noFill/>
        </p:spPr>
        <p:txBody>
          <a:bodyPr wrap="square" rtlCol="0">
            <a:spAutoFit/>
          </a:bodyPr>
          <a:lstStyle/>
          <a:p>
            <a:r>
              <a:rPr lang="en-GB" dirty="0"/>
              <a:t>‘A spectre is haunting our time: the spectre of the short term.’</a:t>
            </a:r>
            <a:endParaRPr lang="en-US" dirty="0"/>
          </a:p>
          <a:p>
            <a:endParaRPr lang="en-US" dirty="0"/>
          </a:p>
          <a:p>
            <a:endParaRPr lang="en-US" dirty="0"/>
          </a:p>
          <a:p>
            <a:r>
              <a:rPr lang="en-GB" dirty="0"/>
              <a:t>Claim: Short-term history is an expression of a general short-term thinking (critique of today’s short-term economic thinking)</a:t>
            </a:r>
            <a:endParaRPr lang="en-US" dirty="0"/>
          </a:p>
        </p:txBody>
      </p:sp>
    </p:spTree>
    <p:extLst>
      <p:ext uri="{BB962C8B-B14F-4D97-AF65-F5344CB8AC3E}">
        <p14:creationId xmlns:p14="http://schemas.microsoft.com/office/powerpoint/2010/main" val="32376687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F3AB5CC-2EE3-814A-B517-B29D6E8FDD24}"/>
              </a:ext>
            </a:extLst>
          </p:cNvPr>
          <p:cNvSpPr txBox="1"/>
          <p:nvPr/>
        </p:nvSpPr>
        <p:spPr>
          <a:xfrm>
            <a:off x="3481755" y="2004645"/>
            <a:ext cx="5498123" cy="2308324"/>
          </a:xfrm>
          <a:prstGeom prst="rect">
            <a:avLst/>
          </a:prstGeom>
          <a:noFill/>
        </p:spPr>
        <p:txBody>
          <a:bodyPr wrap="square" rtlCol="0">
            <a:spAutoFit/>
          </a:bodyPr>
          <a:lstStyle/>
          <a:p>
            <a:r>
              <a:rPr lang="en-GB" dirty="0"/>
              <a:t>‘Renewing the connection between past and future, and using the past to think critically about what is to come, are the tools that we need now. Historians are those best able to supply them.’</a:t>
            </a:r>
          </a:p>
          <a:p>
            <a:endParaRPr lang="en-GB" dirty="0"/>
          </a:p>
          <a:p>
            <a:endParaRPr lang="en-GB" dirty="0"/>
          </a:p>
          <a:p>
            <a:endParaRPr lang="en-GB" dirty="0"/>
          </a:p>
          <a:p>
            <a:endParaRPr lang="en-US" dirty="0"/>
          </a:p>
        </p:txBody>
      </p:sp>
      <p:sp>
        <p:nvSpPr>
          <p:cNvPr id="5" name="TextBox 4">
            <a:extLst>
              <a:ext uri="{FF2B5EF4-FFF2-40B4-BE49-F238E27FC236}">
                <a16:creationId xmlns:a16="http://schemas.microsoft.com/office/drawing/2014/main" id="{BE058960-879F-E44C-A38B-B022B7176816}"/>
              </a:ext>
            </a:extLst>
          </p:cNvPr>
          <p:cNvSpPr txBox="1"/>
          <p:nvPr/>
        </p:nvSpPr>
        <p:spPr>
          <a:xfrm>
            <a:off x="2567355" y="1019908"/>
            <a:ext cx="7355888" cy="369332"/>
          </a:xfrm>
          <a:prstGeom prst="rect">
            <a:avLst/>
          </a:prstGeom>
          <a:noFill/>
        </p:spPr>
        <p:txBody>
          <a:bodyPr wrap="square" rtlCol="0">
            <a:spAutoFit/>
          </a:bodyPr>
          <a:lstStyle/>
          <a:p>
            <a:r>
              <a:rPr lang="en-US" dirty="0"/>
              <a:t>The ‘big data’ is now available to do this future orientated history writing:</a:t>
            </a:r>
          </a:p>
        </p:txBody>
      </p:sp>
      <p:sp>
        <p:nvSpPr>
          <p:cNvPr id="3" name="TextBox 2">
            <a:extLst>
              <a:ext uri="{FF2B5EF4-FFF2-40B4-BE49-F238E27FC236}">
                <a16:creationId xmlns:a16="http://schemas.microsoft.com/office/drawing/2014/main" id="{26A543E4-1A06-6E4F-80FF-9579BA63DAEC}"/>
              </a:ext>
            </a:extLst>
          </p:cNvPr>
          <p:cNvSpPr txBox="1"/>
          <p:nvPr/>
        </p:nvSpPr>
        <p:spPr>
          <a:xfrm>
            <a:off x="2414954" y="3950677"/>
            <a:ext cx="9025997" cy="646331"/>
          </a:xfrm>
          <a:prstGeom prst="rect">
            <a:avLst/>
          </a:prstGeom>
          <a:noFill/>
        </p:spPr>
        <p:txBody>
          <a:bodyPr wrap="none" rtlCol="0">
            <a:spAutoFit/>
          </a:bodyPr>
          <a:lstStyle/>
          <a:p>
            <a:r>
              <a:rPr lang="en-US" dirty="0"/>
              <a:t>Buckle anyone?....this is clearly not a new idea that social/natural science methodologies help </a:t>
            </a:r>
          </a:p>
          <a:p>
            <a:r>
              <a:rPr lang="en-US" dirty="0"/>
              <a:t>To control the future (see lecture on Buckle and positivism)</a:t>
            </a:r>
          </a:p>
        </p:txBody>
      </p:sp>
    </p:spTree>
    <p:extLst>
      <p:ext uri="{BB962C8B-B14F-4D97-AF65-F5344CB8AC3E}">
        <p14:creationId xmlns:p14="http://schemas.microsoft.com/office/powerpoint/2010/main" val="222553984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http://www.bradshawfoundation.com/sn/yuval_harari_sapiens.jpg">
            <a:extLst>
              <a:ext uri="{FF2B5EF4-FFF2-40B4-BE49-F238E27FC236}">
                <a16:creationId xmlns:a16="http://schemas.microsoft.com/office/drawing/2014/main" id="{0A7F9E1C-15F1-8D4F-9473-F8A21EF4E4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002080"/>
            <a:ext cx="9144000" cy="480536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69F4223-DE8E-7F47-B01E-07F596431828}"/>
              </a:ext>
            </a:extLst>
          </p:cNvPr>
          <p:cNvSpPr txBox="1"/>
          <p:nvPr/>
        </p:nvSpPr>
        <p:spPr>
          <a:xfrm>
            <a:off x="2403232" y="433754"/>
            <a:ext cx="5262466" cy="369332"/>
          </a:xfrm>
          <a:prstGeom prst="rect">
            <a:avLst/>
          </a:prstGeom>
          <a:noFill/>
        </p:spPr>
        <p:txBody>
          <a:bodyPr wrap="none" rtlCol="0">
            <a:spAutoFit/>
          </a:bodyPr>
          <a:lstStyle/>
          <a:p>
            <a:r>
              <a:rPr lang="en-US" b="1" dirty="0"/>
              <a:t>‘Deep History’ combined with ‘Big History’ in </a:t>
            </a:r>
            <a:r>
              <a:rPr lang="en-US" b="1" i="1" dirty="0"/>
              <a:t>Sapiens</a:t>
            </a:r>
            <a:endParaRPr lang="en-US" b="1" dirty="0"/>
          </a:p>
        </p:txBody>
      </p:sp>
      <p:sp>
        <p:nvSpPr>
          <p:cNvPr id="2" name="TextBox 1">
            <a:extLst>
              <a:ext uri="{FF2B5EF4-FFF2-40B4-BE49-F238E27FC236}">
                <a16:creationId xmlns:a16="http://schemas.microsoft.com/office/drawing/2014/main" id="{A8E66F35-F0BE-284C-A018-DB412133CF80}"/>
              </a:ext>
            </a:extLst>
          </p:cNvPr>
          <p:cNvSpPr txBox="1"/>
          <p:nvPr/>
        </p:nvSpPr>
        <p:spPr>
          <a:xfrm>
            <a:off x="1008186" y="6006437"/>
            <a:ext cx="9387090" cy="646331"/>
          </a:xfrm>
          <a:prstGeom prst="rect">
            <a:avLst/>
          </a:prstGeom>
          <a:noFill/>
        </p:spPr>
        <p:txBody>
          <a:bodyPr wrap="square" rtlCol="0">
            <a:spAutoFit/>
          </a:bodyPr>
          <a:lstStyle/>
          <a:p>
            <a:r>
              <a:rPr lang="en-US" dirty="0"/>
              <a:t>What a are the conditions of possibility that makes such history writings so successful today?</a:t>
            </a:r>
          </a:p>
          <a:p>
            <a:r>
              <a:rPr lang="en-US" dirty="0"/>
              <a:t>Why are we all convinced that human history is driven by evolution? </a:t>
            </a:r>
          </a:p>
        </p:txBody>
      </p:sp>
    </p:spTree>
    <p:extLst>
      <p:ext uri="{BB962C8B-B14F-4D97-AF65-F5344CB8AC3E}">
        <p14:creationId xmlns:p14="http://schemas.microsoft.com/office/powerpoint/2010/main" val="3068536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782253061694FS-1.gif"/>
          <p:cNvPicPr>
            <a:picLocks noChangeAspect="1"/>
          </p:cNvPicPr>
          <p:nvPr/>
        </p:nvPicPr>
        <p:blipFill>
          <a:blip r:embed="rId2"/>
          <a:stretch>
            <a:fillRect/>
          </a:stretch>
        </p:blipFill>
        <p:spPr>
          <a:xfrm>
            <a:off x="4314720" y="1348304"/>
            <a:ext cx="2405703" cy="3873600"/>
          </a:xfrm>
          <a:prstGeom prst="rect">
            <a:avLst/>
          </a:prstGeom>
        </p:spPr>
      </p:pic>
      <p:pic>
        <p:nvPicPr>
          <p:cNvPr id="3" name="Picture 2" descr="La-M-diterran-e-de-Fernand-Braudel.jpg"/>
          <p:cNvPicPr>
            <a:picLocks noChangeAspect="1"/>
          </p:cNvPicPr>
          <p:nvPr/>
        </p:nvPicPr>
        <p:blipFill>
          <a:blip r:embed="rId3"/>
          <a:stretch>
            <a:fillRect/>
          </a:stretch>
        </p:blipFill>
        <p:spPr>
          <a:xfrm>
            <a:off x="8102576" y="1528304"/>
            <a:ext cx="2239491" cy="3693600"/>
          </a:xfrm>
          <a:prstGeom prst="rect">
            <a:avLst/>
          </a:prstGeom>
        </p:spPr>
      </p:pic>
      <p:pic>
        <p:nvPicPr>
          <p:cNvPr id="4" name="Picture 3" descr="9782253061687-T.jpg"/>
          <p:cNvPicPr>
            <a:picLocks noChangeAspect="1"/>
          </p:cNvPicPr>
          <p:nvPr/>
        </p:nvPicPr>
        <p:blipFill>
          <a:blip r:embed="rId4"/>
          <a:stretch>
            <a:fillRect/>
          </a:stretch>
        </p:blipFill>
        <p:spPr>
          <a:xfrm>
            <a:off x="531369" y="-30825"/>
            <a:ext cx="3007427" cy="4860000"/>
          </a:xfrm>
          <a:prstGeom prst="rect">
            <a:avLst/>
          </a:prstGeom>
        </p:spPr>
      </p:pic>
      <p:sp>
        <p:nvSpPr>
          <p:cNvPr id="5" name="TextBox 4"/>
          <p:cNvSpPr txBox="1"/>
          <p:nvPr/>
        </p:nvSpPr>
        <p:spPr>
          <a:xfrm>
            <a:off x="4665664" y="607950"/>
            <a:ext cx="7444158" cy="646331"/>
          </a:xfrm>
          <a:prstGeom prst="rect">
            <a:avLst/>
          </a:prstGeom>
          <a:noFill/>
        </p:spPr>
        <p:txBody>
          <a:bodyPr wrap="square" rtlCol="0">
            <a:spAutoFit/>
          </a:bodyPr>
          <a:lstStyle/>
          <a:p>
            <a:r>
              <a:rPr lang="en-US" i="1" dirty="0"/>
              <a:t>The Mediterranean and the Mediterranean World in the Age</a:t>
            </a:r>
          </a:p>
          <a:p>
            <a:r>
              <a:rPr lang="en-US" i="1" dirty="0"/>
              <a:t> of Philip II (1923-1949)</a:t>
            </a:r>
            <a:endParaRPr lang="en-US" dirty="0"/>
          </a:p>
        </p:txBody>
      </p:sp>
      <p:sp>
        <p:nvSpPr>
          <p:cNvPr id="9" name="Rectangle 8">
            <a:extLst>
              <a:ext uri="{FF2B5EF4-FFF2-40B4-BE49-F238E27FC236}">
                <a16:creationId xmlns:a16="http://schemas.microsoft.com/office/drawing/2014/main" id="{089B9C82-DDBC-A24D-9934-40B37A2F444D}"/>
              </a:ext>
            </a:extLst>
          </p:cNvPr>
          <p:cNvSpPr/>
          <p:nvPr/>
        </p:nvSpPr>
        <p:spPr>
          <a:xfrm>
            <a:off x="1128713" y="4829175"/>
            <a:ext cx="2414587" cy="1477328"/>
          </a:xfrm>
          <a:prstGeom prst="rect">
            <a:avLst/>
          </a:prstGeom>
        </p:spPr>
        <p:txBody>
          <a:bodyPr wrap="square">
            <a:spAutoFit/>
          </a:bodyPr>
          <a:lstStyle/>
          <a:p>
            <a:r>
              <a:rPr lang="en-GB" b="1" dirty="0"/>
              <a:t>Time of long duration (</a:t>
            </a:r>
            <a:r>
              <a:rPr lang="en-GB" b="1" i="1" dirty="0" err="1"/>
              <a:t>l’histoire</a:t>
            </a:r>
            <a:r>
              <a:rPr lang="en-GB" b="1" i="1" dirty="0"/>
              <a:t> de la longue </a:t>
            </a:r>
            <a:r>
              <a:rPr lang="en-GB" b="1" i="1" dirty="0" err="1"/>
              <a:t>durée</a:t>
            </a:r>
            <a:r>
              <a:rPr lang="en-GB" b="1" i="1" dirty="0"/>
              <a:t>)</a:t>
            </a:r>
          </a:p>
          <a:p>
            <a:r>
              <a:rPr lang="en-GB" dirty="0"/>
              <a:t>Deep time; thousands of years</a:t>
            </a:r>
          </a:p>
        </p:txBody>
      </p:sp>
      <p:sp>
        <p:nvSpPr>
          <p:cNvPr id="11" name="TextBox 10">
            <a:extLst>
              <a:ext uri="{FF2B5EF4-FFF2-40B4-BE49-F238E27FC236}">
                <a16:creationId xmlns:a16="http://schemas.microsoft.com/office/drawing/2014/main" id="{38E88AC6-C8A1-534B-9F40-4937B0F234A2}"/>
              </a:ext>
            </a:extLst>
          </p:cNvPr>
          <p:cNvSpPr txBox="1"/>
          <p:nvPr/>
        </p:nvSpPr>
        <p:spPr>
          <a:xfrm>
            <a:off x="4314721" y="5221905"/>
            <a:ext cx="3016434" cy="1477328"/>
          </a:xfrm>
          <a:prstGeom prst="rect">
            <a:avLst/>
          </a:prstGeom>
          <a:noFill/>
        </p:spPr>
        <p:txBody>
          <a:bodyPr wrap="square" rtlCol="0">
            <a:spAutoFit/>
          </a:bodyPr>
          <a:lstStyle/>
          <a:p>
            <a:r>
              <a:rPr lang="en-GB" b="1" dirty="0"/>
              <a:t>Time of conjunctures </a:t>
            </a:r>
          </a:p>
          <a:p>
            <a:r>
              <a:rPr lang="en-GB" dirty="0"/>
              <a:t>shorter movements of economies, social structures, political institutions and civilisations; roughly 200 years</a:t>
            </a:r>
            <a:endParaRPr lang="en-US" dirty="0"/>
          </a:p>
        </p:txBody>
      </p:sp>
      <p:sp>
        <p:nvSpPr>
          <p:cNvPr id="13" name="TextBox 12">
            <a:extLst>
              <a:ext uri="{FF2B5EF4-FFF2-40B4-BE49-F238E27FC236}">
                <a16:creationId xmlns:a16="http://schemas.microsoft.com/office/drawing/2014/main" id="{759B00EA-DCE8-1244-8DBB-D4A5DBEDA165}"/>
              </a:ext>
            </a:extLst>
          </p:cNvPr>
          <p:cNvSpPr txBox="1"/>
          <p:nvPr/>
        </p:nvSpPr>
        <p:spPr>
          <a:xfrm>
            <a:off x="7700963" y="5962461"/>
            <a:ext cx="4676432" cy="646331"/>
          </a:xfrm>
          <a:prstGeom prst="rect">
            <a:avLst/>
          </a:prstGeom>
          <a:noFill/>
        </p:spPr>
        <p:txBody>
          <a:bodyPr wrap="square" rtlCol="0">
            <a:spAutoFit/>
          </a:bodyPr>
          <a:lstStyle/>
          <a:p>
            <a:r>
              <a:rPr lang="en-US" b="1" dirty="0"/>
              <a:t>Time of events (</a:t>
            </a:r>
            <a:r>
              <a:rPr lang="en-US" b="1" i="1" dirty="0" err="1"/>
              <a:t>l’histoire</a:t>
            </a:r>
            <a:r>
              <a:rPr lang="en-US" b="1" i="1" dirty="0"/>
              <a:t> </a:t>
            </a:r>
            <a:r>
              <a:rPr lang="en-US" b="1" i="1" dirty="0" err="1"/>
              <a:t>événementielle</a:t>
            </a:r>
            <a:r>
              <a:rPr lang="en-US" b="1" dirty="0"/>
              <a:t>)</a:t>
            </a:r>
          </a:p>
          <a:p>
            <a:endParaRPr lang="en-US" dirty="0"/>
          </a:p>
        </p:txBody>
      </p:sp>
    </p:spTree>
    <p:extLst>
      <p:ext uri="{BB962C8B-B14F-4D97-AF65-F5344CB8AC3E}">
        <p14:creationId xmlns:p14="http://schemas.microsoft.com/office/powerpoint/2010/main" val="24660923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EEFB4BC-9EDE-3F4E-A073-CD85071A3243}"/>
              </a:ext>
            </a:extLst>
          </p:cNvPr>
          <p:cNvSpPr txBox="1"/>
          <p:nvPr/>
        </p:nvSpPr>
        <p:spPr>
          <a:xfrm>
            <a:off x="6940063" y="791364"/>
            <a:ext cx="3505199" cy="5724644"/>
          </a:xfrm>
          <a:prstGeom prst="rect">
            <a:avLst/>
          </a:prstGeom>
          <a:noFill/>
        </p:spPr>
        <p:txBody>
          <a:bodyPr wrap="square" rtlCol="0">
            <a:spAutoFit/>
          </a:bodyPr>
          <a:lstStyle/>
          <a:p>
            <a:r>
              <a:rPr lang="en-GB" i="1" dirty="0"/>
              <a:t>Deep history </a:t>
            </a:r>
            <a:r>
              <a:rPr lang="en-GB" dirty="0"/>
              <a:t>is a term for the distant past of the human species. As an intellectual discipline, deep history encourages scholars in history, anthropology, archaeology, primatology, genetics, and to work together to write a common narrative about the beginnings of humans,</a:t>
            </a:r>
            <a:r>
              <a:rPr lang="en-GB" baseline="30000" dirty="0"/>
              <a:t> </a:t>
            </a:r>
            <a:r>
              <a:rPr lang="en-GB" dirty="0"/>
              <a:t>and to redress what they see as an imbalance among historians, who mostly concentrate on more recent periods.</a:t>
            </a:r>
            <a:r>
              <a:rPr lang="en-GB" baseline="30000" dirty="0"/>
              <a:t> </a:t>
            </a:r>
          </a:p>
          <a:p>
            <a:endParaRPr lang="en-GB" i="1" baseline="30000" dirty="0"/>
          </a:p>
          <a:p>
            <a:endParaRPr lang="en-GB" i="1" baseline="30000" dirty="0"/>
          </a:p>
          <a:p>
            <a:r>
              <a:rPr lang="en-GB" i="1" dirty="0"/>
              <a:t>Deep history</a:t>
            </a:r>
            <a:r>
              <a:rPr lang="en-GB" dirty="0"/>
              <a:t> forms the earlier part of </a:t>
            </a:r>
            <a:r>
              <a:rPr lang="en-GB" i="1" dirty="0"/>
              <a:t>Big History </a:t>
            </a:r>
            <a:r>
              <a:rPr lang="en-GB" dirty="0"/>
              <a:t>and looks at the portion of deep time when humans existed, going further back than prehistory, mainly based on usually ventures, and using a wider range of approaches. </a:t>
            </a:r>
            <a:endParaRPr lang="en-US" dirty="0"/>
          </a:p>
        </p:txBody>
      </p:sp>
      <p:sp>
        <p:nvSpPr>
          <p:cNvPr id="5" name="TextBox 4">
            <a:extLst>
              <a:ext uri="{FF2B5EF4-FFF2-40B4-BE49-F238E27FC236}">
                <a16:creationId xmlns:a16="http://schemas.microsoft.com/office/drawing/2014/main" id="{284C2876-5C1D-C843-B961-880360D41DDE}"/>
              </a:ext>
            </a:extLst>
          </p:cNvPr>
          <p:cNvSpPr txBox="1"/>
          <p:nvPr/>
        </p:nvSpPr>
        <p:spPr>
          <a:xfrm>
            <a:off x="2731478" y="422031"/>
            <a:ext cx="5411481" cy="369332"/>
          </a:xfrm>
          <a:prstGeom prst="rect">
            <a:avLst/>
          </a:prstGeom>
          <a:noFill/>
        </p:spPr>
        <p:txBody>
          <a:bodyPr wrap="none" rtlCol="0">
            <a:spAutoFit/>
          </a:bodyPr>
          <a:lstStyle/>
          <a:p>
            <a:r>
              <a:rPr lang="en-US" b="1" dirty="0"/>
              <a:t>The Grand Narrative of Human Evolution: Deep History</a:t>
            </a:r>
          </a:p>
        </p:txBody>
      </p:sp>
      <p:pic>
        <p:nvPicPr>
          <p:cNvPr id="3077" name="Picture 5" descr="https://www.radcliffe.harvard.edu/sites/default/files/styles/large_body/public/imagefield_crop/field_image/person/daniel_lord_smail_0.png?itok=zm4DQmat">
            <a:extLst>
              <a:ext uri="{FF2B5EF4-FFF2-40B4-BE49-F238E27FC236}">
                <a16:creationId xmlns:a16="http://schemas.microsoft.com/office/drawing/2014/main" id="{A618C3AB-FBBE-334E-A283-5A1D890437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161563"/>
            <a:ext cx="5207000" cy="4699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5C17CA5-76EA-6849-B053-743170BB61C8}"/>
              </a:ext>
            </a:extLst>
          </p:cNvPr>
          <p:cNvSpPr txBox="1"/>
          <p:nvPr/>
        </p:nvSpPr>
        <p:spPr>
          <a:xfrm>
            <a:off x="2192215" y="6142893"/>
            <a:ext cx="1922386" cy="646331"/>
          </a:xfrm>
          <a:prstGeom prst="rect">
            <a:avLst/>
          </a:prstGeom>
          <a:noFill/>
        </p:spPr>
        <p:txBody>
          <a:bodyPr wrap="none" rtlCol="0">
            <a:spAutoFit/>
          </a:bodyPr>
          <a:lstStyle/>
          <a:p>
            <a:r>
              <a:rPr lang="en-US" dirty="0"/>
              <a:t>Daniel Lord </a:t>
            </a:r>
            <a:r>
              <a:rPr lang="en-US" dirty="0" err="1"/>
              <a:t>Smail</a:t>
            </a:r>
            <a:r>
              <a:rPr lang="en-US" dirty="0"/>
              <a:t>, </a:t>
            </a:r>
          </a:p>
          <a:p>
            <a:endParaRPr lang="en-US" dirty="0"/>
          </a:p>
        </p:txBody>
      </p:sp>
    </p:spTree>
    <p:extLst>
      <p:ext uri="{BB962C8B-B14F-4D97-AF65-F5344CB8AC3E}">
        <p14:creationId xmlns:p14="http://schemas.microsoft.com/office/powerpoint/2010/main" val="285166353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9168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5CC2BE-98B0-AE4F-BB5F-BD72A91D02FB}"/>
              </a:ext>
            </a:extLst>
          </p:cNvPr>
          <p:cNvSpPr txBox="1"/>
          <p:nvPr/>
        </p:nvSpPr>
        <p:spPr>
          <a:xfrm>
            <a:off x="2196029" y="1700808"/>
            <a:ext cx="7212340" cy="3416320"/>
          </a:xfrm>
          <a:prstGeom prst="rect">
            <a:avLst/>
          </a:prstGeom>
          <a:noFill/>
        </p:spPr>
        <p:txBody>
          <a:bodyPr wrap="square" rtlCol="0">
            <a:spAutoFit/>
          </a:bodyPr>
          <a:lstStyle/>
          <a:p>
            <a:pPr marL="342900" indent="-342900">
              <a:buFont typeface="Arial" panose="020B0604020202020204" pitchFamily="34" charset="0"/>
              <a:buChar char="•"/>
            </a:pPr>
            <a:r>
              <a:rPr lang="en-GB" dirty="0"/>
              <a:t>objectivist idea of history as a ‘social science </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a holistic and totalising approach to history</a:t>
            </a:r>
          </a:p>
          <a:p>
            <a:pPr marL="342900" indent="-342900">
              <a:buFont typeface="Arial" panose="020B0604020202020204" pitchFamily="34" charset="0"/>
              <a:buChar char="•"/>
            </a:pPr>
            <a:r>
              <a:rPr lang="en-GB" dirty="0"/>
              <a:t>quantitative methodologies</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long-run analysis (long </a:t>
            </a:r>
            <a:r>
              <a:rPr lang="en-GB" dirty="0" err="1"/>
              <a:t>duree</a:t>
            </a:r>
            <a:r>
              <a:rPr lang="en-GB" dirty="0"/>
              <a:t>) analysis of economic fluctuation trough prizes, interest in trade flows and population, or geographical conditions </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a materialist and structural model of causation (e.g. geography in the case of Braudel; forces of productive for Marxists)  </a:t>
            </a:r>
          </a:p>
          <a:p>
            <a:r>
              <a:rPr lang="en-GB" b="1" dirty="0"/>
              <a:t> </a:t>
            </a:r>
            <a:endParaRPr lang="en-GB" dirty="0"/>
          </a:p>
        </p:txBody>
      </p:sp>
      <p:sp>
        <p:nvSpPr>
          <p:cNvPr id="3" name="TextBox 2">
            <a:extLst>
              <a:ext uri="{FF2B5EF4-FFF2-40B4-BE49-F238E27FC236}">
                <a16:creationId xmlns:a16="http://schemas.microsoft.com/office/drawing/2014/main" id="{153DC39C-3DDA-D549-979D-7E9BD9E2EF61}"/>
              </a:ext>
            </a:extLst>
          </p:cNvPr>
          <p:cNvSpPr txBox="1"/>
          <p:nvPr/>
        </p:nvSpPr>
        <p:spPr>
          <a:xfrm>
            <a:off x="1631505" y="332657"/>
            <a:ext cx="9137706" cy="923330"/>
          </a:xfrm>
          <a:prstGeom prst="rect">
            <a:avLst/>
          </a:prstGeom>
          <a:noFill/>
        </p:spPr>
        <p:txBody>
          <a:bodyPr wrap="square" rtlCol="0">
            <a:spAutoFit/>
          </a:bodyPr>
          <a:lstStyle/>
          <a:p>
            <a:r>
              <a:rPr lang="en-US" b="1" dirty="0"/>
              <a:t>			What is Social History?</a:t>
            </a:r>
          </a:p>
          <a:p>
            <a:endParaRPr lang="en-US" b="1" dirty="0"/>
          </a:p>
          <a:p>
            <a:r>
              <a:rPr lang="en-US" b="1" dirty="0"/>
              <a:t>Practiced by Annales scholars and left-leaning historians between 1930-1960 </a:t>
            </a:r>
          </a:p>
        </p:txBody>
      </p:sp>
    </p:spTree>
    <p:extLst>
      <p:ext uri="{BB962C8B-B14F-4D97-AF65-F5344CB8AC3E}">
        <p14:creationId xmlns:p14="http://schemas.microsoft.com/office/powerpoint/2010/main" val="561315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06B32F-FB14-8441-875E-2536639EB6C6}"/>
              </a:ext>
            </a:extLst>
          </p:cNvPr>
          <p:cNvSpPr txBox="1"/>
          <p:nvPr/>
        </p:nvSpPr>
        <p:spPr>
          <a:xfrm>
            <a:off x="3359697" y="2132858"/>
            <a:ext cx="6192688" cy="3416320"/>
          </a:xfrm>
          <a:prstGeom prst="rect">
            <a:avLst/>
          </a:prstGeom>
          <a:noFill/>
        </p:spPr>
        <p:txBody>
          <a:bodyPr wrap="square" rtlCol="0">
            <a:spAutoFit/>
          </a:bodyPr>
          <a:lstStyle/>
          <a:p>
            <a:r>
              <a:rPr lang="en-GB" dirty="0"/>
              <a:t>‘…..who fell victim to the fascist and communist belief in inexorable laws of historical destiny.'</a:t>
            </a:r>
          </a:p>
          <a:p>
            <a:r>
              <a:rPr lang="en-GB" dirty="0"/>
              <a:t>(Karl Popper, </a:t>
            </a:r>
            <a:r>
              <a:rPr lang="en-GB" i="1" dirty="0"/>
              <a:t>The Poverty of Historicism, </a:t>
            </a:r>
            <a:r>
              <a:rPr lang="en-GB" dirty="0"/>
              <a:t>1957)</a:t>
            </a:r>
          </a:p>
          <a:p>
            <a:endParaRPr lang="en-GB" dirty="0"/>
          </a:p>
          <a:p>
            <a:endParaRPr lang="en-GB" dirty="0"/>
          </a:p>
          <a:p>
            <a:endParaRPr lang="en-GB" dirty="0"/>
          </a:p>
          <a:p>
            <a:pPr marL="285750" indent="-285750">
              <a:buFont typeface="Arial" panose="020B0604020202020204" pitchFamily="34" charset="0"/>
              <a:buChar char="•"/>
            </a:pPr>
            <a:r>
              <a:rPr lang="en-GB" dirty="0"/>
              <a:t>Atrocities of the war</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Decolonisation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Freedom and civic rights movements of the 1960s</a:t>
            </a:r>
          </a:p>
          <a:p>
            <a:pPr marL="285750" indent="-285750">
              <a:buFont typeface="Arial" panose="020B0604020202020204" pitchFamily="34" charset="0"/>
              <a:buChar char="•"/>
            </a:pPr>
            <a:endParaRPr lang="en-GB" dirty="0"/>
          </a:p>
        </p:txBody>
      </p:sp>
      <p:sp>
        <p:nvSpPr>
          <p:cNvPr id="3" name="TextBox 2">
            <a:extLst>
              <a:ext uri="{FF2B5EF4-FFF2-40B4-BE49-F238E27FC236}">
                <a16:creationId xmlns:a16="http://schemas.microsoft.com/office/drawing/2014/main" id="{F876DE1B-EEEF-9947-86EF-78ACC247C8A3}"/>
              </a:ext>
            </a:extLst>
          </p:cNvPr>
          <p:cNvSpPr txBox="1"/>
          <p:nvPr/>
        </p:nvSpPr>
        <p:spPr>
          <a:xfrm>
            <a:off x="1477108" y="668215"/>
            <a:ext cx="9614788" cy="369332"/>
          </a:xfrm>
          <a:prstGeom prst="rect">
            <a:avLst/>
          </a:prstGeom>
          <a:noFill/>
        </p:spPr>
        <p:txBody>
          <a:bodyPr wrap="square" rtlCol="0">
            <a:spAutoFit/>
          </a:bodyPr>
          <a:lstStyle/>
          <a:p>
            <a:r>
              <a:rPr lang="en-US" b="1" dirty="0"/>
              <a:t>A radical break in the way history is thought about and practices after  about WWII...</a:t>
            </a:r>
          </a:p>
        </p:txBody>
      </p:sp>
      <p:sp>
        <p:nvSpPr>
          <p:cNvPr id="4" name="TextBox 3">
            <a:extLst>
              <a:ext uri="{FF2B5EF4-FFF2-40B4-BE49-F238E27FC236}">
                <a16:creationId xmlns:a16="http://schemas.microsoft.com/office/drawing/2014/main" id="{13CC856F-0452-704C-94D6-D676A196034E}"/>
              </a:ext>
            </a:extLst>
          </p:cNvPr>
          <p:cNvSpPr txBox="1"/>
          <p:nvPr/>
        </p:nvSpPr>
        <p:spPr>
          <a:xfrm>
            <a:off x="1395046" y="5908432"/>
            <a:ext cx="9355016" cy="646331"/>
          </a:xfrm>
          <a:prstGeom prst="rect">
            <a:avLst/>
          </a:prstGeom>
          <a:noFill/>
        </p:spPr>
        <p:txBody>
          <a:bodyPr wrap="square" rtlCol="0">
            <a:spAutoFit/>
          </a:bodyPr>
          <a:lstStyle/>
          <a:p>
            <a:r>
              <a:rPr lang="en-GB" dirty="0"/>
              <a:t>All this leads to a move away from traditional history writing a la Ranke but also ‘social history’ and its reliance on the method of the social sciences and natural sciences; we see a move to ‘culture'</a:t>
            </a:r>
          </a:p>
        </p:txBody>
      </p:sp>
    </p:spTree>
    <p:extLst>
      <p:ext uri="{BB962C8B-B14F-4D97-AF65-F5344CB8AC3E}">
        <p14:creationId xmlns:p14="http://schemas.microsoft.com/office/powerpoint/2010/main" val="4215832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5"/>
          <p:cNvSpPr txBox="1">
            <a:spLocks noChangeArrowheads="1"/>
          </p:cNvSpPr>
          <p:nvPr/>
        </p:nvSpPr>
        <p:spPr bwMode="auto">
          <a:xfrm>
            <a:off x="2895600" y="4800601"/>
            <a:ext cx="6553200" cy="1200329"/>
          </a:xfrm>
          <a:prstGeom prst="rect">
            <a:avLst/>
          </a:prstGeom>
          <a:noFill/>
          <a:ln w="9525">
            <a:noFill/>
            <a:miter lim="800000"/>
            <a:headEnd/>
            <a:tailEnd/>
          </a:ln>
        </p:spPr>
        <p:txBody>
          <a:bodyPr>
            <a:spAutoFit/>
          </a:bodyPr>
          <a:lstStyle/>
          <a:p>
            <a:r>
              <a:rPr lang="en-GB" dirty="0"/>
              <a:t>    </a:t>
            </a:r>
          </a:p>
          <a:p>
            <a:r>
              <a:rPr lang="en-GB" dirty="0"/>
              <a:t>Edward Palmer Thompson (1924-1993)</a:t>
            </a:r>
          </a:p>
          <a:p>
            <a:r>
              <a:rPr lang="en-GB" dirty="0"/>
              <a:t> </a:t>
            </a:r>
          </a:p>
          <a:p>
            <a:endParaRPr lang="en-GB" dirty="0"/>
          </a:p>
        </p:txBody>
      </p:sp>
      <p:pic>
        <p:nvPicPr>
          <p:cNvPr id="12290" name="Picture 2" descr="http://www.arthurmag.com/magpie/wp-content/uploads/2009/08/thompson.jpg"/>
          <p:cNvPicPr>
            <a:picLocks noChangeAspect="1" noChangeArrowheads="1"/>
          </p:cNvPicPr>
          <p:nvPr/>
        </p:nvPicPr>
        <p:blipFill>
          <a:blip r:embed="rId2" cstate="print"/>
          <a:srcRect b="11240"/>
          <a:stretch>
            <a:fillRect/>
          </a:stretch>
        </p:blipFill>
        <p:spPr bwMode="auto">
          <a:xfrm>
            <a:off x="3675450" y="1576982"/>
            <a:ext cx="2411425" cy="3223619"/>
          </a:xfrm>
          <a:prstGeom prst="rect">
            <a:avLst/>
          </a:prstGeom>
          <a:noFill/>
        </p:spPr>
      </p:pic>
      <p:sp>
        <p:nvSpPr>
          <p:cNvPr id="2" name="TextBox 1">
            <a:extLst>
              <a:ext uri="{FF2B5EF4-FFF2-40B4-BE49-F238E27FC236}">
                <a16:creationId xmlns:a16="http://schemas.microsoft.com/office/drawing/2014/main" id="{79E73819-7EE5-2641-9798-B737B8DA1A69}"/>
              </a:ext>
            </a:extLst>
          </p:cNvPr>
          <p:cNvSpPr txBox="1"/>
          <p:nvPr/>
        </p:nvSpPr>
        <p:spPr>
          <a:xfrm>
            <a:off x="703386" y="308473"/>
            <a:ext cx="9648092" cy="923330"/>
          </a:xfrm>
          <a:prstGeom prst="rect">
            <a:avLst/>
          </a:prstGeom>
          <a:noFill/>
        </p:spPr>
        <p:txBody>
          <a:bodyPr wrap="square" rtlCol="0">
            <a:spAutoFit/>
          </a:bodyPr>
          <a:lstStyle/>
          <a:p>
            <a:r>
              <a:rPr lang="en-US" b="1" dirty="0"/>
              <a:t>				The rise of cultural history </a:t>
            </a:r>
          </a:p>
          <a:p>
            <a:endParaRPr lang="en-US" b="1" dirty="0"/>
          </a:p>
          <a:p>
            <a:r>
              <a:rPr lang="en-US" b="1" dirty="0"/>
              <a:t>The ‘culture’ begins to replace ‘society’ as a central reference point for historians from the 1960s</a:t>
            </a:r>
          </a:p>
        </p:txBody>
      </p:sp>
      <p:sp>
        <p:nvSpPr>
          <p:cNvPr id="3" name="TextBox 2">
            <a:extLst>
              <a:ext uri="{FF2B5EF4-FFF2-40B4-BE49-F238E27FC236}">
                <a16:creationId xmlns:a16="http://schemas.microsoft.com/office/drawing/2014/main" id="{8E56B3DB-39EC-564D-A0C0-EA415BCDFCF8}"/>
              </a:ext>
            </a:extLst>
          </p:cNvPr>
          <p:cNvSpPr txBox="1"/>
          <p:nvPr/>
        </p:nvSpPr>
        <p:spPr>
          <a:xfrm>
            <a:off x="7092462" y="3188677"/>
            <a:ext cx="4750403" cy="369332"/>
          </a:xfrm>
          <a:prstGeom prst="rect">
            <a:avLst/>
          </a:prstGeom>
          <a:noFill/>
        </p:spPr>
        <p:txBody>
          <a:bodyPr wrap="none" rtlCol="0">
            <a:spAutoFit/>
          </a:bodyPr>
          <a:lstStyle/>
          <a:p>
            <a:r>
              <a:rPr lang="en-US" dirty="0"/>
              <a:t>The ‘new’ social history as a ‘history from below’</a:t>
            </a:r>
          </a:p>
        </p:txBody>
      </p:sp>
    </p:spTree>
    <p:extLst>
      <p:ext uri="{BB962C8B-B14F-4D97-AF65-F5344CB8AC3E}">
        <p14:creationId xmlns:p14="http://schemas.microsoft.com/office/powerpoint/2010/main" val="40305229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853</TotalTime>
  <Words>4358</Words>
  <Application>Microsoft Macintosh PowerPoint</Application>
  <PresentationFormat>Widescreen</PresentationFormat>
  <Paragraphs>488</Paragraphs>
  <Slides>61</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61</vt:i4>
      </vt:variant>
    </vt:vector>
  </HeadingPairs>
  <TitlesOfParts>
    <vt:vector size="72" baseType="lpstr">
      <vt:lpstr>ＭＳ Ｐゴシック</vt:lpstr>
      <vt:lpstr>游ゴシック</vt:lpstr>
      <vt:lpstr>Arial</vt:lpstr>
      <vt:lpstr>Baskerville Old Face</vt:lpstr>
      <vt:lpstr>Calibri</vt:lpstr>
      <vt:lpstr>Calibri Light</vt:lpstr>
      <vt:lpstr>Gill Sans</vt:lpstr>
      <vt:lpstr>Helvetica</vt:lpstr>
      <vt:lpstr>Times New Roman</vt:lpstr>
      <vt:lpstr>Wingdings</vt:lpstr>
      <vt:lpstr>Office Theme</vt:lpstr>
      <vt:lpstr>Wrap up II Historiography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can historians learn from anthropology? </vt:lpstr>
      <vt:lpstr>PowerPoint Presentation</vt:lpstr>
      <vt:lpstr>PowerPoint Presentation</vt:lpstr>
      <vt:lpstr>PowerPoint Presentation</vt:lpstr>
      <vt:lpstr>PowerPoint Presentation</vt:lpstr>
      <vt:lpstr>New ways to deal with sources:</vt:lpstr>
      <vt:lpstr>Lecture 1/Term 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Postcolonial Histories</vt:lpstr>
      <vt:lpstr>Defining postcolonialism</vt:lpstr>
      <vt:lpstr>Theory Applied IV: Global History</vt:lpstr>
      <vt:lpstr> What is global history?</vt:lpstr>
      <vt:lpstr>Theory Applied V:  History of Emotion </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Wrap up II Historiography</dc:title>
  <dc:creator>Stein, Claudia</dc:creator>
  <cp:lastModifiedBy>Stein, Claudia</cp:lastModifiedBy>
  <cp:revision>20</cp:revision>
  <dcterms:created xsi:type="dcterms:W3CDTF">2019-05-06T17:19:47Z</dcterms:created>
  <dcterms:modified xsi:type="dcterms:W3CDTF">2019-05-07T07:33:04Z</dcterms:modified>
</cp:coreProperties>
</file>