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p:scale>
          <a:sx n="95" d="100"/>
          <a:sy n="95" d="100"/>
        </p:scale>
        <p:origin x="1256" y="8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GB"/>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a:xfrm>
            <a:off x="3962399" y="5870575"/>
            <a:ext cx="4893958" cy="377825"/>
          </a:xfrm>
        </p:spPr>
        <p:txBody>
          <a:bodyPr/>
          <a:lstStyle/>
          <a:p>
            <a:endParaRPr lang="en-GB"/>
          </a:p>
        </p:txBody>
      </p:sp>
      <p:sp>
        <p:nvSpPr>
          <p:cNvPr id="6" name="Slide Number Placeholder 5"/>
          <p:cNvSpPr>
            <a:spLocks noGrp="1"/>
          </p:cNvSpPr>
          <p:nvPr>
            <p:ph type="sldNum" sz="quarter" idx="12"/>
          </p:nvPr>
        </p:nvSpPr>
        <p:spPr>
          <a:xfrm>
            <a:off x="10608958" y="5870575"/>
            <a:ext cx="551167" cy="377825"/>
          </a:xfrm>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05409038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31C5B96-85EA-4AFF-A255-4BF1A0B11893}" type="datetimeFigureOut">
              <a:rPr lang="en-GB" smtClean="0"/>
              <a:t>18/11/2021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8274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1579451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902984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633653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1570053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GB"/>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1338453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
        <p:nvSpPr>
          <p:cNvPr id="8" name="Title 1"/>
          <p:cNvSpPr>
            <a:spLocks noGrp="1"/>
          </p:cNvSpPr>
          <p:nvPr>
            <p:ph type="title"/>
          </p:nvPr>
        </p:nvSpPr>
        <p:spPr>
          <a:xfrm>
            <a:off x="685801" y="609600"/>
            <a:ext cx="10131425" cy="1456267"/>
          </a:xfrm>
        </p:spPr>
        <p:txBody>
          <a:bodyPr/>
          <a:lstStyle/>
          <a:p>
            <a:r>
              <a:rPr lang="en-GB"/>
              <a:t>Click to edit Master title style</a:t>
            </a:r>
            <a:endParaRPr lang="en-US" dirty="0"/>
          </a:p>
        </p:txBody>
      </p:sp>
    </p:spTree>
    <p:extLst>
      <p:ext uri="{BB962C8B-B14F-4D97-AF65-F5344CB8AC3E}">
        <p14:creationId xmlns:p14="http://schemas.microsoft.com/office/powerpoint/2010/main" val="2628005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2626812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1593574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GB"/>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31C5B96-85EA-4AFF-A255-4BF1A0B11893}" type="datetimeFigureOut">
              <a:rPr lang="en-GB" smtClean="0"/>
              <a:t>18/11/2021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344930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31C5B96-85EA-4AFF-A255-4BF1A0B11893}" type="datetimeFigureOut">
              <a:rPr lang="en-GB" smtClean="0"/>
              <a:t>18/11/2021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116537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31C5B96-85EA-4AFF-A255-4BF1A0B11893}" type="datetimeFigureOut">
              <a:rPr lang="en-GB" smtClean="0"/>
              <a:t>18/11/2021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556983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31C5B96-85EA-4AFF-A255-4BF1A0B11893}" type="datetimeFigureOut">
              <a:rPr lang="en-GB" smtClean="0"/>
              <a:t>18/11/2021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856662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E31C5B96-85EA-4AFF-A255-4BF1A0B11893}" type="datetimeFigureOut">
              <a:rPr lang="en-GB" smtClean="0"/>
              <a:t>18/11/2021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394055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31C5B96-85EA-4AFF-A255-4BF1A0B11893}" type="datetimeFigureOut">
              <a:rPr lang="en-GB" smtClean="0"/>
              <a:t>18/11/2021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2966259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GB"/>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31C5B96-85EA-4AFF-A255-4BF1A0B11893}" type="datetimeFigureOut">
              <a:rPr lang="en-GB" smtClean="0"/>
              <a:t>18/11/2021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3E7B6A-72D4-4F03-A48E-AC43AFF5B886}" type="slidenum">
              <a:rPr lang="en-GB" smtClean="0"/>
              <a:t>‹#›</a:t>
            </a:fld>
            <a:endParaRPr lang="en-GB"/>
          </a:p>
        </p:txBody>
      </p:sp>
    </p:spTree>
    <p:extLst>
      <p:ext uri="{BB962C8B-B14F-4D97-AF65-F5344CB8AC3E}">
        <p14:creationId xmlns:p14="http://schemas.microsoft.com/office/powerpoint/2010/main" val="3364554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31C5B96-85EA-4AFF-A255-4BF1A0B11893}" type="datetimeFigureOut">
              <a:rPr lang="en-GB" smtClean="0"/>
              <a:t>18/11/2021</a:t>
            </a:fld>
            <a:endParaRPr lang="en-GB"/>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63E7B6A-72D4-4F03-A48E-AC43AFF5B886}" type="slidenum">
              <a:rPr lang="en-GB" smtClean="0"/>
              <a:t>‹#›</a:t>
            </a:fld>
            <a:endParaRPr lang="en-GB"/>
          </a:p>
        </p:txBody>
      </p:sp>
    </p:spTree>
    <p:extLst>
      <p:ext uri="{BB962C8B-B14F-4D97-AF65-F5344CB8AC3E}">
        <p14:creationId xmlns:p14="http://schemas.microsoft.com/office/powerpoint/2010/main" val="3022256774"/>
      </p:ext>
    </p:extLst>
  </p:cSld>
  <p:clrMap bg1="dk1" tx1="lt1" bg2="dk2" tx2="lt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 id="214748380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34907-68F0-4932-9EE8-5114AA96BD09}"/>
              </a:ext>
            </a:extLst>
          </p:cNvPr>
          <p:cNvSpPr>
            <a:spLocks noGrp="1"/>
          </p:cNvSpPr>
          <p:nvPr>
            <p:ph type="ctrTitle"/>
          </p:nvPr>
        </p:nvSpPr>
        <p:spPr/>
        <p:txBody>
          <a:bodyPr>
            <a:normAutofit/>
          </a:bodyPr>
          <a:lstStyle/>
          <a:p>
            <a:r>
              <a:rPr lang="en-GB" dirty="0"/>
              <a:t>Medicine, Empire, and the Body </a:t>
            </a:r>
            <a:r>
              <a:rPr lang="en-GB" b="1" dirty="0"/>
              <a:t>Disease and the Environment </a:t>
            </a:r>
          </a:p>
        </p:txBody>
      </p:sp>
      <p:sp>
        <p:nvSpPr>
          <p:cNvPr id="3" name="Subtitle 2">
            <a:extLst>
              <a:ext uri="{FF2B5EF4-FFF2-40B4-BE49-F238E27FC236}">
                <a16:creationId xmlns:a16="http://schemas.microsoft.com/office/drawing/2014/main" id="{3D94FB77-D68F-4B49-B6DD-859FDB0D0B75}"/>
              </a:ext>
            </a:extLst>
          </p:cNvPr>
          <p:cNvSpPr>
            <a:spLocks noGrp="1"/>
          </p:cNvSpPr>
          <p:nvPr>
            <p:ph type="subTitle" idx="1"/>
          </p:nvPr>
        </p:nvSpPr>
        <p:spPr/>
        <p:txBody>
          <a:bodyPr/>
          <a:lstStyle/>
          <a:p>
            <a:r>
              <a:rPr lang="en-GB" dirty="0"/>
              <a:t>Amoy Daley and Poppy Male</a:t>
            </a:r>
          </a:p>
        </p:txBody>
      </p:sp>
    </p:spTree>
    <p:extLst>
      <p:ext uri="{BB962C8B-B14F-4D97-AF65-F5344CB8AC3E}">
        <p14:creationId xmlns:p14="http://schemas.microsoft.com/office/powerpoint/2010/main" val="908902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CA609-0186-46FF-8712-D5B5836F5F91}"/>
              </a:ext>
            </a:extLst>
          </p:cNvPr>
          <p:cNvSpPr>
            <a:spLocks noGrp="1"/>
          </p:cNvSpPr>
          <p:nvPr>
            <p:ph type="title"/>
          </p:nvPr>
        </p:nvSpPr>
        <p:spPr>
          <a:xfrm>
            <a:off x="838200" y="249438"/>
            <a:ext cx="10131425" cy="1456267"/>
          </a:xfrm>
        </p:spPr>
        <p:txBody>
          <a:bodyPr>
            <a:noAutofit/>
          </a:bodyPr>
          <a:lstStyle/>
          <a:p>
            <a:pPr algn="ctr"/>
            <a:r>
              <a:rPr lang="en-US" sz="2800" dirty="0"/>
              <a:t>Dane Kennedy, ‘The Perils of the Midday Sun: Climatic Anxieties in the Colonial Tropics,’ in John M. </a:t>
            </a:r>
            <a:r>
              <a:rPr lang="en-US" sz="2800" dirty="0" err="1"/>
              <a:t>MacKenzie</a:t>
            </a:r>
            <a:r>
              <a:rPr lang="en-US" sz="2800" dirty="0"/>
              <a:t> (ed.) Imperialism and the Natural World (Manchester, 1990)</a:t>
            </a:r>
            <a:endParaRPr lang="en-GB" sz="2800" dirty="0"/>
          </a:p>
        </p:txBody>
      </p:sp>
      <p:sp>
        <p:nvSpPr>
          <p:cNvPr id="3" name="Content Placeholder 2">
            <a:extLst>
              <a:ext uri="{FF2B5EF4-FFF2-40B4-BE49-F238E27FC236}">
                <a16:creationId xmlns:a16="http://schemas.microsoft.com/office/drawing/2014/main" id="{C14EC3E6-7BC9-4208-9432-CA6843A4109B}"/>
              </a:ext>
            </a:extLst>
          </p:cNvPr>
          <p:cNvSpPr>
            <a:spLocks noGrp="1"/>
          </p:cNvSpPr>
          <p:nvPr>
            <p:ph idx="1"/>
          </p:nvPr>
        </p:nvSpPr>
        <p:spPr>
          <a:xfrm>
            <a:off x="838200" y="1705704"/>
            <a:ext cx="10515600" cy="4902857"/>
          </a:xfrm>
        </p:spPr>
        <p:txBody>
          <a:bodyPr>
            <a:noAutofit/>
          </a:bodyPr>
          <a:lstStyle/>
          <a:p>
            <a:r>
              <a:rPr lang="en-GB" i="1" dirty="0"/>
              <a:t>“</a:t>
            </a:r>
            <a:r>
              <a:rPr lang="en-US" i="1" dirty="0"/>
              <a:t>At its [the climate debate] core was a fundamental question: could white colonists thrive, reproduce, and sustain lasting communities whose ethnic and cultural identities remained intact in the tropics?”</a:t>
            </a:r>
            <a:endParaRPr lang="en-GB" i="1" dirty="0"/>
          </a:p>
          <a:p>
            <a:r>
              <a:rPr lang="en-GB" dirty="0"/>
              <a:t>Fear of climate originated in medical community, but spread to the minds of the general public</a:t>
            </a:r>
          </a:p>
          <a:p>
            <a:r>
              <a:rPr lang="en-GB" dirty="0"/>
              <a:t>Colonists produced apparel to protect settlers from the sun- emblematic of the belief that the tropical climate itself posed a serious threat to the health of Europeans</a:t>
            </a:r>
          </a:p>
          <a:p>
            <a:r>
              <a:rPr lang="en-GB" dirty="0"/>
              <a:t>Health concerns: </a:t>
            </a:r>
            <a:r>
              <a:rPr lang="en-GB" i="1" dirty="0"/>
              <a:t>actinic </a:t>
            </a:r>
            <a:r>
              <a:rPr lang="en-GB" dirty="0"/>
              <a:t>radiation and tropical neurasthenia</a:t>
            </a:r>
          </a:p>
          <a:p>
            <a:r>
              <a:rPr lang="en-GB" dirty="0"/>
              <a:t>Racial degeneration: “</a:t>
            </a:r>
            <a:r>
              <a:rPr lang="en-US" b="0" i="1" u="none" strike="noStrike" dirty="0">
                <a:effectLst/>
              </a:rPr>
              <a:t>In effect,</a:t>
            </a:r>
            <a:r>
              <a:rPr lang="en-US" b="1" i="1" u="none" strike="noStrike" dirty="0">
                <a:effectLst/>
              </a:rPr>
              <a:t> the process of degeneration was the process of dissolving the boundaries that set </a:t>
            </a:r>
            <a:r>
              <a:rPr lang="en-US" b="1" i="1" u="none" strike="noStrike" dirty="0" err="1">
                <a:effectLst/>
              </a:rPr>
              <a:t>coloniser</a:t>
            </a:r>
            <a:r>
              <a:rPr lang="en-US" b="1" i="1" u="none" strike="noStrike" dirty="0">
                <a:effectLst/>
              </a:rPr>
              <a:t> apart from the </a:t>
            </a:r>
            <a:r>
              <a:rPr lang="en-US" b="1" i="1" u="none" strike="noStrike" dirty="0" err="1">
                <a:effectLst/>
              </a:rPr>
              <a:t>colonised</a:t>
            </a:r>
            <a:r>
              <a:rPr lang="en-US" b="0" i="1" u="none" strike="noStrike" dirty="0">
                <a:effectLst/>
              </a:rPr>
              <a:t>- both the </a:t>
            </a:r>
            <a:r>
              <a:rPr lang="en-US" b="1" i="1" u="none" strike="noStrike" dirty="0">
                <a:effectLst/>
              </a:rPr>
              <a:t>social</a:t>
            </a:r>
            <a:r>
              <a:rPr lang="en-US" b="0" i="1" u="none" strike="noStrike" dirty="0">
                <a:effectLst/>
              </a:rPr>
              <a:t> boundaries that distinguished ‘</a:t>
            </a:r>
            <a:r>
              <a:rPr lang="en-US" b="0" i="1" u="none" strike="noStrike" dirty="0" err="1">
                <a:effectLst/>
              </a:rPr>
              <a:t>civilised</a:t>
            </a:r>
            <a:r>
              <a:rPr lang="en-US" b="0" i="1" u="none" strike="noStrike" dirty="0">
                <a:effectLst/>
              </a:rPr>
              <a:t>’ from ‘barbarous’ </a:t>
            </a:r>
            <a:r>
              <a:rPr lang="en-US" b="0" i="1" u="none" strike="noStrike" dirty="0" err="1">
                <a:effectLst/>
              </a:rPr>
              <a:t>behaviour</a:t>
            </a:r>
            <a:r>
              <a:rPr lang="en-US" b="0" i="1" u="none" strike="noStrike" dirty="0">
                <a:effectLst/>
              </a:rPr>
              <a:t> and the </a:t>
            </a:r>
            <a:r>
              <a:rPr lang="en-US" b="1" i="1" u="none" strike="noStrike" dirty="0">
                <a:effectLst/>
              </a:rPr>
              <a:t>physical</a:t>
            </a:r>
            <a:r>
              <a:rPr lang="en-US" b="0" i="1" u="none" strike="noStrike" dirty="0">
                <a:effectLst/>
              </a:rPr>
              <a:t> boundaries that distinguished ‘white’ from ‘coloured’ race.” </a:t>
            </a:r>
            <a:endParaRPr lang="en-GB" dirty="0"/>
          </a:p>
          <a:p>
            <a:r>
              <a:rPr lang="en-GB" dirty="0"/>
              <a:t>Woodruff’s paradox: although, by natural laws, he believed the white race should populate the tropics, the same laws prevented them from inhabiting it</a:t>
            </a:r>
          </a:p>
          <a:p>
            <a:r>
              <a:rPr lang="en-GB" dirty="0"/>
              <a:t>End of climate anxieties- rise of sunbathing, colonisers thriving in tropical environments, WWII etc.</a:t>
            </a:r>
          </a:p>
        </p:txBody>
      </p:sp>
    </p:spTree>
    <p:extLst>
      <p:ext uri="{BB962C8B-B14F-4D97-AF65-F5344CB8AC3E}">
        <p14:creationId xmlns:p14="http://schemas.microsoft.com/office/powerpoint/2010/main" val="82402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9AFB7-802F-4ACD-B461-5D2645BB19E2}"/>
              </a:ext>
            </a:extLst>
          </p:cNvPr>
          <p:cNvSpPr>
            <a:spLocks noGrp="1"/>
          </p:cNvSpPr>
          <p:nvPr>
            <p:ph type="title"/>
          </p:nvPr>
        </p:nvSpPr>
        <p:spPr/>
        <p:txBody>
          <a:bodyPr>
            <a:noAutofit/>
          </a:bodyPr>
          <a:lstStyle/>
          <a:p>
            <a:pPr algn="ctr"/>
            <a:r>
              <a:rPr lang="en-US" sz="2800" dirty="0"/>
              <a:t>Karen </a:t>
            </a:r>
            <a:r>
              <a:rPr lang="en-US" sz="2800" dirty="0" err="1"/>
              <a:t>Ordahl</a:t>
            </a:r>
            <a:r>
              <a:rPr lang="en-US" sz="2800" dirty="0"/>
              <a:t> </a:t>
            </a:r>
            <a:r>
              <a:rPr lang="en-US" sz="2800" dirty="0" err="1"/>
              <a:t>Kupperman</a:t>
            </a:r>
            <a:r>
              <a:rPr lang="en-US" sz="2800" dirty="0"/>
              <a:t>, ‘Fear of Hot Climates in the Anglo-American Colonial Experience,’ The William and Mary Quarterly 41 (1984)</a:t>
            </a:r>
            <a:endParaRPr lang="en-GB" sz="2800" dirty="0"/>
          </a:p>
        </p:txBody>
      </p:sp>
      <p:sp>
        <p:nvSpPr>
          <p:cNvPr id="3" name="Content Placeholder 2">
            <a:extLst>
              <a:ext uri="{FF2B5EF4-FFF2-40B4-BE49-F238E27FC236}">
                <a16:creationId xmlns:a16="http://schemas.microsoft.com/office/drawing/2014/main" id="{E49F9990-4D6E-465D-BD5C-07BE65242414}"/>
              </a:ext>
            </a:extLst>
          </p:cNvPr>
          <p:cNvSpPr>
            <a:spLocks noGrp="1"/>
          </p:cNvSpPr>
          <p:nvPr>
            <p:ph idx="1"/>
          </p:nvPr>
        </p:nvSpPr>
        <p:spPr>
          <a:xfrm>
            <a:off x="685801" y="2174487"/>
            <a:ext cx="10131425" cy="4073913"/>
          </a:xfrm>
        </p:spPr>
        <p:txBody>
          <a:bodyPr>
            <a:normAutofit fontScale="92500" lnSpcReduction="20000"/>
          </a:bodyPr>
          <a:lstStyle/>
          <a:p>
            <a:r>
              <a:rPr lang="en-GB" sz="2400" i="1" dirty="0"/>
              <a:t>“The sun and its heat figured prominently in early English thinking about colonization, and in a profoundly ambivalent way. Fear of hot climates was balanced by the belief that the sun was the source of riches.”</a:t>
            </a:r>
            <a:endParaRPr lang="en-GB" sz="2200" dirty="0"/>
          </a:p>
          <a:p>
            <a:r>
              <a:rPr lang="en-GB" sz="2400" dirty="0"/>
              <a:t>‘Seasoning’- could mean a change in the balance of the </a:t>
            </a:r>
            <a:r>
              <a:rPr lang="en-GB" sz="2400" dirty="0" err="1"/>
              <a:t>humors</a:t>
            </a:r>
            <a:endParaRPr lang="en-GB" sz="2400" dirty="0"/>
          </a:p>
          <a:p>
            <a:r>
              <a:rPr lang="en-GB" sz="2400" dirty="0"/>
              <a:t>Difference in climate between regions influenced where colonists chose to settle</a:t>
            </a:r>
          </a:p>
          <a:p>
            <a:r>
              <a:rPr lang="en-US" sz="2400" i="1" dirty="0"/>
              <a:t>“Prospective colonists were warned to give up their expectations about normal types of food, housing, clothing, and pastimes, and were told not to come if these meant too much to them.” </a:t>
            </a:r>
            <a:endParaRPr lang="en-GB" sz="2400" dirty="0"/>
          </a:p>
          <a:p>
            <a:r>
              <a:rPr lang="en-GB" sz="2400" dirty="0"/>
              <a:t>Highlights the colonial link between heat and disease- yellow fever</a:t>
            </a:r>
          </a:p>
          <a:p>
            <a:r>
              <a:rPr lang="en-GB" sz="2400" dirty="0"/>
              <a:t>By the  end of the 18</a:t>
            </a:r>
            <a:r>
              <a:rPr lang="en-GB" sz="2400" baseline="30000" dirty="0"/>
              <a:t>th</a:t>
            </a:r>
            <a:r>
              <a:rPr lang="en-GB" sz="2400" dirty="0"/>
              <a:t> century, colonists no longer felt as “foreign”- new generations were native-born and didn’t view the land as exotic</a:t>
            </a:r>
          </a:p>
          <a:p>
            <a:endParaRPr lang="en-GB" sz="2200" dirty="0"/>
          </a:p>
          <a:p>
            <a:endParaRPr lang="en-GB" dirty="0"/>
          </a:p>
        </p:txBody>
      </p:sp>
    </p:spTree>
    <p:extLst>
      <p:ext uri="{BB962C8B-B14F-4D97-AF65-F5344CB8AC3E}">
        <p14:creationId xmlns:p14="http://schemas.microsoft.com/office/powerpoint/2010/main" val="917891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3CF88-0DFE-FF45-A586-3254E2AA233B}"/>
              </a:ext>
            </a:extLst>
          </p:cNvPr>
          <p:cNvSpPr>
            <a:spLocks noGrp="1"/>
          </p:cNvSpPr>
          <p:nvPr>
            <p:ph type="title"/>
          </p:nvPr>
        </p:nvSpPr>
        <p:spPr/>
        <p:txBody>
          <a:bodyPr>
            <a:normAutofit fontScale="90000"/>
          </a:bodyPr>
          <a:lstStyle/>
          <a:p>
            <a:r>
              <a:rPr lang="en-GB" dirty="0"/>
              <a:t>"The Tender Frame of Man": Disease, Climate, and Racial Difference in India and the West Indies, 1760–1860, Mark Harrison</a:t>
            </a:r>
            <a:br>
              <a:rPr lang="en-GB" dirty="0"/>
            </a:br>
            <a:endParaRPr lang="en-US" dirty="0"/>
          </a:p>
        </p:txBody>
      </p:sp>
      <p:sp>
        <p:nvSpPr>
          <p:cNvPr id="3" name="Content Placeholder 2">
            <a:extLst>
              <a:ext uri="{FF2B5EF4-FFF2-40B4-BE49-F238E27FC236}">
                <a16:creationId xmlns:a16="http://schemas.microsoft.com/office/drawing/2014/main" id="{3ED796FE-C1F9-EE44-954F-3AD83C383480}"/>
              </a:ext>
            </a:extLst>
          </p:cNvPr>
          <p:cNvSpPr>
            <a:spLocks noGrp="1"/>
          </p:cNvSpPr>
          <p:nvPr>
            <p:ph idx="1"/>
          </p:nvPr>
        </p:nvSpPr>
        <p:spPr>
          <a:xfrm>
            <a:off x="685801" y="1797269"/>
            <a:ext cx="10131425" cy="4855780"/>
          </a:xfrm>
        </p:spPr>
        <p:txBody>
          <a:bodyPr>
            <a:normAutofit fontScale="92500" lnSpcReduction="10000"/>
          </a:bodyPr>
          <a:lstStyle/>
          <a:p>
            <a:pPr marL="0" indent="0">
              <a:buNone/>
            </a:pPr>
            <a:r>
              <a:rPr lang="en-GB" b="1" i="1" dirty="0"/>
              <a:t> </a:t>
            </a:r>
          </a:p>
          <a:p>
            <a:pPr marL="0" indent="0">
              <a:buNone/>
            </a:pPr>
            <a:endParaRPr lang="en-GB" b="1" i="1" dirty="0"/>
          </a:p>
          <a:p>
            <a:pPr marL="0" indent="0">
              <a:buNone/>
            </a:pPr>
            <a:r>
              <a:rPr lang="en-GB" b="1" i="1" dirty="0"/>
              <a:t>"Europeans came to regard themselves as exotica in foreign soil: feelings of superiority and vulnerability were two sides of the same imperial coin.”</a:t>
            </a:r>
          </a:p>
          <a:p>
            <a:r>
              <a:rPr lang="en-GB" dirty="0"/>
              <a:t>Harrison explores British medical texts written between 1760 and 1860 where they tried to explain the difference in susceptibility to disease between different races</a:t>
            </a:r>
          </a:p>
          <a:p>
            <a:r>
              <a:rPr lang="en-GB" dirty="0"/>
              <a:t>The abolition of the slave trade and the conquest of India encouraged theories of racial difference and its link to disease, these ideas emerged during the Enlightenment</a:t>
            </a:r>
          </a:p>
          <a:p>
            <a:r>
              <a:rPr lang="en-GB" dirty="0"/>
              <a:t>The theory of acclimatization was debated and whether or not Europeans could adapt to tropical climates, acclimatization was seen as being equal to immunity, polygenists believed that acclimatization was not possible which fit with their belief that different races had different origins</a:t>
            </a:r>
          </a:p>
          <a:p>
            <a:r>
              <a:rPr lang="en-GB" dirty="0"/>
              <a:t>“the tender frame of man” was a more pessimistic approach to acclimatization, if the Europeans could adapt to tropical climates it would be difficult for them to justify enslaving people and conquering countries – “who should rule and be ruled”</a:t>
            </a:r>
          </a:p>
          <a:p>
            <a:r>
              <a:rPr lang="en-GB" dirty="0"/>
              <a:t>European physicians still came to the conclusion that Europeans were fundamentally different and therefore superior to everyone else, especially after the conquest of India</a:t>
            </a:r>
          </a:p>
          <a:p>
            <a:endParaRPr lang="en-GB" dirty="0"/>
          </a:p>
          <a:p>
            <a:endParaRPr lang="en-GB" dirty="0"/>
          </a:p>
          <a:p>
            <a:endParaRPr lang="en-GB" dirty="0"/>
          </a:p>
          <a:p>
            <a:pPr marL="0" indent="0">
              <a:buNone/>
            </a:pPr>
            <a:endParaRPr lang="en-US" dirty="0"/>
          </a:p>
        </p:txBody>
      </p:sp>
    </p:spTree>
    <p:extLst>
      <p:ext uri="{BB962C8B-B14F-4D97-AF65-F5344CB8AC3E}">
        <p14:creationId xmlns:p14="http://schemas.microsoft.com/office/powerpoint/2010/main" val="1236759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80E6-922C-3A4F-B034-E75C791AA820}"/>
              </a:ext>
            </a:extLst>
          </p:cNvPr>
          <p:cNvSpPr>
            <a:spLocks noGrp="1"/>
          </p:cNvSpPr>
          <p:nvPr>
            <p:ph type="title"/>
          </p:nvPr>
        </p:nvSpPr>
        <p:spPr>
          <a:xfrm>
            <a:off x="685801" y="126124"/>
            <a:ext cx="10131425" cy="1939743"/>
          </a:xfrm>
        </p:spPr>
        <p:txBody>
          <a:bodyPr>
            <a:normAutofit fontScale="90000"/>
          </a:bodyPr>
          <a:lstStyle/>
          <a:p>
            <a:r>
              <a:rPr lang="en-GB" dirty="0"/>
              <a:t>Katherine Johnston, ‘The Constitution of Empire: Place and Bodily Health in the Eighteenth-Century Atlantic,’ </a:t>
            </a:r>
            <a:r>
              <a:rPr lang="en-GB" i="1" dirty="0"/>
              <a:t>Atlantic Studies</a:t>
            </a:r>
            <a:r>
              <a:rPr lang="en-GB" dirty="0"/>
              <a:t> 10 (2013)</a:t>
            </a:r>
            <a:br>
              <a:rPr lang="en-GB" dirty="0"/>
            </a:br>
            <a:endParaRPr lang="en-US" dirty="0"/>
          </a:p>
        </p:txBody>
      </p:sp>
      <p:sp>
        <p:nvSpPr>
          <p:cNvPr id="3" name="Content Placeholder 2">
            <a:extLst>
              <a:ext uri="{FF2B5EF4-FFF2-40B4-BE49-F238E27FC236}">
                <a16:creationId xmlns:a16="http://schemas.microsoft.com/office/drawing/2014/main" id="{BCF7A7A1-59FA-5B4A-9D87-F4A078295D4F}"/>
              </a:ext>
            </a:extLst>
          </p:cNvPr>
          <p:cNvSpPr>
            <a:spLocks noGrp="1"/>
          </p:cNvSpPr>
          <p:nvPr>
            <p:ph idx="1"/>
          </p:nvPr>
        </p:nvSpPr>
        <p:spPr>
          <a:xfrm>
            <a:off x="793378" y="2864224"/>
            <a:ext cx="10131425" cy="5861218"/>
          </a:xfrm>
        </p:spPr>
        <p:txBody>
          <a:bodyPr>
            <a:normAutofit/>
          </a:bodyPr>
          <a:lstStyle/>
          <a:p>
            <a:pPr marL="0" indent="0">
              <a:buNone/>
            </a:pPr>
            <a:r>
              <a:rPr lang="en-GB" sz="1600" b="1" i="1" dirty="0"/>
              <a:t>“Microclimates and the maintenance of health often lay at the centre of colonial concerns in the eighteenth-century American tropics.”</a:t>
            </a:r>
          </a:p>
          <a:p>
            <a:r>
              <a:rPr lang="en-GB" sz="1600" dirty="0"/>
              <a:t>there was a lot of debate in the 18th century if the capital of Jamaica should be Spanish Town or Kingston, the perceived health of these cities was one of the deciding factors, other factors such as economics and trade were also considered</a:t>
            </a:r>
            <a:endParaRPr lang="en-US" sz="1600" dirty="0"/>
          </a:p>
          <a:p>
            <a:r>
              <a:rPr lang="en-US" sz="1600" dirty="0"/>
              <a:t>In 1754, there was a petition to move the capital of Jamaica to Kingston, it was thought that it was more of a political centre as well as having a healthier climate, factors such as fresh air, water, light and elevation of soil equaled health, whereas more marshy lands equaled miasmas, running water and air was thought to keep balance in the body</a:t>
            </a:r>
          </a:p>
          <a:p>
            <a:r>
              <a:rPr lang="en-US" sz="1600" dirty="0"/>
              <a:t>The Europeans tried to improve the health of an area via deforestation, but often ended up worsening the environment, drought conditions were created, and where there were rice paddies in Carolina people ended up standing in water and creating new diseases, wealthy people could build adequate housing on dry land to avoid disease</a:t>
            </a:r>
          </a:p>
          <a:p>
            <a:r>
              <a:rPr lang="en-US" sz="1600" dirty="0"/>
              <a:t>In the 18</a:t>
            </a:r>
            <a:r>
              <a:rPr lang="en-US" sz="1600" baseline="30000" dirty="0"/>
              <a:t>th</a:t>
            </a:r>
            <a:r>
              <a:rPr lang="en-US" sz="1600" dirty="0"/>
              <a:t> century, there’s a stronger belief in acclimatization, Samuel Martin who was a planter in Antigua travelled around looking for a place to settle and ultimately decided that the Antiguan climate was the best for his health, he spent a lot of his life in England and believed he’d be miserable if not in Antigua</a:t>
            </a:r>
          </a:p>
          <a:p>
            <a:r>
              <a:rPr lang="en-US" sz="1600" dirty="0"/>
              <a:t>Seasoning was a phenomenon and enslaved people were priced differently based on whether or not they were ‘seasoned’, Europeans didn’t know what areas would suit their bodies best, so they tended to travel around until they found what climate worked best for them</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13128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CCF73-3B3E-2F49-808E-53C41A29287C}"/>
              </a:ext>
            </a:extLst>
          </p:cNvPr>
          <p:cNvSpPr>
            <a:spLocks noGrp="1"/>
          </p:cNvSpPr>
          <p:nvPr>
            <p:ph type="title"/>
          </p:nvPr>
        </p:nvSpPr>
        <p:spPr/>
        <p:txBody>
          <a:bodyPr/>
          <a:lstStyle/>
          <a:p>
            <a:pPr algn="ctr"/>
            <a:r>
              <a:rPr lang="en-US" dirty="0"/>
              <a:t>Questions</a:t>
            </a:r>
          </a:p>
        </p:txBody>
      </p:sp>
      <p:sp>
        <p:nvSpPr>
          <p:cNvPr id="3" name="Content Placeholder 2">
            <a:extLst>
              <a:ext uri="{FF2B5EF4-FFF2-40B4-BE49-F238E27FC236}">
                <a16:creationId xmlns:a16="http://schemas.microsoft.com/office/drawing/2014/main" id="{750754AF-2A30-8344-88E3-DD24DA8F55E7}"/>
              </a:ext>
            </a:extLst>
          </p:cNvPr>
          <p:cNvSpPr>
            <a:spLocks noGrp="1"/>
          </p:cNvSpPr>
          <p:nvPr>
            <p:ph idx="1"/>
          </p:nvPr>
        </p:nvSpPr>
        <p:spPr/>
        <p:txBody>
          <a:bodyPr/>
          <a:lstStyle/>
          <a:p>
            <a:r>
              <a:rPr lang="en-US" dirty="0"/>
              <a:t>Why did the importance of acclimatization change between the 17</a:t>
            </a:r>
            <a:r>
              <a:rPr lang="en-US" baseline="30000" dirty="0"/>
              <a:t>th</a:t>
            </a:r>
            <a:r>
              <a:rPr lang="en-US" dirty="0"/>
              <a:t> and 18</a:t>
            </a:r>
            <a:r>
              <a:rPr lang="en-US" baseline="30000" dirty="0"/>
              <a:t>th</a:t>
            </a:r>
            <a:r>
              <a:rPr lang="en-US" dirty="0"/>
              <a:t> centuries, and did this improve medical knowledge?</a:t>
            </a:r>
          </a:p>
          <a:p>
            <a:r>
              <a:rPr lang="en-US" dirty="0"/>
              <a:t>Was the theory of acclimatization consistent with the European’s desire to conquer different countries?</a:t>
            </a:r>
          </a:p>
          <a:p>
            <a:endParaRPr lang="en-US" dirty="0"/>
          </a:p>
        </p:txBody>
      </p:sp>
    </p:spTree>
    <p:extLst>
      <p:ext uri="{BB962C8B-B14F-4D97-AF65-F5344CB8AC3E}">
        <p14:creationId xmlns:p14="http://schemas.microsoft.com/office/powerpoint/2010/main" val="2860319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{0431D3B4-FE4F-794F-AE63-221C649450DB}tf10001058</Template>
  <TotalTime>1084</TotalTime>
  <Words>980</Words>
  <Application>Microsoft Macintosh PowerPoint</Application>
  <PresentationFormat>Widescreen</PresentationFormat>
  <Paragraphs>45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Celestial</vt:lpstr>
      <vt:lpstr>Medicine, Empire, and the Body Disease and the Environment </vt:lpstr>
      <vt:lpstr>Dane Kennedy, ‘The Perils of the Midday Sun: Climatic Anxieties in the Colonial Tropics,’ in John M. MacKenzie (ed.) Imperialism and the Natural World (Manchester, 1990)</vt:lpstr>
      <vt:lpstr>Karen Ordahl Kupperman, ‘Fear of Hot Climates in the Anglo-American Colonial Experience,’ The William and Mary Quarterly 41 (1984)</vt:lpstr>
      <vt:lpstr>"The Tender Frame of Man": Disease, Climate, and Racial Difference in India and the West Indies, 1760–1860, Mark Harrison </vt:lpstr>
      <vt:lpstr>Katherine Johnston, ‘The Constitution of Empire: Place and Bodily Health in the Eighteenth-Century Atlantic,’ Atlantic Studies 10 (2013)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 Empire, and the Body Disease and the Environment </dc:title>
  <dc:creator>MALE, POPPY (UG)</dc:creator>
  <cp:lastModifiedBy>Amoy Daley</cp:lastModifiedBy>
  <cp:revision>10</cp:revision>
  <dcterms:created xsi:type="dcterms:W3CDTF">2021-11-18T11:56:30Z</dcterms:created>
  <dcterms:modified xsi:type="dcterms:W3CDTF">2021-11-19T10:41:29Z</dcterms:modified>
</cp:coreProperties>
</file>